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10"/>
  </p:notesMasterIdLst>
  <p:sldIdLst>
    <p:sldId id="350" r:id="rId2"/>
    <p:sldId id="363" r:id="rId3"/>
    <p:sldId id="369" r:id="rId4"/>
    <p:sldId id="370" r:id="rId5"/>
    <p:sldId id="371" r:id="rId6"/>
    <p:sldId id="372" r:id="rId7"/>
    <p:sldId id="367" r:id="rId8"/>
    <p:sldId id="3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09244-4646-47CA-9121-BBBBF49867D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AA301-92E9-4A99-A9E1-A34DB01F3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7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:notes"/>
          <p:cNvSpPr txBox="1">
            <a:spLocks noGrp="1"/>
          </p:cNvSpPr>
          <p:nvPr>
            <p:ph type="body" idx="1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5537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3334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5537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48711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5537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6430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F12F592-AF9A-4F51-90A4-9F531FB7A03F}" type="datetimeFigureOut">
              <a:rPr lang="bg-BG" smtClean="0"/>
              <a:t>15.5.2024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CE6EDF-3EB4-453D-BB67-DEF287ABFB28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9670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F592-AF9A-4F51-90A4-9F531FB7A03F}" type="datetimeFigureOut">
              <a:rPr lang="bg-BG" smtClean="0"/>
              <a:t>15.5.2024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6EDF-3EB4-453D-BB67-DEF287ABFB2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576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F592-AF9A-4F51-90A4-9F531FB7A03F}" type="datetimeFigureOut">
              <a:rPr lang="bg-BG" smtClean="0"/>
              <a:t>15.5.2024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6EDF-3EB4-453D-BB67-DEF287ABFB2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457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F592-AF9A-4F51-90A4-9F531FB7A03F}" type="datetimeFigureOut">
              <a:rPr lang="bg-BG" smtClean="0"/>
              <a:t>15.5.2024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6EDF-3EB4-453D-BB67-DEF287ABFB2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330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F592-AF9A-4F51-90A4-9F531FB7A03F}" type="datetimeFigureOut">
              <a:rPr lang="bg-BG" smtClean="0"/>
              <a:t>15.5.2024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6EDF-3EB4-453D-BB67-DEF287ABFB28}" type="slidenum">
              <a:rPr lang="bg-BG" smtClean="0"/>
              <a:t>‹#›</a:t>
            </a:fld>
            <a:endParaRPr lang="bg-BG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28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F592-AF9A-4F51-90A4-9F531FB7A03F}" type="datetimeFigureOut">
              <a:rPr lang="bg-BG" smtClean="0"/>
              <a:t>15.5.2024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6EDF-3EB4-453D-BB67-DEF287ABFB2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908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F592-AF9A-4F51-90A4-9F531FB7A03F}" type="datetimeFigureOut">
              <a:rPr lang="bg-BG" smtClean="0"/>
              <a:t>15.5.2024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6EDF-3EB4-453D-BB67-DEF287ABFB2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328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F592-AF9A-4F51-90A4-9F531FB7A03F}" type="datetimeFigureOut">
              <a:rPr lang="bg-BG" smtClean="0"/>
              <a:t>15.5.2024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6EDF-3EB4-453D-BB67-DEF287ABFB2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0198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F592-AF9A-4F51-90A4-9F531FB7A03F}" type="datetimeFigureOut">
              <a:rPr lang="bg-BG" smtClean="0"/>
              <a:t>15.5.2024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6EDF-3EB4-453D-BB67-DEF287ABFB2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957493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F592-AF9A-4F51-90A4-9F531FB7A03F}" type="datetimeFigureOut">
              <a:rPr lang="bg-BG" smtClean="0"/>
              <a:t>15.5.2024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6EDF-3EB4-453D-BB67-DEF287ABFB2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0987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F592-AF9A-4F51-90A4-9F531FB7A03F}" type="datetimeFigureOut">
              <a:rPr lang="bg-BG" smtClean="0"/>
              <a:t>15.5.2024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6EDF-3EB4-453D-BB67-DEF287ABFB2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02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F12F592-AF9A-4F51-90A4-9F531FB7A03F}" type="datetimeFigureOut">
              <a:rPr lang="bg-BG" smtClean="0"/>
              <a:t>15.5.2024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BCE6EDF-3EB4-453D-BB67-DEF287ABFB2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644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figma.com/hc/en-us/articles/360040531773-Share-Files-with-anyone-using-Link-Shar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5i-ebNTjad8" TargetMode="External"/><Relationship Id="rId3" Type="http://schemas.openxmlformats.org/officeDocument/2006/relationships/hyperlink" Target="https://www.youtube.com/watch?v=RT5h-lLH0QA" TargetMode="External"/><Relationship Id="rId7" Type="http://schemas.openxmlformats.org/officeDocument/2006/relationships/hyperlink" Target="https://youtu.be/xk-ihmSbtZs" TargetMode="External"/><Relationship Id="rId2" Type="http://schemas.openxmlformats.org/officeDocument/2006/relationships/hyperlink" Target="https://www.youtube.com/watch?v=cENTgSxUIcA&amp;list=PLFW6ct83_wC-2m1zPcJr6NBaH-7WVC87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3yTq4r6TcOo" TargetMode="External"/><Relationship Id="rId5" Type="http://schemas.openxmlformats.org/officeDocument/2006/relationships/hyperlink" Target="https://youtu.be/dpI18DhCbDI" TargetMode="External"/><Relationship Id="rId4" Type="http://schemas.openxmlformats.org/officeDocument/2006/relationships/hyperlink" Target="https://youtu.be/0XJqJJQ35oc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Gm2i5ZLYOIQ" TargetMode="External"/><Relationship Id="rId3" Type="http://schemas.openxmlformats.org/officeDocument/2006/relationships/hyperlink" Target="https://www.youtube.com/watch?v=KghSZ6_9ick" TargetMode="External"/><Relationship Id="rId7" Type="http://schemas.openxmlformats.org/officeDocument/2006/relationships/hyperlink" Target="https://youtu.be/FsdG6uwJ_vc" TargetMode="External"/><Relationship Id="rId2" Type="http://schemas.openxmlformats.org/officeDocument/2006/relationships/hyperlink" Target="https://youtu.be/0YIovQXnwB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gtQ_A3imzsg" TargetMode="External"/><Relationship Id="rId5" Type="http://schemas.openxmlformats.org/officeDocument/2006/relationships/hyperlink" Target="https://youtu.be/AJK9NBGL5Bk" TargetMode="External"/><Relationship Id="rId4" Type="http://schemas.openxmlformats.org/officeDocument/2006/relationships/hyperlink" Target="https://youtu.be/Zud-h32U1QY" TargetMode="External"/><Relationship Id="rId9" Type="http://schemas.openxmlformats.org/officeDocument/2006/relationships/hyperlink" Target="https://youtu.be/aeYsA34i3b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sz="5000" b="1" dirty="0" smtClean="0">
                <a:latin typeface="Mont" panose="00000700000000000000" pitchFamily="50" charset="0"/>
              </a:rPr>
              <a:t>Задания за оценяване</a:t>
            </a:r>
            <a:endParaRPr lang="bg-BG" sz="5000" b="1" dirty="0">
              <a:latin typeface="Mont" panose="00000700000000000000" pitchFamily="50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62100" y="4011284"/>
            <a:ext cx="9070848" cy="1127980"/>
          </a:xfrm>
        </p:spPr>
        <p:txBody>
          <a:bodyPr>
            <a:noAutofit/>
          </a:bodyPr>
          <a:lstStyle/>
          <a:p>
            <a:r>
              <a:rPr lang="bg-BG" sz="3600" b="1" dirty="0" smtClean="0">
                <a:latin typeface="Mont" panose="00000700000000000000" pitchFamily="50" charset="0"/>
              </a:rPr>
              <a:t>Интернет технологии</a:t>
            </a:r>
          </a:p>
          <a:p>
            <a:r>
              <a:rPr lang="bg-BG" sz="3600" b="1" dirty="0" smtClean="0">
                <a:latin typeface="Mont" panose="00000700000000000000" pitchFamily="50" charset="0"/>
              </a:rPr>
              <a:t>СИ, 3 курс, РО</a:t>
            </a:r>
            <a:endParaRPr lang="bg-BG" sz="3600" dirty="0">
              <a:latin typeface="Mont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63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609600" y="241540"/>
            <a:ext cx="10972800" cy="1246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bg-BG" sz="4000" dirty="0">
                <a:solidFill>
                  <a:schemeClr val="dk1"/>
                </a:solidFill>
                <a:latin typeface="Mont" panose="00000700000000000000" pitchFamily="50" charset="0"/>
                <a:ea typeface="Arial"/>
                <a:cs typeface="Arial"/>
                <a:sym typeface="Arial"/>
              </a:rPr>
              <a:t>Сформиране на крайна оценка</a:t>
            </a:r>
            <a:endParaRPr sz="4000" dirty="0">
              <a:solidFill>
                <a:schemeClr val="dk1"/>
              </a:solidFill>
              <a:latin typeface="Mont" panose="00000700000000000000" pitchFamily="50" charset="0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5"/>
          <p:cNvSpPr txBox="1">
            <a:spLocks noGrp="1"/>
          </p:cNvSpPr>
          <p:nvPr>
            <p:ph idx="1"/>
          </p:nvPr>
        </p:nvSpPr>
        <p:spPr>
          <a:xfrm>
            <a:off x="609600" y="1716656"/>
            <a:ext cx="10972800" cy="4917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just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bg-BG" sz="2600" dirty="0">
                <a:solidFill>
                  <a:schemeClr val="dk1"/>
                </a:solidFill>
                <a:latin typeface="Mont" panose="00000700000000000000" pitchFamily="50" charset="0"/>
              </a:rPr>
              <a:t>Крайната ви </a:t>
            </a:r>
            <a:r>
              <a:rPr lang="bg-BG" sz="2600" dirty="0" smtClean="0">
                <a:solidFill>
                  <a:schemeClr val="dk1"/>
                </a:solidFill>
                <a:latin typeface="Mont" panose="00000700000000000000" pitchFamily="50" charset="0"/>
              </a:rPr>
              <a:t>оценка </a:t>
            </a:r>
            <a:r>
              <a:rPr lang="bg-BG" sz="2600" dirty="0">
                <a:solidFill>
                  <a:schemeClr val="dk1"/>
                </a:solidFill>
                <a:latin typeface="Mont" panose="00000700000000000000" pitchFamily="50" charset="0"/>
              </a:rPr>
              <a:t>по дисциплината ще се сформира по следния </a:t>
            </a:r>
            <a:r>
              <a:rPr lang="bg-BG" sz="2600" dirty="0" smtClean="0">
                <a:solidFill>
                  <a:schemeClr val="dk1"/>
                </a:solidFill>
                <a:latin typeface="Mont" panose="00000700000000000000" pitchFamily="50" charset="0"/>
              </a:rPr>
              <a:t>начин:</a:t>
            </a:r>
          </a:p>
          <a:p>
            <a:pPr marL="114300" indent="0" algn="ctr">
              <a:lnSpc>
                <a:spcPct val="110000"/>
              </a:lnSpc>
              <a:spcBef>
                <a:spcPts val="360"/>
              </a:spcBef>
              <a:buSzPts val="1800"/>
              <a:buNone/>
            </a:pPr>
            <a:r>
              <a:rPr lang="bg-BG" sz="2600" dirty="0" smtClean="0">
                <a:latin typeface="Mont Bold" panose="00000900000000000000" pitchFamily="50" charset="0"/>
              </a:rPr>
              <a:t>2 единици</a:t>
            </a:r>
            <a:r>
              <a:rPr lang="bg-BG" sz="2600" dirty="0">
                <a:latin typeface="Mont Bold" panose="00000900000000000000" pitchFamily="50" charset="0"/>
              </a:rPr>
              <a:t>  (по подразбиране) </a:t>
            </a:r>
            <a:br>
              <a:rPr lang="bg-BG" sz="2600" dirty="0">
                <a:latin typeface="Mont Bold" panose="00000900000000000000" pitchFamily="50" charset="0"/>
              </a:rPr>
            </a:br>
            <a:r>
              <a:rPr lang="bg-BG" sz="2600" dirty="0" smtClean="0">
                <a:solidFill>
                  <a:srgbClr val="FF0000"/>
                </a:solidFill>
                <a:latin typeface="Mont Bold" panose="00000900000000000000" pitchFamily="50" charset="0"/>
              </a:rPr>
              <a:t>+ 1,5 (</a:t>
            </a:r>
            <a:r>
              <a:rPr lang="bg-BG" sz="2600" dirty="0">
                <a:solidFill>
                  <a:srgbClr val="FF0000"/>
                </a:solidFill>
                <a:latin typeface="Mont Bold" panose="00000900000000000000" pitchFamily="50" charset="0"/>
              </a:rPr>
              <a:t>от Модул </a:t>
            </a:r>
            <a:r>
              <a:rPr lang="en-US" sz="2600" dirty="0" smtClean="0">
                <a:solidFill>
                  <a:srgbClr val="FF0000"/>
                </a:solidFill>
                <a:latin typeface="Mont Bold" panose="00000900000000000000" pitchFamily="50" charset="0"/>
              </a:rPr>
              <a:t>1: </a:t>
            </a:r>
            <a:r>
              <a:rPr lang="en-US" sz="2600" dirty="0" err="1">
                <a:solidFill>
                  <a:srgbClr val="FF0000"/>
                </a:solidFill>
                <a:latin typeface="Mont Bold" panose="00000900000000000000" pitchFamily="50" charset="0"/>
              </a:rPr>
              <a:t>Figma</a:t>
            </a:r>
            <a:r>
              <a:rPr lang="en-US" sz="2600" dirty="0">
                <a:solidFill>
                  <a:srgbClr val="FF0000"/>
                </a:solidFill>
                <a:latin typeface="Mont Bold" panose="00000900000000000000" pitchFamily="50" charset="0"/>
              </a:rPr>
              <a:t> m</a:t>
            </a:r>
            <a:r>
              <a:rPr lang="en-US" sz="2600" dirty="0" smtClean="0">
                <a:solidFill>
                  <a:srgbClr val="FF0000"/>
                </a:solidFill>
                <a:latin typeface="Mont Bold" panose="00000900000000000000" pitchFamily="50" charset="0"/>
              </a:rPr>
              <a:t>ockup</a:t>
            </a:r>
            <a:r>
              <a:rPr lang="bg-BG" sz="2600" dirty="0" smtClean="0">
                <a:solidFill>
                  <a:srgbClr val="FF0000"/>
                </a:solidFill>
                <a:latin typeface="Mont Bold" panose="00000900000000000000" pitchFamily="50" charset="0"/>
              </a:rPr>
              <a:t>) </a:t>
            </a:r>
            <a:r>
              <a:rPr lang="en-US" sz="2600" dirty="0" smtClean="0">
                <a:solidFill>
                  <a:srgbClr val="FF0000"/>
                </a:solidFill>
                <a:latin typeface="Mont Bold" panose="00000900000000000000" pitchFamily="50" charset="0"/>
              </a:rPr>
              <a:t/>
            </a:r>
            <a:br>
              <a:rPr lang="en-US" sz="2600" dirty="0" smtClean="0">
                <a:solidFill>
                  <a:srgbClr val="FF0000"/>
                </a:solidFill>
                <a:latin typeface="Mont Bold" panose="00000900000000000000" pitchFamily="50" charset="0"/>
              </a:rPr>
            </a:br>
            <a:r>
              <a:rPr lang="bg-BG" sz="2600" dirty="0" smtClean="0">
                <a:solidFill>
                  <a:srgbClr val="FF0000"/>
                </a:solidFill>
                <a:latin typeface="Mont Bold" panose="00000900000000000000" pitchFamily="50" charset="0"/>
              </a:rPr>
              <a:t>+ 2,5 (</a:t>
            </a:r>
            <a:r>
              <a:rPr lang="bg-BG" sz="2600" dirty="0">
                <a:solidFill>
                  <a:srgbClr val="FF0000"/>
                </a:solidFill>
                <a:latin typeface="Mont Bold" panose="00000900000000000000" pitchFamily="50" charset="0"/>
              </a:rPr>
              <a:t>от Модул </a:t>
            </a:r>
            <a:r>
              <a:rPr lang="en-US" sz="2600" dirty="0" smtClean="0">
                <a:solidFill>
                  <a:srgbClr val="FF0000"/>
                </a:solidFill>
                <a:latin typeface="Mont Bold" panose="00000900000000000000" pitchFamily="50" charset="0"/>
              </a:rPr>
              <a:t>2</a:t>
            </a:r>
            <a:r>
              <a:rPr lang="bg-BG" sz="2600" dirty="0" smtClean="0">
                <a:solidFill>
                  <a:srgbClr val="FF0000"/>
                </a:solidFill>
                <a:latin typeface="Mont Bold" panose="00000900000000000000" pitchFamily="50" charset="0"/>
              </a:rPr>
              <a:t>: </a:t>
            </a:r>
            <a:r>
              <a:rPr lang="en-US" sz="2600" dirty="0">
                <a:solidFill>
                  <a:srgbClr val="FF0000"/>
                </a:solidFill>
                <a:latin typeface="Mont Bold" panose="00000900000000000000" pitchFamily="50" charset="0"/>
              </a:rPr>
              <a:t>PBI</a:t>
            </a:r>
            <a:r>
              <a:rPr lang="bg-BG" sz="2600" dirty="0">
                <a:solidFill>
                  <a:srgbClr val="FF0000"/>
                </a:solidFill>
                <a:latin typeface="Mont Bold" panose="00000900000000000000" pitchFamily="50" charset="0"/>
              </a:rPr>
              <a:t> проект</a:t>
            </a:r>
            <a:r>
              <a:rPr lang="bg-BG" sz="2600" dirty="0" smtClean="0">
                <a:solidFill>
                  <a:srgbClr val="FF0000"/>
                </a:solidFill>
                <a:latin typeface="Mont Bold" panose="00000900000000000000" pitchFamily="50" charset="0"/>
              </a:rPr>
              <a:t>)</a:t>
            </a:r>
            <a:r>
              <a:rPr lang="bg-BG" sz="2600" dirty="0">
                <a:latin typeface="Mont Bold" panose="00000900000000000000" pitchFamily="50" charset="0"/>
              </a:rPr>
              <a:t> </a:t>
            </a:r>
            <a:endParaRPr lang="en-US" sz="2600" dirty="0" smtClean="0">
              <a:latin typeface="Mont Bold" panose="00000900000000000000" pitchFamily="50" charset="0"/>
            </a:endParaRPr>
          </a:p>
          <a:p>
            <a:pPr marL="114300" indent="0" algn="ctr">
              <a:lnSpc>
                <a:spcPct val="110000"/>
              </a:lnSpc>
              <a:spcBef>
                <a:spcPts val="360"/>
              </a:spcBef>
              <a:buSzPts val="1800"/>
              <a:buNone/>
            </a:pPr>
            <a:r>
              <a:rPr lang="bg-BG" sz="2600" dirty="0" smtClean="0">
                <a:latin typeface="Mont Bold" panose="00000900000000000000" pitchFamily="50" charset="0"/>
              </a:rPr>
              <a:t>+ бонуси</a:t>
            </a:r>
            <a:r>
              <a:rPr lang="en-US" sz="2600" dirty="0">
                <a:latin typeface="Mont Bold" panose="00000900000000000000" pitchFamily="50" charset="0"/>
              </a:rPr>
              <a:t> </a:t>
            </a:r>
            <a:r>
              <a:rPr lang="bg-BG" sz="2600" dirty="0" smtClean="0">
                <a:solidFill>
                  <a:schemeClr val="dk1"/>
                </a:solidFill>
                <a:latin typeface="Mont Bold" panose="00000900000000000000" pitchFamily="50" charset="0"/>
              </a:rPr>
              <a:t>= </a:t>
            </a:r>
            <a:r>
              <a:rPr lang="bg-BG" sz="2600" dirty="0">
                <a:solidFill>
                  <a:schemeClr val="dk1"/>
                </a:solidFill>
                <a:latin typeface="Mont Bold" panose="00000900000000000000" pitchFamily="50" charset="0"/>
              </a:rPr>
              <a:t>Отличен </a:t>
            </a:r>
            <a:r>
              <a:rPr lang="bg-BG" sz="2600" dirty="0" smtClean="0">
                <a:solidFill>
                  <a:schemeClr val="dk1"/>
                </a:solidFill>
                <a:latin typeface="Mont Bold" panose="00000900000000000000" pitchFamily="50" charset="0"/>
              </a:rPr>
              <a:t>6</a:t>
            </a:r>
          </a:p>
          <a:p>
            <a:pPr marL="114300" indent="0" algn="ctr">
              <a:lnSpc>
                <a:spcPct val="110000"/>
              </a:lnSpc>
              <a:spcBef>
                <a:spcPts val="360"/>
              </a:spcBef>
              <a:buSzPts val="1800"/>
              <a:buNone/>
            </a:pPr>
            <a:endParaRPr lang="bg-BG" sz="2600" b="1" dirty="0" smtClean="0">
              <a:solidFill>
                <a:schemeClr val="dk1"/>
              </a:solidFill>
              <a:latin typeface="Mont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99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55916"/>
            <a:ext cx="9875520" cy="1201947"/>
          </a:xfrm>
        </p:spPr>
        <p:txBody>
          <a:bodyPr>
            <a:normAutofit/>
          </a:bodyPr>
          <a:lstStyle/>
          <a:p>
            <a:pPr algn="ctr"/>
            <a:r>
              <a:rPr lang="bg-BG" sz="4000" dirty="0" smtClean="0">
                <a:latin typeface="Mont" panose="00000700000000000000" pitchFamily="50" charset="0"/>
              </a:rPr>
              <a:t>Забележки</a:t>
            </a:r>
            <a:endParaRPr lang="bg-BG" sz="4000" dirty="0">
              <a:latin typeface="Mont" panose="000007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74" y="2048773"/>
            <a:ext cx="10964172" cy="4038600"/>
          </a:xfrm>
        </p:spPr>
        <p:txBody>
          <a:bodyPr>
            <a:normAutofit/>
          </a:bodyPr>
          <a:lstStyle/>
          <a:p>
            <a:pPr algn="just"/>
            <a:r>
              <a:rPr lang="bg-BG" sz="2600" dirty="0" smtClean="0">
                <a:latin typeface="Mont" panose="00000700000000000000" pitchFamily="50" charset="0"/>
              </a:rPr>
              <a:t>Всички задания трябва да бъдат споделени в класната стая.</a:t>
            </a:r>
          </a:p>
          <a:p>
            <a:pPr algn="just"/>
            <a:r>
              <a:rPr lang="bg-BG" sz="2600" dirty="0" smtClean="0">
                <a:latin typeface="Mont" panose="00000700000000000000" pitchFamily="50" charset="0"/>
              </a:rPr>
              <a:t>Споделен достъп и линк в класната стая на прототипа не води до неговото оценяване. </a:t>
            </a:r>
          </a:p>
          <a:p>
            <a:pPr marL="45720" indent="0" algn="just">
              <a:buNone/>
            </a:pPr>
            <a:endParaRPr lang="bg-BG" dirty="0" smtClean="0">
              <a:latin typeface="Mont" panose="00000700000000000000" pitchFamily="50" charset="0"/>
            </a:endParaRPr>
          </a:p>
          <a:p>
            <a:pPr marL="114300" indent="0" algn="just">
              <a:lnSpc>
                <a:spcPct val="110000"/>
              </a:lnSpc>
              <a:spcBef>
                <a:spcPts val="360"/>
              </a:spcBef>
              <a:buSzPts val="1800"/>
              <a:buNone/>
            </a:pPr>
            <a:r>
              <a:rPr lang="bg-BG" sz="2600" b="1" dirty="0">
                <a:latin typeface="Mont Bold" panose="00000900000000000000" pitchFamily="50" charset="0"/>
              </a:rPr>
              <a:t>Модули 1 и 2 подлежат на защита по време на последните занятия (лекции и упражнения)</a:t>
            </a:r>
            <a:r>
              <a:rPr lang="en-US" sz="2600" b="1" dirty="0">
                <a:latin typeface="Mont Bold" panose="00000900000000000000" pitchFamily="50" charset="0"/>
              </a:rPr>
              <a:t> </a:t>
            </a:r>
            <a:r>
              <a:rPr lang="bg-BG" sz="2600" b="1" dirty="0">
                <a:latin typeface="Mont Bold" panose="00000900000000000000" pitchFamily="50" charset="0"/>
              </a:rPr>
              <a:t>или на датите за редовен и поправителен изпит</a:t>
            </a:r>
            <a:r>
              <a:rPr lang="en-US" sz="2600" b="1" dirty="0">
                <a:latin typeface="Mont Bold" panose="00000900000000000000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447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256780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bg-BG" sz="4000" b="1" dirty="0" smtClean="0">
                <a:latin typeface="Mont" panose="00000700000000000000" pitchFamily="50" charset="0"/>
              </a:rPr>
              <a:t>Модул 1. </a:t>
            </a:r>
            <a:r>
              <a:rPr lang="en-US" sz="4000" dirty="0" err="1">
                <a:latin typeface="Mont" panose="00000700000000000000" pitchFamily="50" charset="0"/>
              </a:rPr>
              <a:t>Figma</a:t>
            </a:r>
            <a:r>
              <a:rPr lang="en-US" sz="4000" dirty="0">
                <a:latin typeface="Mont" panose="00000700000000000000" pitchFamily="50" charset="0"/>
              </a:rPr>
              <a:t> mockup</a:t>
            </a:r>
            <a:endParaRPr lang="bg-BG" sz="4000" dirty="0">
              <a:latin typeface="Mont" panose="000007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297" y="1535502"/>
            <a:ext cx="10588925" cy="4882551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bg-BG" sz="2800" dirty="0" smtClean="0">
                <a:solidFill>
                  <a:schemeClr val="dk1"/>
                </a:solidFill>
                <a:latin typeface="Mont" panose="00000700000000000000" pitchFamily="50" charset="0"/>
              </a:rPr>
              <a:t>Направете анализ на текущия сайт на ФМИ към ПУ „П. Хилендарски“ по отношение на дизайна и функционалността.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bg-BG" sz="2800" dirty="0" smtClean="0">
                <a:solidFill>
                  <a:schemeClr val="dk1"/>
                </a:solidFill>
                <a:latin typeface="Mont" panose="00000700000000000000" pitchFamily="50" charset="0"/>
              </a:rPr>
              <a:t>Направете проучване за вашите топ 3 фаворита за сайтове на конкурентни обучителни институции в България, като аргументирате вашия избор по отношение на дизайна и функционалността им.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bg-BG" sz="2800" dirty="0" smtClean="0">
                <a:solidFill>
                  <a:schemeClr val="dk1"/>
                </a:solidFill>
                <a:latin typeface="Mont" panose="00000700000000000000" pitchFamily="50" charset="0"/>
              </a:rPr>
              <a:t>Посочете кои са видовете потребители и по какъв начин бихте преструктурирали основното меню и начална страница.</a:t>
            </a:r>
          </a:p>
        </p:txBody>
      </p:sp>
    </p:spTree>
    <p:extLst>
      <p:ext uri="{BB962C8B-B14F-4D97-AF65-F5344CB8AC3E}">
        <p14:creationId xmlns:p14="http://schemas.microsoft.com/office/powerpoint/2010/main" val="367361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64544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bg-BG" sz="4000" b="1" dirty="0">
                <a:latin typeface="Mont" panose="00000700000000000000" pitchFamily="50" charset="0"/>
              </a:rPr>
              <a:t>Модул 1. </a:t>
            </a:r>
            <a:r>
              <a:rPr lang="en-US" sz="4000" dirty="0" err="1">
                <a:latin typeface="Mont" panose="00000700000000000000" pitchFamily="50" charset="0"/>
              </a:rPr>
              <a:t>Figma</a:t>
            </a:r>
            <a:r>
              <a:rPr lang="en-US" sz="4000" dirty="0">
                <a:latin typeface="Mont" panose="00000700000000000000" pitchFamily="50" charset="0"/>
              </a:rPr>
              <a:t> mockup</a:t>
            </a:r>
            <a:endParaRPr lang="bg-BG" sz="4000" dirty="0">
              <a:latin typeface="Mont" panose="00000700000000000000" pitchFamily="50" charset="0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idx="1"/>
          </p:nvPr>
        </p:nvSpPr>
        <p:spPr>
          <a:xfrm>
            <a:off x="621102" y="1620904"/>
            <a:ext cx="10903789" cy="447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indent="-3429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bg-BG" sz="2800" dirty="0">
                <a:solidFill>
                  <a:schemeClr val="dk1"/>
                </a:solidFill>
                <a:latin typeface="Mont" panose="00000700000000000000" pitchFamily="50" charset="0"/>
              </a:rPr>
              <a:t>Опишете концепция си за редизайн на сайта на ФМИ към ПУ „П. Хилендарски“, като акцентирате върху неговата основна структура, функционалности и дизайн характеристики. </a:t>
            </a:r>
            <a:endParaRPr lang="bg-BG" sz="2800" dirty="0">
              <a:latin typeface="Mont" panose="00000700000000000000" pitchFamily="50" charset="0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bg-BG" sz="2800" dirty="0" smtClean="0">
                <a:solidFill>
                  <a:schemeClr val="dk1"/>
                </a:solidFill>
                <a:latin typeface="Mont" panose="00000700000000000000" pitchFamily="50" charset="0"/>
              </a:rPr>
              <a:t>Реализирайте прототип </a:t>
            </a:r>
            <a:r>
              <a:rPr lang="bg-BG" sz="2800" dirty="0">
                <a:solidFill>
                  <a:schemeClr val="dk1"/>
                </a:solidFill>
                <a:latin typeface="Mont" panose="00000700000000000000" pitchFamily="50" charset="0"/>
              </a:rPr>
              <a:t>(</a:t>
            </a:r>
            <a:r>
              <a:rPr lang="bg-BG" sz="2800" dirty="0" err="1">
                <a:solidFill>
                  <a:schemeClr val="dk1"/>
                </a:solidFill>
                <a:latin typeface="Mont" panose="00000700000000000000" pitchFamily="50" charset="0"/>
              </a:rPr>
              <a:t>mockup</a:t>
            </a:r>
            <a:r>
              <a:rPr lang="bg-BG" sz="2800" dirty="0">
                <a:solidFill>
                  <a:schemeClr val="dk1"/>
                </a:solidFill>
                <a:latin typeface="Mont" panose="00000700000000000000" pitchFamily="50" charset="0"/>
              </a:rPr>
              <a:t>) на </a:t>
            </a:r>
            <a:r>
              <a:rPr lang="bg-BG" sz="2800" dirty="0" smtClean="0">
                <a:solidFill>
                  <a:schemeClr val="dk1"/>
                </a:solidFill>
                <a:latin typeface="Mont" panose="00000700000000000000" pitchFamily="50" charset="0"/>
              </a:rPr>
              <a:t>редизайн концепцията за </a:t>
            </a:r>
            <a:r>
              <a:rPr lang="bg-BG" sz="2800" dirty="0" smtClean="0">
                <a:solidFill>
                  <a:schemeClr val="dk1"/>
                </a:solidFill>
                <a:latin typeface="Mont Bold" panose="00000900000000000000" pitchFamily="50" charset="0"/>
              </a:rPr>
              <a:t>уеб сайта</a:t>
            </a:r>
            <a:r>
              <a:rPr lang="bg-BG" sz="2800" dirty="0" smtClean="0">
                <a:solidFill>
                  <a:schemeClr val="dk1"/>
                </a:solidFill>
                <a:latin typeface="Mont" panose="00000700000000000000" pitchFamily="50" charset="0"/>
              </a:rPr>
              <a:t> </a:t>
            </a:r>
            <a:r>
              <a:rPr lang="bg-BG" sz="2800" dirty="0">
                <a:solidFill>
                  <a:schemeClr val="dk1"/>
                </a:solidFill>
                <a:latin typeface="Mont" panose="00000700000000000000" pitchFamily="50" charset="0"/>
              </a:rPr>
              <a:t>на ФМИ към ПУ „П. Хилендарски</a:t>
            </a:r>
            <a:r>
              <a:rPr lang="bg-BG" sz="2800" dirty="0" smtClean="0">
                <a:solidFill>
                  <a:schemeClr val="dk1"/>
                </a:solidFill>
                <a:latin typeface="Mont" panose="00000700000000000000" pitchFamily="50" charset="0"/>
              </a:rPr>
              <a:t>“ чрез </a:t>
            </a:r>
            <a:r>
              <a:rPr lang="en-US" sz="2800" dirty="0" err="1" smtClean="0">
                <a:solidFill>
                  <a:schemeClr val="dk1"/>
                </a:solidFill>
                <a:latin typeface="Mont" panose="00000700000000000000" pitchFamily="50" charset="0"/>
              </a:rPr>
              <a:t>Figma</a:t>
            </a:r>
            <a:r>
              <a:rPr lang="bg-BG" sz="2800" dirty="0" smtClean="0">
                <a:solidFill>
                  <a:schemeClr val="dk1"/>
                </a:solidFill>
                <a:latin typeface="Mont" panose="00000700000000000000" pitchFamily="50" charset="0"/>
              </a:rPr>
              <a:t>.</a:t>
            </a:r>
            <a:endParaRPr sz="2800" dirty="0">
              <a:latin typeface="Mont" panose="00000700000000000000" pitchFamily="50" charset="0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bg-BG" sz="2800" dirty="0" err="1">
                <a:solidFill>
                  <a:schemeClr val="dk1"/>
                </a:solidFill>
                <a:latin typeface="Mont" panose="00000700000000000000" pitchFamily="50" charset="0"/>
              </a:rPr>
              <a:t>Mockup-ът</a:t>
            </a:r>
            <a:r>
              <a:rPr lang="bg-BG" sz="2800" dirty="0">
                <a:solidFill>
                  <a:schemeClr val="dk1"/>
                </a:solidFill>
                <a:latin typeface="Mont" panose="00000700000000000000" pitchFamily="50" charset="0"/>
              </a:rPr>
              <a:t> трябва да бъде с </a:t>
            </a:r>
            <a:r>
              <a:rPr lang="bg-BG" sz="2800" b="1" dirty="0">
                <a:solidFill>
                  <a:schemeClr val="dk1"/>
                </a:solidFill>
                <a:latin typeface="Mont" panose="00000700000000000000" pitchFamily="50" charset="0"/>
              </a:rPr>
              <a:t>минимум </a:t>
            </a:r>
            <a:r>
              <a:rPr lang="bg-BG" sz="2800" b="1" dirty="0" smtClean="0">
                <a:solidFill>
                  <a:schemeClr val="dk1"/>
                </a:solidFill>
                <a:latin typeface="Mont Bold" panose="00000900000000000000" pitchFamily="50" charset="0"/>
              </a:rPr>
              <a:t>30 </a:t>
            </a:r>
            <a:r>
              <a:rPr lang="bg-BG" sz="2800" b="1" dirty="0">
                <a:solidFill>
                  <a:schemeClr val="dk1"/>
                </a:solidFill>
                <a:latin typeface="Mont Bold" panose="00000900000000000000" pitchFamily="50" charset="0"/>
              </a:rPr>
              <a:t>основни </a:t>
            </a:r>
            <a:r>
              <a:rPr lang="bg-BG" sz="2800" b="1" dirty="0" smtClean="0">
                <a:solidFill>
                  <a:schemeClr val="dk1"/>
                </a:solidFill>
                <a:latin typeface="Mont Bold" panose="00000900000000000000" pitchFamily="50" charset="0"/>
              </a:rPr>
              <a:t>изгледа с </a:t>
            </a:r>
            <a:r>
              <a:rPr lang="bg-BG" sz="2800" b="1" smtClean="0">
                <a:solidFill>
                  <a:schemeClr val="dk1"/>
                </a:solidFill>
                <a:latin typeface="Mont Bold" panose="00000900000000000000" pitchFamily="50" charset="0"/>
              </a:rPr>
              <a:t>реално съдържание</a:t>
            </a:r>
            <a:r>
              <a:rPr lang="bg-BG" sz="2800" smtClean="0">
                <a:solidFill>
                  <a:schemeClr val="dk1"/>
                </a:solidFill>
                <a:latin typeface="Mont" panose="00000700000000000000" pitchFamily="50" charset="0"/>
              </a:rPr>
              <a:t>, </a:t>
            </a:r>
            <a:r>
              <a:rPr lang="bg-BG" sz="2800" dirty="0">
                <a:solidFill>
                  <a:schemeClr val="dk1"/>
                </a:solidFill>
                <a:latin typeface="Mont" panose="00000700000000000000" pitchFamily="50" charset="0"/>
              </a:rPr>
              <a:t>илюстриращи </a:t>
            </a:r>
            <a:r>
              <a:rPr lang="bg-BG" sz="2800" dirty="0" smtClean="0">
                <a:solidFill>
                  <a:schemeClr val="dk1"/>
                </a:solidFill>
                <a:latin typeface="Mont" panose="00000700000000000000" pitchFamily="50" charset="0"/>
              </a:rPr>
              <a:t>дизайна и </a:t>
            </a:r>
            <a:r>
              <a:rPr lang="bg-BG" sz="2800" dirty="0" smtClean="0">
                <a:solidFill>
                  <a:schemeClr val="dk1"/>
                </a:solidFill>
                <a:latin typeface="Mont" panose="00000700000000000000" pitchFamily="50" charset="0"/>
              </a:rPr>
              <a:t>функционалността </a:t>
            </a:r>
            <a:r>
              <a:rPr lang="bg-BG" sz="2800" dirty="0">
                <a:solidFill>
                  <a:schemeClr val="dk1"/>
                </a:solidFill>
                <a:latin typeface="Mont" panose="00000700000000000000" pitchFamily="50" charset="0"/>
              </a:rPr>
              <a:t>на приложението, между които има </a:t>
            </a:r>
            <a:r>
              <a:rPr lang="bg-BG" sz="2800" dirty="0" smtClean="0">
                <a:solidFill>
                  <a:schemeClr val="dk1"/>
                </a:solidFill>
                <a:latin typeface="Mont" panose="00000700000000000000" pitchFamily="50" charset="0"/>
              </a:rPr>
              <a:t>създадени </a:t>
            </a:r>
            <a:r>
              <a:rPr lang="bg-BG" sz="2800" b="1" dirty="0" err="1">
                <a:solidFill>
                  <a:schemeClr val="dk1"/>
                </a:solidFill>
                <a:latin typeface="Mont Bold" panose="00000900000000000000" pitchFamily="50" charset="0"/>
              </a:rPr>
              <a:t>интеракции</a:t>
            </a:r>
            <a:r>
              <a:rPr lang="bg-BG" sz="2800" dirty="0">
                <a:solidFill>
                  <a:schemeClr val="dk1"/>
                </a:solidFill>
                <a:latin typeface="Mont" panose="00000700000000000000" pitchFamily="50" charset="0"/>
              </a:rPr>
              <a:t>.</a:t>
            </a:r>
            <a:endParaRPr sz="2800" dirty="0">
              <a:latin typeface="Mont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59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title"/>
          </p:nvPr>
        </p:nvSpPr>
        <p:spPr>
          <a:xfrm>
            <a:off x="580868" y="447143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buClr>
                <a:srgbClr val="004177"/>
              </a:buClr>
              <a:buSzPts val="4400"/>
            </a:pPr>
            <a:endParaRPr lang="ru-RU" b="1" dirty="0">
              <a:solidFill>
                <a:schemeClr val="dk1"/>
              </a:solidFill>
              <a:latin typeface="Mont" panose="00000700000000000000" pitchFamily="50" charset="0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 txBox="1">
            <a:spLocks noGrp="1"/>
          </p:cNvSpPr>
          <p:nvPr>
            <p:ph idx="1"/>
          </p:nvPr>
        </p:nvSpPr>
        <p:spPr>
          <a:xfrm>
            <a:off x="580869" y="1943099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ru-RU" sz="2600" b="0" i="0" u="none" strike="noStrike" cap="none" dirty="0" smtClean="0">
                <a:latin typeface="Mont" panose="00000700000000000000" pitchFamily="50" charset="0"/>
                <a:ea typeface="Arial"/>
                <a:cs typeface="Arial"/>
                <a:sym typeface="Arial"/>
              </a:rPr>
              <a:t>Споделете достъп на имейл </a:t>
            </a:r>
            <a:r>
              <a:rPr lang="ru-RU" sz="2600" b="1" dirty="0">
                <a:solidFill>
                  <a:schemeClr val="dk1"/>
                </a:solidFill>
                <a:latin typeface="Mont Bold" panose="00000900000000000000" pitchFamily="50" charset="0"/>
              </a:rPr>
              <a:t>k</a:t>
            </a:r>
            <a:r>
              <a:rPr lang="en-US" sz="2600" b="1" dirty="0">
                <a:solidFill>
                  <a:schemeClr val="dk1"/>
                </a:solidFill>
                <a:latin typeface="Mont Bold" panose="00000900000000000000" pitchFamily="50" charset="0"/>
              </a:rPr>
              <a:t>v</a:t>
            </a:r>
            <a:r>
              <a:rPr lang="ru-RU" sz="2600" b="1" dirty="0">
                <a:solidFill>
                  <a:schemeClr val="dk1"/>
                </a:solidFill>
                <a:latin typeface="Mont Bold" panose="00000900000000000000" pitchFamily="50" charset="0"/>
              </a:rPr>
              <a:t>stefanova@gmail.com</a:t>
            </a:r>
            <a:r>
              <a:rPr lang="ru-RU" sz="2600" b="0" i="0" u="none" strike="noStrike" cap="none" dirty="0" smtClean="0">
                <a:latin typeface="Mont" panose="00000700000000000000" pitchFamily="50" charset="0"/>
                <a:ea typeface="Arial"/>
                <a:cs typeface="Arial"/>
                <a:sym typeface="Arial"/>
              </a:rPr>
              <a:t> </a:t>
            </a:r>
            <a:r>
              <a:rPr lang="ru-RU" sz="2600" b="0" i="0" u="none" strike="noStrike" cap="none" dirty="0" smtClean="0">
                <a:latin typeface="Mont" panose="00000700000000000000" pitchFamily="50" charset="0"/>
                <a:ea typeface="Arial"/>
                <a:cs typeface="Arial"/>
                <a:sym typeface="Arial"/>
              </a:rPr>
              <a:t>до mockup-а </a:t>
            </a:r>
            <a:r>
              <a:rPr lang="ru-RU" sz="2600" b="0" i="0" u="none" strike="noStrike" cap="none" dirty="0" smtClean="0">
                <a:latin typeface="Mont" panose="00000700000000000000" pitchFamily="50" charset="0"/>
                <a:ea typeface="Arial"/>
                <a:cs typeface="Arial"/>
                <a:sym typeface="Arial"/>
              </a:rPr>
              <a:t>ви, </a:t>
            </a:r>
            <a:r>
              <a:rPr lang="ru-RU" sz="2600" b="0" i="0" u="none" strike="noStrike" cap="none" dirty="0" smtClean="0">
                <a:latin typeface="Mont" panose="00000700000000000000" pitchFamily="50" charset="0"/>
                <a:ea typeface="Arial"/>
                <a:cs typeface="Arial"/>
                <a:sym typeface="Arial"/>
              </a:rPr>
              <a:t>който </a:t>
            </a:r>
            <a:r>
              <a:rPr lang="ru-RU" sz="2600" dirty="0" smtClean="0">
                <a:latin typeface="Mont" panose="00000700000000000000" pitchFamily="50" charset="0"/>
              </a:rPr>
              <a:t>е </a:t>
            </a:r>
            <a:r>
              <a:rPr lang="ru-RU" sz="2600" b="1" dirty="0" smtClean="0">
                <a:solidFill>
                  <a:srgbClr val="FF0000"/>
                </a:solidFill>
                <a:latin typeface="Mont" panose="00000700000000000000" pitchFamily="50" charset="0"/>
              </a:rPr>
              <a:t>именуван с факултетен номер</a:t>
            </a:r>
            <a:r>
              <a:rPr lang="en-US" sz="2600" b="1" dirty="0" smtClean="0">
                <a:solidFill>
                  <a:srgbClr val="FF0000"/>
                </a:solidFill>
                <a:latin typeface="Mont" panose="00000700000000000000" pitchFamily="50" charset="0"/>
              </a:rPr>
              <a:t>, </a:t>
            </a:r>
            <a:r>
              <a:rPr lang="bg-BG" sz="2600" b="1" dirty="0" smtClean="0">
                <a:solidFill>
                  <a:srgbClr val="FF0000"/>
                </a:solidFill>
                <a:latin typeface="Mont" panose="00000700000000000000" pitchFamily="50" charset="0"/>
              </a:rPr>
              <a:t>име и фамилия</a:t>
            </a:r>
            <a:r>
              <a:rPr lang="ru-RU" sz="2600" b="1" dirty="0" smtClean="0">
                <a:solidFill>
                  <a:srgbClr val="FF0000"/>
                </a:solidFill>
                <a:latin typeface="Mont" panose="00000700000000000000" pitchFamily="50" charset="0"/>
              </a:rPr>
              <a:t> (например, 2101321001_</a:t>
            </a:r>
            <a:r>
              <a:rPr lang="en-US" sz="2600" b="1" dirty="0" err="1" smtClean="0">
                <a:solidFill>
                  <a:srgbClr val="FF0000"/>
                </a:solidFill>
                <a:latin typeface="Mont" panose="00000700000000000000" pitchFamily="50" charset="0"/>
              </a:rPr>
              <a:t>Kremena</a:t>
            </a:r>
            <a:r>
              <a:rPr lang="en-US" sz="2600" b="1" dirty="0" smtClean="0">
                <a:solidFill>
                  <a:srgbClr val="FF0000"/>
                </a:solidFill>
                <a:latin typeface="Mont" panose="00000700000000000000" pitchFamily="50" charset="0"/>
              </a:rPr>
              <a:t> </a:t>
            </a:r>
            <a:r>
              <a:rPr lang="en-US" sz="2600" b="1" dirty="0" err="1" smtClean="0">
                <a:solidFill>
                  <a:srgbClr val="FF0000"/>
                </a:solidFill>
                <a:latin typeface="Mont" panose="00000700000000000000" pitchFamily="50" charset="0"/>
              </a:rPr>
              <a:t>Stefanova</a:t>
            </a:r>
            <a:r>
              <a:rPr lang="en-US" sz="2600" b="1" dirty="0" smtClean="0">
                <a:solidFill>
                  <a:srgbClr val="FF0000"/>
                </a:solidFill>
                <a:latin typeface="Mont" panose="00000700000000000000" pitchFamily="50" charset="0"/>
              </a:rPr>
              <a:t>)</a:t>
            </a:r>
            <a:r>
              <a:rPr lang="ru-RU" sz="2600" b="0" i="0" u="none" strike="noStrike" cap="none" dirty="0" smtClean="0">
                <a:solidFill>
                  <a:schemeClr val="dk1"/>
                </a:solidFill>
                <a:latin typeface="Mont" panose="00000700000000000000" pitchFamily="50" charset="0"/>
                <a:ea typeface="Arial"/>
                <a:cs typeface="Arial"/>
                <a:sym typeface="Arial"/>
              </a:rPr>
              <a:t>.</a:t>
            </a:r>
          </a:p>
          <a:p>
            <a:pPr marL="342900" lvl="0" indent="-342900" algn="just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endParaRPr lang="ru-RU" sz="2600" dirty="0">
              <a:solidFill>
                <a:schemeClr val="dk1"/>
              </a:solidFill>
              <a:latin typeface="Mont" panose="00000700000000000000" pitchFamily="50" charset="0"/>
              <a:ea typeface="Arial"/>
              <a:cs typeface="Arial"/>
              <a:sym typeface="Arial"/>
            </a:endParaRPr>
          </a:p>
          <a:p>
            <a:pPr marL="0" lvl="0" indent="0" algn="just">
              <a:lnSpc>
                <a:spcPct val="100000"/>
              </a:lnSpc>
              <a:spcBef>
                <a:spcPts val="360"/>
              </a:spcBef>
              <a:buSzPts val="1800"/>
              <a:buNone/>
            </a:pPr>
            <a:r>
              <a:rPr lang="ru-RU" sz="2600" dirty="0" smtClean="0">
                <a:solidFill>
                  <a:schemeClr val="dk1"/>
                </a:solidFill>
                <a:latin typeface="Mont" panose="00000700000000000000" pitchFamily="50" charset="0"/>
              </a:rPr>
              <a:t>Информация </a:t>
            </a:r>
            <a:r>
              <a:rPr lang="ru-RU" sz="2600" dirty="0">
                <a:solidFill>
                  <a:schemeClr val="dk1"/>
                </a:solidFill>
                <a:latin typeface="Mont" panose="00000700000000000000" pitchFamily="50" charset="0"/>
              </a:rPr>
              <a:t>как да го направите:</a:t>
            </a:r>
            <a:endParaRPr lang="ru-RU" sz="2600" dirty="0" smtClean="0">
              <a:latin typeface="Mont" panose="00000700000000000000" pitchFamily="5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ru-RU" sz="2600" dirty="0">
                <a:latin typeface="Mont" panose="00000700000000000000" pitchFamily="50" charset="0"/>
                <a:ea typeface="Arial"/>
                <a:cs typeface="Arial"/>
                <a:hlinkClick r:id="rId3"/>
              </a:rPr>
              <a:t>https://help.figma.com/hc/en-us/articles/360040531773-Share-Files-with-anyone-using-Link-Sharing</a:t>
            </a:r>
            <a:r>
              <a:rPr lang="ru-RU" sz="2600" dirty="0">
                <a:latin typeface="Mont" panose="00000700000000000000" pitchFamily="50" charset="0"/>
                <a:ea typeface="Arial"/>
                <a:cs typeface="Arial"/>
              </a:rPr>
              <a:t>  </a:t>
            </a:r>
          </a:p>
          <a:p>
            <a:pPr marL="342900" lvl="0" indent="-342900" algn="just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endParaRPr sz="2600" dirty="0">
              <a:solidFill>
                <a:schemeClr val="dk1"/>
              </a:solidFill>
              <a:latin typeface="Mont" panose="00000700000000000000" pitchFamily="50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845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47290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bg-BG" sz="4000" b="1" dirty="0" smtClean="0">
                <a:latin typeface="Mont" panose="00000700000000000000" pitchFamily="50" charset="0"/>
              </a:rPr>
              <a:t>Помощни линкове</a:t>
            </a:r>
            <a:endParaRPr lang="bg-BG" sz="4000" b="1" dirty="0">
              <a:latin typeface="Mont" panose="000007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9238"/>
            <a:ext cx="9872871" cy="4646762"/>
          </a:xfrm>
        </p:spPr>
        <p:txBody>
          <a:bodyPr>
            <a:noAutofit/>
          </a:bodyPr>
          <a:lstStyle/>
          <a:p>
            <a:r>
              <a:rPr lang="ru-RU" sz="2400" dirty="0">
                <a:latin typeface="Mont" panose="00000700000000000000" pitchFamily="50" charset="0"/>
                <a:hlinkClick r:id="rId2"/>
              </a:rPr>
              <a:t>https://www.youtube.com/watch?v=cENTgSxUIcA&amp;list=PLFW6ct83_wC-2m1zPcJr6NBaH-7WVC87G</a:t>
            </a:r>
            <a:r>
              <a:rPr lang="ru-RU" sz="2400" dirty="0">
                <a:latin typeface="Mont" panose="00000700000000000000" pitchFamily="50" charset="0"/>
              </a:rPr>
              <a:t>   </a:t>
            </a:r>
          </a:p>
          <a:p>
            <a:r>
              <a:rPr lang="en-US" sz="2400" dirty="0">
                <a:latin typeface="Mont" panose="00000700000000000000" pitchFamily="50" charset="0"/>
                <a:hlinkClick r:id="rId3"/>
              </a:rPr>
              <a:t>https://youtu.be/jk1T0CdLxwU</a:t>
            </a:r>
          </a:p>
          <a:p>
            <a:r>
              <a:rPr lang="en-US" sz="2400" dirty="0">
                <a:latin typeface="Mont" panose="00000700000000000000" pitchFamily="50" charset="0"/>
                <a:hlinkClick r:id="rId3"/>
              </a:rPr>
              <a:t>https://youtu.be/g6rQFP9zCAM</a:t>
            </a:r>
            <a:endParaRPr lang="bg-BG" sz="2400" dirty="0">
              <a:latin typeface="Mont" panose="00000700000000000000" pitchFamily="50" charset="0"/>
              <a:hlinkClick r:id="rId3"/>
            </a:endParaRPr>
          </a:p>
          <a:p>
            <a:r>
              <a:rPr lang="en-US" sz="2400" dirty="0">
                <a:latin typeface="Mont" panose="00000700000000000000" pitchFamily="50" charset="0"/>
                <a:hlinkClick r:id="rId3"/>
              </a:rPr>
              <a:t>https://youtu.be/sT8Rt1DLnCM</a:t>
            </a:r>
            <a:endParaRPr lang="ru-RU" sz="2400" dirty="0">
              <a:latin typeface="Mont" panose="00000700000000000000" pitchFamily="50" charset="0"/>
              <a:hlinkClick r:id="rId3"/>
            </a:endParaRPr>
          </a:p>
          <a:p>
            <a:r>
              <a:rPr lang="en-US" sz="2400" dirty="0">
                <a:latin typeface="Mont" panose="00000700000000000000" pitchFamily="50" charset="0"/>
                <a:hlinkClick r:id="rId4"/>
              </a:rPr>
              <a:t>https://youtu.be/0XJqJJQ35oc</a:t>
            </a:r>
            <a:endParaRPr lang="en-US" sz="2400" dirty="0">
              <a:latin typeface="Mont" panose="00000700000000000000" pitchFamily="50" charset="0"/>
            </a:endParaRPr>
          </a:p>
          <a:p>
            <a:r>
              <a:rPr lang="en-US" sz="2400" dirty="0">
                <a:latin typeface="Mont" panose="00000700000000000000" pitchFamily="50" charset="0"/>
                <a:hlinkClick r:id="rId5"/>
              </a:rPr>
              <a:t>https://youtu.be/dpI18DhCbDI</a:t>
            </a:r>
            <a:endParaRPr lang="en-US" sz="2400" dirty="0">
              <a:latin typeface="Mont" panose="00000700000000000000" pitchFamily="50" charset="0"/>
            </a:endParaRPr>
          </a:p>
          <a:p>
            <a:r>
              <a:rPr lang="en-US" sz="2400" dirty="0">
                <a:latin typeface="Mont" panose="00000700000000000000" pitchFamily="50" charset="0"/>
                <a:hlinkClick r:id="rId6"/>
              </a:rPr>
              <a:t>https://youtu.be/3yTq4r6TcOo</a:t>
            </a:r>
            <a:endParaRPr lang="en-US" sz="2400" dirty="0">
              <a:latin typeface="Mont" panose="00000700000000000000" pitchFamily="50" charset="0"/>
            </a:endParaRPr>
          </a:p>
          <a:p>
            <a:r>
              <a:rPr lang="en-US" sz="2400" dirty="0">
                <a:latin typeface="Mont" panose="00000700000000000000" pitchFamily="50" charset="0"/>
                <a:hlinkClick r:id="rId7"/>
              </a:rPr>
              <a:t>https://youtu.be/xk-ihmSbtZs</a:t>
            </a:r>
            <a:endParaRPr lang="en-US" sz="2400" dirty="0">
              <a:latin typeface="Mont" panose="00000700000000000000" pitchFamily="50" charset="0"/>
            </a:endParaRPr>
          </a:p>
          <a:p>
            <a:r>
              <a:rPr lang="en-US" sz="2400" dirty="0">
                <a:latin typeface="Mont" panose="00000700000000000000" pitchFamily="50" charset="0"/>
                <a:hlinkClick r:id="rId8"/>
              </a:rPr>
              <a:t>https://</a:t>
            </a:r>
            <a:r>
              <a:rPr lang="en-US" sz="2400" dirty="0" smtClean="0">
                <a:latin typeface="Mont" panose="00000700000000000000" pitchFamily="50" charset="0"/>
                <a:hlinkClick r:id="rId8"/>
              </a:rPr>
              <a:t>youtu.be/5i-ebNTjad8</a:t>
            </a:r>
            <a:r>
              <a:rPr lang="bg-BG" sz="2400" dirty="0" smtClean="0">
                <a:latin typeface="Mont" panose="00000700000000000000" pitchFamily="50" charset="0"/>
              </a:rPr>
              <a:t> </a:t>
            </a:r>
            <a:endParaRPr lang="bg-BG" sz="2400" dirty="0">
              <a:latin typeface="Mont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863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Mont" panose="00000700000000000000" pitchFamily="50" charset="0"/>
                <a:hlinkClick r:id="rId2"/>
              </a:rPr>
              <a:t>https://</a:t>
            </a:r>
            <a:r>
              <a:rPr lang="en-US" sz="2400" dirty="0" smtClean="0">
                <a:latin typeface="Mont" panose="00000700000000000000" pitchFamily="50" charset="0"/>
                <a:hlinkClick r:id="rId2"/>
              </a:rPr>
              <a:t>youtu.be/0YIovQXnwBY</a:t>
            </a:r>
            <a:r>
              <a:rPr lang="bg-BG" sz="2400" dirty="0" smtClean="0">
                <a:latin typeface="Mont" panose="00000700000000000000" pitchFamily="50" charset="0"/>
              </a:rPr>
              <a:t> </a:t>
            </a:r>
            <a:endParaRPr lang="bg-BG" sz="2400" dirty="0">
              <a:latin typeface="Mont" panose="00000700000000000000" pitchFamily="50" charset="0"/>
            </a:endParaRPr>
          </a:p>
          <a:p>
            <a:r>
              <a:rPr lang="en-US" sz="2400" dirty="0">
                <a:latin typeface="Mont" panose="00000700000000000000" pitchFamily="50" charset="0"/>
                <a:hlinkClick r:id="rId3"/>
              </a:rPr>
              <a:t>https://www.youtube.com/watch?v=KghSZ6_9ick</a:t>
            </a:r>
            <a:endParaRPr lang="bg-BG" sz="2400" dirty="0">
              <a:latin typeface="Mont" panose="00000700000000000000" pitchFamily="50" charset="0"/>
            </a:endParaRPr>
          </a:p>
          <a:p>
            <a:r>
              <a:rPr lang="en-US" sz="2400" dirty="0">
                <a:latin typeface="Mont" panose="00000700000000000000" pitchFamily="50" charset="0"/>
                <a:hlinkClick r:id="rId4"/>
              </a:rPr>
              <a:t>https://youtu.be/Zud-h32U1QY</a:t>
            </a:r>
            <a:endParaRPr lang="en-US" sz="2400" dirty="0">
              <a:latin typeface="Mont" panose="00000700000000000000" pitchFamily="50" charset="0"/>
            </a:endParaRPr>
          </a:p>
          <a:p>
            <a:r>
              <a:rPr lang="en-US" sz="2400" dirty="0">
                <a:latin typeface="Mont" panose="00000700000000000000" pitchFamily="50" charset="0"/>
                <a:hlinkClick r:id="rId5"/>
              </a:rPr>
              <a:t>https://youtu.be/AJK9NBGL5Bk</a:t>
            </a:r>
            <a:endParaRPr lang="en-US" sz="2400" dirty="0">
              <a:latin typeface="Mont" panose="00000700000000000000" pitchFamily="50" charset="0"/>
            </a:endParaRPr>
          </a:p>
          <a:p>
            <a:r>
              <a:rPr lang="en-US" sz="2400" dirty="0">
                <a:latin typeface="Mont" panose="00000700000000000000" pitchFamily="50" charset="0"/>
                <a:hlinkClick r:id="rId6"/>
              </a:rPr>
              <a:t>https://youtu.be/gtQ_A3imzsg</a:t>
            </a:r>
            <a:endParaRPr lang="en-US" sz="2400" dirty="0">
              <a:latin typeface="Mont" panose="00000700000000000000" pitchFamily="50" charset="0"/>
            </a:endParaRPr>
          </a:p>
          <a:p>
            <a:r>
              <a:rPr lang="en-US" sz="2400" dirty="0">
                <a:latin typeface="Mont" panose="00000700000000000000" pitchFamily="50" charset="0"/>
                <a:hlinkClick r:id="rId7"/>
              </a:rPr>
              <a:t>https://youtu.be/FsdG6uwJ_vc</a:t>
            </a:r>
            <a:endParaRPr lang="en-US" sz="2400" dirty="0">
              <a:latin typeface="Mont" panose="00000700000000000000" pitchFamily="50" charset="0"/>
            </a:endParaRPr>
          </a:p>
          <a:p>
            <a:r>
              <a:rPr lang="en-US" sz="2400" dirty="0">
                <a:latin typeface="Mont" panose="00000700000000000000" pitchFamily="50" charset="0"/>
                <a:hlinkClick r:id="rId8"/>
              </a:rPr>
              <a:t>https://youtu.be/Gm2i5ZLYOIQ</a:t>
            </a:r>
            <a:endParaRPr lang="en-US" sz="2400" dirty="0">
              <a:latin typeface="Mont" panose="00000700000000000000" pitchFamily="50" charset="0"/>
            </a:endParaRPr>
          </a:p>
          <a:p>
            <a:r>
              <a:rPr lang="en-US" sz="2400" dirty="0">
                <a:latin typeface="Mont" panose="00000700000000000000" pitchFamily="50" charset="0"/>
                <a:hlinkClick r:id="rId9"/>
              </a:rPr>
              <a:t>https://youtu.be/aeYsA34i3bw</a:t>
            </a:r>
            <a:r>
              <a:rPr lang="en-US" sz="2400" dirty="0">
                <a:latin typeface="Mont" panose="00000700000000000000" pitchFamily="50" charset="0"/>
              </a:rPr>
              <a:t> </a:t>
            </a:r>
            <a:endParaRPr lang="bg-BG" sz="2400" dirty="0">
              <a:latin typeface="Mont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19485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972</TotalTime>
  <Words>359</Words>
  <Application>Microsoft Office PowerPoint</Application>
  <PresentationFormat>Widescreen</PresentationFormat>
  <Paragraphs>42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</vt:lpstr>
      <vt:lpstr>Mont</vt:lpstr>
      <vt:lpstr>Mont Bold</vt:lpstr>
      <vt:lpstr>Basis</vt:lpstr>
      <vt:lpstr>Задания за оценяване</vt:lpstr>
      <vt:lpstr>Сформиране на крайна оценка</vt:lpstr>
      <vt:lpstr>Забележки</vt:lpstr>
      <vt:lpstr>Модул 1. Figma mockup</vt:lpstr>
      <vt:lpstr>Модул 1. Figma mockup</vt:lpstr>
      <vt:lpstr>PowerPoint Presentation</vt:lpstr>
      <vt:lpstr>Помощни линкове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 в нашия живот –  типове системи</dc:title>
  <dc:creator>Kremena</dc:creator>
  <cp:lastModifiedBy>user</cp:lastModifiedBy>
  <cp:revision>180</cp:revision>
  <dcterms:created xsi:type="dcterms:W3CDTF">2016-03-18T18:28:28Z</dcterms:created>
  <dcterms:modified xsi:type="dcterms:W3CDTF">2024-05-15T06:04:43Z</dcterms:modified>
</cp:coreProperties>
</file>