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9"/>
  </p:notesMasterIdLst>
  <p:sldIdLst>
    <p:sldId id="256" r:id="rId2"/>
    <p:sldId id="257" r:id="rId3"/>
    <p:sldId id="258" r:id="rId4"/>
    <p:sldId id="273" r:id="rId5"/>
    <p:sldId id="259" r:id="rId6"/>
    <p:sldId id="272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D7505-5D99-446F-A803-0E8A5C8FA53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4F3F7-EB99-457F-BB87-1BF49D5571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41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4F3F7-EB99-457F-BB87-1BF49D5571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48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F59E-2C45-4113-BF89-F05734FCD70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0D1E-CF2B-4404-99AD-37F9B9A13D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F59E-2C45-4113-BF89-F05734FCD70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0D1E-CF2B-4404-99AD-37F9B9A13D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5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F59E-2C45-4113-BF89-F05734FCD70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0D1E-CF2B-4404-99AD-37F9B9A13D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93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F59E-2C45-4113-BF89-F05734FCD70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0D1E-CF2B-4404-99AD-37F9B9A13DC8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6245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F59E-2C45-4113-BF89-F05734FCD70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0D1E-CF2B-4404-99AD-37F9B9A13D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10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F59E-2C45-4113-BF89-F05734FCD70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0D1E-CF2B-4404-99AD-37F9B9A13D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84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F59E-2C45-4113-BF89-F05734FCD70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0D1E-CF2B-4404-99AD-37F9B9A13D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86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F59E-2C45-4113-BF89-F05734FCD70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0D1E-CF2B-4404-99AD-37F9B9A13D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F59E-2C45-4113-BF89-F05734FCD70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0D1E-CF2B-4404-99AD-37F9B9A13D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1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F59E-2C45-4113-BF89-F05734FCD70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0D1E-CF2B-4404-99AD-37F9B9A13D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8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F59E-2C45-4113-BF89-F05734FCD70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0D1E-CF2B-4404-99AD-37F9B9A13D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7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F59E-2C45-4113-BF89-F05734FCD70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0D1E-CF2B-4404-99AD-37F9B9A13D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5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F59E-2C45-4113-BF89-F05734FCD70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0D1E-CF2B-4404-99AD-37F9B9A13D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1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F59E-2C45-4113-BF89-F05734FCD70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0D1E-CF2B-4404-99AD-37F9B9A13D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2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F59E-2C45-4113-BF89-F05734FCD70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0D1E-CF2B-4404-99AD-37F9B9A13D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F59E-2C45-4113-BF89-F05734FCD70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0D1E-CF2B-4404-99AD-37F9B9A13D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7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F59E-2C45-4113-BF89-F05734FCD70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0D1E-CF2B-4404-99AD-37F9B9A13D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4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783F59E-2C45-4113-BF89-F05734FCD70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B590D1E-CF2B-4404-99AD-37F9B9A13D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57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2597B-541A-7191-2E14-CF06FF490B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Python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DCDFB6-8A6E-4B2C-14C0-EE6399B846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Урок первый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08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FBED4-FC03-EB4D-97F5-9AF5336F8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выполнение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D25066-4FF1-E040-82CC-09FC8292AC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DC214F-A6B2-6C36-C5B7-5718B1304B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Теперь мы не выполняем команды одну за другой.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На пути команд развилка, а путь выбирается в </a:t>
            </a:r>
            <a:r>
              <a:rPr lang="ru-RU" b="1" dirty="0"/>
              <a:t>зависимости</a:t>
            </a:r>
            <a:r>
              <a:rPr lang="ru-RU" dirty="0"/>
              <a:t> от </a:t>
            </a:r>
            <a:r>
              <a:rPr lang="ru-RU" b="1" dirty="0"/>
              <a:t>условия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6" name="Flussdiagramm: Verzweigung 5">
            <a:extLst>
              <a:ext uri="{FF2B5EF4-FFF2-40B4-BE49-F238E27FC236}">
                <a16:creationId xmlns:a16="http://schemas.microsoft.com/office/drawing/2014/main" id="{F1A0C8B1-91EB-71FB-5954-0687708DB63C}"/>
              </a:ext>
            </a:extLst>
          </p:cNvPr>
          <p:cNvSpPr/>
          <p:nvPr/>
        </p:nvSpPr>
        <p:spPr>
          <a:xfrm>
            <a:off x="2274020" y="2973387"/>
            <a:ext cx="2009775" cy="11239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«Немо» 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7" name="Flussdiagramm: Prozess 6">
            <a:extLst>
              <a:ext uri="{FF2B5EF4-FFF2-40B4-BE49-F238E27FC236}">
                <a16:creationId xmlns:a16="http://schemas.microsoft.com/office/drawing/2014/main" id="{2485B841-69CA-83B1-A593-3C7182C264EC}"/>
              </a:ext>
            </a:extLst>
          </p:cNvPr>
          <p:cNvSpPr/>
          <p:nvPr/>
        </p:nvSpPr>
        <p:spPr>
          <a:xfrm>
            <a:off x="2410690" y="2042392"/>
            <a:ext cx="1736437" cy="711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  <a:r>
              <a:rPr lang="de-DE" dirty="0"/>
              <a:t>()</a:t>
            </a:r>
            <a:endParaRPr lang="en-US" dirty="0"/>
          </a:p>
        </p:txBody>
      </p:sp>
      <p:sp>
        <p:nvSpPr>
          <p:cNvPr id="8" name="Flussdiagramm: Prozess 7">
            <a:extLst>
              <a:ext uri="{FF2B5EF4-FFF2-40B4-BE49-F238E27FC236}">
                <a16:creationId xmlns:a16="http://schemas.microsoft.com/office/drawing/2014/main" id="{B722AC81-41A9-7367-6FE1-243402C6E51A}"/>
              </a:ext>
            </a:extLst>
          </p:cNvPr>
          <p:cNvSpPr/>
          <p:nvPr/>
        </p:nvSpPr>
        <p:spPr>
          <a:xfrm>
            <a:off x="4283795" y="4097337"/>
            <a:ext cx="1394691" cy="7794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Привет, кэп!</a:t>
            </a:r>
            <a:endParaRPr lang="en-US" dirty="0"/>
          </a:p>
        </p:txBody>
      </p:sp>
      <p:sp>
        <p:nvSpPr>
          <p:cNvPr id="14" name="Flussdiagramm: Prozess 13">
            <a:extLst>
              <a:ext uri="{FF2B5EF4-FFF2-40B4-BE49-F238E27FC236}">
                <a16:creationId xmlns:a16="http://schemas.microsoft.com/office/drawing/2014/main" id="{DF6BEAA5-BDA3-F9F4-A154-698D4B81BC59}"/>
              </a:ext>
            </a:extLst>
          </p:cNvPr>
          <p:cNvSpPr/>
          <p:nvPr/>
        </p:nvSpPr>
        <p:spPr>
          <a:xfrm>
            <a:off x="1275772" y="4097337"/>
            <a:ext cx="1394691" cy="7794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Привет, имя!</a:t>
            </a:r>
            <a:endParaRPr lang="en-US" dirty="0"/>
          </a:p>
        </p:txBody>
      </p:sp>
      <p:sp>
        <p:nvSpPr>
          <p:cNvPr id="15" name="Flussdiagramm: Prozess 14">
            <a:extLst>
              <a:ext uri="{FF2B5EF4-FFF2-40B4-BE49-F238E27FC236}">
                <a16:creationId xmlns:a16="http://schemas.microsoft.com/office/drawing/2014/main" id="{8717D62B-1421-9996-FA46-3B3572A600E0}"/>
              </a:ext>
            </a:extLst>
          </p:cNvPr>
          <p:cNvSpPr/>
          <p:nvPr/>
        </p:nvSpPr>
        <p:spPr>
          <a:xfrm>
            <a:off x="2581561" y="5117666"/>
            <a:ext cx="1394691" cy="7794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  <a:endParaRPr lang="en-US" dirty="0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10C57E0-4E3A-FD0B-CE4F-33C35B2CD8C8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3278908" y="2753592"/>
            <a:ext cx="1" cy="21979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CDF95093-1057-CE0A-23BA-6077FC390C06}"/>
              </a:ext>
            </a:extLst>
          </p:cNvPr>
          <p:cNvCxnSpPr>
            <a:endCxn id="8" idx="0"/>
          </p:cNvCxnSpPr>
          <p:nvPr/>
        </p:nvCxnSpPr>
        <p:spPr>
          <a:xfrm>
            <a:off x="4299527" y="3535362"/>
            <a:ext cx="681614" cy="561975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C93EA1B3-CE7E-F90B-AAF0-792FF64CDABD}"/>
              </a:ext>
            </a:extLst>
          </p:cNvPr>
          <p:cNvCxnSpPr>
            <a:stCxn id="6" idx="1"/>
            <a:endCxn id="14" idx="0"/>
          </p:cNvCxnSpPr>
          <p:nvPr/>
        </p:nvCxnSpPr>
        <p:spPr>
          <a:xfrm rot="10800000" flipV="1">
            <a:off x="1973118" y="3535361"/>
            <a:ext cx="300902" cy="561975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EFEB53C6-D0EB-2819-222F-F0C4583D6A2E}"/>
              </a:ext>
            </a:extLst>
          </p:cNvPr>
          <p:cNvCxnSpPr>
            <a:endCxn id="15" idx="1"/>
          </p:cNvCxnSpPr>
          <p:nvPr/>
        </p:nvCxnSpPr>
        <p:spPr>
          <a:xfrm rot="16200000" flipH="1">
            <a:off x="1962040" y="4887877"/>
            <a:ext cx="630598" cy="608444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A71221BE-E058-3D43-A8F4-84DFC3527C12}"/>
              </a:ext>
            </a:extLst>
          </p:cNvPr>
          <p:cNvCxnSpPr>
            <a:endCxn id="15" idx="3"/>
          </p:cNvCxnSpPr>
          <p:nvPr/>
        </p:nvCxnSpPr>
        <p:spPr>
          <a:xfrm rot="10800000" flipV="1">
            <a:off x="3976253" y="4876800"/>
            <a:ext cx="1029857" cy="630598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5AEB5B39-5171-BE02-6FF4-F4FFA7A50D19}"/>
              </a:ext>
            </a:extLst>
          </p:cNvPr>
          <p:cNvSpPr txBox="1"/>
          <p:nvPr/>
        </p:nvSpPr>
        <p:spPr>
          <a:xfrm>
            <a:off x="1584901" y="312246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Нет</a:t>
            </a:r>
            <a:endParaRPr lang="en-US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CF661C2-EDC7-A35E-8907-568A0F3ED20E}"/>
              </a:ext>
            </a:extLst>
          </p:cNvPr>
          <p:cNvSpPr txBox="1"/>
          <p:nvPr/>
        </p:nvSpPr>
        <p:spPr>
          <a:xfrm>
            <a:off x="4694597" y="31051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780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AA305-B77D-38EF-192D-0B7B7CAA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выполнение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EB9D29-E577-F415-F3AF-F29A0411C3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Как тебя зовут? "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Немо"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Здравствуй, храбрый капитан!"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 </a:t>
            </a:r>
            <a:r>
              <a:rPr lang="ru-RU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D42788-F857-E078-2143-8A2B158281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== </a:t>
            </a:r>
            <a:r>
              <a:rPr lang="ru-RU" dirty="0"/>
              <a:t>обозначает сравнение.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Сравнение – это условие. </a:t>
            </a:r>
            <a:br>
              <a:rPr lang="ru-RU" dirty="0"/>
            </a:br>
            <a:r>
              <a:rPr lang="ru-RU" dirty="0"/>
              <a:t>В математике мы обычно и для сравнения и присвоения используем </a:t>
            </a:r>
            <a:r>
              <a:rPr lang="de-DE" dirty="0"/>
              <a:t>=</a:t>
            </a:r>
            <a:r>
              <a:rPr lang="ru-RU" dirty="0"/>
              <a:t>. </a:t>
            </a:r>
            <a:br>
              <a:rPr lang="en-US" dirty="0"/>
            </a:br>
            <a:br>
              <a:rPr lang="en-US" dirty="0"/>
            </a:br>
            <a:r>
              <a:rPr lang="ru-RU" dirty="0"/>
              <a:t>Компьютер глуповат и все ему нужно объяснять подробно.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786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AA305-B77D-38EF-192D-0B7B7CAA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выполнение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EB9D29-E577-F415-F3AF-F29A0411C3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Как тебя зовут? "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Немо"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Здравствуй, храбрый капитан!"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 </a:t>
            </a:r>
            <a:r>
              <a:rPr lang="ru-RU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D42788-F857-E078-2143-8A2B158281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: </a:t>
            </a:r>
            <a:r>
              <a:rPr lang="ru-RU" dirty="0"/>
              <a:t>означает начало блока.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Блок отделен двумя пробелами вправо.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Редактор поможет Вам отформатировать код.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771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D4C1E55-BEDF-FE5B-D292-A205E273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Угадай число</a:t>
            </a:r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F33CFB9-86ED-FA0F-36EB-C9123E0CB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Компьютер загадывает число</a:t>
            </a:r>
          </a:p>
          <a:p>
            <a:r>
              <a:rPr lang="ru-RU" dirty="0"/>
              <a:t>Оператор пытается его угадать, </a:t>
            </a:r>
            <a:r>
              <a:rPr lang="ru-RU" b="1" dirty="0"/>
              <a:t>пока</a:t>
            </a:r>
            <a:r>
              <a:rPr lang="ru-RU" dirty="0"/>
              <a:t> не введет правильное.</a:t>
            </a:r>
          </a:p>
          <a:p>
            <a:r>
              <a:rPr lang="ru-RU" dirty="0"/>
              <a:t>Компьютер сообщает игроку число попыток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31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B7415D2-272F-CDA3-AE61-30CD1BB4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E5CF353-B640-0EA5-4771-FB47CA9A5F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66EB08-F40E-E543-D8C3-793AFC492F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Смотрите, в программе появилась не просто развилка, но </a:t>
            </a:r>
            <a:r>
              <a:rPr lang="ru-RU" b="1" dirty="0"/>
              <a:t>петля</a:t>
            </a:r>
            <a:r>
              <a:rPr lang="ru-RU" dirty="0"/>
              <a:t>, </a:t>
            </a:r>
            <a:r>
              <a:rPr lang="ru-RU" b="1" dirty="0"/>
              <a:t>цикл</a:t>
            </a:r>
            <a:r>
              <a:rPr lang="ru-RU" dirty="0"/>
              <a:t>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Мы повторяем какой-то фрагмент программы, пока что-то не изменится. Пока какое-то </a:t>
            </a:r>
            <a:r>
              <a:rPr lang="ru-RU" b="1" dirty="0"/>
              <a:t>условие</a:t>
            </a:r>
            <a:r>
              <a:rPr lang="ru-RU" dirty="0"/>
              <a:t> не будет выполнено.</a:t>
            </a:r>
            <a:endParaRPr lang="en-US" dirty="0"/>
          </a:p>
        </p:txBody>
      </p:sp>
      <p:sp>
        <p:nvSpPr>
          <p:cNvPr id="7" name="Flussdiagramm: Prozess 6">
            <a:extLst>
              <a:ext uri="{FF2B5EF4-FFF2-40B4-BE49-F238E27FC236}">
                <a16:creationId xmlns:a16="http://schemas.microsoft.com/office/drawing/2014/main" id="{4BAE2C07-24DB-81FE-7FEB-6F82A7C5B9FF}"/>
              </a:ext>
            </a:extLst>
          </p:cNvPr>
          <p:cNvSpPr/>
          <p:nvPr/>
        </p:nvSpPr>
        <p:spPr>
          <a:xfrm>
            <a:off x="2595418" y="1946564"/>
            <a:ext cx="135053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</a:t>
            </a:r>
            <a:endParaRPr lang="en-US" dirty="0"/>
          </a:p>
        </p:txBody>
      </p:sp>
      <p:sp>
        <p:nvSpPr>
          <p:cNvPr id="10" name="Flussdiagramm: Prozess 9">
            <a:extLst>
              <a:ext uri="{FF2B5EF4-FFF2-40B4-BE49-F238E27FC236}">
                <a16:creationId xmlns:a16="http://schemas.microsoft.com/office/drawing/2014/main" id="{CE97A1D0-60EF-5721-D056-46F013167399}"/>
              </a:ext>
            </a:extLst>
          </p:cNvPr>
          <p:cNvSpPr/>
          <p:nvPr/>
        </p:nvSpPr>
        <p:spPr>
          <a:xfrm>
            <a:off x="2601769" y="5568210"/>
            <a:ext cx="135053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  <a:endParaRPr lang="en-US" dirty="0"/>
          </a:p>
        </p:txBody>
      </p:sp>
      <p:sp>
        <p:nvSpPr>
          <p:cNvPr id="11" name="Flussdiagramm: Verzweigung 10">
            <a:extLst>
              <a:ext uri="{FF2B5EF4-FFF2-40B4-BE49-F238E27FC236}">
                <a16:creationId xmlns:a16="http://schemas.microsoft.com/office/drawing/2014/main" id="{24A142D7-4F99-927C-145A-318EE7322BAF}"/>
              </a:ext>
            </a:extLst>
          </p:cNvPr>
          <p:cNvSpPr/>
          <p:nvPr/>
        </p:nvSpPr>
        <p:spPr>
          <a:xfrm>
            <a:off x="2296246" y="2764867"/>
            <a:ext cx="1948873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Хватит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12" name="Flussdiagramm: Prozess 11">
            <a:extLst>
              <a:ext uri="{FF2B5EF4-FFF2-40B4-BE49-F238E27FC236}">
                <a16:creationId xmlns:a16="http://schemas.microsoft.com/office/drawing/2014/main" id="{420DAD52-51CD-D4F6-BD75-AD9F539CA966}"/>
              </a:ext>
            </a:extLst>
          </p:cNvPr>
          <p:cNvSpPr/>
          <p:nvPr/>
        </p:nvSpPr>
        <p:spPr>
          <a:xfrm>
            <a:off x="2595418" y="4691207"/>
            <a:ext cx="1350530" cy="6368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Идем обратно</a:t>
            </a:r>
            <a:endParaRPr lang="en-US" dirty="0"/>
          </a:p>
        </p:txBody>
      </p:sp>
      <p:sp>
        <p:nvSpPr>
          <p:cNvPr id="13" name="Flussdiagramm: Prozess 12">
            <a:extLst>
              <a:ext uri="{FF2B5EF4-FFF2-40B4-BE49-F238E27FC236}">
                <a16:creationId xmlns:a16="http://schemas.microsoft.com/office/drawing/2014/main" id="{244D8706-43A2-1D99-879D-F6802B819C20}"/>
              </a:ext>
            </a:extLst>
          </p:cNvPr>
          <p:cNvSpPr/>
          <p:nvPr/>
        </p:nvSpPr>
        <p:spPr>
          <a:xfrm>
            <a:off x="2595417" y="3814204"/>
            <a:ext cx="1350530" cy="6368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Что-то…</a:t>
            </a:r>
            <a:endParaRPr lang="en-US" dirty="0"/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3E36A6D3-7EC0-6135-CD59-3104064DDFF3}"/>
              </a:ext>
            </a:extLst>
          </p:cNvPr>
          <p:cNvCxnSpPr>
            <a:cxnSpLocks/>
          </p:cNvCxnSpPr>
          <p:nvPr/>
        </p:nvCxnSpPr>
        <p:spPr>
          <a:xfrm rot="5400000">
            <a:off x="3167856" y="2662040"/>
            <a:ext cx="20565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5E0F336E-35F6-2F00-2A1F-D221A3254BB3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5400000">
            <a:off x="3203215" y="3746735"/>
            <a:ext cx="13493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238EE2D4-D5B3-1112-2C86-9F8E4F9552A0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 rot="16200000" flipH="1">
            <a:off x="3150618" y="4571142"/>
            <a:ext cx="24012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E9CB963E-7C60-EE11-34FA-4962C739CF11}"/>
              </a:ext>
            </a:extLst>
          </p:cNvPr>
          <p:cNvCxnSpPr>
            <a:stCxn id="11" idx="3"/>
            <a:endCxn id="10" idx="3"/>
          </p:cNvCxnSpPr>
          <p:nvPr/>
        </p:nvCxnSpPr>
        <p:spPr>
          <a:xfrm flipH="1">
            <a:off x="3952299" y="3222067"/>
            <a:ext cx="292820" cy="2652467"/>
          </a:xfrm>
          <a:prstGeom prst="bentConnector3">
            <a:avLst>
              <a:gd name="adj1" fmla="val -780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E45B355D-129C-EF04-54E5-7EC27F73DE6D}"/>
              </a:ext>
            </a:extLst>
          </p:cNvPr>
          <p:cNvCxnSpPr>
            <a:stCxn id="12" idx="1"/>
            <a:endCxn id="11" idx="1"/>
          </p:cNvCxnSpPr>
          <p:nvPr/>
        </p:nvCxnSpPr>
        <p:spPr>
          <a:xfrm rot="10800000">
            <a:off x="2296246" y="3222067"/>
            <a:ext cx="299172" cy="1787578"/>
          </a:xfrm>
          <a:prstGeom prst="bentConnector3">
            <a:avLst>
              <a:gd name="adj1" fmla="val 1764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CC9D52FE-41D0-F4E0-D8EE-5F62E0ADBD83}"/>
              </a:ext>
            </a:extLst>
          </p:cNvPr>
          <p:cNvCxnSpPr>
            <a:cxnSpLocks/>
          </p:cNvCxnSpPr>
          <p:nvPr/>
        </p:nvCxnSpPr>
        <p:spPr>
          <a:xfrm rot="5400000">
            <a:off x="3167856" y="2655690"/>
            <a:ext cx="205655" cy="12700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7646C7E7-BDEA-4F8C-E147-5651A5DB1D74}"/>
              </a:ext>
            </a:extLst>
          </p:cNvPr>
          <p:cNvCxnSpPr>
            <a:cxnSpLocks/>
          </p:cNvCxnSpPr>
          <p:nvPr/>
        </p:nvCxnSpPr>
        <p:spPr>
          <a:xfrm rot="5400000">
            <a:off x="3203215" y="3740385"/>
            <a:ext cx="134937" cy="1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207AEFDF-BB19-486E-32C5-E4E7D4A169CA}"/>
              </a:ext>
            </a:extLst>
          </p:cNvPr>
          <p:cNvCxnSpPr/>
          <p:nvPr/>
        </p:nvCxnSpPr>
        <p:spPr>
          <a:xfrm rot="16200000" flipH="1">
            <a:off x="3150618" y="4564792"/>
            <a:ext cx="240128" cy="1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F6D06176-ABF8-BD3B-77BE-64B255A0BE2B}"/>
              </a:ext>
            </a:extLst>
          </p:cNvPr>
          <p:cNvCxnSpPr/>
          <p:nvPr/>
        </p:nvCxnSpPr>
        <p:spPr>
          <a:xfrm flipH="1">
            <a:off x="3952299" y="3215717"/>
            <a:ext cx="292820" cy="2652467"/>
          </a:xfrm>
          <a:prstGeom prst="bentConnector3">
            <a:avLst>
              <a:gd name="adj1" fmla="val -7806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765DD0F9-C291-B4F2-8602-37E4D325A9A8}"/>
              </a:ext>
            </a:extLst>
          </p:cNvPr>
          <p:cNvCxnSpPr/>
          <p:nvPr/>
        </p:nvCxnSpPr>
        <p:spPr>
          <a:xfrm rot="10800000">
            <a:off x="2296246" y="3215717"/>
            <a:ext cx="299172" cy="1787578"/>
          </a:xfrm>
          <a:prstGeom prst="bentConnector3">
            <a:avLst>
              <a:gd name="adj1" fmla="val 17641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91841BF-0AB7-B13A-2883-23D31CBBA06A}"/>
              </a:ext>
            </a:extLst>
          </p:cNvPr>
          <p:cNvSpPr txBox="1"/>
          <p:nvPr/>
        </p:nvSpPr>
        <p:spPr>
          <a:xfrm>
            <a:off x="4517855" y="4260062"/>
            <a:ext cx="125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Да, хватит!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403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9900F54-6990-ED7B-C4ED-84E65AE7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6A6CE85-D92B-889A-09DC-5903E3245C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guess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Угадай число "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b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guess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Правильно!"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8C3D932-B33F-42C8-9668-13B45B7B51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break </a:t>
            </a:r>
            <a:r>
              <a:rPr lang="ru-RU" dirty="0"/>
              <a:t>позволяет выйти из цикла в любом месте.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while – </a:t>
            </a:r>
            <a:r>
              <a:rPr lang="ru-RU" dirty="0"/>
              <a:t>второй блок после </a:t>
            </a:r>
            <a:r>
              <a:rPr lang="en-US" dirty="0"/>
              <a:t>if</a:t>
            </a:r>
            <a:r>
              <a:rPr lang="ru-RU" dirty="0"/>
              <a:t>, с которым мы познакомились.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52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E40224-AAA6-1E2E-9643-3C2D5B4D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Текстовый квест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126507-D411-860B-B92F-12E2FAE7C7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773" y="1690688"/>
            <a:ext cx="7792454" cy="438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160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2D06C5-93B4-B646-D8C5-F26ABFFD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Механика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4C63FC-D3CD-FCD6-FC2C-B7C088459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работает как </a:t>
            </a:r>
            <a:r>
              <a:rPr lang="en-US" dirty="0"/>
              <a:t>Dungeon Master. </a:t>
            </a:r>
            <a:r>
              <a:rPr lang="ru-RU" dirty="0"/>
              <a:t>Она описывает наблюдаемый игроком мир.</a:t>
            </a:r>
          </a:p>
          <a:p>
            <a:r>
              <a:rPr lang="ru-RU" dirty="0"/>
              <a:t>Пользователь вводит простые команды. «Идти», «Копать» или «Открыть сундук».</a:t>
            </a:r>
          </a:p>
          <a:p>
            <a:r>
              <a:rPr lang="ru-RU" dirty="0"/>
              <a:t>Программа реагирует на ограниченный набор команд, обновляет состояние мира и сообщает пользователю о результатах его действий.</a:t>
            </a:r>
          </a:p>
          <a:p>
            <a:r>
              <a:rPr lang="ru-RU" dirty="0"/>
              <a:t>Или просто говорит «Не понимаю», если команды нет </a:t>
            </a:r>
            <a:r>
              <a:rPr lang="ru-RU"/>
              <a:t>в словаре.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9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2E588-733D-57CB-4089-34CFCF16F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мы будем учить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2A1F5-2E4C-70A7-7227-AE3A29A2E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de-DE" dirty="0" err="1"/>
              <a:t>ython</a:t>
            </a:r>
            <a:endParaRPr lang="de-DE" dirty="0"/>
          </a:p>
          <a:p>
            <a:r>
              <a:rPr lang="ru-RU" dirty="0"/>
              <a:t>Основы программирования</a:t>
            </a:r>
          </a:p>
          <a:p>
            <a:r>
              <a:rPr lang="ru-RU" dirty="0"/>
              <a:t>Немного алгоритмы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3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54B84-40A2-CC99-7233-0A58B3BA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Проекты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3FE4A8-F3CA-0BEE-4DEC-48BB50173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Базовый уровень Текстовый квест</a:t>
            </a:r>
          </a:p>
          <a:p>
            <a:r>
              <a:rPr lang="ru-RU" dirty="0"/>
              <a:t>Средний уровень …</a:t>
            </a:r>
          </a:p>
          <a:p>
            <a:r>
              <a:rPr lang="ru-RU" dirty="0"/>
              <a:t>Продвинутый уровень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5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21F3F-7DDD-5CFD-F716-6DFF3FDC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Каждый проект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92982E-9FBC-2E40-A49E-00197068F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</a:t>
            </a:r>
            <a:r>
              <a:rPr lang="ru-RU" dirty="0"/>
              <a:t>занятия</a:t>
            </a:r>
          </a:p>
          <a:p>
            <a:r>
              <a:rPr lang="ru-RU" dirty="0"/>
              <a:t>Нечетные занятия – введение в материал и практика.</a:t>
            </a:r>
          </a:p>
          <a:p>
            <a:r>
              <a:rPr lang="ru-RU" dirty="0"/>
              <a:t>Четные занятия – практика и обсуждение </a:t>
            </a:r>
            <a:r>
              <a:rPr lang="ru-RU"/>
              <a:t>работ учеников.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7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01D060-BB6F-58D3-837C-0D39058A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Среда</a:t>
            </a:r>
            <a:r>
              <a:rPr lang="de-DE" dirty="0"/>
              <a:t> </a:t>
            </a:r>
            <a:r>
              <a:rPr lang="ru-RU" dirty="0"/>
              <a:t>программирования</a:t>
            </a:r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83D232C-2CDD-A4AC-ED71-A0E8477EE6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4988" y="3527841"/>
            <a:ext cx="1889838" cy="1889838"/>
          </a:xfr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7526EB43-8452-0C57-0F2A-9FE3783571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059" y="1680632"/>
            <a:ext cx="2659381" cy="3479731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48C23FF3-FC34-0649-C0AD-21C643097425}"/>
              </a:ext>
            </a:extLst>
          </p:cNvPr>
          <p:cNvSpPr txBox="1"/>
          <p:nvPr/>
        </p:nvSpPr>
        <p:spPr>
          <a:xfrm>
            <a:off x="1464906" y="2388637"/>
            <a:ext cx="4515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VS Code – </a:t>
            </a:r>
            <a:r>
              <a:rPr lang="ru-RU" dirty="0"/>
              <a:t>замечательный простой редактор</a:t>
            </a:r>
          </a:p>
          <a:p>
            <a:r>
              <a:rPr lang="ru-RU" dirty="0"/>
              <a:t>для многих языков программирования.</a:t>
            </a:r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4BC07D-E1B9-877C-08B6-00ED9995A3D1}"/>
              </a:ext>
            </a:extLst>
          </p:cNvPr>
          <p:cNvSpPr txBox="1"/>
          <p:nvPr/>
        </p:nvSpPr>
        <p:spPr>
          <a:xfrm>
            <a:off x="7277878" y="5094514"/>
            <a:ext cx="4432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верхнем правом углу треугольная кнопка</a:t>
            </a:r>
          </a:p>
          <a:p>
            <a:r>
              <a:rPr lang="ru-RU" dirty="0"/>
              <a:t>запускающая программу.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3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F8C61-6760-6CC9-C683-93CB74AA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Скачайте содержание урока</a:t>
            </a:r>
            <a:endParaRPr lang="en-US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D978780-7174-839E-9271-1A0AB36212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1944" y="2366169"/>
            <a:ext cx="3724275" cy="2790825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0F2458-3593-F5D6-46B5-611800378D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Клонируйте </a:t>
            </a:r>
            <a:r>
              <a:rPr lang="en-US" dirty="0"/>
              <a:t>https://github.com/stsukrov/Zion-Course.git</a:t>
            </a:r>
          </a:p>
        </p:txBody>
      </p:sp>
    </p:spTree>
    <p:extLst>
      <p:ext uri="{BB962C8B-B14F-4D97-AF65-F5344CB8AC3E}">
        <p14:creationId xmlns:p14="http://schemas.microsoft.com/office/powerpoint/2010/main" val="3906671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A7D904-2CA9-D41E-D6C6-CD177516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Начали!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B16A21-F21E-2F01-35BD-399BBE88C3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"Привет, друг!"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"Привет снова!"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8FA243-E113-F566-62EB-924DB825B6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Две команды запускаются одна за другой.</a:t>
            </a:r>
            <a:br>
              <a:rPr lang="ru-RU" dirty="0"/>
            </a:br>
            <a:br>
              <a:rPr lang="ru-RU" dirty="0"/>
            </a:br>
            <a:r>
              <a:rPr lang="en-US" dirty="0"/>
              <a:t>Python –</a:t>
            </a:r>
            <a:r>
              <a:rPr lang="ru-RU" dirty="0"/>
              <a:t> императивный язык программирования. Т.е. программист дает инструкции одну за другой.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данном случае мы напечатали две строки на </a:t>
            </a:r>
            <a:r>
              <a:rPr lang="ru-RU" dirty="0" err="1"/>
              <a:t>консоле</a:t>
            </a:r>
            <a:r>
              <a:rPr lang="ru-RU" dirty="0"/>
              <a:t>.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DE659F0-5345-7E83-914F-45B605C1665E}"/>
              </a:ext>
            </a:extLst>
          </p:cNvPr>
          <p:cNvSpPr/>
          <p:nvPr/>
        </p:nvSpPr>
        <p:spPr>
          <a:xfrm>
            <a:off x="2050473" y="3429000"/>
            <a:ext cx="2198254" cy="884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print(…)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89AAEF7-B284-3F67-27A6-0A3DA640FCB4}"/>
              </a:ext>
            </a:extLst>
          </p:cNvPr>
          <p:cNvSpPr/>
          <p:nvPr/>
        </p:nvSpPr>
        <p:spPr>
          <a:xfrm>
            <a:off x="2050473" y="5032375"/>
            <a:ext cx="2198254" cy="884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print(…)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214E4BF-659D-6E36-6871-894C397C7E57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149600" y="4313382"/>
            <a:ext cx="0" cy="71899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958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72CAD-2B36-361E-7058-BC383D21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29EEEF-B57E-82B0-A174-CD160D99CD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ru-RU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u-RU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ru-RU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"Как тебя зовут? "</a:t>
            </a:r>
            <a:r>
              <a:rPr lang="ru-RU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 </a:t>
            </a:r>
            <a:r>
              <a:rPr lang="ru-RU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ru-RU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522888-304E-AC1E-1233-F7444BCECC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print</a:t>
            </a:r>
            <a:r>
              <a:rPr lang="de-DE" dirty="0"/>
              <a:t> </a:t>
            </a:r>
            <a:r>
              <a:rPr lang="ru-RU" dirty="0"/>
              <a:t>выводит текст на экран, а </a:t>
            </a:r>
            <a:r>
              <a:rPr lang="en-US" dirty="0"/>
              <a:t>input </a:t>
            </a:r>
            <a:r>
              <a:rPr lang="ru-RU" dirty="0"/>
              <a:t>вводит его с клавиатуры.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А что такое </a:t>
            </a:r>
            <a:r>
              <a:rPr lang="en-US" dirty="0"/>
              <a:t>name</a:t>
            </a:r>
            <a:r>
              <a:rPr lang="de-DE" dirty="0"/>
              <a:t>? </a:t>
            </a:r>
            <a:r>
              <a:rPr lang="en-US" dirty="0"/>
              <a:t>name – </a:t>
            </a:r>
            <a:r>
              <a:rPr lang="ru-RU" dirty="0"/>
              <a:t>это имя </a:t>
            </a:r>
            <a:r>
              <a:rPr lang="ru-RU" b="1" dirty="0"/>
              <a:t>переменной</a:t>
            </a:r>
            <a:r>
              <a:rPr lang="ru-RU" dirty="0"/>
              <a:t>, которой мы </a:t>
            </a:r>
            <a:r>
              <a:rPr lang="ru-RU" b="1" dirty="0"/>
              <a:t>присвоили</a:t>
            </a:r>
            <a:r>
              <a:rPr lang="ru-RU" dirty="0"/>
              <a:t> текст, введенный нами. </a:t>
            </a:r>
            <a:br>
              <a:rPr lang="ru-RU" dirty="0"/>
            </a:br>
            <a:br>
              <a:rPr lang="ru-RU" dirty="0"/>
            </a:br>
            <a:r>
              <a:rPr lang="de-DE" dirty="0"/>
              <a:t>= </a:t>
            </a:r>
            <a:r>
              <a:rPr lang="ru-RU" dirty="0"/>
              <a:t>присваивает значение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216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7251D9-0F1A-A9DB-A8D8-4ED6308F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Капитан Немо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044A716-51BE-C461-57DE-91A55833D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имя оператора.</a:t>
            </a:r>
          </a:p>
          <a:p>
            <a:r>
              <a:rPr lang="ru-RU" dirty="0"/>
              <a:t>Если это «Немо», то поприветствовать храброго капитана.</a:t>
            </a:r>
          </a:p>
          <a:p>
            <a:r>
              <a:rPr lang="ru-RU" dirty="0"/>
              <a:t>Иначе, просто сказать «Привет, </a:t>
            </a:r>
            <a:r>
              <a:rPr lang="ru-RU" i="1" dirty="0"/>
              <a:t>имя</a:t>
            </a:r>
            <a:r>
              <a:rPr lang="ru-RU" dirty="0"/>
              <a:t>!»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54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TM04033929[[fn=Schiefer]]</Template>
  <TotalTime>0</TotalTime>
  <Words>570</Words>
  <Application>Microsoft Office PowerPoint</Application>
  <PresentationFormat>Breitbild</PresentationFormat>
  <Paragraphs>90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Calibri</vt:lpstr>
      <vt:lpstr>Calisto MT</vt:lpstr>
      <vt:lpstr>Consolas</vt:lpstr>
      <vt:lpstr>Wingdings 2</vt:lpstr>
      <vt:lpstr>Schiefer</vt:lpstr>
      <vt:lpstr>Python</vt:lpstr>
      <vt:lpstr>Что мы будем учить?</vt:lpstr>
      <vt:lpstr>Проекты</vt:lpstr>
      <vt:lpstr>Каждый проект</vt:lpstr>
      <vt:lpstr>Среда программирования</vt:lpstr>
      <vt:lpstr>Скачайте содержание урока</vt:lpstr>
      <vt:lpstr>Начали!</vt:lpstr>
      <vt:lpstr>Ввод</vt:lpstr>
      <vt:lpstr>Капитан Немо</vt:lpstr>
      <vt:lpstr>Условное выполнение</vt:lpstr>
      <vt:lpstr>Условное выполнение</vt:lpstr>
      <vt:lpstr>Условное выполнение</vt:lpstr>
      <vt:lpstr>Угадай число</vt:lpstr>
      <vt:lpstr>Цикл</vt:lpstr>
      <vt:lpstr>Цикл</vt:lpstr>
      <vt:lpstr>Текстовый квест</vt:lpstr>
      <vt:lpstr>Механика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Stanislav Tsukrov</dc:creator>
  <cp:lastModifiedBy>Stanislav Tsukrov</cp:lastModifiedBy>
  <cp:revision>9</cp:revision>
  <dcterms:created xsi:type="dcterms:W3CDTF">2022-05-10T21:17:00Z</dcterms:created>
  <dcterms:modified xsi:type="dcterms:W3CDTF">2022-05-10T22:35:13Z</dcterms:modified>
</cp:coreProperties>
</file>