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0AA76-B52E-206F-81DD-D05FFB6C7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CE8401-C54D-1EF6-7332-C3D57914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01A32F-DA4E-CDF5-C8A3-7AFD7911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AB986-DBFC-D055-EC3E-1681FF8D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D230E-66A2-1DAE-E00F-3526E091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E9BDF-9F52-F028-87BE-8D89EBC5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7C9211-A284-3EE7-B5CB-559187E46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629769-87BF-06FF-5368-8CA9F98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207FE6-5655-EC0B-17E3-641242F1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C4F052-079B-CC69-F279-9C5A7E56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9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75C84B-107F-6762-C354-A9A20B7A3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B917D3-7F44-1063-4023-EEFDD1D9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51D885-F420-EA33-8AEB-EAFE3F4A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C65D1-9E63-61C5-42A6-AE22A504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A3846-3BD2-FE34-6556-BE97C866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750A2-6003-B8EE-2829-315A6D8C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DD484-5E50-E8AC-0499-92A27234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E57FE-5225-2805-444C-59FEA829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39CDE-0761-0522-6B7D-53BF7483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E9C6F9-36A8-1790-A44A-17F1F161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0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8A243-1C5F-EA64-E5A9-E103ABCC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A13FD0-4C34-CE41-8505-F364935F6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04D81-CA83-2BF2-9570-8316C79B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63FBEA-2C8A-FE1E-FC8E-B682DCC2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40220D-24E3-49AD-1A41-0ED0A13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A6942-0BD5-0829-5FDF-86D4D619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FD769-15BD-1C33-147D-C812DC4A4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2F63D4-852D-D035-F486-11FF8D765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66A278-6AC1-8615-A31B-3C22A5E3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5CF790-13B1-6D5F-5F22-AED124F1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C41C05-0937-8A4A-E45F-53B25C93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25C98-45C5-2794-1471-47D4C088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58EA42-A556-508D-5064-4AE0C40C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E1F62A-6941-4F8D-83C7-F48081B71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02093E-3C59-14E8-91FA-97419A9E0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1EC2FA-D236-8E2D-900A-59B444870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2539DB-7505-91C7-D8D7-515CFAC7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266446-4D17-0D01-FE98-56576B3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578FFC-14A0-FE71-9CCB-9BD897C9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23F5-9915-011A-ECD5-A906B193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EFE8CE-65A0-F449-7219-DEF9B8B7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BB3F9B-0FEC-C0F9-6927-F4DDA27E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31EECB-6CC2-926C-6A08-5EFCA5C3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6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F614FC-51EA-EB98-6C08-981B9296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08A1F3-6501-63A8-B376-35E74E60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AE1E42-734B-118D-5D4B-3B4DA171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4CDB2-3A09-E227-6C01-70F4E969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1A39E-BFED-296B-68FA-7E62F9AF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E43E56-AA11-4AD9-3A6D-89FEE46B2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22D27B-15C7-4B7D-CB34-CB064778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38D1E1-6645-7D4F-7D00-5F7BF554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F0FB9F-0684-5F13-1D1F-92C0A085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212F6-616E-CADE-B1CF-0C084C30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B0872D-129E-1E01-E393-9FCAFA67E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EC944-BBC1-4DA2-BEF4-A14C04B6A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EF580D-17E6-6CB7-2F47-98FFC71E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E52E23-DCB2-DFCD-B155-2DD90E45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4A5E8C-3B55-CF2F-F6C6-3E9709F8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A81227-56B0-EAE1-5339-AA25FE74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7BFAE-DADA-2ECE-0C29-501D0B23D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8A8CBE-D339-0026-7516-12AFDD61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F59E-2C45-4113-BF89-F05734FCD70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FDC0B0-C0E1-F816-B5F0-A3991CA0D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EEF2B-8C33-3278-F280-99EDD34F1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0D1E-CF2B-4404-99AD-37F9B9A13D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2597B-541A-7191-2E14-CF06FF490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DCDFB6-8A6E-4B2C-14C0-EE6399B84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первый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0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AA305-B77D-38EF-192D-0B7B7CAA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выполнение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B9D29-E577-F415-F3AF-F29A0411C3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Как тебя зовут? 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Немо"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Здравствуй, храбрый капитан!"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 </a:t>
            </a:r>
            <a:r>
              <a:rPr lang="ru-R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D42788-F857-E078-2143-8A2B15828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: </a:t>
            </a:r>
            <a:r>
              <a:rPr lang="ru-RU" dirty="0"/>
              <a:t>означает начало блока.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Блок отделен двумя пробелами вправо.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Редактор поможет Вам отформатировать код.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7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4C1E55-BEDF-FE5B-D292-A205E273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Угадай число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33CFB9-86ED-FA0F-36EB-C9123E0C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Компьютер загадывает число</a:t>
            </a:r>
          </a:p>
          <a:p>
            <a:r>
              <a:rPr lang="ru-RU" dirty="0"/>
              <a:t>Оператор пытается его угадать, </a:t>
            </a:r>
            <a:r>
              <a:rPr lang="ru-RU" b="1" dirty="0"/>
              <a:t>пока</a:t>
            </a:r>
            <a:r>
              <a:rPr lang="ru-RU" dirty="0"/>
              <a:t> не введет правильное.</a:t>
            </a:r>
          </a:p>
          <a:p>
            <a:r>
              <a:rPr lang="ru-RU" dirty="0"/>
              <a:t>Компьютер сообщает игроку число попыток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3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7415D2-272F-CDA3-AE61-30CD1BB4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E5CF353-B640-0EA5-4771-FB47CA9A5F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66EB08-F40E-E543-D8C3-793AFC492F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Смотрите, в программе появилась не просто развилка, но </a:t>
            </a:r>
            <a:r>
              <a:rPr lang="ru-RU" b="1" dirty="0"/>
              <a:t>петля</a:t>
            </a:r>
            <a:r>
              <a:rPr lang="ru-RU" dirty="0"/>
              <a:t>, </a:t>
            </a:r>
            <a:r>
              <a:rPr lang="ru-RU" b="1" dirty="0"/>
              <a:t>цикл</a:t>
            </a:r>
            <a:r>
              <a:rPr lang="ru-RU" dirty="0"/>
              <a:t>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повторяем какой-то фрагмент программы, пока что-то не изменится. Пока какое-то </a:t>
            </a:r>
            <a:r>
              <a:rPr lang="ru-RU" b="1" dirty="0"/>
              <a:t>условие</a:t>
            </a:r>
            <a:r>
              <a:rPr lang="ru-RU" dirty="0"/>
              <a:t> не будет выполнено.</a:t>
            </a:r>
            <a:endParaRPr lang="en-US" dirty="0"/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4BAE2C07-24DB-81FE-7FEB-6F82A7C5B9FF}"/>
              </a:ext>
            </a:extLst>
          </p:cNvPr>
          <p:cNvSpPr/>
          <p:nvPr/>
        </p:nvSpPr>
        <p:spPr>
          <a:xfrm>
            <a:off x="2595418" y="1946564"/>
            <a:ext cx="135053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</a:t>
            </a:r>
            <a:endParaRPr lang="en-US" dirty="0"/>
          </a:p>
        </p:txBody>
      </p:sp>
      <p:sp>
        <p:nvSpPr>
          <p:cNvPr id="10" name="Flussdiagramm: Prozess 9">
            <a:extLst>
              <a:ext uri="{FF2B5EF4-FFF2-40B4-BE49-F238E27FC236}">
                <a16:creationId xmlns:a16="http://schemas.microsoft.com/office/drawing/2014/main" id="{CE97A1D0-60EF-5721-D056-46F013167399}"/>
              </a:ext>
            </a:extLst>
          </p:cNvPr>
          <p:cNvSpPr/>
          <p:nvPr/>
        </p:nvSpPr>
        <p:spPr>
          <a:xfrm>
            <a:off x="2601769" y="5568210"/>
            <a:ext cx="135053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  <a:endParaRPr lang="en-US" dirty="0"/>
          </a:p>
        </p:txBody>
      </p:sp>
      <p:sp>
        <p:nvSpPr>
          <p:cNvPr id="11" name="Flussdiagramm: Verzweigung 10">
            <a:extLst>
              <a:ext uri="{FF2B5EF4-FFF2-40B4-BE49-F238E27FC236}">
                <a16:creationId xmlns:a16="http://schemas.microsoft.com/office/drawing/2014/main" id="{24A142D7-4F99-927C-145A-318EE7322BAF}"/>
              </a:ext>
            </a:extLst>
          </p:cNvPr>
          <p:cNvSpPr/>
          <p:nvPr/>
        </p:nvSpPr>
        <p:spPr>
          <a:xfrm>
            <a:off x="2296246" y="2764867"/>
            <a:ext cx="1948873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Хватит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12" name="Flussdiagramm: Prozess 11">
            <a:extLst>
              <a:ext uri="{FF2B5EF4-FFF2-40B4-BE49-F238E27FC236}">
                <a16:creationId xmlns:a16="http://schemas.microsoft.com/office/drawing/2014/main" id="{420DAD52-51CD-D4F6-BD75-AD9F539CA966}"/>
              </a:ext>
            </a:extLst>
          </p:cNvPr>
          <p:cNvSpPr/>
          <p:nvPr/>
        </p:nvSpPr>
        <p:spPr>
          <a:xfrm>
            <a:off x="2595418" y="4691207"/>
            <a:ext cx="1350530" cy="6368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Идем обратно</a:t>
            </a:r>
            <a:endParaRPr lang="en-US" dirty="0"/>
          </a:p>
        </p:txBody>
      </p:sp>
      <p:sp>
        <p:nvSpPr>
          <p:cNvPr id="13" name="Flussdiagramm: Prozess 12">
            <a:extLst>
              <a:ext uri="{FF2B5EF4-FFF2-40B4-BE49-F238E27FC236}">
                <a16:creationId xmlns:a16="http://schemas.microsoft.com/office/drawing/2014/main" id="{244D8706-43A2-1D99-879D-F6802B819C20}"/>
              </a:ext>
            </a:extLst>
          </p:cNvPr>
          <p:cNvSpPr/>
          <p:nvPr/>
        </p:nvSpPr>
        <p:spPr>
          <a:xfrm>
            <a:off x="2595417" y="3814204"/>
            <a:ext cx="1350530" cy="6368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Что-то…</a:t>
            </a:r>
            <a:endParaRPr lang="en-US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3E36A6D3-7EC0-6135-CD59-3104064DDFF3}"/>
              </a:ext>
            </a:extLst>
          </p:cNvPr>
          <p:cNvCxnSpPr>
            <a:cxnSpLocks/>
          </p:cNvCxnSpPr>
          <p:nvPr/>
        </p:nvCxnSpPr>
        <p:spPr>
          <a:xfrm rot="5400000">
            <a:off x="3167856" y="2662040"/>
            <a:ext cx="20565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5E0F336E-35F6-2F00-2A1F-D221A3254BB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3203215" y="3746735"/>
            <a:ext cx="13493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238EE2D4-D5B3-1112-2C86-9F8E4F9552A0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16200000" flipH="1">
            <a:off x="3150618" y="4571142"/>
            <a:ext cx="2401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E9CB963E-7C60-EE11-34FA-4962C739CF11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 flipH="1">
            <a:off x="3952299" y="3222067"/>
            <a:ext cx="292820" cy="2652467"/>
          </a:xfrm>
          <a:prstGeom prst="bentConnector3">
            <a:avLst>
              <a:gd name="adj1" fmla="val -78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E45B355D-129C-EF04-54E5-7EC27F73DE6D}"/>
              </a:ext>
            </a:extLst>
          </p:cNvPr>
          <p:cNvCxnSpPr>
            <a:stCxn id="12" idx="1"/>
            <a:endCxn id="11" idx="1"/>
          </p:cNvCxnSpPr>
          <p:nvPr/>
        </p:nvCxnSpPr>
        <p:spPr>
          <a:xfrm rot="10800000">
            <a:off x="2296246" y="3222067"/>
            <a:ext cx="299172" cy="1787578"/>
          </a:xfrm>
          <a:prstGeom prst="bentConnector3">
            <a:avLst>
              <a:gd name="adj1" fmla="val 176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CC9D52FE-41D0-F4E0-D8EE-5F62E0ADBD83}"/>
              </a:ext>
            </a:extLst>
          </p:cNvPr>
          <p:cNvCxnSpPr>
            <a:cxnSpLocks/>
          </p:cNvCxnSpPr>
          <p:nvPr/>
        </p:nvCxnSpPr>
        <p:spPr>
          <a:xfrm rot="5400000">
            <a:off x="3167856" y="2655690"/>
            <a:ext cx="205655" cy="12700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7646C7E7-BDEA-4F8C-E147-5651A5DB1D74}"/>
              </a:ext>
            </a:extLst>
          </p:cNvPr>
          <p:cNvCxnSpPr>
            <a:cxnSpLocks/>
          </p:cNvCxnSpPr>
          <p:nvPr/>
        </p:nvCxnSpPr>
        <p:spPr>
          <a:xfrm rot="5400000">
            <a:off x="3203215" y="3740385"/>
            <a:ext cx="134937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207AEFDF-BB19-486E-32C5-E4E7D4A169CA}"/>
              </a:ext>
            </a:extLst>
          </p:cNvPr>
          <p:cNvCxnSpPr/>
          <p:nvPr/>
        </p:nvCxnSpPr>
        <p:spPr>
          <a:xfrm rot="16200000" flipH="1">
            <a:off x="3150618" y="4564792"/>
            <a:ext cx="240128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F6D06176-ABF8-BD3B-77BE-64B255A0BE2B}"/>
              </a:ext>
            </a:extLst>
          </p:cNvPr>
          <p:cNvCxnSpPr/>
          <p:nvPr/>
        </p:nvCxnSpPr>
        <p:spPr>
          <a:xfrm flipH="1">
            <a:off x="3952299" y="3215717"/>
            <a:ext cx="292820" cy="2652467"/>
          </a:xfrm>
          <a:prstGeom prst="bentConnector3">
            <a:avLst>
              <a:gd name="adj1" fmla="val -7806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765DD0F9-C291-B4F2-8602-37E4D325A9A8}"/>
              </a:ext>
            </a:extLst>
          </p:cNvPr>
          <p:cNvCxnSpPr/>
          <p:nvPr/>
        </p:nvCxnSpPr>
        <p:spPr>
          <a:xfrm rot="10800000">
            <a:off x="2296246" y="3215717"/>
            <a:ext cx="299172" cy="1787578"/>
          </a:xfrm>
          <a:prstGeom prst="bentConnector3">
            <a:avLst>
              <a:gd name="adj1" fmla="val 17641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91841BF-0AB7-B13A-2883-23D31CBBA06A}"/>
              </a:ext>
            </a:extLst>
          </p:cNvPr>
          <p:cNvSpPr txBox="1"/>
          <p:nvPr/>
        </p:nvSpPr>
        <p:spPr>
          <a:xfrm>
            <a:off x="4517855" y="4260062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Да, хватит!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0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900F54-6990-ED7B-C4ED-84E65AE7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6A6CE85-D92B-889A-09DC-5903E3245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Угадай число 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Правильно!"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C3D932-B33F-42C8-9668-13B45B7B51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 </a:t>
            </a:r>
            <a:r>
              <a:rPr lang="ru-RU" dirty="0"/>
              <a:t>позволяет выйти из цикла в любом месте.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while – </a:t>
            </a:r>
            <a:r>
              <a:rPr lang="ru-RU" dirty="0"/>
              <a:t>второй блок после </a:t>
            </a:r>
            <a:r>
              <a:rPr lang="en-US" dirty="0"/>
              <a:t>if</a:t>
            </a:r>
            <a:r>
              <a:rPr lang="ru-RU" dirty="0"/>
              <a:t>, с которым мы познакомились.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5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40224-AAA6-1E2E-9643-3C2D5B4D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квест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26507-D411-860B-B92F-12E2FAE7C7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73" y="1690688"/>
            <a:ext cx="7792454" cy="438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6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D06C5-93B4-B646-D8C5-F26ABFFD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4C63FC-D3CD-FCD6-FC2C-B7C08845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работает как </a:t>
            </a:r>
            <a:r>
              <a:rPr lang="en-US" dirty="0"/>
              <a:t>Dungeon Master. </a:t>
            </a:r>
            <a:r>
              <a:rPr lang="ru-RU" dirty="0"/>
              <a:t>Она описывает наблюдаемый игроком мир.</a:t>
            </a:r>
          </a:p>
          <a:p>
            <a:r>
              <a:rPr lang="ru-RU" dirty="0"/>
              <a:t>Пользователь вводит простые команды. «Идти», «Копать» или «Открыть сундук».</a:t>
            </a:r>
          </a:p>
          <a:p>
            <a:r>
              <a:rPr lang="ru-RU" dirty="0"/>
              <a:t>Программа реагирует на ограниченный набор команд, обновляет состояние мира и сообщает пользователю о результатах его действий.</a:t>
            </a:r>
          </a:p>
          <a:p>
            <a:r>
              <a:rPr lang="ru-RU" dirty="0"/>
              <a:t>Или просто говорит «Не понимаю», если команды нет </a:t>
            </a:r>
            <a:r>
              <a:rPr lang="ru-RU"/>
              <a:t>в словаре.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9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2E588-733D-57CB-4089-34CFCF16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будем учить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2A1F5-2E4C-70A7-7227-AE3A29A2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de-DE" dirty="0" err="1"/>
              <a:t>ython</a:t>
            </a:r>
            <a:endParaRPr lang="de-DE" dirty="0"/>
          </a:p>
          <a:p>
            <a:r>
              <a:rPr lang="ru-RU" dirty="0"/>
              <a:t>Основы программирования</a:t>
            </a:r>
          </a:p>
          <a:p>
            <a:r>
              <a:rPr lang="ru-RU" dirty="0"/>
              <a:t>Немного алгоритмы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3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54B84-40A2-CC99-7233-0A58B3BA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Проекты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3FE4A8-F3CA-0BEE-4DEC-48BB5017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Базовый уровень Текстовый квест</a:t>
            </a:r>
          </a:p>
          <a:p>
            <a:r>
              <a:rPr lang="ru-RU" dirty="0"/>
              <a:t>Средний уровень …</a:t>
            </a:r>
          </a:p>
          <a:p>
            <a:r>
              <a:rPr lang="ru-RU" dirty="0"/>
              <a:t>Продвинутый уровень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5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1D060-BB6F-58D3-837C-0D39058A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</a:t>
            </a:r>
            <a:r>
              <a:rPr lang="de-DE" dirty="0"/>
              <a:t> </a:t>
            </a:r>
            <a:r>
              <a:rPr lang="ru-RU" dirty="0"/>
              <a:t>программирования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83D232C-2CDD-A4AC-ED71-A0E8477EE6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979" y="2815918"/>
            <a:ext cx="1889838" cy="1889838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526EB43-8452-0C57-0F2A-9FE378357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89" y="1226025"/>
            <a:ext cx="2659381" cy="3479731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8C23FF3-FC34-0649-C0AD-21C643097425}"/>
              </a:ext>
            </a:extLst>
          </p:cNvPr>
          <p:cNvSpPr txBox="1"/>
          <p:nvPr/>
        </p:nvSpPr>
        <p:spPr>
          <a:xfrm>
            <a:off x="1464906" y="2388637"/>
            <a:ext cx="451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VS Code – </a:t>
            </a:r>
            <a:r>
              <a:rPr lang="ru-RU" dirty="0"/>
              <a:t>замечательный простой редактор</a:t>
            </a:r>
          </a:p>
          <a:p>
            <a:r>
              <a:rPr lang="ru-RU" dirty="0"/>
              <a:t>для многих языков программирования.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4BC07D-E1B9-877C-08B6-00ED9995A3D1}"/>
              </a:ext>
            </a:extLst>
          </p:cNvPr>
          <p:cNvSpPr txBox="1"/>
          <p:nvPr/>
        </p:nvSpPr>
        <p:spPr>
          <a:xfrm>
            <a:off x="7277878" y="5094514"/>
            <a:ext cx="443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верхнем правом углу треугольная кнопка</a:t>
            </a:r>
          </a:p>
          <a:p>
            <a:r>
              <a:rPr lang="ru-RU" dirty="0"/>
              <a:t>запускающая программу.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3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7D904-2CA9-D41E-D6C6-CD177516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Начали!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B16A21-F21E-2F01-35BD-399BBE88C3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"Привет, друг!"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"Привет снова!"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8FA243-E113-F566-62EB-924DB825B6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Две команды запускаются одна за другой.</a:t>
            </a:r>
            <a:br>
              <a:rPr lang="ru-RU" dirty="0"/>
            </a:br>
            <a:br>
              <a:rPr lang="ru-RU" dirty="0"/>
            </a:br>
            <a:r>
              <a:rPr lang="en-US" dirty="0"/>
              <a:t>Python –</a:t>
            </a:r>
            <a:r>
              <a:rPr lang="ru-RU" dirty="0"/>
              <a:t> императивный язык программирования. Т.е. программист дает инструкции одну за другой.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данном случае мы напечатали две строки на </a:t>
            </a:r>
            <a:r>
              <a:rPr lang="ru-RU" dirty="0" err="1"/>
              <a:t>консоле</a:t>
            </a:r>
            <a:r>
              <a:rPr lang="ru-RU" dirty="0"/>
              <a:t>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DE659F0-5345-7E83-914F-45B605C1665E}"/>
              </a:ext>
            </a:extLst>
          </p:cNvPr>
          <p:cNvSpPr/>
          <p:nvPr/>
        </p:nvSpPr>
        <p:spPr>
          <a:xfrm>
            <a:off x="2050473" y="3429000"/>
            <a:ext cx="2198254" cy="88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print(…)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9AAEF7-B284-3F67-27A6-0A3DA640FCB4}"/>
              </a:ext>
            </a:extLst>
          </p:cNvPr>
          <p:cNvSpPr/>
          <p:nvPr/>
        </p:nvSpPr>
        <p:spPr>
          <a:xfrm>
            <a:off x="2050473" y="5032375"/>
            <a:ext cx="2198254" cy="88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print(…)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214E4BF-659D-6E36-6871-894C397C7E5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149600" y="4313382"/>
            <a:ext cx="0" cy="71899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95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72CAD-2B36-361E-7058-BC383D21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9EEEF-B57E-82B0-A174-CD160D99CD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"Как тебя зовут? "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 </a:t>
            </a:r>
            <a:r>
              <a:rPr lang="ru-RU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522888-304E-AC1E-1233-F7444BCEC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ru-RU" dirty="0"/>
              <a:t>выводит текст на экран, а </a:t>
            </a:r>
            <a:r>
              <a:rPr lang="en-US" dirty="0"/>
              <a:t>input </a:t>
            </a:r>
            <a:r>
              <a:rPr lang="ru-RU" dirty="0"/>
              <a:t>вводит его с клавиатуры.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 что такое </a:t>
            </a:r>
            <a:r>
              <a:rPr lang="en-US" dirty="0"/>
              <a:t>name</a:t>
            </a:r>
            <a:r>
              <a:rPr lang="de-DE" dirty="0"/>
              <a:t>? </a:t>
            </a:r>
            <a:r>
              <a:rPr lang="en-US" dirty="0"/>
              <a:t>name – </a:t>
            </a:r>
            <a:r>
              <a:rPr lang="ru-RU" dirty="0"/>
              <a:t>это имя </a:t>
            </a:r>
            <a:r>
              <a:rPr lang="ru-RU" b="1" dirty="0"/>
              <a:t>переменной</a:t>
            </a:r>
            <a:r>
              <a:rPr lang="ru-RU" dirty="0"/>
              <a:t>, которой мы </a:t>
            </a:r>
            <a:r>
              <a:rPr lang="ru-RU" b="1" dirty="0"/>
              <a:t>присвоили</a:t>
            </a:r>
            <a:r>
              <a:rPr lang="ru-RU" dirty="0"/>
              <a:t> текст, введенный нами. </a:t>
            </a:r>
            <a:br>
              <a:rPr lang="ru-RU" dirty="0"/>
            </a:br>
            <a:br>
              <a:rPr lang="ru-RU" dirty="0"/>
            </a:br>
            <a:r>
              <a:rPr lang="de-DE" dirty="0"/>
              <a:t>= </a:t>
            </a:r>
            <a:r>
              <a:rPr lang="ru-RU" dirty="0"/>
              <a:t>присваивает значение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1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251D9-0F1A-A9DB-A8D8-4ED6308F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Капитан Немо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044A716-51BE-C461-57DE-91A55833D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имя оператора.</a:t>
            </a:r>
          </a:p>
          <a:p>
            <a:r>
              <a:rPr lang="ru-RU" dirty="0"/>
              <a:t>Если это «Немо», то поприветствовать храброго капитана.</a:t>
            </a:r>
          </a:p>
          <a:p>
            <a:r>
              <a:rPr lang="ru-RU" dirty="0"/>
              <a:t>Иначе, просто сказать «Привет, </a:t>
            </a:r>
            <a:r>
              <a:rPr lang="ru-RU" i="1" dirty="0"/>
              <a:t>имя</a:t>
            </a:r>
            <a:r>
              <a:rPr lang="ru-RU" dirty="0"/>
              <a:t>!»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FBED4-FC03-EB4D-97F5-9AF5336F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выполнение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D25066-4FF1-E040-82CC-09FC8292A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DC214F-A6B2-6C36-C5B7-5718B1304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Теперь мы не выполняем команды одну за другой.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На пути команд развилка, а путь выбирается в </a:t>
            </a:r>
            <a:r>
              <a:rPr lang="ru-RU" b="1" dirty="0"/>
              <a:t>зависимости</a:t>
            </a:r>
            <a:r>
              <a:rPr lang="ru-RU" dirty="0"/>
              <a:t> от </a:t>
            </a:r>
            <a:r>
              <a:rPr lang="ru-RU" b="1" dirty="0"/>
              <a:t>условия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6" name="Flussdiagramm: Verzweigung 5">
            <a:extLst>
              <a:ext uri="{FF2B5EF4-FFF2-40B4-BE49-F238E27FC236}">
                <a16:creationId xmlns:a16="http://schemas.microsoft.com/office/drawing/2014/main" id="{F1A0C8B1-91EB-71FB-5954-0687708DB63C}"/>
              </a:ext>
            </a:extLst>
          </p:cNvPr>
          <p:cNvSpPr/>
          <p:nvPr/>
        </p:nvSpPr>
        <p:spPr>
          <a:xfrm>
            <a:off x="2274020" y="2973387"/>
            <a:ext cx="2009775" cy="11239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«Немо» 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2485B841-69CA-83B1-A593-3C7182C264EC}"/>
              </a:ext>
            </a:extLst>
          </p:cNvPr>
          <p:cNvSpPr/>
          <p:nvPr/>
        </p:nvSpPr>
        <p:spPr>
          <a:xfrm>
            <a:off x="2410690" y="2042392"/>
            <a:ext cx="1736437" cy="711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r>
              <a:rPr lang="de-DE" dirty="0"/>
              <a:t>()</a:t>
            </a:r>
            <a:endParaRPr lang="en-US" dirty="0"/>
          </a:p>
        </p:txBody>
      </p:sp>
      <p:sp>
        <p:nvSpPr>
          <p:cNvPr id="8" name="Flussdiagramm: Prozess 7">
            <a:extLst>
              <a:ext uri="{FF2B5EF4-FFF2-40B4-BE49-F238E27FC236}">
                <a16:creationId xmlns:a16="http://schemas.microsoft.com/office/drawing/2014/main" id="{B722AC81-41A9-7367-6FE1-243402C6E51A}"/>
              </a:ext>
            </a:extLst>
          </p:cNvPr>
          <p:cNvSpPr/>
          <p:nvPr/>
        </p:nvSpPr>
        <p:spPr>
          <a:xfrm>
            <a:off x="4283795" y="4097337"/>
            <a:ext cx="1394691" cy="7794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Привет, кэп!</a:t>
            </a:r>
            <a:endParaRPr lang="en-US" dirty="0"/>
          </a:p>
        </p:txBody>
      </p:sp>
      <p:sp>
        <p:nvSpPr>
          <p:cNvPr id="14" name="Flussdiagramm: Prozess 13">
            <a:extLst>
              <a:ext uri="{FF2B5EF4-FFF2-40B4-BE49-F238E27FC236}">
                <a16:creationId xmlns:a16="http://schemas.microsoft.com/office/drawing/2014/main" id="{DF6BEAA5-BDA3-F9F4-A154-698D4B81BC59}"/>
              </a:ext>
            </a:extLst>
          </p:cNvPr>
          <p:cNvSpPr/>
          <p:nvPr/>
        </p:nvSpPr>
        <p:spPr>
          <a:xfrm>
            <a:off x="1275772" y="4097337"/>
            <a:ext cx="1394691" cy="7794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Привет, имя!</a:t>
            </a:r>
            <a:endParaRPr lang="en-US" dirty="0"/>
          </a:p>
        </p:txBody>
      </p:sp>
      <p:sp>
        <p:nvSpPr>
          <p:cNvPr id="15" name="Flussdiagramm: Prozess 14">
            <a:extLst>
              <a:ext uri="{FF2B5EF4-FFF2-40B4-BE49-F238E27FC236}">
                <a16:creationId xmlns:a16="http://schemas.microsoft.com/office/drawing/2014/main" id="{8717D62B-1421-9996-FA46-3B3572A600E0}"/>
              </a:ext>
            </a:extLst>
          </p:cNvPr>
          <p:cNvSpPr/>
          <p:nvPr/>
        </p:nvSpPr>
        <p:spPr>
          <a:xfrm>
            <a:off x="2581561" y="5117666"/>
            <a:ext cx="1394691" cy="7794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  <a:endParaRPr lang="en-US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10C57E0-4E3A-FD0B-CE4F-33C35B2CD8C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3278908" y="2753592"/>
            <a:ext cx="1" cy="21979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CDF95093-1057-CE0A-23BA-6077FC390C06}"/>
              </a:ext>
            </a:extLst>
          </p:cNvPr>
          <p:cNvCxnSpPr>
            <a:endCxn id="8" idx="0"/>
          </p:cNvCxnSpPr>
          <p:nvPr/>
        </p:nvCxnSpPr>
        <p:spPr>
          <a:xfrm>
            <a:off x="4299527" y="3535362"/>
            <a:ext cx="681614" cy="56197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C93EA1B3-CE7E-F90B-AAF0-792FF64CDABD}"/>
              </a:ext>
            </a:extLst>
          </p:cNvPr>
          <p:cNvCxnSpPr>
            <a:stCxn id="6" idx="1"/>
            <a:endCxn id="14" idx="0"/>
          </p:cNvCxnSpPr>
          <p:nvPr/>
        </p:nvCxnSpPr>
        <p:spPr>
          <a:xfrm rot="10800000" flipV="1">
            <a:off x="1973118" y="3535361"/>
            <a:ext cx="300902" cy="561975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EFEB53C6-D0EB-2819-222F-F0C4583D6A2E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1962040" y="4887877"/>
            <a:ext cx="630598" cy="60844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A71221BE-E058-3D43-A8F4-84DFC3527C12}"/>
              </a:ext>
            </a:extLst>
          </p:cNvPr>
          <p:cNvCxnSpPr>
            <a:endCxn id="15" idx="3"/>
          </p:cNvCxnSpPr>
          <p:nvPr/>
        </p:nvCxnSpPr>
        <p:spPr>
          <a:xfrm rot="10800000" flipV="1">
            <a:off x="3976253" y="4876800"/>
            <a:ext cx="1029857" cy="63059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AEB5B39-5171-BE02-6FF4-F4FFA7A50D19}"/>
              </a:ext>
            </a:extLst>
          </p:cNvPr>
          <p:cNvSpPr txBox="1"/>
          <p:nvPr/>
        </p:nvSpPr>
        <p:spPr>
          <a:xfrm>
            <a:off x="1584901" y="31224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CF661C2-EDC7-A35E-8907-568A0F3ED20E}"/>
              </a:ext>
            </a:extLst>
          </p:cNvPr>
          <p:cNvSpPr txBox="1"/>
          <p:nvPr/>
        </p:nvSpPr>
        <p:spPr>
          <a:xfrm>
            <a:off x="4694597" y="31051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AA305-B77D-38EF-192D-0B7B7CAA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выполнение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B9D29-E577-F415-F3AF-F29A0411C3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Как тебя зовут? 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Немо"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Здравствуй, храбрый капитан!"</a:t>
            </a:r>
            <a:r>
              <a:rPr lang="ru-RU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 </a:t>
            </a:r>
            <a:r>
              <a:rPr lang="ru-RU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D42788-F857-E078-2143-8A2B158281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== </a:t>
            </a:r>
            <a:r>
              <a:rPr lang="ru-RU" dirty="0"/>
              <a:t>обозначает сравнение.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Сравнение – это условие. </a:t>
            </a:r>
            <a:br>
              <a:rPr lang="ru-RU" dirty="0"/>
            </a:br>
            <a:r>
              <a:rPr lang="ru-RU" dirty="0"/>
              <a:t>В математике мы обычно и для сравнения и присвоения используем </a:t>
            </a:r>
            <a:r>
              <a:rPr lang="de-DE" dirty="0"/>
              <a:t>=</a:t>
            </a:r>
            <a:r>
              <a:rPr lang="ru-RU" dirty="0"/>
              <a:t>. 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Компьютер глуповат и все ему нужно объяснять подробно.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8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Breitbild</PresentationFormat>
  <Paragraphs>83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</vt:lpstr>
      <vt:lpstr>Python</vt:lpstr>
      <vt:lpstr>Что мы будем учить?</vt:lpstr>
      <vt:lpstr>Проекты</vt:lpstr>
      <vt:lpstr>Среда программирования</vt:lpstr>
      <vt:lpstr>Начали!</vt:lpstr>
      <vt:lpstr>Ввод</vt:lpstr>
      <vt:lpstr>Капитан Немо</vt:lpstr>
      <vt:lpstr>Условное выполнение</vt:lpstr>
      <vt:lpstr>Условное выполнение</vt:lpstr>
      <vt:lpstr>Условное выполнение</vt:lpstr>
      <vt:lpstr>Угадай число</vt:lpstr>
      <vt:lpstr>Цикл</vt:lpstr>
      <vt:lpstr>Цикл</vt:lpstr>
      <vt:lpstr>Текстовый квест</vt:lpstr>
      <vt:lpstr>Механика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Stanislav Tsukrov</dc:creator>
  <cp:lastModifiedBy>Stanislav Tsukrov</cp:lastModifiedBy>
  <cp:revision>6</cp:revision>
  <dcterms:created xsi:type="dcterms:W3CDTF">2022-05-10T21:17:00Z</dcterms:created>
  <dcterms:modified xsi:type="dcterms:W3CDTF">2022-05-10T22:09:24Z</dcterms:modified>
</cp:coreProperties>
</file>