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12e3d33e3_0_1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12e3d33e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12e3d33e3_0_1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12e3d33e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12e3d33e3_0_2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12e3d33e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12e3d33e3_0_2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12e3d33e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12e3d33e3_0_2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12e3d33e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12e3d33e3_0_2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12e3d33e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12e3d33e3_0_2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12e3d33e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12e3d33e3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12e3d33e3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12e3d33e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12e3d33e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12e3d33e3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12e3d33e3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12e3d33e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12e3d33e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12e3d33e3_0_2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12e3d33e3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12e3d33e3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12e3d33e3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12e3d33e3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12e3d33e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12e3d33e3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12e3d33e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12e3d33e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12e3d33e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12e3d33e3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12e3d33e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12e3d33e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12e3d33e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12e3d33e3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12e3d33e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30325" y="78475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sz="2638"/>
              <a:t>The Battle of Neighborhoods</a:t>
            </a:r>
            <a:endParaRPr sz="2638"/>
          </a:p>
          <a:p>
            <a:pPr indent="0" lvl="0" marL="0" rtl="0" algn="l">
              <a:spcBef>
                <a:spcPts val="0"/>
              </a:spcBef>
              <a:spcAft>
                <a:spcPts val="0"/>
              </a:spcAft>
              <a:buNone/>
            </a:pPr>
            <a:r>
              <a:rPr lang="pl" sz="1955"/>
              <a:t>Analysis of Opening Japanese Restaurant in Toronto</a:t>
            </a:r>
            <a:endParaRPr sz="1955"/>
          </a:p>
        </p:txBody>
      </p:sp>
      <p:sp>
        <p:nvSpPr>
          <p:cNvPr id="135" name="Google Shape;135;p13"/>
          <p:cNvSpPr txBox="1"/>
          <p:nvPr>
            <p:ph idx="1" type="subTitle"/>
          </p:nvPr>
        </p:nvSpPr>
        <p:spPr>
          <a:xfrm>
            <a:off x="5212225" y="2497750"/>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pl"/>
              <a:t>Paulina Kossowska</a:t>
            </a:r>
            <a:endParaRPr/>
          </a:p>
          <a:p>
            <a:pPr indent="0" lvl="0" marL="0" rtl="0" algn="l">
              <a:spcBef>
                <a:spcPts val="0"/>
              </a:spcBef>
              <a:spcAft>
                <a:spcPts val="0"/>
              </a:spcAft>
              <a:buNone/>
            </a:pPr>
            <a:r>
              <a:rPr lang="pl"/>
              <a:t>June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l" sz="1860"/>
              <a:t>Explore East and Southeast Asian population in Toronto</a:t>
            </a:r>
            <a:endParaRPr sz="1860"/>
          </a:p>
        </p:txBody>
      </p:sp>
      <p:pic>
        <p:nvPicPr>
          <p:cNvPr id="196" name="Google Shape;196;p22"/>
          <p:cNvPicPr preferRelativeResize="0"/>
          <p:nvPr/>
        </p:nvPicPr>
        <p:blipFill>
          <a:blip r:embed="rId3">
            <a:alphaModFix/>
          </a:blip>
          <a:stretch>
            <a:fillRect/>
          </a:stretch>
        </p:blipFill>
        <p:spPr>
          <a:xfrm>
            <a:off x="152400" y="1460250"/>
            <a:ext cx="4247450" cy="2431800"/>
          </a:xfrm>
          <a:prstGeom prst="rect">
            <a:avLst/>
          </a:prstGeom>
          <a:noFill/>
          <a:ln>
            <a:noFill/>
          </a:ln>
        </p:spPr>
      </p:pic>
      <p:pic>
        <p:nvPicPr>
          <p:cNvPr id="197" name="Google Shape;197;p22"/>
          <p:cNvPicPr preferRelativeResize="0"/>
          <p:nvPr/>
        </p:nvPicPr>
        <p:blipFill>
          <a:blip r:embed="rId4">
            <a:alphaModFix/>
          </a:blip>
          <a:stretch>
            <a:fillRect/>
          </a:stretch>
        </p:blipFill>
        <p:spPr>
          <a:xfrm>
            <a:off x="4552250" y="1460250"/>
            <a:ext cx="4439348" cy="244413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l" sz="1860"/>
              <a:t>Explore Japanese Restaurants in Toronto</a:t>
            </a:r>
            <a:endParaRPr sz="1860"/>
          </a:p>
        </p:txBody>
      </p:sp>
      <p:pic>
        <p:nvPicPr>
          <p:cNvPr id="203" name="Google Shape;203;p23"/>
          <p:cNvPicPr preferRelativeResize="0"/>
          <p:nvPr/>
        </p:nvPicPr>
        <p:blipFill>
          <a:blip r:embed="rId3">
            <a:alphaModFix/>
          </a:blip>
          <a:stretch>
            <a:fillRect/>
          </a:stretch>
        </p:blipFill>
        <p:spPr>
          <a:xfrm>
            <a:off x="152400" y="1460250"/>
            <a:ext cx="8420099" cy="3530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l" sz="1860"/>
              <a:t>Explore Japanese Restaurants in Toronto</a:t>
            </a:r>
            <a:endParaRPr sz="1860"/>
          </a:p>
        </p:txBody>
      </p:sp>
      <p:pic>
        <p:nvPicPr>
          <p:cNvPr id="209" name="Google Shape;209;p24"/>
          <p:cNvPicPr preferRelativeResize="0"/>
          <p:nvPr/>
        </p:nvPicPr>
        <p:blipFill>
          <a:blip r:embed="rId3">
            <a:alphaModFix/>
          </a:blip>
          <a:stretch>
            <a:fillRect/>
          </a:stretch>
        </p:blipFill>
        <p:spPr>
          <a:xfrm>
            <a:off x="152400" y="1451700"/>
            <a:ext cx="8420100" cy="3565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l" sz="1860"/>
              <a:t>Create a heatmap for Japanese Restaurants in Toronto</a:t>
            </a:r>
            <a:endParaRPr sz="1860"/>
          </a:p>
        </p:txBody>
      </p:sp>
      <p:pic>
        <p:nvPicPr>
          <p:cNvPr id="215" name="Google Shape;215;p25"/>
          <p:cNvPicPr preferRelativeResize="0"/>
          <p:nvPr/>
        </p:nvPicPr>
        <p:blipFill>
          <a:blip r:embed="rId3">
            <a:alphaModFix/>
          </a:blip>
          <a:stretch>
            <a:fillRect/>
          </a:stretch>
        </p:blipFill>
        <p:spPr>
          <a:xfrm>
            <a:off x="152400" y="1460250"/>
            <a:ext cx="7235033" cy="353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l" sz="1860"/>
              <a:t>Create a Business </a:t>
            </a:r>
            <a:r>
              <a:rPr lang="pl" sz="1860"/>
              <a:t>Improvement</a:t>
            </a:r>
            <a:r>
              <a:rPr lang="pl" sz="1860"/>
              <a:t> Areas of Toronto with Japanese Restaurants</a:t>
            </a:r>
            <a:endParaRPr sz="1860"/>
          </a:p>
        </p:txBody>
      </p:sp>
      <p:pic>
        <p:nvPicPr>
          <p:cNvPr id="221" name="Google Shape;221;p26"/>
          <p:cNvPicPr preferRelativeResize="0"/>
          <p:nvPr/>
        </p:nvPicPr>
        <p:blipFill>
          <a:blip r:embed="rId3">
            <a:alphaModFix/>
          </a:blip>
          <a:stretch>
            <a:fillRect/>
          </a:stretch>
        </p:blipFill>
        <p:spPr>
          <a:xfrm>
            <a:off x="152400" y="1460250"/>
            <a:ext cx="5952450" cy="3530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pl"/>
              <a:t>Density based clustering:</a:t>
            </a:r>
            <a:endParaRPr/>
          </a:p>
          <a:p>
            <a:pPr indent="0" lvl="0" marL="0" rtl="0" algn="l">
              <a:spcBef>
                <a:spcPts val="0"/>
              </a:spcBef>
              <a:spcAft>
                <a:spcPts val="0"/>
              </a:spcAft>
              <a:buNone/>
            </a:pPr>
            <a:r>
              <a:rPr lang="pl"/>
              <a:t>DBSCAN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l" sz="1860"/>
              <a:t>DBSCAN Results Visualization</a:t>
            </a:r>
            <a:endParaRPr sz="1860"/>
          </a:p>
        </p:txBody>
      </p:sp>
      <p:pic>
        <p:nvPicPr>
          <p:cNvPr id="232" name="Google Shape;232;p28"/>
          <p:cNvPicPr preferRelativeResize="0"/>
          <p:nvPr/>
        </p:nvPicPr>
        <p:blipFill>
          <a:blip r:embed="rId3">
            <a:alphaModFix/>
          </a:blip>
          <a:stretch>
            <a:fillRect/>
          </a:stretch>
        </p:blipFill>
        <p:spPr>
          <a:xfrm>
            <a:off x="152400" y="1460250"/>
            <a:ext cx="5984843" cy="353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l"/>
              <a:t>Discussion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nvSpPr>
        <p:spPr>
          <a:xfrm>
            <a:off x="0" y="0"/>
            <a:ext cx="7321200" cy="5325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0"/>
              </a:spcAft>
              <a:buNone/>
            </a:pPr>
            <a:r>
              <a:rPr b="1" lang="pl" sz="1000">
                <a:solidFill>
                  <a:schemeClr val="lt1"/>
                </a:solidFill>
                <a:latin typeface="Lato"/>
                <a:ea typeface="Lato"/>
                <a:cs typeface="Lato"/>
                <a:sym typeface="Lato"/>
              </a:rPr>
              <a:t>Cluster 0: Fair</a:t>
            </a:r>
            <a:endParaRPr b="1" sz="1000">
              <a:solidFill>
                <a:schemeClr val="lt1"/>
              </a:solidFill>
              <a:latin typeface="Lato"/>
              <a:ea typeface="Lato"/>
              <a:cs typeface="Lato"/>
              <a:sym typeface="Lato"/>
            </a:endParaRPr>
          </a:p>
          <a:p>
            <a:pPr indent="-285750" lvl="1" marL="914400" rtl="0" algn="just">
              <a:lnSpc>
                <a:spcPct val="150000"/>
              </a:lnSpc>
              <a:spcBef>
                <a:spcPts val="1200"/>
              </a:spcBef>
              <a:spcAft>
                <a:spcPts val="0"/>
              </a:spcAft>
              <a:buClr>
                <a:schemeClr val="lt1"/>
              </a:buClr>
              <a:buSzPts val="900"/>
              <a:buFont typeface="Lato"/>
              <a:buChar char="○"/>
            </a:pPr>
            <a:r>
              <a:rPr lang="pl" sz="1000">
                <a:solidFill>
                  <a:schemeClr val="lt1"/>
                </a:solidFill>
                <a:latin typeface="Lato"/>
                <a:ea typeface="Lato"/>
                <a:cs typeface="Lato"/>
                <a:sym typeface="Lato"/>
              </a:rPr>
              <a:t>Out of BIA</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Moderate population density of East and Southeast Asian origins</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Moderate density of Japanese Restaurants</a:t>
            </a:r>
            <a:endParaRPr sz="1000">
              <a:solidFill>
                <a:schemeClr val="lt1"/>
              </a:solidFill>
              <a:latin typeface="Lato"/>
              <a:ea typeface="Lato"/>
              <a:cs typeface="Lato"/>
              <a:sym typeface="Lato"/>
            </a:endParaRPr>
          </a:p>
          <a:p>
            <a:pPr indent="0" lvl="0" marL="0" rtl="0" algn="just">
              <a:lnSpc>
                <a:spcPct val="150000"/>
              </a:lnSpc>
              <a:spcBef>
                <a:spcPts val="1200"/>
              </a:spcBef>
              <a:spcAft>
                <a:spcPts val="0"/>
              </a:spcAft>
              <a:buNone/>
            </a:pPr>
            <a:r>
              <a:rPr b="1" lang="pl" sz="1000">
                <a:solidFill>
                  <a:schemeClr val="lt1"/>
                </a:solidFill>
                <a:latin typeface="Lato"/>
                <a:ea typeface="Lato"/>
                <a:cs typeface="Lato"/>
                <a:sym typeface="Lato"/>
              </a:rPr>
              <a:t>Cluster 1: Not Recommended</a:t>
            </a:r>
            <a:endParaRPr b="1" sz="1000">
              <a:solidFill>
                <a:schemeClr val="lt1"/>
              </a:solidFill>
              <a:latin typeface="Lato"/>
              <a:ea typeface="Lato"/>
              <a:cs typeface="Lato"/>
              <a:sym typeface="Lato"/>
            </a:endParaRPr>
          </a:p>
          <a:p>
            <a:pPr indent="-285750" lvl="1" marL="914400" rtl="0" algn="just">
              <a:lnSpc>
                <a:spcPct val="150000"/>
              </a:lnSpc>
              <a:spcBef>
                <a:spcPts val="1200"/>
              </a:spcBef>
              <a:spcAft>
                <a:spcPts val="0"/>
              </a:spcAft>
              <a:buClr>
                <a:schemeClr val="lt1"/>
              </a:buClr>
              <a:buSzPts val="900"/>
              <a:buFont typeface="Lato"/>
              <a:buChar char="○"/>
            </a:pPr>
            <a:r>
              <a:rPr lang="pl" sz="1000">
                <a:solidFill>
                  <a:schemeClr val="lt1"/>
                </a:solidFill>
                <a:latin typeface="Lato"/>
                <a:ea typeface="Lato"/>
                <a:cs typeface="Lato"/>
                <a:sym typeface="Lato"/>
              </a:rPr>
              <a:t>Out of BIA</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Low population density of East and Southeast Asian origins</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Low density of Japanese Restaurants</a:t>
            </a:r>
            <a:endParaRPr sz="1000">
              <a:solidFill>
                <a:schemeClr val="lt1"/>
              </a:solidFill>
              <a:latin typeface="Lato"/>
              <a:ea typeface="Lato"/>
              <a:cs typeface="Lato"/>
              <a:sym typeface="Lato"/>
            </a:endParaRPr>
          </a:p>
          <a:p>
            <a:pPr indent="0" lvl="0" marL="0" rtl="0" algn="just">
              <a:lnSpc>
                <a:spcPct val="150000"/>
              </a:lnSpc>
              <a:spcBef>
                <a:spcPts val="1200"/>
              </a:spcBef>
              <a:spcAft>
                <a:spcPts val="0"/>
              </a:spcAft>
              <a:buNone/>
            </a:pPr>
            <a:r>
              <a:rPr b="1" lang="pl" sz="1000">
                <a:solidFill>
                  <a:schemeClr val="lt1"/>
                </a:solidFill>
                <a:latin typeface="Lato"/>
                <a:ea typeface="Lato"/>
                <a:cs typeface="Lato"/>
                <a:sym typeface="Lato"/>
              </a:rPr>
              <a:t>Cluster 2: Potential</a:t>
            </a:r>
            <a:endParaRPr b="1" sz="1000">
              <a:solidFill>
                <a:schemeClr val="lt1"/>
              </a:solidFill>
              <a:latin typeface="Lato"/>
              <a:ea typeface="Lato"/>
              <a:cs typeface="Lato"/>
              <a:sym typeface="Lato"/>
            </a:endParaRPr>
          </a:p>
          <a:p>
            <a:pPr indent="-285750" lvl="1" marL="914400" rtl="0" algn="just">
              <a:lnSpc>
                <a:spcPct val="150000"/>
              </a:lnSpc>
              <a:spcBef>
                <a:spcPts val="1200"/>
              </a:spcBef>
              <a:spcAft>
                <a:spcPts val="0"/>
              </a:spcAft>
              <a:buClr>
                <a:schemeClr val="lt1"/>
              </a:buClr>
              <a:buSzPts val="900"/>
              <a:buFont typeface="Lato"/>
              <a:buChar char="○"/>
            </a:pPr>
            <a:r>
              <a:rPr lang="pl" sz="1000">
                <a:solidFill>
                  <a:schemeClr val="lt1"/>
                </a:solidFill>
                <a:latin typeface="Lato"/>
                <a:ea typeface="Lato"/>
                <a:cs typeface="Lato"/>
                <a:sym typeface="Lato"/>
              </a:rPr>
              <a:t>In of BIA</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High population density of East and Southeast Asian origins</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High density of Japanese Restaurants</a:t>
            </a:r>
            <a:endParaRPr sz="1000">
              <a:solidFill>
                <a:schemeClr val="lt1"/>
              </a:solidFill>
              <a:latin typeface="Lato"/>
              <a:ea typeface="Lato"/>
              <a:cs typeface="Lato"/>
              <a:sym typeface="Lato"/>
            </a:endParaRPr>
          </a:p>
          <a:p>
            <a:pPr indent="0" lvl="0" marL="0" rtl="0" algn="just">
              <a:lnSpc>
                <a:spcPct val="150000"/>
              </a:lnSpc>
              <a:spcBef>
                <a:spcPts val="1200"/>
              </a:spcBef>
              <a:spcAft>
                <a:spcPts val="0"/>
              </a:spcAft>
              <a:buNone/>
            </a:pPr>
            <a:r>
              <a:rPr b="1" lang="pl" sz="1000">
                <a:solidFill>
                  <a:schemeClr val="lt1"/>
                </a:solidFill>
                <a:latin typeface="Lato"/>
                <a:ea typeface="Lato"/>
                <a:cs typeface="Lato"/>
                <a:sym typeface="Lato"/>
              </a:rPr>
              <a:t>Cluster 3: Fair</a:t>
            </a:r>
            <a:endParaRPr b="1" sz="1000">
              <a:solidFill>
                <a:schemeClr val="lt1"/>
              </a:solidFill>
              <a:latin typeface="Lato"/>
              <a:ea typeface="Lato"/>
              <a:cs typeface="Lato"/>
              <a:sym typeface="Lato"/>
            </a:endParaRPr>
          </a:p>
          <a:p>
            <a:pPr indent="-285750" lvl="1" marL="914400" rtl="0" algn="just">
              <a:lnSpc>
                <a:spcPct val="150000"/>
              </a:lnSpc>
              <a:spcBef>
                <a:spcPts val="1200"/>
              </a:spcBef>
              <a:spcAft>
                <a:spcPts val="0"/>
              </a:spcAft>
              <a:buClr>
                <a:schemeClr val="lt1"/>
              </a:buClr>
              <a:buSzPts val="900"/>
              <a:buFont typeface="Lato"/>
              <a:buChar char="○"/>
            </a:pPr>
            <a:r>
              <a:rPr lang="pl" sz="1000">
                <a:solidFill>
                  <a:schemeClr val="lt1"/>
                </a:solidFill>
                <a:latin typeface="Lato"/>
                <a:ea typeface="Lato"/>
                <a:cs typeface="Lato"/>
                <a:sym typeface="Lato"/>
              </a:rPr>
              <a:t>In of BIA</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Low population density of East and Southeast Asian origins</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Moderate density of Japanese Restaurants</a:t>
            </a:r>
            <a:endParaRPr sz="1000">
              <a:solidFill>
                <a:schemeClr val="lt1"/>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nvSpPr>
        <p:spPr>
          <a:xfrm>
            <a:off x="0" y="0"/>
            <a:ext cx="7321200" cy="4879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0"/>
              </a:spcAft>
              <a:buNone/>
            </a:pPr>
            <a:r>
              <a:rPr b="1" lang="pl" sz="1000">
                <a:solidFill>
                  <a:schemeClr val="lt1"/>
                </a:solidFill>
                <a:latin typeface="Lato"/>
                <a:ea typeface="Lato"/>
                <a:cs typeface="Lato"/>
                <a:sym typeface="Lato"/>
              </a:rPr>
              <a:t>Cluster 4: Potential</a:t>
            </a:r>
            <a:endParaRPr b="1" sz="1000">
              <a:solidFill>
                <a:schemeClr val="lt1"/>
              </a:solidFill>
              <a:latin typeface="Lato"/>
              <a:ea typeface="Lato"/>
              <a:cs typeface="Lato"/>
              <a:sym typeface="Lato"/>
            </a:endParaRPr>
          </a:p>
          <a:p>
            <a:pPr indent="-285750" lvl="1" marL="914400" rtl="0" algn="just">
              <a:lnSpc>
                <a:spcPct val="150000"/>
              </a:lnSpc>
              <a:spcBef>
                <a:spcPts val="1200"/>
              </a:spcBef>
              <a:spcAft>
                <a:spcPts val="0"/>
              </a:spcAft>
              <a:buClr>
                <a:schemeClr val="lt1"/>
              </a:buClr>
              <a:buSzPts val="900"/>
              <a:buFont typeface="Lato"/>
              <a:buChar char="○"/>
            </a:pPr>
            <a:r>
              <a:rPr lang="pl" sz="1000">
                <a:solidFill>
                  <a:schemeClr val="lt1"/>
                </a:solidFill>
                <a:latin typeface="Lato"/>
                <a:ea typeface="Lato"/>
                <a:cs typeface="Lato"/>
                <a:sym typeface="Lato"/>
              </a:rPr>
              <a:t>Out of BIA</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High population density of East and Southeast Asian origins</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Low density of Japanese Restaurants</a:t>
            </a:r>
            <a:endParaRPr sz="1000">
              <a:solidFill>
                <a:schemeClr val="lt1"/>
              </a:solidFill>
              <a:latin typeface="Lato"/>
              <a:ea typeface="Lato"/>
              <a:cs typeface="Lato"/>
              <a:sym typeface="Lato"/>
            </a:endParaRPr>
          </a:p>
          <a:p>
            <a:pPr indent="0" lvl="0" marL="0" rtl="0" algn="just">
              <a:lnSpc>
                <a:spcPct val="150000"/>
              </a:lnSpc>
              <a:spcBef>
                <a:spcPts val="1200"/>
              </a:spcBef>
              <a:spcAft>
                <a:spcPts val="0"/>
              </a:spcAft>
              <a:buNone/>
            </a:pPr>
            <a:r>
              <a:rPr b="1" lang="pl" sz="1000">
                <a:solidFill>
                  <a:schemeClr val="lt1"/>
                </a:solidFill>
                <a:latin typeface="Lato"/>
                <a:ea typeface="Lato"/>
                <a:cs typeface="Lato"/>
                <a:sym typeface="Lato"/>
              </a:rPr>
              <a:t>Cluster 5: Potential</a:t>
            </a:r>
            <a:endParaRPr b="1" sz="1000">
              <a:solidFill>
                <a:schemeClr val="lt1"/>
              </a:solidFill>
              <a:latin typeface="Lato"/>
              <a:ea typeface="Lato"/>
              <a:cs typeface="Lato"/>
              <a:sym typeface="Lato"/>
            </a:endParaRPr>
          </a:p>
          <a:p>
            <a:pPr indent="-285750" lvl="1" marL="914400" rtl="0" algn="just">
              <a:lnSpc>
                <a:spcPct val="150000"/>
              </a:lnSpc>
              <a:spcBef>
                <a:spcPts val="1200"/>
              </a:spcBef>
              <a:spcAft>
                <a:spcPts val="0"/>
              </a:spcAft>
              <a:buClr>
                <a:schemeClr val="lt1"/>
              </a:buClr>
              <a:buSzPts val="900"/>
              <a:buFont typeface="Lato"/>
              <a:buChar char="○"/>
            </a:pPr>
            <a:r>
              <a:rPr lang="pl" sz="1000">
                <a:solidFill>
                  <a:schemeClr val="lt1"/>
                </a:solidFill>
                <a:latin typeface="Lato"/>
                <a:ea typeface="Lato"/>
                <a:cs typeface="Lato"/>
                <a:sym typeface="Lato"/>
              </a:rPr>
              <a:t>Out of BIA</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Moderate population density of East and Southeast Asian origins</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Low density of Japanese Restaurants </a:t>
            </a:r>
            <a:endParaRPr sz="1000">
              <a:solidFill>
                <a:schemeClr val="lt1"/>
              </a:solidFill>
              <a:latin typeface="Lato"/>
              <a:ea typeface="Lato"/>
              <a:cs typeface="Lato"/>
              <a:sym typeface="Lato"/>
            </a:endParaRPr>
          </a:p>
          <a:p>
            <a:pPr indent="0" lvl="0" marL="0" rtl="0" algn="just">
              <a:lnSpc>
                <a:spcPct val="150000"/>
              </a:lnSpc>
              <a:spcBef>
                <a:spcPts val="1200"/>
              </a:spcBef>
              <a:spcAft>
                <a:spcPts val="0"/>
              </a:spcAft>
              <a:buNone/>
            </a:pPr>
            <a:r>
              <a:rPr b="1" lang="pl" sz="1000">
                <a:solidFill>
                  <a:schemeClr val="lt1"/>
                </a:solidFill>
                <a:latin typeface="Lato"/>
                <a:ea typeface="Lato"/>
                <a:cs typeface="Lato"/>
                <a:sym typeface="Lato"/>
              </a:rPr>
              <a:t>Cluster 6: Not Recommended</a:t>
            </a:r>
            <a:endParaRPr b="1" sz="1000">
              <a:solidFill>
                <a:schemeClr val="lt1"/>
              </a:solidFill>
              <a:latin typeface="Lato"/>
              <a:ea typeface="Lato"/>
              <a:cs typeface="Lato"/>
              <a:sym typeface="Lato"/>
            </a:endParaRPr>
          </a:p>
          <a:p>
            <a:pPr indent="-285750" lvl="1" marL="914400" rtl="0" algn="just">
              <a:lnSpc>
                <a:spcPct val="150000"/>
              </a:lnSpc>
              <a:spcBef>
                <a:spcPts val="1200"/>
              </a:spcBef>
              <a:spcAft>
                <a:spcPts val="0"/>
              </a:spcAft>
              <a:buClr>
                <a:schemeClr val="lt1"/>
              </a:buClr>
              <a:buSzPts val="900"/>
              <a:buFont typeface="Lato"/>
              <a:buChar char="○"/>
            </a:pPr>
            <a:r>
              <a:rPr lang="pl" sz="1000">
                <a:solidFill>
                  <a:schemeClr val="lt1"/>
                </a:solidFill>
                <a:latin typeface="Lato"/>
                <a:ea typeface="Lato"/>
                <a:cs typeface="Lato"/>
                <a:sym typeface="Lato"/>
              </a:rPr>
              <a:t>In of BIA</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High population density of East and Southeast Asian origins</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High density of Japanese Restaurants</a:t>
            </a:r>
            <a:endParaRPr sz="1000">
              <a:solidFill>
                <a:schemeClr val="lt1"/>
              </a:solidFill>
              <a:latin typeface="Lato"/>
              <a:ea typeface="Lato"/>
              <a:cs typeface="Lato"/>
              <a:sym typeface="Lato"/>
            </a:endParaRPr>
          </a:p>
          <a:p>
            <a:pPr indent="0" lvl="0" marL="0" rtl="0" algn="just">
              <a:lnSpc>
                <a:spcPct val="150000"/>
              </a:lnSpc>
              <a:spcBef>
                <a:spcPts val="1200"/>
              </a:spcBef>
              <a:spcAft>
                <a:spcPts val="0"/>
              </a:spcAft>
              <a:buNone/>
            </a:pPr>
            <a:r>
              <a:rPr b="1" lang="pl" sz="1000">
                <a:solidFill>
                  <a:schemeClr val="lt1"/>
                </a:solidFill>
                <a:latin typeface="Lato"/>
                <a:ea typeface="Lato"/>
                <a:cs typeface="Lato"/>
                <a:sym typeface="Lato"/>
              </a:rPr>
              <a:t>Cluster 7: Potential</a:t>
            </a:r>
            <a:endParaRPr b="1" sz="1000">
              <a:solidFill>
                <a:schemeClr val="lt1"/>
              </a:solidFill>
              <a:latin typeface="Lato"/>
              <a:ea typeface="Lato"/>
              <a:cs typeface="Lato"/>
              <a:sym typeface="Lato"/>
            </a:endParaRPr>
          </a:p>
          <a:p>
            <a:pPr indent="-285750" lvl="1" marL="914400" rtl="0" algn="just">
              <a:lnSpc>
                <a:spcPct val="150000"/>
              </a:lnSpc>
              <a:spcBef>
                <a:spcPts val="1200"/>
              </a:spcBef>
              <a:spcAft>
                <a:spcPts val="0"/>
              </a:spcAft>
              <a:buClr>
                <a:schemeClr val="lt1"/>
              </a:buClr>
              <a:buSzPts val="900"/>
              <a:buFont typeface="Lato"/>
              <a:buChar char="○"/>
            </a:pPr>
            <a:r>
              <a:rPr lang="pl" sz="1000">
                <a:solidFill>
                  <a:schemeClr val="lt1"/>
                </a:solidFill>
                <a:latin typeface="Lato"/>
                <a:ea typeface="Lato"/>
                <a:cs typeface="Lato"/>
                <a:sym typeface="Lato"/>
              </a:rPr>
              <a:t>In of BIA</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Low population density of East and Southeast Asian origins</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Low density of Japanese Restaurants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l"/>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nvSpPr>
        <p:spPr>
          <a:xfrm>
            <a:off x="0" y="0"/>
            <a:ext cx="7321200" cy="4032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0"/>
              </a:spcAft>
              <a:buNone/>
            </a:pPr>
            <a:r>
              <a:rPr b="1" lang="pl" sz="1000">
                <a:solidFill>
                  <a:schemeClr val="lt1"/>
                </a:solidFill>
                <a:latin typeface="Lato"/>
                <a:ea typeface="Lato"/>
                <a:cs typeface="Lato"/>
                <a:sym typeface="Lato"/>
              </a:rPr>
              <a:t>Cluster 8: Potential</a:t>
            </a:r>
            <a:endParaRPr b="1" sz="1000">
              <a:solidFill>
                <a:schemeClr val="lt1"/>
              </a:solidFill>
              <a:latin typeface="Lato"/>
              <a:ea typeface="Lato"/>
              <a:cs typeface="Lato"/>
              <a:sym typeface="Lato"/>
            </a:endParaRPr>
          </a:p>
          <a:p>
            <a:pPr indent="-285750" lvl="1" marL="914400" rtl="0" algn="just">
              <a:lnSpc>
                <a:spcPct val="150000"/>
              </a:lnSpc>
              <a:spcBef>
                <a:spcPts val="1200"/>
              </a:spcBef>
              <a:spcAft>
                <a:spcPts val="0"/>
              </a:spcAft>
              <a:buClr>
                <a:schemeClr val="lt1"/>
              </a:buClr>
              <a:buSzPts val="900"/>
              <a:buFont typeface="Lato"/>
              <a:buChar char="○"/>
            </a:pPr>
            <a:r>
              <a:rPr lang="pl" sz="1000">
                <a:solidFill>
                  <a:schemeClr val="lt1"/>
                </a:solidFill>
                <a:latin typeface="Lato"/>
                <a:ea typeface="Lato"/>
                <a:cs typeface="Lato"/>
                <a:sym typeface="Lato"/>
              </a:rPr>
              <a:t>In of BIA</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Low population density of East and Southeast Asian origins</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Low density of Japanese Restaurants</a:t>
            </a:r>
            <a:endParaRPr sz="1000">
              <a:solidFill>
                <a:schemeClr val="lt1"/>
              </a:solidFill>
              <a:latin typeface="Lato"/>
              <a:ea typeface="Lato"/>
              <a:cs typeface="Lato"/>
              <a:sym typeface="Lato"/>
            </a:endParaRPr>
          </a:p>
          <a:p>
            <a:pPr indent="0" lvl="0" marL="0" rtl="0" algn="just">
              <a:lnSpc>
                <a:spcPct val="150000"/>
              </a:lnSpc>
              <a:spcBef>
                <a:spcPts val="1200"/>
              </a:spcBef>
              <a:spcAft>
                <a:spcPts val="0"/>
              </a:spcAft>
              <a:buNone/>
            </a:pPr>
            <a:r>
              <a:rPr b="1" lang="pl" sz="1000">
                <a:solidFill>
                  <a:schemeClr val="lt1"/>
                </a:solidFill>
                <a:latin typeface="Lato"/>
                <a:ea typeface="Lato"/>
                <a:cs typeface="Lato"/>
                <a:sym typeface="Lato"/>
              </a:rPr>
              <a:t>Cluster 9: Not Recommended</a:t>
            </a:r>
            <a:endParaRPr b="1" sz="1000">
              <a:solidFill>
                <a:schemeClr val="lt1"/>
              </a:solidFill>
              <a:latin typeface="Lato"/>
              <a:ea typeface="Lato"/>
              <a:cs typeface="Lato"/>
              <a:sym typeface="Lato"/>
            </a:endParaRPr>
          </a:p>
          <a:p>
            <a:pPr indent="-285750" lvl="1" marL="914400" rtl="0" algn="just">
              <a:lnSpc>
                <a:spcPct val="150000"/>
              </a:lnSpc>
              <a:spcBef>
                <a:spcPts val="1200"/>
              </a:spcBef>
              <a:spcAft>
                <a:spcPts val="0"/>
              </a:spcAft>
              <a:buClr>
                <a:schemeClr val="lt1"/>
              </a:buClr>
              <a:buSzPts val="900"/>
              <a:buFont typeface="Lato"/>
              <a:buChar char="○"/>
            </a:pPr>
            <a:r>
              <a:rPr lang="pl" sz="1000">
                <a:solidFill>
                  <a:schemeClr val="lt1"/>
                </a:solidFill>
                <a:latin typeface="Lato"/>
                <a:ea typeface="Lato"/>
                <a:cs typeface="Lato"/>
                <a:sym typeface="Lato"/>
              </a:rPr>
              <a:t>Out of BIA</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High population density of East and Southeast Asian origins</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Moderate density of Japanese Restaurants</a:t>
            </a:r>
            <a:endParaRPr sz="1000">
              <a:solidFill>
                <a:schemeClr val="lt1"/>
              </a:solidFill>
              <a:latin typeface="Lato"/>
              <a:ea typeface="Lato"/>
              <a:cs typeface="Lato"/>
              <a:sym typeface="Lato"/>
            </a:endParaRPr>
          </a:p>
          <a:p>
            <a:pPr indent="0" lvl="0" marL="0" rtl="0" algn="just">
              <a:lnSpc>
                <a:spcPct val="150000"/>
              </a:lnSpc>
              <a:spcBef>
                <a:spcPts val="1200"/>
              </a:spcBef>
              <a:spcAft>
                <a:spcPts val="0"/>
              </a:spcAft>
              <a:buNone/>
            </a:pPr>
            <a:r>
              <a:rPr b="1" lang="pl" sz="1000">
                <a:solidFill>
                  <a:schemeClr val="lt1"/>
                </a:solidFill>
                <a:latin typeface="Lato"/>
                <a:ea typeface="Lato"/>
                <a:cs typeface="Lato"/>
                <a:sym typeface="Lato"/>
              </a:rPr>
              <a:t>Cluster 10: Fair</a:t>
            </a:r>
            <a:endParaRPr b="1" sz="1000">
              <a:solidFill>
                <a:schemeClr val="lt1"/>
              </a:solidFill>
              <a:latin typeface="Lato"/>
              <a:ea typeface="Lato"/>
              <a:cs typeface="Lato"/>
              <a:sym typeface="Lato"/>
            </a:endParaRPr>
          </a:p>
          <a:p>
            <a:pPr indent="-285750" lvl="1" marL="914400" rtl="0" algn="just">
              <a:lnSpc>
                <a:spcPct val="150000"/>
              </a:lnSpc>
              <a:spcBef>
                <a:spcPts val="1200"/>
              </a:spcBef>
              <a:spcAft>
                <a:spcPts val="0"/>
              </a:spcAft>
              <a:buClr>
                <a:schemeClr val="lt1"/>
              </a:buClr>
              <a:buSzPts val="900"/>
              <a:buFont typeface="Lato"/>
              <a:buChar char="○"/>
            </a:pPr>
            <a:r>
              <a:rPr lang="pl" sz="1000">
                <a:solidFill>
                  <a:schemeClr val="lt1"/>
                </a:solidFill>
                <a:latin typeface="Lato"/>
                <a:ea typeface="Lato"/>
                <a:cs typeface="Lato"/>
                <a:sym typeface="Lato"/>
              </a:rPr>
              <a:t>In of BIA</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Low population density of East and Southeast Asian origins</a:t>
            </a:r>
            <a:endParaRPr sz="1000">
              <a:solidFill>
                <a:schemeClr val="lt1"/>
              </a:solidFill>
              <a:latin typeface="Lato"/>
              <a:ea typeface="Lato"/>
              <a:cs typeface="Lato"/>
              <a:sym typeface="Lato"/>
            </a:endParaRPr>
          </a:p>
          <a:p>
            <a:pPr indent="-285750" lvl="1" marL="914400" rtl="0" algn="just">
              <a:lnSpc>
                <a:spcPct val="150000"/>
              </a:lnSpc>
              <a:spcBef>
                <a:spcPts val="0"/>
              </a:spcBef>
              <a:spcAft>
                <a:spcPts val="0"/>
              </a:spcAft>
              <a:buClr>
                <a:schemeClr val="lt1"/>
              </a:buClr>
              <a:buSzPts val="900"/>
              <a:buFont typeface="Lato"/>
              <a:buChar char="○"/>
            </a:pPr>
            <a:r>
              <a:rPr lang="pl" sz="1000">
                <a:solidFill>
                  <a:schemeClr val="lt1"/>
                </a:solidFill>
                <a:latin typeface="Lato"/>
                <a:ea typeface="Lato"/>
                <a:cs typeface="Lato"/>
                <a:sym typeface="Lato"/>
              </a:rPr>
              <a:t>Moderate density of Japanese Restaurants</a:t>
            </a:r>
            <a:endParaRPr sz="1200">
              <a:solidFill>
                <a:schemeClr val="lt1"/>
              </a:solidFill>
              <a:latin typeface="Lato"/>
              <a:ea typeface="Lato"/>
              <a:cs typeface="Lato"/>
              <a:sym typeface="Lato"/>
            </a:endParaRPr>
          </a:p>
          <a:p>
            <a:pPr indent="0" lvl="0" marL="0" rtl="0" algn="just">
              <a:lnSpc>
                <a:spcPct val="150000"/>
              </a:lnSpc>
              <a:spcBef>
                <a:spcPts val="1200"/>
              </a:spcBef>
              <a:spcAft>
                <a:spcPts val="1200"/>
              </a:spcAft>
              <a:buNone/>
            </a:pPr>
            <a:r>
              <a:t/>
            </a:r>
            <a:endParaRPr b="1" sz="1000">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l"/>
              <a:t>Limitations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nvSpPr>
        <p:spPr>
          <a:xfrm>
            <a:off x="0" y="0"/>
            <a:ext cx="5331300" cy="4225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0"/>
              </a:spcAft>
              <a:buNone/>
            </a:pPr>
            <a:r>
              <a:t/>
            </a:r>
            <a:endParaRPr sz="1100">
              <a:solidFill>
                <a:schemeClr val="lt1"/>
              </a:solidFill>
              <a:latin typeface="Lato"/>
              <a:ea typeface="Lato"/>
              <a:cs typeface="Lato"/>
              <a:sym typeface="Lato"/>
            </a:endParaRPr>
          </a:p>
          <a:p>
            <a:pPr indent="0" lvl="0" marL="0" rtl="0" algn="just">
              <a:lnSpc>
                <a:spcPct val="150000"/>
              </a:lnSpc>
              <a:spcBef>
                <a:spcPts val="1200"/>
              </a:spcBef>
              <a:spcAft>
                <a:spcPts val="0"/>
              </a:spcAft>
              <a:buNone/>
            </a:pPr>
            <a:r>
              <a:rPr lang="pl" sz="1100">
                <a:solidFill>
                  <a:schemeClr val="lt1"/>
                </a:solidFill>
                <a:latin typeface="Lato"/>
                <a:ea typeface="Lato"/>
                <a:cs typeface="Lato"/>
                <a:sym typeface="Lato"/>
              </a:rPr>
              <a:t>One of important limitations worth to mention is a fact that data used in this project was obtained from Open Data city of Toronto and based on Census results from 2016 year.</a:t>
            </a:r>
            <a:endParaRPr sz="1100">
              <a:solidFill>
                <a:schemeClr val="lt1"/>
              </a:solidFill>
              <a:latin typeface="Lato"/>
              <a:ea typeface="Lato"/>
              <a:cs typeface="Lato"/>
              <a:sym typeface="Lato"/>
            </a:endParaRPr>
          </a:p>
          <a:p>
            <a:pPr indent="0" lvl="0" marL="0" rtl="0" algn="just">
              <a:lnSpc>
                <a:spcPct val="150000"/>
              </a:lnSpc>
              <a:spcBef>
                <a:spcPts val="1200"/>
              </a:spcBef>
              <a:spcAft>
                <a:spcPts val="0"/>
              </a:spcAft>
              <a:buNone/>
            </a:pPr>
            <a:r>
              <a:rPr lang="pl" sz="1100">
                <a:solidFill>
                  <a:schemeClr val="lt1"/>
                </a:solidFill>
                <a:latin typeface="Lato"/>
                <a:ea typeface="Lato"/>
                <a:cs typeface="Lato"/>
                <a:sym typeface="Lato"/>
              </a:rPr>
              <a:t>Immigration and ethnocultural diversity statistics like neighbourhood profiles data, Business Improvement Areas data and GeoJSON ward data are based on results of 2016 Census in Canada.</a:t>
            </a:r>
            <a:endParaRPr sz="1100">
              <a:solidFill>
                <a:schemeClr val="lt1"/>
              </a:solidFill>
              <a:latin typeface="Lato"/>
              <a:ea typeface="Lato"/>
              <a:cs typeface="Lato"/>
              <a:sym typeface="Lato"/>
            </a:endParaRPr>
          </a:p>
          <a:p>
            <a:pPr indent="0" lvl="0" marL="0" rtl="0" algn="just">
              <a:lnSpc>
                <a:spcPct val="150000"/>
              </a:lnSpc>
              <a:spcBef>
                <a:spcPts val="1200"/>
              </a:spcBef>
              <a:spcAft>
                <a:spcPts val="0"/>
              </a:spcAft>
              <a:buNone/>
            </a:pPr>
            <a:r>
              <a:rPr lang="pl" sz="1100">
                <a:solidFill>
                  <a:schemeClr val="lt1"/>
                </a:solidFill>
                <a:latin typeface="Lato"/>
                <a:ea typeface="Lato"/>
                <a:cs typeface="Lato"/>
                <a:sym typeface="Lato"/>
              </a:rPr>
              <a:t>Current 2021 year are the year for conducting new Census in Canada, so if the data will be available could be used to improve density population map or business improvement area map. New Census data could bring new insight about neighbourhoods’ profiles in city of Toronto. </a:t>
            </a:r>
            <a:endParaRPr sz="1100">
              <a:solidFill>
                <a:schemeClr val="lt1"/>
              </a:solidFill>
              <a:latin typeface="Lato"/>
              <a:ea typeface="Lato"/>
              <a:cs typeface="Lato"/>
              <a:sym typeface="Lato"/>
            </a:endParaRPr>
          </a:p>
          <a:p>
            <a:pPr indent="0" lvl="0" marL="0" rtl="0" algn="just">
              <a:lnSpc>
                <a:spcPct val="150000"/>
              </a:lnSpc>
              <a:spcBef>
                <a:spcPts val="1200"/>
              </a:spcBef>
              <a:spcAft>
                <a:spcPts val="0"/>
              </a:spcAft>
              <a:buNone/>
            </a:pPr>
            <a:r>
              <a:t/>
            </a:r>
            <a:endParaRPr>
              <a:solidFill>
                <a:schemeClr val="lt1"/>
              </a:solidFill>
              <a:latin typeface="Lato"/>
              <a:ea typeface="Lato"/>
              <a:cs typeface="Lato"/>
              <a:sym typeface="Lato"/>
            </a:endParaRPr>
          </a:p>
          <a:p>
            <a:pPr indent="0" lvl="0" marL="0" rtl="0" algn="just">
              <a:lnSpc>
                <a:spcPct val="150000"/>
              </a:lnSpc>
              <a:spcBef>
                <a:spcPts val="1200"/>
              </a:spcBef>
              <a:spcAft>
                <a:spcPts val="1200"/>
              </a:spcAft>
              <a:buNone/>
            </a:pPr>
            <a:r>
              <a:t/>
            </a:r>
            <a:endParaRPr b="1" sz="1000">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l"/>
              <a:t>Thanks for Attention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pSp>
        <p:nvGrpSpPr>
          <p:cNvPr id="145" name="Google Shape;145;p15"/>
          <p:cNvGrpSpPr/>
          <p:nvPr/>
        </p:nvGrpSpPr>
        <p:grpSpPr>
          <a:xfrm>
            <a:off x="431925" y="1304875"/>
            <a:ext cx="2628925" cy="3416400"/>
            <a:chOff x="431925" y="1304875"/>
            <a:chExt cx="2628925" cy="3416400"/>
          </a:xfrm>
        </p:grpSpPr>
        <p:sp>
          <p:nvSpPr>
            <p:cNvPr id="146" name="Google Shape;146;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Background</a:t>
            </a:r>
            <a:endParaRPr>
              <a:solidFill>
                <a:schemeClr val="lt1"/>
              </a:solidFill>
            </a:endParaRPr>
          </a:p>
        </p:txBody>
      </p:sp>
      <p:sp>
        <p:nvSpPr>
          <p:cNvPr id="149" name="Google Shape;149;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pl"/>
              <a:t>Toronto - the city of possibilities. Toronto is Canada’s largest city and a world leader in such areas as business, finance, technology, entertainment and culture. All these factors make Toronto an attractive place to live, work or start a business. What is definitely worth mentioning is the fact that thanks to the multiculturalism of this city, we are able to taste the best flavours of cuisines from around the world.</a:t>
            </a:r>
            <a:endParaRPr/>
          </a:p>
          <a:p>
            <a:pPr indent="0" lvl="0" marL="0" rtl="0" algn="l">
              <a:spcBef>
                <a:spcPts val="0"/>
              </a:spcBef>
              <a:spcAft>
                <a:spcPts val="1200"/>
              </a:spcAft>
              <a:buNone/>
            </a:pPr>
            <a:r>
              <a:t/>
            </a:r>
            <a:endParaRPr sz="1100">
              <a:solidFill>
                <a:srgbClr val="000000"/>
              </a:solidFill>
              <a:latin typeface="Times New Roman"/>
              <a:ea typeface="Times New Roman"/>
              <a:cs typeface="Times New Roman"/>
              <a:sym typeface="Times New Roman"/>
            </a:endParaRPr>
          </a:p>
        </p:txBody>
      </p:sp>
      <p:grpSp>
        <p:nvGrpSpPr>
          <p:cNvPr id="150" name="Google Shape;150;p15"/>
          <p:cNvGrpSpPr/>
          <p:nvPr/>
        </p:nvGrpSpPr>
        <p:grpSpPr>
          <a:xfrm>
            <a:off x="3320450" y="1304875"/>
            <a:ext cx="2632500" cy="3416400"/>
            <a:chOff x="3320450" y="1304875"/>
            <a:chExt cx="2632500" cy="3416400"/>
          </a:xfrm>
        </p:grpSpPr>
        <p:sp>
          <p:nvSpPr>
            <p:cNvPr id="151" name="Google Shape;151;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Problem</a:t>
            </a:r>
            <a:endParaRPr>
              <a:solidFill>
                <a:schemeClr val="lt1"/>
              </a:solidFill>
            </a:endParaRPr>
          </a:p>
        </p:txBody>
      </p:sp>
      <p:sp>
        <p:nvSpPr>
          <p:cNvPr id="154" name="Google Shape;154;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fontScale="70000" lnSpcReduction="20000"/>
          </a:bodyPr>
          <a:lstStyle/>
          <a:p>
            <a:pPr indent="0" lvl="0" marL="0" rtl="0" algn="just">
              <a:lnSpc>
                <a:spcPct val="115000"/>
              </a:lnSpc>
              <a:spcBef>
                <a:spcPts val="1200"/>
              </a:spcBef>
              <a:spcAft>
                <a:spcPts val="0"/>
              </a:spcAft>
              <a:buNone/>
            </a:pPr>
            <a:r>
              <a:rPr lang="pl" sz="1857"/>
              <a:t>Imagine a situation where there is a descendant of immigrants from Japan (let's call him Paul) and he is currently living in the most density city in Canada - Toronto. Paul has a lot of doubts where he should open his business. Through this analysis I will help Paul decide to choose the best neighborhood in Toronto for his Japanese restaurant. </a:t>
            </a:r>
            <a:endParaRPr sz="1857"/>
          </a:p>
          <a:p>
            <a:pPr indent="0" lvl="0" marL="457200" rtl="0" algn="l">
              <a:spcBef>
                <a:spcPts val="1200"/>
              </a:spcBef>
              <a:spcAft>
                <a:spcPts val="1200"/>
              </a:spcAft>
              <a:buNone/>
            </a:pPr>
            <a:r>
              <a:rPr lang="pl" sz="1600"/>
              <a:t> </a:t>
            </a:r>
            <a:endParaRPr sz="1600"/>
          </a:p>
        </p:txBody>
      </p:sp>
      <p:grpSp>
        <p:nvGrpSpPr>
          <p:cNvPr id="155" name="Google Shape;155;p15"/>
          <p:cNvGrpSpPr/>
          <p:nvPr/>
        </p:nvGrpSpPr>
        <p:grpSpPr>
          <a:xfrm>
            <a:off x="6212550" y="1304875"/>
            <a:ext cx="2632500" cy="3416400"/>
            <a:chOff x="6212550" y="1304875"/>
            <a:chExt cx="2632500" cy="3416400"/>
          </a:xfrm>
        </p:grpSpPr>
        <p:sp>
          <p:nvSpPr>
            <p:cNvPr id="156" name="Google Shape;156;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Target Audience</a:t>
            </a:r>
            <a:endParaRPr>
              <a:solidFill>
                <a:schemeClr val="lt1"/>
              </a:solidFill>
            </a:endParaRPr>
          </a:p>
        </p:txBody>
      </p:sp>
      <p:sp>
        <p:nvSpPr>
          <p:cNvPr id="159" name="Google Shape;159;p15"/>
          <p:cNvSpPr txBox="1"/>
          <p:nvPr>
            <p:ph idx="4294967295" type="body"/>
          </p:nvPr>
        </p:nvSpPr>
        <p:spPr>
          <a:xfrm>
            <a:off x="628647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sz="1100"/>
              <a:t>The aimed audience for this project could be an entrepreneur or business owner who want to open a Japanese restaurant in Toronto or who is interesting to improve the business proficiency of existing business.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l"/>
              <a:t>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nvSpPr>
        <p:spPr>
          <a:xfrm>
            <a:off x="225275" y="200225"/>
            <a:ext cx="5744100" cy="4248300"/>
          </a:xfrm>
          <a:prstGeom prst="rect">
            <a:avLst/>
          </a:prstGeom>
          <a:noFill/>
          <a:ln>
            <a:noFill/>
          </a:ln>
        </p:spPr>
        <p:txBody>
          <a:bodyPr anchorCtr="0" anchor="t" bIns="91425" lIns="91425" spcFirstLastPara="1" rIns="91425" wrap="square" tIns="91425">
            <a:spAutoFit/>
          </a:bodyPr>
          <a:lstStyle/>
          <a:p>
            <a:pPr indent="-228600" lvl="0" marL="0" rtl="0" algn="just">
              <a:lnSpc>
                <a:spcPct val="150000"/>
              </a:lnSpc>
              <a:spcBef>
                <a:spcPts val="1200"/>
              </a:spcBef>
              <a:spcAft>
                <a:spcPts val="0"/>
              </a:spcAft>
              <a:buNone/>
            </a:pPr>
            <a:r>
              <a:rPr lang="pl" sz="1200">
                <a:solidFill>
                  <a:schemeClr val="lt1"/>
                </a:solidFill>
                <a:latin typeface="Lato"/>
                <a:ea typeface="Lato"/>
                <a:cs typeface="Lato"/>
                <a:sym typeface="Lato"/>
              </a:rPr>
              <a:t>1.</a:t>
            </a:r>
            <a:r>
              <a:rPr lang="pl" sz="700">
                <a:solidFill>
                  <a:schemeClr val="lt1"/>
                </a:solidFill>
                <a:latin typeface="Lato"/>
                <a:ea typeface="Lato"/>
                <a:cs typeface="Lato"/>
                <a:sym typeface="Lato"/>
              </a:rPr>
              <a:t>   </a:t>
            </a:r>
            <a:r>
              <a:rPr lang="pl" sz="1200">
                <a:solidFill>
                  <a:schemeClr val="lt1"/>
                </a:solidFill>
                <a:latin typeface="Lato"/>
                <a:ea typeface="Lato"/>
                <a:cs typeface="Lato"/>
                <a:sym typeface="Lato"/>
              </a:rPr>
              <a:t>List of postal codes from Toronto</a:t>
            </a:r>
            <a:endParaRPr sz="1200">
              <a:solidFill>
                <a:schemeClr val="lt1"/>
              </a:solidFill>
              <a:latin typeface="Lato"/>
              <a:ea typeface="Lato"/>
              <a:cs typeface="Lato"/>
              <a:sym typeface="Lato"/>
            </a:endParaRPr>
          </a:p>
          <a:p>
            <a:pPr indent="-228600" lvl="0" marL="0" rtl="0" algn="just">
              <a:lnSpc>
                <a:spcPct val="150000"/>
              </a:lnSpc>
              <a:spcBef>
                <a:spcPts val="1200"/>
              </a:spcBef>
              <a:spcAft>
                <a:spcPts val="0"/>
              </a:spcAft>
              <a:buNone/>
            </a:pPr>
            <a:r>
              <a:rPr lang="pl" sz="1200">
                <a:solidFill>
                  <a:schemeClr val="lt1"/>
                </a:solidFill>
                <a:latin typeface="Lato"/>
                <a:ea typeface="Lato"/>
                <a:cs typeface="Lato"/>
                <a:sym typeface="Lato"/>
              </a:rPr>
              <a:t>2.</a:t>
            </a:r>
            <a:r>
              <a:rPr lang="pl" sz="700">
                <a:solidFill>
                  <a:schemeClr val="lt1"/>
                </a:solidFill>
                <a:latin typeface="Lato"/>
                <a:ea typeface="Lato"/>
                <a:cs typeface="Lato"/>
                <a:sym typeface="Lato"/>
              </a:rPr>
              <a:t>   </a:t>
            </a:r>
            <a:r>
              <a:rPr lang="pl" sz="1200">
                <a:solidFill>
                  <a:schemeClr val="lt1"/>
                </a:solidFill>
                <a:latin typeface="Lato"/>
                <a:ea typeface="Lato"/>
                <a:cs typeface="Lato"/>
                <a:sym typeface="Lato"/>
              </a:rPr>
              <a:t>Geographical coordinates of each </a:t>
            </a:r>
            <a:r>
              <a:rPr lang="pl" sz="1200">
                <a:solidFill>
                  <a:schemeClr val="lt1"/>
                </a:solidFill>
                <a:latin typeface="Lato"/>
                <a:ea typeface="Lato"/>
                <a:cs typeface="Lato"/>
                <a:sym typeface="Lato"/>
              </a:rPr>
              <a:t>neighbourhoods</a:t>
            </a:r>
            <a:r>
              <a:rPr lang="pl" sz="1200">
                <a:solidFill>
                  <a:schemeClr val="lt1"/>
                </a:solidFill>
                <a:latin typeface="Lato"/>
                <a:ea typeface="Lato"/>
                <a:cs typeface="Lato"/>
                <a:sym typeface="Lato"/>
              </a:rPr>
              <a:t> in Toronto</a:t>
            </a:r>
            <a:endParaRPr sz="1200">
              <a:solidFill>
                <a:schemeClr val="lt1"/>
              </a:solidFill>
              <a:latin typeface="Lato"/>
              <a:ea typeface="Lato"/>
              <a:cs typeface="Lato"/>
              <a:sym typeface="Lato"/>
            </a:endParaRPr>
          </a:p>
          <a:p>
            <a:pPr indent="-228600" lvl="0" marL="0" rtl="0" algn="just">
              <a:lnSpc>
                <a:spcPct val="150000"/>
              </a:lnSpc>
              <a:spcBef>
                <a:spcPts val="1200"/>
              </a:spcBef>
              <a:spcAft>
                <a:spcPts val="0"/>
              </a:spcAft>
              <a:buNone/>
            </a:pPr>
            <a:r>
              <a:rPr lang="pl" sz="1200">
                <a:solidFill>
                  <a:schemeClr val="lt1"/>
                </a:solidFill>
                <a:latin typeface="Lato"/>
                <a:ea typeface="Lato"/>
                <a:cs typeface="Lato"/>
                <a:sym typeface="Lato"/>
              </a:rPr>
              <a:t>3.</a:t>
            </a:r>
            <a:r>
              <a:rPr lang="pl" sz="700">
                <a:solidFill>
                  <a:schemeClr val="lt1"/>
                </a:solidFill>
                <a:latin typeface="Lato"/>
                <a:ea typeface="Lato"/>
                <a:cs typeface="Lato"/>
                <a:sym typeface="Lato"/>
              </a:rPr>
              <a:t>   </a:t>
            </a:r>
            <a:r>
              <a:rPr lang="pl" sz="1200">
                <a:solidFill>
                  <a:schemeClr val="lt1"/>
                </a:solidFill>
                <a:latin typeface="Lato"/>
                <a:ea typeface="Lato"/>
                <a:cs typeface="Lato"/>
                <a:sym typeface="Lato"/>
              </a:rPr>
              <a:t>Japanese restaurants in each </a:t>
            </a:r>
            <a:r>
              <a:rPr lang="pl" sz="1200">
                <a:solidFill>
                  <a:schemeClr val="lt1"/>
                </a:solidFill>
                <a:latin typeface="Lato"/>
                <a:ea typeface="Lato"/>
                <a:cs typeface="Lato"/>
                <a:sym typeface="Lato"/>
              </a:rPr>
              <a:t>neighbourhoods</a:t>
            </a:r>
            <a:r>
              <a:rPr lang="pl" sz="1200">
                <a:solidFill>
                  <a:schemeClr val="lt1"/>
                </a:solidFill>
                <a:latin typeface="Lato"/>
                <a:ea typeface="Lato"/>
                <a:cs typeface="Lato"/>
                <a:sym typeface="Lato"/>
              </a:rPr>
              <a:t> in Toronto using Foursquare API</a:t>
            </a:r>
            <a:endParaRPr sz="1200">
              <a:solidFill>
                <a:schemeClr val="lt1"/>
              </a:solidFill>
              <a:latin typeface="Lato"/>
              <a:ea typeface="Lato"/>
              <a:cs typeface="Lato"/>
              <a:sym typeface="Lato"/>
            </a:endParaRPr>
          </a:p>
          <a:p>
            <a:pPr indent="-228600" lvl="0" marL="0" rtl="0" algn="just">
              <a:lnSpc>
                <a:spcPct val="150000"/>
              </a:lnSpc>
              <a:spcBef>
                <a:spcPts val="1200"/>
              </a:spcBef>
              <a:spcAft>
                <a:spcPts val="0"/>
              </a:spcAft>
              <a:buNone/>
            </a:pPr>
            <a:r>
              <a:rPr lang="pl" sz="1200">
                <a:solidFill>
                  <a:schemeClr val="lt1"/>
                </a:solidFill>
                <a:latin typeface="Lato"/>
                <a:ea typeface="Lato"/>
                <a:cs typeface="Lato"/>
                <a:sym typeface="Lato"/>
              </a:rPr>
              <a:t>4.</a:t>
            </a:r>
            <a:r>
              <a:rPr lang="pl" sz="700">
                <a:solidFill>
                  <a:schemeClr val="lt1"/>
                </a:solidFill>
                <a:latin typeface="Lato"/>
                <a:ea typeface="Lato"/>
                <a:cs typeface="Lato"/>
                <a:sym typeface="Lato"/>
              </a:rPr>
              <a:t>   </a:t>
            </a:r>
            <a:r>
              <a:rPr lang="pl" sz="1200">
                <a:solidFill>
                  <a:schemeClr val="lt1"/>
                </a:solidFill>
                <a:latin typeface="Lato"/>
                <a:ea typeface="Lato"/>
                <a:cs typeface="Lato"/>
                <a:sym typeface="Lato"/>
              </a:rPr>
              <a:t>Toronto GeoJSON file</a:t>
            </a:r>
            <a:endParaRPr sz="1200">
              <a:solidFill>
                <a:schemeClr val="lt1"/>
              </a:solidFill>
              <a:latin typeface="Lato"/>
              <a:ea typeface="Lato"/>
              <a:cs typeface="Lato"/>
              <a:sym typeface="Lato"/>
            </a:endParaRPr>
          </a:p>
          <a:p>
            <a:pPr indent="-228600" lvl="0" marL="0" rtl="0" algn="just">
              <a:lnSpc>
                <a:spcPct val="150000"/>
              </a:lnSpc>
              <a:spcBef>
                <a:spcPts val="1200"/>
              </a:spcBef>
              <a:spcAft>
                <a:spcPts val="0"/>
              </a:spcAft>
              <a:buNone/>
            </a:pPr>
            <a:r>
              <a:rPr lang="pl" sz="1200">
                <a:solidFill>
                  <a:schemeClr val="lt1"/>
                </a:solidFill>
                <a:latin typeface="Lato"/>
                <a:ea typeface="Lato"/>
                <a:cs typeface="Lato"/>
                <a:sym typeface="Lato"/>
              </a:rPr>
              <a:t>5.</a:t>
            </a:r>
            <a:r>
              <a:rPr lang="pl" sz="700">
                <a:solidFill>
                  <a:schemeClr val="lt1"/>
                </a:solidFill>
                <a:latin typeface="Lato"/>
                <a:ea typeface="Lato"/>
                <a:cs typeface="Lato"/>
                <a:sym typeface="Lato"/>
              </a:rPr>
              <a:t>   </a:t>
            </a:r>
            <a:r>
              <a:rPr lang="pl" sz="1200">
                <a:solidFill>
                  <a:schemeClr val="lt1"/>
                </a:solidFill>
                <a:latin typeface="Lato"/>
                <a:ea typeface="Lato"/>
                <a:cs typeface="Lato"/>
                <a:sym typeface="Lato"/>
              </a:rPr>
              <a:t>Immigration and ethnocultural diversity statistics</a:t>
            </a:r>
            <a:endParaRPr sz="1200">
              <a:solidFill>
                <a:schemeClr val="lt1"/>
              </a:solidFill>
              <a:latin typeface="Lato"/>
              <a:ea typeface="Lato"/>
              <a:cs typeface="Lato"/>
              <a:sym typeface="Lato"/>
            </a:endParaRPr>
          </a:p>
          <a:p>
            <a:pPr indent="-228600" lvl="0" marL="0" rtl="0" algn="just">
              <a:lnSpc>
                <a:spcPct val="150000"/>
              </a:lnSpc>
              <a:spcBef>
                <a:spcPts val="1200"/>
              </a:spcBef>
              <a:spcAft>
                <a:spcPts val="0"/>
              </a:spcAft>
              <a:buNone/>
            </a:pPr>
            <a:r>
              <a:rPr lang="pl" sz="1200">
                <a:solidFill>
                  <a:schemeClr val="lt1"/>
                </a:solidFill>
                <a:latin typeface="Lato"/>
                <a:ea typeface="Lato"/>
                <a:cs typeface="Lato"/>
                <a:sym typeface="Lato"/>
              </a:rPr>
              <a:t>6.</a:t>
            </a:r>
            <a:r>
              <a:rPr lang="pl" sz="700">
                <a:solidFill>
                  <a:schemeClr val="lt1"/>
                </a:solidFill>
                <a:latin typeface="Lato"/>
                <a:ea typeface="Lato"/>
                <a:cs typeface="Lato"/>
                <a:sym typeface="Lato"/>
              </a:rPr>
              <a:t>   </a:t>
            </a:r>
            <a:r>
              <a:rPr lang="pl" sz="1200">
                <a:solidFill>
                  <a:schemeClr val="lt1"/>
                </a:solidFill>
                <a:latin typeface="Lato"/>
                <a:ea typeface="Lato"/>
                <a:cs typeface="Lato"/>
                <a:sym typeface="Lato"/>
              </a:rPr>
              <a:t>Business Improvement Areas: is an association of commercial property owners and tenants within a defined area who work in partnership with the City to create thriving, competitive, and safe business areas that attract shoppers, diners, tourists, and new businesses</a:t>
            </a:r>
            <a:endParaRPr sz="1200">
              <a:solidFill>
                <a:schemeClr val="lt1"/>
              </a:solidFill>
              <a:latin typeface="Lato"/>
              <a:ea typeface="Lato"/>
              <a:cs typeface="Lato"/>
              <a:sym typeface="Lato"/>
            </a:endParaRPr>
          </a:p>
          <a:p>
            <a:pPr indent="0" lvl="0" marL="685800" rtl="0" algn="just">
              <a:lnSpc>
                <a:spcPct val="150000"/>
              </a:lnSpc>
              <a:spcBef>
                <a:spcPts val="1200"/>
              </a:spcBef>
              <a:spcAft>
                <a:spcPts val="0"/>
              </a:spcAft>
              <a:buNone/>
            </a:pPr>
            <a:r>
              <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l"/>
              <a:t>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nvSpPr>
        <p:spPr>
          <a:xfrm>
            <a:off x="225275" y="200225"/>
            <a:ext cx="4755600" cy="5356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0"/>
              </a:spcAft>
              <a:buNone/>
            </a:pPr>
            <a:r>
              <a:t/>
            </a:r>
            <a:endParaRPr sz="1200">
              <a:solidFill>
                <a:schemeClr val="lt1"/>
              </a:solidFill>
              <a:latin typeface="Lato"/>
              <a:ea typeface="Lato"/>
              <a:cs typeface="Lato"/>
              <a:sym typeface="Lato"/>
            </a:endParaRPr>
          </a:p>
          <a:p>
            <a:pPr indent="0" lvl="0" marL="0" rtl="0" algn="just">
              <a:lnSpc>
                <a:spcPct val="150000"/>
              </a:lnSpc>
              <a:spcBef>
                <a:spcPts val="1200"/>
              </a:spcBef>
              <a:spcAft>
                <a:spcPts val="0"/>
              </a:spcAft>
              <a:buNone/>
            </a:pPr>
            <a:r>
              <a:t/>
            </a:r>
            <a:endParaRPr sz="1200">
              <a:solidFill>
                <a:schemeClr val="lt1"/>
              </a:solidFill>
              <a:latin typeface="Lato"/>
              <a:ea typeface="Lato"/>
              <a:cs typeface="Lato"/>
              <a:sym typeface="Lato"/>
            </a:endParaRPr>
          </a:p>
          <a:p>
            <a:pPr indent="0" lvl="0" marL="0" rtl="0" algn="just">
              <a:lnSpc>
                <a:spcPct val="150000"/>
              </a:lnSpc>
              <a:spcBef>
                <a:spcPts val="1200"/>
              </a:spcBef>
              <a:spcAft>
                <a:spcPts val="0"/>
              </a:spcAft>
              <a:buNone/>
            </a:pPr>
            <a:r>
              <a:rPr lang="pl" sz="1200">
                <a:solidFill>
                  <a:schemeClr val="lt1"/>
                </a:solidFill>
                <a:latin typeface="Lato"/>
                <a:ea typeface="Lato"/>
                <a:cs typeface="Lato"/>
                <a:sym typeface="Lato"/>
              </a:rPr>
              <a:t>My first step in discovering potential areas for a new Japanese restaurant in Toronto will be an exploratory data analysis. Through this I will visualise interesting perceptions.</a:t>
            </a:r>
            <a:endParaRPr sz="1200">
              <a:solidFill>
                <a:schemeClr val="lt1"/>
              </a:solidFill>
              <a:latin typeface="Lato"/>
              <a:ea typeface="Lato"/>
              <a:cs typeface="Lato"/>
              <a:sym typeface="Lato"/>
            </a:endParaRPr>
          </a:p>
          <a:p>
            <a:pPr indent="0" lvl="0" marL="0" rtl="0" algn="just">
              <a:lnSpc>
                <a:spcPct val="150000"/>
              </a:lnSpc>
              <a:spcBef>
                <a:spcPts val="1200"/>
              </a:spcBef>
              <a:spcAft>
                <a:spcPts val="0"/>
              </a:spcAft>
              <a:buNone/>
            </a:pPr>
            <a:r>
              <a:rPr lang="pl" sz="1200">
                <a:solidFill>
                  <a:schemeClr val="lt1"/>
                </a:solidFill>
                <a:latin typeface="Lato"/>
                <a:ea typeface="Lato"/>
                <a:cs typeface="Lato"/>
                <a:sym typeface="Lato"/>
              </a:rPr>
              <a:t>My second step in this analysis will be performing machine learning algorithm. For the purpose of this project I choose DBSCAN: a density-based clustering algorithm which is appropriate to use when examining spatial data.</a:t>
            </a:r>
            <a:endParaRPr sz="1200">
              <a:solidFill>
                <a:schemeClr val="lt1"/>
              </a:solidFill>
              <a:latin typeface="Lato"/>
              <a:ea typeface="Lato"/>
              <a:cs typeface="Lato"/>
              <a:sym typeface="Lato"/>
            </a:endParaRPr>
          </a:p>
          <a:p>
            <a:pPr indent="0" lvl="0" marL="0" rtl="0" algn="just">
              <a:lnSpc>
                <a:spcPct val="150000"/>
              </a:lnSpc>
              <a:spcBef>
                <a:spcPts val="1200"/>
              </a:spcBef>
              <a:spcAft>
                <a:spcPts val="0"/>
              </a:spcAft>
              <a:buNone/>
            </a:pPr>
            <a:r>
              <a:rPr lang="pl" sz="1200">
                <a:solidFill>
                  <a:schemeClr val="lt1"/>
                </a:solidFill>
                <a:latin typeface="Lato"/>
                <a:ea typeface="Lato"/>
                <a:cs typeface="Lato"/>
                <a:sym typeface="Lato"/>
              </a:rPr>
              <a:t>This analysis will help me identifying different cluster groups and defined it as potential candidates’ locations for a new Japanese restaurant in Toronto. </a:t>
            </a:r>
            <a:endParaRPr sz="1200">
              <a:solidFill>
                <a:schemeClr val="lt1"/>
              </a:solidFill>
              <a:latin typeface="Lato"/>
              <a:ea typeface="Lato"/>
              <a:cs typeface="Lato"/>
              <a:sym typeface="Lato"/>
            </a:endParaRPr>
          </a:p>
          <a:p>
            <a:pPr indent="0" lvl="0" marL="0" rtl="0" algn="just">
              <a:lnSpc>
                <a:spcPct val="150000"/>
              </a:lnSpc>
              <a:spcBef>
                <a:spcPts val="1200"/>
              </a:spcBef>
              <a:spcAft>
                <a:spcPts val="0"/>
              </a:spcAft>
              <a:buNone/>
            </a:pPr>
            <a:r>
              <a:t/>
            </a:r>
            <a:endParaRPr sz="1200">
              <a:solidFill>
                <a:schemeClr val="lt1"/>
              </a:solidFill>
              <a:latin typeface="Lato"/>
              <a:ea typeface="Lato"/>
              <a:cs typeface="Lato"/>
              <a:sym typeface="Lato"/>
            </a:endParaRPr>
          </a:p>
          <a:p>
            <a:pPr indent="0" lvl="0" marL="685800" rtl="0" algn="just">
              <a:lnSpc>
                <a:spcPct val="150000"/>
              </a:lnSpc>
              <a:spcBef>
                <a:spcPts val="1200"/>
              </a:spcBef>
              <a:spcAft>
                <a:spcPts val="0"/>
              </a:spcAft>
              <a:buNone/>
            </a:pPr>
            <a:r>
              <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l"/>
              <a:t>Exploratory Data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Explore the neighborhoods in Toronto</a:t>
            </a:r>
            <a:endParaRPr/>
          </a:p>
        </p:txBody>
      </p:sp>
      <p:pic>
        <p:nvPicPr>
          <p:cNvPr id="190" name="Google Shape;190;p21"/>
          <p:cNvPicPr preferRelativeResize="0"/>
          <p:nvPr/>
        </p:nvPicPr>
        <p:blipFill>
          <a:blip r:embed="rId3">
            <a:alphaModFix/>
          </a:blip>
          <a:stretch>
            <a:fillRect/>
          </a:stretch>
        </p:blipFill>
        <p:spPr>
          <a:xfrm>
            <a:off x="152400" y="1426675"/>
            <a:ext cx="7856949" cy="356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