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</p:sldMasterIdLst>
  <p:notesMasterIdLst>
    <p:notesMasterId r:id="rId17"/>
  </p:notesMasterIdLst>
  <p:handoutMasterIdLst>
    <p:handoutMasterId r:id="rId18"/>
  </p:handoutMasterIdLst>
  <p:sldIdLst>
    <p:sldId id="257" r:id="rId2"/>
    <p:sldId id="267" r:id="rId3"/>
    <p:sldId id="278" r:id="rId4"/>
    <p:sldId id="261" r:id="rId5"/>
    <p:sldId id="268" r:id="rId6"/>
    <p:sldId id="270" r:id="rId7"/>
    <p:sldId id="279" r:id="rId8"/>
    <p:sldId id="280" r:id="rId9"/>
    <p:sldId id="272" r:id="rId10"/>
    <p:sldId id="275" r:id="rId11"/>
    <p:sldId id="281" r:id="rId12"/>
    <p:sldId id="276" r:id="rId13"/>
    <p:sldId id="282" r:id="rId14"/>
    <p:sldId id="283" r:id="rId15"/>
    <p:sldId id="277" r:id="rId16"/>
  </p:sldIdLst>
  <p:sldSz cx="9144000" cy="5143500" type="screen16x9"/>
  <p:notesSz cx="6858000" cy="9144000"/>
  <p:embeddedFontLst>
    <p:embeddedFont>
      <p:font typeface="Roboto" panose="020B0604020202020204" charset="0"/>
      <p:regular r:id="rId19"/>
      <p:bold r:id="rId20"/>
      <p:italic r:id="rId21"/>
      <p:boldItalic r:id="rId22"/>
    </p:embeddedFont>
    <p:embeddedFont>
      <p:font typeface="Roboto Black" panose="020B0604020202020204" charset="0"/>
      <p:bold r:id="rId23"/>
      <p:boldItalic r:id="rId24"/>
    </p:embeddedFont>
    <p:embeddedFont>
      <p:font typeface="Roboto Thin" panose="020B0604020202020204" charset="0"/>
      <p:regular r:id="rId25"/>
      <p:bold r:id="rId26"/>
      <p:italic r:id="rId27"/>
      <p:boldItalic r:id="rId28"/>
    </p:embeddedFont>
    <p:embeddedFont>
      <p:font typeface="Segoe UI" panose="020B0502040204020203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28B589-4659-4227-9C68-565DD4A46BFE}">
  <a:tblStyle styleId="{8628B589-4659-4227-9C68-565DD4A46B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9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34D67C3-E05F-414B-8669-FB5F62BB11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E402E5-0E60-4E68-AEF8-C5FF27ED99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860B4-AD3B-4246-A873-0BE2B743C16A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7415B-7800-4545-A8EE-65B8883F62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75E12-32A9-47FF-941B-AB5C7E3F82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DA4A4-2736-4B08-9B9F-A494655F5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512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279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2741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77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9274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279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739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213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190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978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31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ontents">
    <p:bg>
      <p:bgPr>
        <a:solidFill>
          <a:srgbClr val="295269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84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71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269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466813" y="2994050"/>
            <a:ext cx="8210374" cy="1561464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pl-PL" sz="4000" dirty="0" err="1">
                <a:solidFill>
                  <a:schemeClr val="lt1"/>
                </a:solidFill>
                <a:latin typeface="Roboto Black" panose="020B0604020202020204" charset="0"/>
                <a:ea typeface="Roboto Black" panose="020B0604020202020204" charset="0"/>
              </a:rPr>
              <a:t>Calculating</a:t>
            </a:r>
            <a:r>
              <a:rPr lang="pl-PL" sz="4000" dirty="0">
                <a:solidFill>
                  <a:schemeClr val="lt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pl-PL" sz="4000" dirty="0" err="1">
                <a:solidFill>
                  <a:schemeClr val="lt1"/>
                </a:solidFill>
                <a:latin typeface="Roboto Black" panose="020B0604020202020204" charset="0"/>
                <a:ea typeface="Roboto Black" panose="020B0604020202020204" charset="0"/>
              </a:rPr>
              <a:t>Churn</a:t>
            </a:r>
            <a:r>
              <a:rPr lang="pl-PL" sz="4000" dirty="0">
                <a:solidFill>
                  <a:schemeClr val="lt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pl-PL" sz="4000" dirty="0" err="1">
                <a:solidFill>
                  <a:schemeClr val="lt1"/>
                </a:solidFill>
                <a:latin typeface="Roboto Black" panose="020B0604020202020204" charset="0"/>
                <a:ea typeface="Roboto Black" panose="020B0604020202020204" charset="0"/>
              </a:rPr>
              <a:t>Rates</a:t>
            </a:r>
            <a:endParaRPr sz="4000" dirty="0">
              <a:solidFill>
                <a:schemeClr val="lt1"/>
              </a:solidFill>
              <a:latin typeface="Roboto Black" panose="020B0604020202020204" charset="0"/>
              <a:ea typeface="Roboto Black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rgbClr val="EFEFEF"/>
                </a:solidFill>
                <a:latin typeface="Roboto Black" panose="020B0604020202020204" charset="0"/>
                <a:ea typeface="Roboto Black" panose="020B0604020202020204" charset="0"/>
                <a:cs typeface="Roboto Thin"/>
                <a:sym typeface="Roboto Thin"/>
              </a:rPr>
              <a:t>Analyze Data with SQL</a:t>
            </a:r>
            <a:endParaRPr sz="2800" dirty="0">
              <a:solidFill>
                <a:srgbClr val="EFEFEF"/>
              </a:solidFill>
              <a:latin typeface="Roboto Black" panose="020B0604020202020204" charset="0"/>
              <a:ea typeface="Roboto Black" panose="020B0604020202020204" charset="0"/>
              <a:cs typeface="Roboto Thin"/>
              <a:sym typeface="Roboto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800" dirty="0">
                <a:solidFill>
                  <a:srgbClr val="EFEFEF"/>
                </a:solidFill>
                <a:latin typeface="Roboto Black" panose="020B0604020202020204" charset="0"/>
                <a:ea typeface="Roboto Black" panose="020B0604020202020204" charset="0"/>
                <a:cs typeface="Roboto Thin"/>
                <a:sym typeface="Roboto Thin"/>
              </a:rPr>
              <a:t>Paulina Kossowska</a:t>
            </a:r>
            <a:endParaRPr sz="2800" dirty="0">
              <a:solidFill>
                <a:srgbClr val="EFEFEF"/>
              </a:solidFill>
              <a:latin typeface="Roboto Black" panose="020B0604020202020204" charset="0"/>
              <a:ea typeface="Roboto Black" panose="020B0604020202020204" charset="0"/>
              <a:cs typeface="Roboto Thin"/>
              <a:sym typeface="Roboto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800" dirty="0">
                <a:solidFill>
                  <a:srgbClr val="EFEFEF"/>
                </a:solidFill>
                <a:latin typeface="Roboto Black" panose="020B0604020202020204" charset="0"/>
                <a:ea typeface="Roboto Black" panose="020B0604020202020204" charset="0"/>
                <a:cs typeface="Roboto Thin"/>
                <a:sym typeface="Roboto Thin"/>
              </a:rPr>
              <a:t>April 2021</a:t>
            </a:r>
            <a:endParaRPr sz="2800" dirty="0">
              <a:solidFill>
                <a:srgbClr val="EFEFEF"/>
              </a:solidFill>
              <a:latin typeface="Roboto Black" panose="020B0604020202020204" charset="0"/>
              <a:ea typeface="Roboto Black" panose="020B0604020202020204" charset="0"/>
              <a:cs typeface="Roboto Thin"/>
              <a:sym typeface="Roboto Thin"/>
            </a:endParaRPr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24" y="661700"/>
            <a:ext cx="2024775" cy="42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11700" y="29262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TASK 6.1</a:t>
            </a:r>
            <a:endParaRPr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6088911" y="1192674"/>
            <a:ext cx="2961087" cy="308870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WHEN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subscription_end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BETWEEN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first_day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last_day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AND (segment = 87) THEN 1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ELSE 0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 as is_canceled_87,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WHEN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subscription_end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BETWEEN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first_day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last_day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AND (segment = 30) THEN 1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ELSE 0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 as is_canceled_30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cross_join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FROM status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LIMIT 10; 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77975" y="1192674"/>
            <a:ext cx="5910936" cy="3088703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l-PL" sz="1200" dirty="0" err="1">
                <a:latin typeface="Roboto" panose="020B0604020202020204" charset="0"/>
                <a:ea typeface="Roboto" panose="020B0604020202020204" charset="0"/>
              </a:rPr>
              <a:t>I’ll</a:t>
            </a:r>
            <a:r>
              <a:rPr lang="pl-PL" sz="1200" dirty="0">
                <a:latin typeface="Roboto" panose="020B0604020202020204" charset="0"/>
                <a:ea typeface="Roboto" panose="020B0604020202020204" charset="0"/>
              </a:rPr>
              <a:t>  a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</a:rPr>
              <a:t>dd</a:t>
            </a:r>
            <a:r>
              <a:rPr lang="pl-PL" sz="1200" dirty="0">
                <a:latin typeface="Roboto" panose="020B0604020202020204" charset="0"/>
                <a:ea typeface="Roboto" panose="020B060402020202020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Roboto" panose="020B0604020202020204" charset="0"/>
                <a:ea typeface="Roboto" panose="020B0604020202020204" charset="0"/>
              </a:rPr>
              <a:t>an </a:t>
            </a:r>
            <a:r>
              <a:rPr lang="en-GB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is_canceled_87 </a:t>
            </a:r>
            <a:endParaRPr lang="pl-PL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Roboto" panose="020B0604020202020204" charset="0"/>
                <a:ea typeface="Roboto" panose="020B0604020202020204" charset="0"/>
              </a:rPr>
              <a:t>an </a:t>
            </a:r>
            <a:r>
              <a:rPr lang="en-GB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is_canceled_30 </a:t>
            </a:r>
            <a:endParaRPr lang="pl-PL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</a:endParaRPr>
          </a:p>
          <a:p>
            <a:r>
              <a:rPr lang="en-GB" sz="1200" dirty="0">
                <a:latin typeface="Roboto" panose="020B0604020202020204" charset="0"/>
                <a:ea typeface="Roboto" panose="020B0604020202020204" charset="0"/>
              </a:rPr>
              <a:t>column to the status temporary table.</a:t>
            </a:r>
            <a:endParaRPr lang="pl-PL" sz="1200" dirty="0">
              <a:latin typeface="Roboto" panose="020B0604020202020204" charset="0"/>
              <a:ea typeface="Roboto" panose="020B0604020202020204" charset="0"/>
            </a:endParaRPr>
          </a:p>
          <a:p>
            <a:endParaRPr lang="en-GB" sz="1200" dirty="0">
              <a:latin typeface="Roboto" panose="020B0604020202020204" charset="0"/>
              <a:ea typeface="Roboto" panose="020B0604020202020204" charset="0"/>
            </a:endParaRPr>
          </a:p>
          <a:p>
            <a:r>
              <a:rPr lang="en-GB" sz="1200" dirty="0">
                <a:latin typeface="Roboto" panose="020B0604020202020204" charset="0"/>
                <a:ea typeface="Roboto" panose="020B0604020202020204" charset="0"/>
              </a:rPr>
              <a:t>This should be 1 if the subscription is </a:t>
            </a:r>
            <a:r>
              <a:rPr lang="en-GB" sz="1200" dirty="0" err="1">
                <a:latin typeface="Roboto" panose="020B0604020202020204" charset="0"/>
                <a:ea typeface="Roboto" panose="020B0604020202020204" charset="0"/>
              </a:rPr>
              <a:t>canceled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</a:rPr>
              <a:t> during the month and 0 otherwise.</a:t>
            </a:r>
            <a:endParaRPr lang="pl-PL" sz="1200" dirty="0">
              <a:latin typeface="Roboto" panose="020B0604020202020204" charset="0"/>
              <a:ea typeface="Roboto" panose="020B0604020202020204" charset="0"/>
            </a:endParaRPr>
          </a:p>
          <a:p>
            <a:endParaRPr lang="pl-PL" sz="1200" dirty="0">
              <a:latin typeface="Roboto" panose="020B0604020202020204" charset="0"/>
              <a:ea typeface="Roboto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r>
              <a:rPr lang="en-GB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Note: 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the code next to is next part of whole code, and it should be </a:t>
            </a:r>
            <a:r>
              <a:rPr lang="en-GB" sz="1200" dirty="0" err="1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upwritten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to already created SQL code.</a:t>
            </a:r>
          </a:p>
          <a:p>
            <a:endParaRPr lang="en-GB" sz="1200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643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11700" y="29262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TASK 6.2</a:t>
            </a:r>
            <a:endParaRPr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Shape 324">
            <a:extLst>
              <a:ext uri="{FF2B5EF4-FFF2-40B4-BE49-F238E27FC236}">
                <a16:creationId xmlns:a16="http://schemas.microsoft.com/office/drawing/2014/main" id="{1717F9D6-CC69-4369-BC44-16F5D462EC65}"/>
              </a:ext>
            </a:extLst>
          </p:cNvPr>
          <p:cNvSpPr txBox="1"/>
          <p:nvPr/>
        </p:nvSpPr>
        <p:spPr>
          <a:xfrm>
            <a:off x="510363" y="1192674"/>
            <a:ext cx="3919105" cy="678656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l-PL" sz="1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This</a:t>
            </a:r>
            <a:r>
              <a:rPr lang="pl-PL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pl-PL" sz="1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is</a:t>
            </a:r>
            <a:r>
              <a:rPr lang="pl-PL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pl-PL" sz="1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result</a:t>
            </a:r>
            <a:r>
              <a:rPr lang="pl-PL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of </a:t>
            </a:r>
            <a:r>
              <a:rPr lang="pl-PL" sz="1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previous</a:t>
            </a:r>
            <a:r>
              <a:rPr lang="pl-PL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pl-PL" sz="1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query</a:t>
            </a:r>
            <a:r>
              <a:rPr lang="pl-PL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. </a:t>
            </a:r>
            <a:endParaRPr sz="1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6D4F5E-D2EF-4CB2-AAFE-2D6AF9E51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64857"/>
              </p:ext>
            </p:extLst>
          </p:nvPr>
        </p:nvGraphicFramePr>
        <p:xfrm>
          <a:off x="510362" y="2124703"/>
          <a:ext cx="8321937" cy="2095500"/>
        </p:xfrm>
        <a:graphic>
          <a:graphicData uri="http://schemas.openxmlformats.org/drawingml/2006/table">
            <a:tbl>
              <a:tblPr firstRow="1">
                <a:tableStyleId>{37CE84F3-28C3-443E-9E96-99CF82512B78}</a:tableStyleId>
              </a:tblPr>
              <a:tblGrid>
                <a:gridCol w="1672778">
                  <a:extLst>
                    <a:ext uri="{9D8B030D-6E8A-4147-A177-3AD203B41FA5}">
                      <a16:colId xmlns:a16="http://schemas.microsoft.com/office/drawing/2014/main" val="1154285210"/>
                    </a:ext>
                  </a:extLst>
                </a:gridCol>
                <a:gridCol w="2419844">
                  <a:extLst>
                    <a:ext uri="{9D8B030D-6E8A-4147-A177-3AD203B41FA5}">
                      <a16:colId xmlns:a16="http://schemas.microsoft.com/office/drawing/2014/main" val="1641672227"/>
                    </a:ext>
                  </a:extLst>
                </a:gridCol>
                <a:gridCol w="975565">
                  <a:extLst>
                    <a:ext uri="{9D8B030D-6E8A-4147-A177-3AD203B41FA5}">
                      <a16:colId xmlns:a16="http://schemas.microsoft.com/office/drawing/2014/main" val="4131163506"/>
                    </a:ext>
                  </a:extLst>
                </a:gridCol>
                <a:gridCol w="1112874">
                  <a:extLst>
                    <a:ext uri="{9D8B030D-6E8A-4147-A177-3AD203B41FA5}">
                      <a16:colId xmlns:a16="http://schemas.microsoft.com/office/drawing/2014/main" val="644484231"/>
                    </a:ext>
                  </a:extLst>
                </a:gridCol>
                <a:gridCol w="1141228">
                  <a:extLst>
                    <a:ext uri="{9D8B030D-6E8A-4147-A177-3AD203B41FA5}">
                      <a16:colId xmlns:a16="http://schemas.microsoft.com/office/drawing/2014/main" val="899124001"/>
                    </a:ext>
                  </a:extLst>
                </a:gridCol>
                <a:gridCol w="999648">
                  <a:extLst>
                    <a:ext uri="{9D8B030D-6E8A-4147-A177-3AD203B41FA5}">
                      <a16:colId xmlns:a16="http://schemas.microsoft.com/office/drawing/2014/main" val="263271447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id</a:t>
                      </a:r>
                      <a:endParaRPr lang="en-GB" sz="800" b="1" i="0" u="none" strike="noStrike" dirty="0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month</a:t>
                      </a:r>
                      <a:endParaRPr lang="en-GB" sz="800" b="1" i="0" u="none" strike="noStrike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is_active_87</a:t>
                      </a:r>
                      <a:endParaRPr lang="en-GB" sz="800" b="1" i="0" u="none" strike="noStrike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is_active_30</a:t>
                      </a:r>
                      <a:endParaRPr lang="en-GB" sz="800" b="1" i="0" u="none" strike="noStrike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is_canceled_87</a:t>
                      </a:r>
                      <a:endParaRPr lang="en-GB" sz="800" b="1" i="0" u="none" strike="noStrike" dirty="0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is_canceled_30</a:t>
                      </a:r>
                      <a:endParaRPr lang="en-GB" sz="800" b="1" i="0" u="none" strike="noStrike" dirty="0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508720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01.01.2017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0</a:t>
                      </a:r>
                      <a:endParaRPr lang="en-GB" sz="800" b="0" i="0" u="none" strike="noStrike" dirty="0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76139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01.02.2017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131572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01.03.2017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225789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01.01.2017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91496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01.02.2017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65924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01.03.2017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75439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01.01.2017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2944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01.02.2017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985714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01.03.2017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2424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4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01.01.2017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0</a:t>
                      </a:r>
                      <a:endParaRPr lang="en-GB" sz="800" b="0" i="0" u="none" strike="noStrike" dirty="0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28591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31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11700" y="29262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TASK 7.1</a:t>
            </a:r>
            <a:endParaRPr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6088912" y="1201323"/>
            <a:ext cx="2961087" cy="364955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status_aggregate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month,</a:t>
            </a:r>
          </a:p>
          <a:p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(is_active_87)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'sum_active_87’,</a:t>
            </a:r>
          </a:p>
          <a:p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(is_active_30) 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'sum_active_30’,</a:t>
            </a:r>
          </a:p>
          <a:p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(is_canceled_87) 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'sum_canceled_87’,</a:t>
            </a:r>
          </a:p>
          <a:p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(is_canceled_30) 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'sum_canceled_30’</a:t>
            </a:r>
          </a:p>
          <a:p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month)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status_aggregate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77976" y="1201323"/>
            <a:ext cx="5910936" cy="3649551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l-PL" dirty="0" err="1">
                <a:latin typeface="Roboto" panose="020B0604020202020204" charset="0"/>
                <a:ea typeface="Roboto" panose="020B0604020202020204" charset="0"/>
              </a:rPr>
              <a:t>I’ll</a:t>
            </a:r>
            <a:r>
              <a:rPr lang="pl-PL" dirty="0">
                <a:latin typeface="Roboto" panose="020B0604020202020204" charset="0"/>
                <a:ea typeface="Roboto" panose="020B0604020202020204" charset="0"/>
              </a:rPr>
              <a:t> c</a:t>
            </a:r>
            <a:r>
              <a:rPr lang="en-GB" dirty="0" err="1">
                <a:latin typeface="Roboto" panose="020B0604020202020204" charset="0"/>
                <a:ea typeface="Roboto" panose="020B0604020202020204" charset="0"/>
              </a:rPr>
              <a:t>reate</a:t>
            </a:r>
            <a:r>
              <a:rPr lang="en-GB" dirty="0">
                <a:latin typeface="Roboto" panose="020B0604020202020204" charset="0"/>
                <a:ea typeface="Roboto" panose="020B0604020202020204" charset="0"/>
              </a:rPr>
              <a:t> a </a:t>
            </a:r>
            <a:r>
              <a:rPr lang="en-GB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status_aggregate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GB" dirty="0">
                <a:latin typeface="Roboto" panose="020B0604020202020204" charset="0"/>
                <a:ea typeface="Roboto" panose="020B0604020202020204" charset="0"/>
              </a:rPr>
              <a:t>temporary table that is a SUM of the</a:t>
            </a:r>
          </a:p>
          <a:p>
            <a:r>
              <a:rPr lang="en-GB" dirty="0">
                <a:latin typeface="Roboto" panose="020B0604020202020204" charset="0"/>
                <a:ea typeface="Roboto" panose="020B0604020202020204" charset="0"/>
              </a:rPr>
              <a:t>active and </a:t>
            </a:r>
            <a:r>
              <a:rPr lang="en-GB" dirty="0" err="1">
                <a:latin typeface="Roboto" panose="020B0604020202020204" charset="0"/>
                <a:ea typeface="Roboto" panose="020B0604020202020204" charset="0"/>
              </a:rPr>
              <a:t>canceled</a:t>
            </a:r>
            <a:r>
              <a:rPr lang="en-GB" dirty="0">
                <a:latin typeface="Roboto" panose="020B0604020202020204" charset="0"/>
                <a:ea typeface="Roboto" panose="020B0604020202020204" charset="0"/>
              </a:rPr>
              <a:t> subscriptions for each segment, for each month.</a:t>
            </a:r>
          </a:p>
          <a:p>
            <a:endParaRPr lang="en-GB" dirty="0">
              <a:latin typeface="Roboto" panose="020B0604020202020204" charset="0"/>
              <a:ea typeface="Roboto" panose="020B0604020202020204" charset="0"/>
            </a:endParaRPr>
          </a:p>
          <a:p>
            <a:r>
              <a:rPr lang="en-GB" dirty="0">
                <a:latin typeface="Roboto" panose="020B0604020202020204" charset="0"/>
                <a:ea typeface="Roboto" panose="020B0604020202020204" charset="0"/>
              </a:rPr>
              <a:t>The resulting columns should be:</a:t>
            </a:r>
          </a:p>
          <a:p>
            <a:endParaRPr lang="en-GB" dirty="0"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Roboto" panose="020B0604020202020204" charset="0"/>
                <a:ea typeface="Roboto" panose="020B0604020202020204" charset="0"/>
              </a:rPr>
              <a:t>sum_active_87</a:t>
            </a:r>
            <a:endParaRPr lang="pl-PL" dirty="0">
              <a:latin typeface="Roboto" panose="020B0604020202020204" charset="0"/>
              <a:ea typeface="Roboto" panose="020B0604020202020204" charset="0"/>
            </a:endParaRPr>
          </a:p>
          <a:p>
            <a:endParaRPr lang="en-GB" dirty="0"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Roboto" panose="020B0604020202020204" charset="0"/>
                <a:ea typeface="Roboto" panose="020B0604020202020204" charset="0"/>
              </a:rPr>
              <a:t>sum_active_30</a:t>
            </a:r>
            <a:endParaRPr lang="pl-PL" dirty="0"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Roboto" panose="020B0604020202020204" charset="0"/>
                <a:ea typeface="Roboto" panose="020B0604020202020204" charset="0"/>
              </a:rPr>
              <a:t>sum_canceled_87</a:t>
            </a:r>
            <a:endParaRPr lang="pl-PL" dirty="0">
              <a:latin typeface="Roboto" panose="020B0604020202020204" charset="0"/>
              <a:ea typeface="Roboto" panose="020B0604020202020204" charset="0"/>
            </a:endParaRPr>
          </a:p>
          <a:p>
            <a:endParaRPr lang="en-GB" dirty="0"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Roboto" panose="020B0604020202020204" charset="0"/>
                <a:ea typeface="Roboto" panose="020B0604020202020204" charset="0"/>
              </a:rPr>
              <a:t>sum_canceled_30</a:t>
            </a:r>
            <a:endParaRPr lang="pl-PL" dirty="0">
              <a:latin typeface="Roboto" panose="020B0604020202020204" charset="0"/>
              <a:ea typeface="Roboto" panose="020B0604020202020204" charset="0"/>
            </a:endParaRPr>
          </a:p>
          <a:p>
            <a:endParaRPr lang="pl-PL" dirty="0">
              <a:latin typeface="Roboto" panose="020B0604020202020204" charset="0"/>
              <a:ea typeface="Roboto" panose="020B0604020202020204" charset="0"/>
            </a:endParaRPr>
          </a:p>
          <a:p>
            <a:endParaRPr lang="pl-PL" dirty="0">
              <a:latin typeface="Roboto" panose="020B0604020202020204" charset="0"/>
              <a:ea typeface="Roboto" panose="020B0604020202020204" charset="0"/>
            </a:endParaRPr>
          </a:p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Note: </a:t>
            </a:r>
            <a:r>
              <a:rPr lang="en-GB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the code next to is next part of whole code, and it should be </a:t>
            </a:r>
            <a:r>
              <a:rPr lang="en-GB" dirty="0" err="1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upwritten</a:t>
            </a:r>
            <a:r>
              <a:rPr lang="en-GB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to already created SQL code.</a:t>
            </a:r>
          </a:p>
          <a:p>
            <a:endParaRPr lang="en-GB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70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11700" y="29262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TASK 7.2</a:t>
            </a:r>
            <a:endParaRPr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Shape 324">
            <a:extLst>
              <a:ext uri="{FF2B5EF4-FFF2-40B4-BE49-F238E27FC236}">
                <a16:creationId xmlns:a16="http://schemas.microsoft.com/office/drawing/2014/main" id="{1717F9D6-CC69-4369-BC44-16F5D462EC65}"/>
              </a:ext>
            </a:extLst>
          </p:cNvPr>
          <p:cNvSpPr txBox="1"/>
          <p:nvPr/>
        </p:nvSpPr>
        <p:spPr>
          <a:xfrm>
            <a:off x="510363" y="1192674"/>
            <a:ext cx="3919105" cy="678656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l-PL" sz="1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This</a:t>
            </a:r>
            <a:r>
              <a:rPr lang="pl-PL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pl-PL" sz="1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is</a:t>
            </a:r>
            <a:r>
              <a:rPr lang="pl-PL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pl-PL" sz="1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result</a:t>
            </a:r>
            <a:r>
              <a:rPr lang="pl-PL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of </a:t>
            </a:r>
            <a:r>
              <a:rPr lang="pl-PL" sz="1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previous</a:t>
            </a:r>
            <a:r>
              <a:rPr lang="pl-PL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pl-PL" sz="1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query</a:t>
            </a:r>
            <a:r>
              <a:rPr lang="pl-PL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. </a:t>
            </a:r>
            <a:endParaRPr sz="1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7EEF73E-FA56-471F-804E-880F60973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407854"/>
              </p:ext>
            </p:extLst>
          </p:nvPr>
        </p:nvGraphicFramePr>
        <p:xfrm>
          <a:off x="510363" y="2160588"/>
          <a:ext cx="8130362" cy="1305628"/>
        </p:xfrm>
        <a:graphic>
          <a:graphicData uri="http://schemas.openxmlformats.org/drawingml/2006/table">
            <a:tbl>
              <a:tblPr firstRow="1">
                <a:tableStyleId>{37CE84F3-28C3-443E-9E96-99CF82512B78}</a:tableStyleId>
              </a:tblPr>
              <a:tblGrid>
                <a:gridCol w="1949883">
                  <a:extLst>
                    <a:ext uri="{9D8B030D-6E8A-4147-A177-3AD203B41FA5}">
                      <a16:colId xmlns:a16="http://schemas.microsoft.com/office/drawing/2014/main" val="3048602258"/>
                    </a:ext>
                  </a:extLst>
                </a:gridCol>
                <a:gridCol w="1895286">
                  <a:extLst>
                    <a:ext uri="{9D8B030D-6E8A-4147-A177-3AD203B41FA5}">
                      <a16:colId xmlns:a16="http://schemas.microsoft.com/office/drawing/2014/main" val="3512333172"/>
                    </a:ext>
                  </a:extLst>
                </a:gridCol>
                <a:gridCol w="1809492">
                  <a:extLst>
                    <a:ext uri="{9D8B030D-6E8A-4147-A177-3AD203B41FA5}">
                      <a16:colId xmlns:a16="http://schemas.microsoft.com/office/drawing/2014/main" val="976301086"/>
                    </a:ext>
                  </a:extLst>
                </a:gridCol>
                <a:gridCol w="1357118">
                  <a:extLst>
                    <a:ext uri="{9D8B030D-6E8A-4147-A177-3AD203B41FA5}">
                      <a16:colId xmlns:a16="http://schemas.microsoft.com/office/drawing/2014/main" val="492036432"/>
                    </a:ext>
                  </a:extLst>
                </a:gridCol>
                <a:gridCol w="1118583">
                  <a:extLst>
                    <a:ext uri="{9D8B030D-6E8A-4147-A177-3AD203B41FA5}">
                      <a16:colId xmlns:a16="http://schemas.microsoft.com/office/drawing/2014/main" val="3524073165"/>
                    </a:ext>
                  </a:extLst>
                </a:gridCol>
              </a:tblGrid>
              <a:tr h="3264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month</a:t>
                      </a:r>
                      <a:endParaRPr lang="en-GB" sz="800" b="1" i="0" u="none" strike="noStrike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sum_active_87</a:t>
                      </a:r>
                      <a:endParaRPr lang="en-GB" sz="800" b="1" i="0" u="none" strike="noStrike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sum_active_30</a:t>
                      </a:r>
                      <a:endParaRPr lang="en-GB" sz="800" b="1" i="0" u="none" strike="noStrike" dirty="0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sum_canceled_87</a:t>
                      </a:r>
                      <a:endParaRPr lang="en-GB" sz="800" b="1" i="0" u="none" strike="noStrike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sum_canceled_30</a:t>
                      </a:r>
                      <a:endParaRPr lang="en-GB" sz="800" b="1" i="0" u="none" strike="noStrike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51838139"/>
                  </a:ext>
                </a:extLst>
              </a:tr>
              <a:tr h="3264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01.01.2017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278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291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70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22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75449560"/>
                  </a:ext>
                </a:extLst>
              </a:tr>
              <a:tr h="3264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01.02.2017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462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518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148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38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82260596"/>
                  </a:ext>
                </a:extLst>
              </a:tr>
              <a:tr h="3264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01.03.2017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531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716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258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84</a:t>
                      </a:r>
                      <a:endParaRPr lang="en-GB" sz="800" b="0" i="0" u="none" strike="noStrike" dirty="0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95711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502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11700" y="29262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TASK 8</a:t>
            </a:r>
            <a:endParaRPr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6088912" y="1015464"/>
            <a:ext cx="2961087" cy="393223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GB" sz="12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SELECT</a:t>
            </a:r>
          </a:p>
          <a:p>
            <a:pPr algn="just"/>
            <a:r>
              <a:rPr lang="en-GB" sz="12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month,</a:t>
            </a:r>
          </a:p>
          <a:p>
            <a:pPr algn="just"/>
            <a:r>
              <a:rPr lang="en-GB" sz="12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1.0 * sum_canceled_87/sum_active_87 AS churn_rate_87,</a:t>
            </a:r>
          </a:p>
          <a:p>
            <a:pPr algn="just"/>
            <a:r>
              <a:rPr lang="en-GB" sz="12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1.0 * sum_canceled_30/sum_active_30 AS churn_rate_30</a:t>
            </a:r>
          </a:p>
          <a:p>
            <a:pPr algn="just"/>
            <a:r>
              <a:rPr lang="en-GB" sz="12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FROM </a:t>
            </a:r>
            <a:r>
              <a:rPr lang="en-GB" sz="12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status_aggregate</a:t>
            </a:r>
            <a:r>
              <a:rPr lang="en-GB" sz="12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1200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77973" y="1015464"/>
            <a:ext cx="5910936" cy="2338679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l-PL" sz="1200" dirty="0" err="1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I’ll</a:t>
            </a:r>
            <a:r>
              <a:rPr lang="pl-PL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c</a:t>
            </a:r>
            <a:r>
              <a:rPr lang="en-GB" sz="1200" dirty="0" err="1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alculate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the </a:t>
            </a:r>
            <a:r>
              <a:rPr lang="en-GB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churn rates 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for the two segments over the three month period.</a:t>
            </a:r>
            <a:endParaRPr lang="pl-PL"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endParaRPr lang="pl-PL"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endParaRPr lang="en-GB"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Which segment has a lower churn rate?</a:t>
            </a:r>
            <a:r>
              <a:rPr lang="en-GB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endParaRPr lang="pl-PL" sz="1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endParaRPr lang="pl-PL" sz="1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r>
              <a:rPr lang="en-GB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In each month segment 30 has lower churn rate which is better result than for segment 87. It shows the marketing department should improve segment 87 to </a:t>
            </a:r>
            <a:r>
              <a:rPr lang="en-GB" sz="1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achive</a:t>
            </a:r>
            <a:r>
              <a:rPr lang="en-GB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in future </a:t>
            </a:r>
            <a:r>
              <a:rPr lang="en-GB" sz="1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similiar</a:t>
            </a:r>
            <a:r>
              <a:rPr lang="en-GB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results to segment 30.</a:t>
            </a:r>
            <a:endParaRPr lang="pl-PL" sz="1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endParaRPr lang="pl-PL"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endParaRPr lang="pl-PL"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r>
              <a:rPr lang="en-GB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Note: 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the code next to is next part of whole code, and it should be </a:t>
            </a:r>
            <a:r>
              <a:rPr lang="en-GB" sz="1200" dirty="0" err="1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upwritten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to already created SQL code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20C361-AD55-4D87-A1DD-16831D678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576055"/>
              </p:ext>
            </p:extLst>
          </p:nvPr>
        </p:nvGraphicFramePr>
        <p:xfrm>
          <a:off x="177973" y="3354143"/>
          <a:ext cx="5910935" cy="1593556"/>
        </p:xfrm>
        <a:graphic>
          <a:graphicData uri="http://schemas.openxmlformats.org/drawingml/2006/table">
            <a:tbl>
              <a:tblPr firstRow="1">
                <a:tableStyleId>{37CE84F3-28C3-443E-9E96-99CF82512B78}</a:tableStyleId>
              </a:tblPr>
              <a:tblGrid>
                <a:gridCol w="1679180">
                  <a:extLst>
                    <a:ext uri="{9D8B030D-6E8A-4147-A177-3AD203B41FA5}">
                      <a16:colId xmlns:a16="http://schemas.microsoft.com/office/drawing/2014/main" val="2531052646"/>
                    </a:ext>
                  </a:extLst>
                </a:gridCol>
                <a:gridCol w="2169042">
                  <a:extLst>
                    <a:ext uri="{9D8B030D-6E8A-4147-A177-3AD203B41FA5}">
                      <a16:colId xmlns:a16="http://schemas.microsoft.com/office/drawing/2014/main" val="1102893022"/>
                    </a:ext>
                  </a:extLst>
                </a:gridCol>
                <a:gridCol w="2062713">
                  <a:extLst>
                    <a:ext uri="{9D8B030D-6E8A-4147-A177-3AD203B41FA5}">
                      <a16:colId xmlns:a16="http://schemas.microsoft.com/office/drawing/2014/main" val="429594462"/>
                    </a:ext>
                  </a:extLst>
                </a:gridCol>
              </a:tblGrid>
              <a:tr h="39838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month</a:t>
                      </a:r>
                      <a:endParaRPr lang="en-GB" sz="800" b="1" i="0" u="none" strike="noStrike" dirty="0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churn_rate_87</a:t>
                      </a:r>
                      <a:endParaRPr lang="en-GB" sz="800" b="1" i="0" u="none" strike="noStrike" dirty="0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churn_rate_30</a:t>
                      </a:r>
                      <a:endParaRPr lang="en-GB" sz="800" b="1" i="0" u="none" strike="noStrike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87477280"/>
                  </a:ext>
                </a:extLst>
              </a:tr>
              <a:tr h="39838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01.01.2017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0.251798561151079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0.0756013745704467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35451758"/>
                  </a:ext>
                </a:extLst>
              </a:tr>
              <a:tr h="39838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01.02.2017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0.32034632034632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0.0733590733590734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57013990"/>
                  </a:ext>
                </a:extLst>
              </a:tr>
              <a:tr h="39838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01.03.2017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0.485875706214689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0.11731843575419</a:t>
                      </a:r>
                      <a:endParaRPr lang="en-GB" sz="800" b="0" i="0" u="none" strike="noStrike" dirty="0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9899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4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299">
            <a:extLst>
              <a:ext uri="{FF2B5EF4-FFF2-40B4-BE49-F238E27FC236}">
                <a16:creationId xmlns:a16="http://schemas.microsoft.com/office/drawing/2014/main" id="{21EFCCB7-40C3-442A-A795-A70B675A2C7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6824" y="661700"/>
            <a:ext cx="2024775" cy="4258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3ECD19-24B1-41C0-B113-70A9423316DD}"/>
              </a:ext>
            </a:extLst>
          </p:cNvPr>
          <p:cNvSpPr/>
          <p:nvPr/>
        </p:nvSpPr>
        <p:spPr>
          <a:xfrm>
            <a:off x="466824" y="1842966"/>
            <a:ext cx="49841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295269"/>
              </a:buClr>
            </a:pPr>
            <a:r>
              <a:rPr lang="pl-PL" sz="4800" dirty="0" err="1">
                <a:solidFill>
                  <a:schemeClr val="lt1"/>
                </a:solidFill>
                <a:latin typeface="Roboto Black" panose="020B0604020202020204" charset="0"/>
                <a:ea typeface="Roboto Black" panose="020B0604020202020204" charset="0"/>
                <a:sym typeface="Roboto Black"/>
              </a:rPr>
              <a:t>Thanks</a:t>
            </a:r>
            <a:r>
              <a:rPr lang="pl-PL" sz="4800" dirty="0">
                <a:solidFill>
                  <a:schemeClr val="lt1"/>
                </a:solidFill>
                <a:latin typeface="Roboto Black" panose="020B0604020202020204" charset="0"/>
                <a:ea typeface="Roboto Black" panose="020B0604020202020204" charset="0"/>
                <a:sym typeface="Roboto Black"/>
              </a:rPr>
              <a:t> for </a:t>
            </a:r>
            <a:r>
              <a:rPr lang="pl-PL" sz="4800" dirty="0" err="1">
                <a:solidFill>
                  <a:schemeClr val="lt1"/>
                </a:solidFill>
                <a:latin typeface="Roboto Black" panose="020B0604020202020204" charset="0"/>
                <a:ea typeface="Roboto Black" panose="020B0604020202020204" charset="0"/>
                <a:sym typeface="Roboto Black"/>
              </a:rPr>
              <a:t>attention</a:t>
            </a:r>
            <a:endParaRPr lang="pl-PL" sz="4800" dirty="0">
              <a:solidFill>
                <a:srgbClr val="EFEFEF"/>
              </a:solidFill>
              <a:latin typeface="Roboto Black" panose="020B0604020202020204" charset="0"/>
              <a:ea typeface="Roboto Black" panose="020B0604020202020204" charset="0"/>
              <a:cs typeface="Roboto Thin"/>
              <a:sym typeface="Roboto Thin"/>
            </a:endParaRPr>
          </a:p>
        </p:txBody>
      </p:sp>
    </p:spTree>
    <p:extLst>
      <p:ext uri="{BB962C8B-B14F-4D97-AF65-F5344CB8AC3E}">
        <p14:creationId xmlns:p14="http://schemas.microsoft.com/office/powerpoint/2010/main" val="3186760249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ape 299">
            <a:extLst>
              <a:ext uri="{FF2B5EF4-FFF2-40B4-BE49-F238E27FC236}">
                <a16:creationId xmlns:a16="http://schemas.microsoft.com/office/drawing/2014/main" id="{3007B24B-14B5-4648-86EB-30EC8723E4B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6824" y="661700"/>
            <a:ext cx="2024775" cy="4258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89FB34-D56B-4EC2-90A4-45790D5A1670}"/>
              </a:ext>
            </a:extLst>
          </p:cNvPr>
          <p:cNvSpPr txBox="1"/>
          <p:nvPr/>
        </p:nvSpPr>
        <p:spPr>
          <a:xfrm>
            <a:off x="971107" y="1893117"/>
            <a:ext cx="5061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>
              <a:solidFill>
                <a:schemeClr val="bg1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04B6D-2AD7-4A3D-88E1-2A7B86CFD4E1}"/>
              </a:ext>
            </a:extLst>
          </p:cNvPr>
          <p:cNvSpPr txBox="1"/>
          <p:nvPr/>
        </p:nvSpPr>
        <p:spPr>
          <a:xfrm>
            <a:off x="559062" y="1493007"/>
            <a:ext cx="59884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Four</a:t>
            </a:r>
            <a:r>
              <a:rPr lang="pl-PL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pl-PL" sz="2000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months</a:t>
            </a:r>
            <a:r>
              <a:rPr lang="pl-PL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pl-PL" sz="2000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into</a:t>
            </a:r>
            <a:r>
              <a:rPr lang="pl-PL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pl-PL" sz="2000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launching</a:t>
            </a:r>
            <a:r>
              <a:rPr lang="pl-PL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pl-PL" sz="2000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Codeflix</a:t>
            </a:r>
            <a:r>
              <a:rPr lang="pl-PL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, management </a:t>
            </a:r>
            <a:r>
              <a:rPr lang="pl-PL" sz="2000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asks</a:t>
            </a:r>
            <a:r>
              <a:rPr lang="pl-PL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me to </a:t>
            </a:r>
            <a:r>
              <a:rPr lang="pl-PL" sz="2000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look</a:t>
            </a:r>
            <a:r>
              <a:rPr lang="pl-PL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pl-PL" sz="2000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into</a:t>
            </a:r>
            <a:r>
              <a:rPr lang="pl-PL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pl-PL" sz="2000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subscription</a:t>
            </a:r>
            <a:r>
              <a:rPr lang="pl-PL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pl-PL" sz="2000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churn</a:t>
            </a:r>
            <a:r>
              <a:rPr lang="pl-PL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pl-PL" sz="2000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rate</a:t>
            </a:r>
            <a:r>
              <a:rPr lang="pl-PL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. </a:t>
            </a:r>
            <a:r>
              <a:rPr lang="pl-PL" sz="2000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It’s</a:t>
            </a:r>
            <a:r>
              <a:rPr lang="pl-PL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pl-PL" sz="2000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early</a:t>
            </a:r>
            <a:r>
              <a:rPr lang="pl-PL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on in the business and </a:t>
            </a:r>
            <a:r>
              <a:rPr lang="pl-PL" sz="2000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people</a:t>
            </a:r>
            <a:r>
              <a:rPr lang="pl-PL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pl-PL" sz="2000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are</a:t>
            </a:r>
            <a:r>
              <a:rPr lang="pl-PL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pl-PL" sz="2000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excited</a:t>
            </a:r>
            <a:r>
              <a:rPr lang="pl-PL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to </a:t>
            </a:r>
            <a:r>
              <a:rPr lang="pl-PL" sz="2000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know</a:t>
            </a:r>
            <a:r>
              <a:rPr lang="pl-PL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pl-PL" sz="2000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how</a:t>
            </a:r>
            <a:r>
              <a:rPr lang="pl-PL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the </a:t>
            </a:r>
            <a:r>
              <a:rPr lang="pl-PL" sz="2000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company</a:t>
            </a:r>
            <a:r>
              <a:rPr lang="pl-PL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pl-PL" sz="2000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is</a:t>
            </a:r>
            <a:r>
              <a:rPr lang="pl-PL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pl-PL" sz="2000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doing</a:t>
            </a:r>
            <a:r>
              <a:rPr lang="pl-PL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. </a:t>
            </a:r>
            <a:endParaRPr lang="en-GB" sz="2000" dirty="0">
              <a:solidFill>
                <a:schemeClr val="bg1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34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ape 299">
            <a:extLst>
              <a:ext uri="{FF2B5EF4-FFF2-40B4-BE49-F238E27FC236}">
                <a16:creationId xmlns:a16="http://schemas.microsoft.com/office/drawing/2014/main" id="{3007B24B-14B5-4648-86EB-30EC8723E4B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6824" y="661700"/>
            <a:ext cx="2024775" cy="4258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89FB34-D56B-4EC2-90A4-45790D5A1670}"/>
              </a:ext>
            </a:extLst>
          </p:cNvPr>
          <p:cNvSpPr txBox="1"/>
          <p:nvPr/>
        </p:nvSpPr>
        <p:spPr>
          <a:xfrm>
            <a:off x="971107" y="1893117"/>
            <a:ext cx="5061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>
              <a:solidFill>
                <a:schemeClr val="bg1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04B6D-2AD7-4A3D-88E1-2A7B86CFD4E1}"/>
              </a:ext>
            </a:extLst>
          </p:cNvPr>
          <p:cNvSpPr txBox="1"/>
          <p:nvPr/>
        </p:nvSpPr>
        <p:spPr>
          <a:xfrm>
            <a:off x="559062" y="1493007"/>
            <a:ext cx="59884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The marketing </a:t>
            </a:r>
            <a:r>
              <a:rPr lang="pl-PL" sz="1600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department</a:t>
            </a:r>
            <a:r>
              <a:rPr lang="pl-PL" sz="16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pl-PL" sz="1600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is</a:t>
            </a:r>
            <a:r>
              <a:rPr lang="pl-PL" sz="16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pl-PL" sz="1600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particulary</a:t>
            </a:r>
            <a:r>
              <a:rPr lang="pl-PL" sz="16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pl-PL" sz="1600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interested</a:t>
            </a:r>
            <a:r>
              <a:rPr lang="pl-PL" sz="16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in </a:t>
            </a:r>
            <a:r>
              <a:rPr lang="pl-PL" sz="1600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how</a:t>
            </a:r>
            <a:r>
              <a:rPr lang="pl-PL" sz="16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the </a:t>
            </a:r>
            <a:r>
              <a:rPr lang="pl-PL" sz="1600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churn</a:t>
            </a:r>
            <a:r>
              <a:rPr lang="pl-PL" sz="16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pl-PL" sz="1600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compares</a:t>
            </a:r>
            <a:r>
              <a:rPr lang="pl-PL" sz="16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pl-PL" sz="1600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between</a:t>
            </a:r>
            <a:r>
              <a:rPr lang="pl-PL" sz="16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pl-PL" sz="1600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two</a:t>
            </a:r>
            <a:r>
              <a:rPr lang="pl-PL" sz="16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pl-PL" sz="1600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segments</a:t>
            </a:r>
            <a:r>
              <a:rPr lang="pl-PL" sz="16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of </a:t>
            </a:r>
            <a:r>
              <a:rPr lang="pl-PL" sz="1600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users</a:t>
            </a:r>
            <a:r>
              <a:rPr lang="pl-PL" sz="16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. </a:t>
            </a:r>
          </a:p>
          <a:p>
            <a:endParaRPr lang="pl-PL" sz="1600" dirty="0">
              <a:solidFill>
                <a:schemeClr val="bg1"/>
              </a:solidFill>
              <a:latin typeface="Roboto Black" panose="020B0604020202020204" charset="0"/>
              <a:ea typeface="Roboto Black" panose="020B0604020202020204" charset="0"/>
            </a:endParaRPr>
          </a:p>
          <a:p>
            <a:endParaRPr lang="pl-PL" sz="1600" dirty="0">
              <a:solidFill>
                <a:schemeClr val="bg1"/>
              </a:solidFill>
              <a:latin typeface="Roboto Black" panose="020B0604020202020204" charset="0"/>
              <a:ea typeface="Roboto Black" panose="020B0604020202020204" charset="0"/>
            </a:endParaRPr>
          </a:p>
          <a:p>
            <a:endParaRPr lang="pl-PL" sz="1600" dirty="0">
              <a:solidFill>
                <a:schemeClr val="bg1"/>
              </a:solidFill>
              <a:latin typeface="Roboto Black" panose="020B0604020202020204" charset="0"/>
              <a:ea typeface="Roboto Black" panose="020B0604020202020204" charset="0"/>
            </a:endParaRPr>
          </a:p>
          <a:p>
            <a:r>
              <a:rPr lang="pl-PL" sz="16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The </a:t>
            </a:r>
            <a:r>
              <a:rPr lang="pl-PL" sz="1600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dataset</a:t>
            </a:r>
            <a:r>
              <a:rPr lang="pl-PL" sz="16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pl-PL" sz="1600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provided</a:t>
            </a:r>
            <a:r>
              <a:rPr lang="pl-PL" sz="16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pl-PL" sz="1600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contain</a:t>
            </a:r>
            <a:r>
              <a:rPr lang="pl-PL" sz="16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one SQL </a:t>
            </a:r>
            <a:r>
              <a:rPr lang="pl-PL" sz="1600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table</a:t>
            </a:r>
            <a:r>
              <a:rPr lang="pl-PL" sz="16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, </a:t>
            </a:r>
            <a:r>
              <a:rPr lang="pl-PL" sz="1600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there</a:t>
            </a:r>
            <a:r>
              <a:rPr lang="pl-PL" sz="16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pl-PL" sz="1600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are</a:t>
            </a:r>
            <a:r>
              <a:rPr lang="pl-PL" sz="16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4 </a:t>
            </a:r>
            <a:r>
              <a:rPr lang="pl-PL" sz="1600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columns</a:t>
            </a:r>
            <a:r>
              <a:rPr lang="pl-PL" sz="16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: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pl-PL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B0604020202020204" charset="0"/>
                <a:ea typeface="Roboto Black" panose="020B0604020202020204" charset="0"/>
              </a:rPr>
              <a:t>id</a:t>
            </a:r>
            <a:r>
              <a:rPr lang="pl-PL" sz="16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– the </a:t>
            </a:r>
            <a:r>
              <a:rPr lang="pl-PL" sz="1600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subscription</a:t>
            </a:r>
            <a:r>
              <a:rPr lang="pl-PL" sz="16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id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pl-PL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B0604020202020204" charset="0"/>
                <a:ea typeface="Roboto Black" panose="020B0604020202020204" charset="0"/>
              </a:rPr>
              <a:t>subscription_start</a:t>
            </a:r>
            <a:r>
              <a:rPr lang="pl-PL" sz="16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– the start </a:t>
            </a:r>
            <a:r>
              <a:rPr lang="pl-PL" sz="1600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date</a:t>
            </a:r>
            <a:r>
              <a:rPr lang="pl-PL" sz="16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of the </a:t>
            </a:r>
            <a:r>
              <a:rPr lang="pl-PL" sz="1600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subscription</a:t>
            </a:r>
            <a:endParaRPr lang="pl-PL" sz="1600" dirty="0">
              <a:solidFill>
                <a:schemeClr val="bg1"/>
              </a:solidFill>
              <a:latin typeface="Roboto Black" panose="020B0604020202020204" charset="0"/>
              <a:ea typeface="Roboto Black" panose="020B060402020202020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pl-PL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B0604020202020204" charset="0"/>
                <a:ea typeface="Roboto Black" panose="020B0604020202020204" charset="0"/>
              </a:rPr>
              <a:t>subscription_end</a:t>
            </a:r>
            <a:r>
              <a:rPr lang="pl-PL" sz="16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– the end </a:t>
            </a:r>
            <a:r>
              <a:rPr lang="pl-PL" sz="1600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date</a:t>
            </a:r>
            <a:r>
              <a:rPr lang="pl-PL" sz="16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of the </a:t>
            </a:r>
            <a:r>
              <a:rPr lang="pl-PL" sz="1600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subscription</a:t>
            </a:r>
            <a:endParaRPr lang="pl-PL" sz="1600" dirty="0">
              <a:solidFill>
                <a:schemeClr val="bg1"/>
              </a:solidFill>
              <a:latin typeface="Roboto Black" panose="020B0604020202020204" charset="0"/>
              <a:ea typeface="Roboto Black" panose="020B060402020202020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pl-PL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B0604020202020204" charset="0"/>
                <a:ea typeface="Roboto Black" panose="020B0604020202020204" charset="0"/>
              </a:rPr>
              <a:t>segment</a:t>
            </a:r>
            <a:r>
              <a:rPr lang="pl-PL" sz="16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– </a:t>
            </a:r>
            <a:r>
              <a:rPr lang="pl-PL" sz="1600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identifies</a:t>
            </a:r>
            <a:r>
              <a:rPr lang="pl-PL" sz="16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pl-PL" sz="1600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which</a:t>
            </a:r>
            <a:r>
              <a:rPr lang="pl-PL" sz="16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segment the </a:t>
            </a:r>
            <a:r>
              <a:rPr lang="pl-PL" sz="1600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subscription</a:t>
            </a:r>
            <a:r>
              <a:rPr lang="pl-PL" sz="16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pl-PL" sz="1600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owner</a:t>
            </a:r>
            <a:r>
              <a:rPr lang="pl-PL" sz="16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pl-PL" sz="1600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belongs</a:t>
            </a:r>
            <a:r>
              <a:rPr lang="pl-PL" sz="16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to </a:t>
            </a:r>
          </a:p>
        </p:txBody>
      </p:sp>
    </p:spTree>
    <p:extLst>
      <p:ext uri="{BB962C8B-B14F-4D97-AF65-F5344CB8AC3E}">
        <p14:creationId xmlns:p14="http://schemas.microsoft.com/office/powerpoint/2010/main" val="180180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11700" y="29262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TASK 1</a:t>
            </a:r>
            <a:endParaRPr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6088909" y="1178515"/>
            <a:ext cx="2961087" cy="376918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endParaRPr lang="pl-PL" sz="1200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 *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 subscriptions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LIMIT 10;</a:t>
            </a:r>
          </a:p>
          <a:p>
            <a:endParaRPr lang="pl-P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 DISTINCT segment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 subscriptions; </a:t>
            </a:r>
          </a:p>
          <a:p>
            <a:br>
              <a:rPr lang="en-GB" dirty="0"/>
            </a:br>
            <a:endParaRPr lang="en-GB" dirty="0"/>
          </a:p>
          <a:p>
            <a:pPr lvl="0">
              <a:buClr>
                <a:schemeClr val="dk1"/>
              </a:buClr>
              <a:buSzPts val="1100"/>
            </a:pP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77974" y="1178515"/>
            <a:ext cx="5910936" cy="1833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200" dirty="0">
                <a:latin typeface="Roboto"/>
                <a:ea typeface="Roboto"/>
                <a:cs typeface="Roboto"/>
                <a:sym typeface="Roboto"/>
              </a:rPr>
              <a:t>Take a look at the first 100 rows of data in the subscriptions table.</a:t>
            </a:r>
            <a:endParaRPr lang="pl-PL" sz="1200" dirty="0">
              <a:latin typeface="Roboto"/>
              <a:ea typeface="Roboto"/>
              <a:cs typeface="Roboto"/>
              <a:sym typeface="Roboto"/>
            </a:endParaRPr>
          </a:p>
          <a:p>
            <a:endParaRPr lang="en-GB" sz="1200" dirty="0">
              <a:latin typeface="Roboto"/>
              <a:ea typeface="Roboto"/>
              <a:cs typeface="Roboto"/>
              <a:sym typeface="Roboto"/>
            </a:endParaRPr>
          </a:p>
          <a:p>
            <a:r>
              <a:rPr lang="en-GB" sz="1200" dirty="0">
                <a:latin typeface="Roboto"/>
                <a:ea typeface="Roboto"/>
                <a:cs typeface="Roboto"/>
                <a:sym typeface="Roboto"/>
              </a:rPr>
              <a:t>How many different segments </a:t>
            </a:r>
            <a:r>
              <a:rPr lang="pl-PL" sz="1200" dirty="0" err="1">
                <a:latin typeface="Roboto"/>
                <a:ea typeface="Roboto"/>
                <a:cs typeface="Roboto"/>
                <a:sym typeface="Roboto"/>
              </a:rPr>
              <a:t>exists</a:t>
            </a:r>
            <a:r>
              <a:rPr lang="pl-PL" sz="1200" dirty="0">
                <a:latin typeface="Roboto"/>
                <a:ea typeface="Roboto"/>
                <a:cs typeface="Roboto"/>
                <a:sym typeface="Roboto"/>
              </a:rPr>
              <a:t>?</a:t>
            </a:r>
          </a:p>
          <a:p>
            <a:endParaRPr lang="pl-PL" sz="1200" dirty="0">
              <a:latin typeface="Roboto"/>
              <a:ea typeface="Roboto"/>
              <a:cs typeface="Roboto"/>
              <a:sym typeface="Roboto"/>
            </a:endParaRPr>
          </a:p>
          <a:p>
            <a:r>
              <a:rPr lang="pl-PL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There</a:t>
            </a:r>
            <a:r>
              <a:rPr lang="pl-PL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l-PL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are</a:t>
            </a:r>
            <a:r>
              <a:rPr lang="pl-PL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 2 </a:t>
            </a:r>
            <a:r>
              <a:rPr lang="pl-PL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different</a:t>
            </a:r>
            <a:r>
              <a:rPr lang="pl-PL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 segment: 30 and 87. </a:t>
            </a:r>
            <a:endParaRPr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A39B145-52EA-4A66-BF15-A95FEBDB0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68474"/>
              </p:ext>
            </p:extLst>
          </p:nvPr>
        </p:nvGraphicFramePr>
        <p:xfrm>
          <a:off x="177974" y="3034325"/>
          <a:ext cx="5910935" cy="1913373"/>
        </p:xfrm>
        <a:graphic>
          <a:graphicData uri="http://schemas.openxmlformats.org/drawingml/2006/table">
            <a:tbl>
              <a:tblPr firstRow="1">
                <a:tableStyleId>{37CE84F3-28C3-443E-9E96-99CF82512B78}</a:tableStyleId>
              </a:tblPr>
              <a:tblGrid>
                <a:gridCol w="1405342">
                  <a:extLst>
                    <a:ext uri="{9D8B030D-6E8A-4147-A177-3AD203B41FA5}">
                      <a16:colId xmlns:a16="http://schemas.microsoft.com/office/drawing/2014/main" val="2373051855"/>
                    </a:ext>
                  </a:extLst>
                </a:gridCol>
                <a:gridCol w="2035208">
                  <a:extLst>
                    <a:ext uri="{9D8B030D-6E8A-4147-A177-3AD203B41FA5}">
                      <a16:colId xmlns:a16="http://schemas.microsoft.com/office/drawing/2014/main" val="3204398975"/>
                    </a:ext>
                  </a:extLst>
                </a:gridCol>
                <a:gridCol w="1485860">
                  <a:extLst>
                    <a:ext uri="{9D8B030D-6E8A-4147-A177-3AD203B41FA5}">
                      <a16:colId xmlns:a16="http://schemas.microsoft.com/office/drawing/2014/main" val="2684739742"/>
                    </a:ext>
                  </a:extLst>
                </a:gridCol>
                <a:gridCol w="984525">
                  <a:extLst>
                    <a:ext uri="{9D8B030D-6E8A-4147-A177-3AD203B41FA5}">
                      <a16:colId xmlns:a16="http://schemas.microsoft.com/office/drawing/2014/main" val="1850558377"/>
                    </a:ext>
                  </a:extLst>
                </a:gridCol>
              </a:tblGrid>
              <a:tr h="17394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id</a:t>
                      </a:r>
                      <a:endParaRPr lang="en-GB" sz="800" b="1" i="0" u="none" strike="noStrike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subscription_start</a:t>
                      </a:r>
                      <a:endParaRPr lang="en-GB" sz="800" b="1" i="0" u="none" strike="noStrike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subscription_end</a:t>
                      </a:r>
                      <a:endParaRPr lang="en-GB" sz="800" b="1" i="0" u="none" strike="noStrike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segment</a:t>
                      </a:r>
                      <a:endParaRPr lang="en-GB" sz="800" b="1" i="0" u="none" strike="noStrike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055014"/>
                  </a:ext>
                </a:extLst>
              </a:tr>
              <a:tr h="17394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01.12.2016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01.02.2017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87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4656047"/>
                  </a:ext>
                </a:extLst>
              </a:tr>
              <a:tr h="17394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01.12.2016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24.01.2017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87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78252883"/>
                  </a:ext>
                </a:extLst>
              </a:tr>
              <a:tr h="17394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3</a:t>
                      </a:r>
                      <a:endParaRPr lang="en-GB" sz="800" b="0" i="0" u="none" strike="noStrike" dirty="0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01.12.2016</a:t>
                      </a:r>
                      <a:endParaRPr lang="en-GB" sz="800" b="0" i="0" u="none" strike="noStrike" dirty="0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07.03.2017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87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26713288"/>
                  </a:ext>
                </a:extLst>
              </a:tr>
              <a:tr h="17394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4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01.12.2016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12.02.2017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87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9100116"/>
                  </a:ext>
                </a:extLst>
              </a:tr>
              <a:tr h="17394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5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01.12.2016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09.03.2017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87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3236332"/>
                  </a:ext>
                </a:extLst>
              </a:tr>
              <a:tr h="17394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6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01.12.2016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19.01.2017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87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91083483"/>
                  </a:ext>
                </a:extLst>
              </a:tr>
              <a:tr h="17394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01.12.2016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03.02.2017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87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23573351"/>
                  </a:ext>
                </a:extLst>
              </a:tr>
              <a:tr h="17394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8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01.12.2016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02.03.2017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87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09398714"/>
                  </a:ext>
                </a:extLst>
              </a:tr>
              <a:tr h="17394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9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01.12.2016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17.02.2017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87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46531756"/>
                  </a:ext>
                </a:extLst>
              </a:tr>
              <a:tr h="17394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01.12.2016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01.01.2017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87</a:t>
                      </a:r>
                      <a:endParaRPr lang="en-GB" sz="800" b="0" i="0" u="none" strike="noStrike" dirty="0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946537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11700" y="29262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TASK 2</a:t>
            </a:r>
            <a:endParaRPr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6088911" y="1192675"/>
            <a:ext cx="2961087" cy="262086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subscription_start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 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subscription_start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subscriptions;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77975" y="1192675"/>
            <a:ext cx="5910936" cy="1833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latin typeface="Roboto" panose="020B0604020202020204" charset="0"/>
                <a:ea typeface="Roboto" panose="020B0604020202020204" charset="0"/>
              </a:rPr>
              <a:t>Determine the range of months of data provided.</a:t>
            </a:r>
            <a:endParaRPr lang="pl-PL" dirty="0">
              <a:latin typeface="Roboto" panose="020B0604020202020204" charset="0"/>
              <a:ea typeface="Roboto" panose="020B0604020202020204" charset="0"/>
            </a:endParaRPr>
          </a:p>
          <a:p>
            <a:endParaRPr lang="pl-PL" dirty="0">
              <a:latin typeface="Roboto" panose="020B0604020202020204" charset="0"/>
              <a:ea typeface="Roboto" panose="020B0604020202020204" charset="0"/>
            </a:endParaRPr>
          </a:p>
          <a:p>
            <a:r>
              <a:rPr lang="en-GB" dirty="0">
                <a:latin typeface="Roboto" panose="020B0604020202020204" charset="0"/>
                <a:ea typeface="Roboto" panose="020B0604020202020204" charset="0"/>
              </a:rPr>
              <a:t>Which months will </a:t>
            </a:r>
            <a:r>
              <a:rPr lang="pl-PL" dirty="0">
                <a:latin typeface="Roboto" panose="020B0604020202020204" charset="0"/>
                <a:ea typeface="Roboto" panose="020B0604020202020204" charset="0"/>
              </a:rPr>
              <a:t>I</a:t>
            </a:r>
            <a:r>
              <a:rPr lang="en-GB" dirty="0">
                <a:latin typeface="Roboto" panose="020B0604020202020204" charset="0"/>
                <a:ea typeface="Roboto" panose="020B0604020202020204" charset="0"/>
              </a:rPr>
              <a:t> be able to calculate churn for?</a:t>
            </a:r>
            <a:endParaRPr lang="pl-PL" dirty="0">
              <a:latin typeface="Roboto" panose="020B0604020202020204" charset="0"/>
              <a:ea typeface="Roboto" panose="020B0604020202020204" charset="0"/>
            </a:endParaRPr>
          </a:p>
          <a:p>
            <a:endParaRPr lang="pl-PL"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r>
              <a:rPr lang="pl-PL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Months</a:t>
            </a:r>
            <a:r>
              <a:rPr lang="pl-PL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from </a:t>
            </a:r>
            <a:r>
              <a:rPr lang="pl-PL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December</a:t>
            </a:r>
            <a:r>
              <a:rPr lang="pl-PL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2016 to March 2017. </a:t>
            </a:r>
            <a:endParaRPr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BDBC84-893F-4F82-926B-5E224F4C4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349967"/>
              </p:ext>
            </p:extLst>
          </p:nvPr>
        </p:nvGraphicFramePr>
        <p:xfrm>
          <a:off x="177975" y="3025674"/>
          <a:ext cx="5910936" cy="787870"/>
        </p:xfrm>
        <a:graphic>
          <a:graphicData uri="http://schemas.openxmlformats.org/drawingml/2006/table">
            <a:tbl>
              <a:tblPr firstRow="1">
                <a:tableStyleId>{37CE84F3-28C3-443E-9E96-99CF82512B78}</a:tableStyleId>
              </a:tblPr>
              <a:tblGrid>
                <a:gridCol w="2844102">
                  <a:extLst>
                    <a:ext uri="{9D8B030D-6E8A-4147-A177-3AD203B41FA5}">
                      <a16:colId xmlns:a16="http://schemas.microsoft.com/office/drawing/2014/main" val="2837330189"/>
                    </a:ext>
                  </a:extLst>
                </a:gridCol>
                <a:gridCol w="3066834">
                  <a:extLst>
                    <a:ext uri="{9D8B030D-6E8A-4147-A177-3AD203B41FA5}">
                      <a16:colId xmlns:a16="http://schemas.microsoft.com/office/drawing/2014/main" val="454447784"/>
                    </a:ext>
                  </a:extLst>
                </a:gridCol>
              </a:tblGrid>
              <a:tr h="39393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min(subscription_start)</a:t>
                      </a:r>
                      <a:endParaRPr lang="en-GB" sz="800" b="1" i="0" u="none" strike="noStrike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max(subscription_start)</a:t>
                      </a:r>
                      <a:endParaRPr lang="en-GB" sz="800" b="1" i="0" u="none" strike="noStrike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49625802"/>
                  </a:ext>
                </a:extLst>
              </a:tr>
              <a:tr h="39393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01.12.2016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30.03.2017</a:t>
                      </a:r>
                      <a:endParaRPr lang="en-GB" sz="800" b="0" i="0" u="none" strike="noStrike" dirty="0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87829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45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11700" y="29262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TASK 3</a:t>
            </a:r>
            <a:endParaRPr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6088910" y="1192676"/>
            <a:ext cx="2961087" cy="3666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GB" sz="12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WITH months AS (</a:t>
            </a:r>
          </a:p>
          <a:p>
            <a:pPr algn="just"/>
            <a:r>
              <a:rPr lang="en-GB" sz="12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SELECT </a:t>
            </a:r>
          </a:p>
          <a:p>
            <a:pPr algn="just"/>
            <a:r>
              <a:rPr lang="en-GB" sz="12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'2017-01-01' as '</a:t>
            </a:r>
            <a:r>
              <a:rPr lang="en-GB" sz="12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first_day</a:t>
            </a:r>
            <a:r>
              <a:rPr lang="en-GB" sz="12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',</a:t>
            </a:r>
          </a:p>
          <a:p>
            <a:pPr algn="just"/>
            <a:r>
              <a:rPr lang="en-GB" sz="12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'2017-01-31' as '</a:t>
            </a:r>
            <a:r>
              <a:rPr lang="en-GB" sz="12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last_day</a:t>
            </a:r>
            <a:r>
              <a:rPr lang="en-GB" sz="12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</a:t>
            </a:r>
          </a:p>
          <a:p>
            <a:pPr algn="just"/>
            <a:r>
              <a:rPr lang="en-GB" sz="12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UNION</a:t>
            </a:r>
          </a:p>
          <a:p>
            <a:pPr algn="just"/>
            <a:r>
              <a:rPr lang="en-GB" sz="12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SELECT</a:t>
            </a:r>
          </a:p>
          <a:p>
            <a:pPr algn="just"/>
            <a:r>
              <a:rPr lang="en-GB" sz="12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'2017-02-01' AS '</a:t>
            </a:r>
            <a:r>
              <a:rPr lang="en-GB" sz="12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first_day</a:t>
            </a:r>
            <a:r>
              <a:rPr lang="en-GB" sz="12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',</a:t>
            </a:r>
          </a:p>
          <a:p>
            <a:pPr algn="just"/>
            <a:r>
              <a:rPr lang="en-GB" sz="12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'2017-02-28' as '</a:t>
            </a:r>
            <a:r>
              <a:rPr lang="en-GB" sz="12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last_day</a:t>
            </a:r>
            <a:r>
              <a:rPr lang="en-GB" sz="12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</a:t>
            </a:r>
          </a:p>
          <a:p>
            <a:pPr algn="just"/>
            <a:r>
              <a:rPr lang="en-GB" sz="12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UNION</a:t>
            </a:r>
          </a:p>
          <a:p>
            <a:pPr algn="just"/>
            <a:r>
              <a:rPr lang="en-GB" sz="12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SELECT</a:t>
            </a:r>
          </a:p>
          <a:p>
            <a:pPr algn="just"/>
            <a:r>
              <a:rPr lang="en-GB" sz="12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'2017-03-01' as '</a:t>
            </a:r>
            <a:r>
              <a:rPr lang="en-GB" sz="12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first_day</a:t>
            </a:r>
            <a:r>
              <a:rPr lang="en-GB" sz="12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',</a:t>
            </a:r>
          </a:p>
          <a:p>
            <a:pPr algn="just"/>
            <a:r>
              <a:rPr lang="en-GB" sz="12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'2017-03-31' as '</a:t>
            </a:r>
            <a:r>
              <a:rPr lang="en-GB" sz="12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last_day</a:t>
            </a:r>
            <a:r>
              <a:rPr lang="en-GB" sz="12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</a:t>
            </a:r>
          </a:p>
          <a:p>
            <a:pPr algn="just"/>
            <a:r>
              <a:rPr lang="en-GB" sz="12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</a:p>
          <a:p>
            <a:pPr algn="just"/>
            <a:r>
              <a:rPr lang="en-GB" sz="12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SELECT * </a:t>
            </a:r>
          </a:p>
          <a:p>
            <a:pPr algn="just"/>
            <a:r>
              <a:rPr lang="en-GB" sz="12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FROM months; </a:t>
            </a:r>
            <a:endParaRPr sz="1200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77974" y="1192675"/>
            <a:ext cx="5910936" cy="1833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l-PL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’ll be calculating the churn rate for both segments (87 and 30) over the</a:t>
            </a:r>
          </a:p>
          <a:p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first 3 months of 2017 (</a:t>
            </a:r>
            <a:r>
              <a:rPr lang="pl-PL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can’t calculate it for December,</a:t>
            </a:r>
          </a:p>
          <a:p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since there are no </a:t>
            </a:r>
            <a:r>
              <a:rPr lang="en-GB" sz="1200" dirty="0" err="1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subscription_end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values yet).</a:t>
            </a:r>
            <a:endParaRPr lang="pl-PL"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endParaRPr lang="pl-PL"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r>
              <a:rPr lang="en-GB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To get started, </a:t>
            </a:r>
            <a:r>
              <a:rPr lang="pl-PL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I’ll</a:t>
            </a:r>
            <a:r>
              <a:rPr lang="pl-PL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GB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create</a:t>
            </a:r>
            <a:r>
              <a:rPr lang="pl-PL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GB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 temporary table of months.</a:t>
            </a:r>
            <a:endParaRPr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0F7B25-7E2A-471F-9889-0CD82A157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643893"/>
              </p:ext>
            </p:extLst>
          </p:nvPr>
        </p:nvGraphicFramePr>
        <p:xfrm>
          <a:off x="177974" y="3025675"/>
          <a:ext cx="5910936" cy="1833000"/>
        </p:xfrm>
        <a:graphic>
          <a:graphicData uri="http://schemas.openxmlformats.org/drawingml/2006/table">
            <a:tbl>
              <a:tblPr firstRow="1">
                <a:tableStyleId>{37CE84F3-28C3-443E-9E96-99CF82512B78}</a:tableStyleId>
              </a:tblPr>
              <a:tblGrid>
                <a:gridCol w="2844103">
                  <a:extLst>
                    <a:ext uri="{9D8B030D-6E8A-4147-A177-3AD203B41FA5}">
                      <a16:colId xmlns:a16="http://schemas.microsoft.com/office/drawing/2014/main" val="1775971633"/>
                    </a:ext>
                  </a:extLst>
                </a:gridCol>
                <a:gridCol w="3066833">
                  <a:extLst>
                    <a:ext uri="{9D8B030D-6E8A-4147-A177-3AD203B41FA5}">
                      <a16:colId xmlns:a16="http://schemas.microsoft.com/office/drawing/2014/main" val="2896805096"/>
                    </a:ext>
                  </a:extLst>
                </a:gridCol>
              </a:tblGrid>
              <a:tr h="45825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err="1">
                          <a:effectLst/>
                        </a:rPr>
                        <a:t>first_day</a:t>
                      </a:r>
                      <a:endParaRPr lang="en-GB" sz="800" b="1" i="0" u="none" strike="noStrike" dirty="0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last_day</a:t>
                      </a:r>
                      <a:endParaRPr lang="en-GB" sz="800" b="1" i="0" u="none" strike="noStrike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90811170"/>
                  </a:ext>
                </a:extLst>
              </a:tr>
              <a:tr h="45825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01.01.2017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31.01.2017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8306478"/>
                  </a:ext>
                </a:extLst>
              </a:tr>
              <a:tr h="45825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01.02.2017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28.02.2017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60263223"/>
                  </a:ext>
                </a:extLst>
              </a:tr>
              <a:tr h="45825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01.03.2017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31.03.2017</a:t>
                      </a:r>
                      <a:endParaRPr lang="en-GB" sz="800" b="0" i="0" u="none" strike="noStrike" dirty="0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95943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238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11700" y="29262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TASK 4</a:t>
            </a:r>
            <a:endParaRPr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6088910" y="1192675"/>
            <a:ext cx="2955854" cy="375502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WITH months AS (</a:t>
            </a:r>
          </a:p>
          <a:p>
            <a:pPr algn="just"/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SELECT </a:t>
            </a:r>
          </a:p>
          <a:p>
            <a:pPr algn="just"/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'2017-01-01' as '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first_day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',</a:t>
            </a:r>
          </a:p>
          <a:p>
            <a:pPr algn="just"/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'2017-01-31' as '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last_day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</a:t>
            </a:r>
          </a:p>
          <a:p>
            <a:pPr algn="just"/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UNION</a:t>
            </a:r>
          </a:p>
          <a:p>
            <a:pPr algn="just"/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SELECT</a:t>
            </a:r>
          </a:p>
          <a:p>
            <a:pPr algn="just"/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'2017-02-01' AS '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first_day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',</a:t>
            </a:r>
          </a:p>
          <a:p>
            <a:pPr algn="just"/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'2017-02-28' as '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last_day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</a:t>
            </a:r>
          </a:p>
          <a:p>
            <a:pPr algn="just"/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UNION</a:t>
            </a:r>
          </a:p>
          <a:p>
            <a:pPr algn="just"/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SELECT</a:t>
            </a:r>
          </a:p>
          <a:p>
            <a:pPr algn="just"/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'2017-03-01' as '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first_day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',</a:t>
            </a:r>
          </a:p>
          <a:p>
            <a:pPr algn="just"/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'2017-03-31' as '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last_day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</a:t>
            </a:r>
          </a:p>
          <a:p>
            <a:pPr algn="just"/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),</a:t>
            </a:r>
          </a:p>
          <a:p>
            <a:pPr algn="just"/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cross_join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pl-PL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AS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</a:p>
          <a:p>
            <a:pPr algn="just"/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(select *</a:t>
            </a:r>
          </a:p>
          <a:p>
            <a:pPr algn="just"/>
            <a:r>
              <a:rPr lang="pl-PL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FROM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subscriptions</a:t>
            </a:r>
          </a:p>
          <a:p>
            <a:pPr algn="just"/>
            <a:r>
              <a:rPr lang="pl-PL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CROSS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pl-PL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JOIN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months)</a:t>
            </a:r>
          </a:p>
          <a:p>
            <a:pPr algn="just"/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SELECT *</a:t>
            </a:r>
          </a:p>
          <a:p>
            <a:pPr algn="just"/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FROM 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cross_join</a:t>
            </a:r>
            <a:endParaRPr lang="en-GB" sz="1100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algn="just"/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LIMIT 10; </a:t>
            </a:r>
          </a:p>
          <a:p>
            <a:pPr algn="just"/>
            <a:endParaRPr sz="1200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77974" y="1192675"/>
            <a:ext cx="5910936" cy="721185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l-PL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’ll </a:t>
            </a:r>
            <a:r>
              <a:rPr lang="pl-PL" sz="1200" dirty="0" err="1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create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a temporary table, </a:t>
            </a:r>
            <a:r>
              <a:rPr lang="en-GB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cross_join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, from subscriptions and months.</a:t>
            </a:r>
            <a:endParaRPr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CC0A37-E496-461C-952B-50172771B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775133"/>
              </p:ext>
            </p:extLst>
          </p:nvPr>
        </p:nvGraphicFramePr>
        <p:xfrm>
          <a:off x="177971" y="1913859"/>
          <a:ext cx="5910938" cy="3033844"/>
        </p:xfrm>
        <a:graphic>
          <a:graphicData uri="http://schemas.openxmlformats.org/drawingml/2006/table">
            <a:tbl>
              <a:tblPr firstRow="1">
                <a:tableStyleId>{37CE84F3-28C3-443E-9E96-99CF82512B78}</a:tableStyleId>
              </a:tblPr>
              <a:tblGrid>
                <a:gridCol w="576771">
                  <a:extLst>
                    <a:ext uri="{9D8B030D-6E8A-4147-A177-3AD203B41FA5}">
                      <a16:colId xmlns:a16="http://schemas.microsoft.com/office/drawing/2014/main" val="3541569416"/>
                    </a:ext>
                  </a:extLst>
                </a:gridCol>
                <a:gridCol w="1084329">
                  <a:extLst>
                    <a:ext uri="{9D8B030D-6E8A-4147-A177-3AD203B41FA5}">
                      <a16:colId xmlns:a16="http://schemas.microsoft.com/office/drawing/2014/main" val="3081726726"/>
                    </a:ext>
                  </a:extLst>
                </a:gridCol>
                <a:gridCol w="963207">
                  <a:extLst>
                    <a:ext uri="{9D8B030D-6E8A-4147-A177-3AD203B41FA5}">
                      <a16:colId xmlns:a16="http://schemas.microsoft.com/office/drawing/2014/main" val="2498294804"/>
                    </a:ext>
                  </a:extLst>
                </a:gridCol>
                <a:gridCol w="686358">
                  <a:extLst>
                    <a:ext uri="{9D8B030D-6E8A-4147-A177-3AD203B41FA5}">
                      <a16:colId xmlns:a16="http://schemas.microsoft.com/office/drawing/2014/main" val="1761293610"/>
                    </a:ext>
                  </a:extLst>
                </a:gridCol>
                <a:gridCol w="1020883">
                  <a:extLst>
                    <a:ext uri="{9D8B030D-6E8A-4147-A177-3AD203B41FA5}">
                      <a16:colId xmlns:a16="http://schemas.microsoft.com/office/drawing/2014/main" val="1692516605"/>
                    </a:ext>
                  </a:extLst>
                </a:gridCol>
                <a:gridCol w="1579390">
                  <a:extLst>
                    <a:ext uri="{9D8B030D-6E8A-4147-A177-3AD203B41FA5}">
                      <a16:colId xmlns:a16="http://schemas.microsoft.com/office/drawing/2014/main" val="279584882"/>
                    </a:ext>
                  </a:extLst>
                </a:gridCol>
              </a:tblGrid>
              <a:tr h="27580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id</a:t>
                      </a:r>
                      <a:endParaRPr lang="en-GB" sz="800" b="1" i="0" u="none" strike="noStrike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subscription_start</a:t>
                      </a:r>
                      <a:endParaRPr lang="en-GB" sz="800" b="1" i="0" u="none" strike="noStrike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subscription_end</a:t>
                      </a:r>
                      <a:endParaRPr lang="en-GB" sz="800" b="1" i="0" u="none" strike="noStrike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segment</a:t>
                      </a:r>
                      <a:endParaRPr lang="en-GB" sz="800" b="1" i="0" u="none" strike="noStrike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err="1">
                          <a:effectLst/>
                        </a:rPr>
                        <a:t>first_day</a:t>
                      </a:r>
                      <a:endParaRPr lang="en-GB" sz="800" b="1" i="0" u="none" strike="noStrike" dirty="0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err="1">
                          <a:effectLst/>
                        </a:rPr>
                        <a:t>last_day</a:t>
                      </a:r>
                      <a:endParaRPr lang="en-GB" sz="800" b="1" i="0" u="none" strike="noStrike" dirty="0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73457579"/>
                  </a:ext>
                </a:extLst>
              </a:tr>
              <a:tr h="27580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01.12.2016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01.02.2017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87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01.01.2017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31.01.2017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5036072"/>
                  </a:ext>
                </a:extLst>
              </a:tr>
              <a:tr h="27580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01.12.2016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01.02.2017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87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01.02.2017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28.02.2017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92154636"/>
                  </a:ext>
                </a:extLst>
              </a:tr>
              <a:tr h="27580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01.12.2016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01.02.2017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87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01.03.2017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31.03.2017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71952012"/>
                  </a:ext>
                </a:extLst>
              </a:tr>
              <a:tr h="27580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01.12.2016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24.01.2017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87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01.01.2017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31.01.2017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7089148"/>
                  </a:ext>
                </a:extLst>
              </a:tr>
              <a:tr h="27580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01.12.2016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24.01.2017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87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01.02.2017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28.02.2017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43714247"/>
                  </a:ext>
                </a:extLst>
              </a:tr>
              <a:tr h="27580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01.12.2016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24.01.2017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87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01.03.2017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31.03.2017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68873119"/>
                  </a:ext>
                </a:extLst>
              </a:tr>
              <a:tr h="27580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01.12.2016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07.03.2017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87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01.01.2017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31.01.2017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88732346"/>
                  </a:ext>
                </a:extLst>
              </a:tr>
              <a:tr h="27580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01.12.2016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07.03.2017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87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01.02.2017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28.02.2017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62399677"/>
                  </a:ext>
                </a:extLst>
              </a:tr>
              <a:tr h="27580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01.12.2016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07.03.2017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87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01.03.2017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31.03.2017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946038"/>
                  </a:ext>
                </a:extLst>
              </a:tr>
              <a:tr h="27580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4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01.12.2016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12.02.2017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87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01.01.2017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31.01.2017</a:t>
                      </a:r>
                      <a:endParaRPr lang="en-GB" sz="800" b="0" i="0" u="none" strike="noStrike" dirty="0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52112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075094"/>
      </p:ext>
    </p:extLst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89672" y="327289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TASK 5.1</a:t>
            </a:r>
            <a:endParaRPr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6088912" y="230176"/>
            <a:ext cx="2961087" cy="471752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status AS</a:t>
            </a:r>
          </a:p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(SELECT id,</a:t>
            </a:r>
          </a:p>
          <a:p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first_day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as month,</a:t>
            </a:r>
          </a:p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CASE</a:t>
            </a:r>
          </a:p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WHEN (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subscription_start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&lt; 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first_day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AND (</a:t>
            </a:r>
          </a:p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subscription_end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&gt; 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first_day</a:t>
            </a:r>
            <a:endParaRPr lang="en-GB" sz="1100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OR 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subscription_end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IS NULL</a:t>
            </a:r>
          </a:p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) AND (segment = 87) THEN 1</a:t>
            </a:r>
          </a:p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ELSE 0</a:t>
            </a:r>
          </a:p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END as is_active_87,</a:t>
            </a:r>
          </a:p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CASE</a:t>
            </a:r>
          </a:p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WHEN (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subscription_start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&lt; 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first_day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AND (</a:t>
            </a:r>
          </a:p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subscription_end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&gt; 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first_day</a:t>
            </a:r>
            <a:endParaRPr lang="en-GB" sz="1100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OR 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subscription_end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IS NULL</a:t>
            </a:r>
          </a:p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) AND (segment = 30) THEN 1</a:t>
            </a:r>
          </a:p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ELSE 0</a:t>
            </a:r>
          </a:p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END as is_active_30</a:t>
            </a:r>
          </a:p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FROM </a:t>
            </a:r>
            <a:r>
              <a:rPr lang="en-GB" sz="11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cross_join</a:t>
            </a:r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SELECT *</a:t>
            </a:r>
          </a:p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FROM status</a:t>
            </a:r>
          </a:p>
          <a:p>
            <a:r>
              <a:rPr lang="en-GB" sz="11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LIMIT 10; </a:t>
            </a:r>
            <a:endParaRPr sz="1200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77974" y="1192674"/>
            <a:ext cx="5910936" cy="3308441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l-PL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’ll </a:t>
            </a:r>
            <a:r>
              <a:rPr lang="pl-PL" sz="1200" dirty="0" err="1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create</a:t>
            </a:r>
            <a:r>
              <a:rPr lang="pl-PL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 temporary table, </a:t>
            </a:r>
            <a:r>
              <a:rPr lang="en-GB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status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, from the </a:t>
            </a:r>
            <a:r>
              <a:rPr lang="en-GB" sz="1200" dirty="0" err="1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cross_join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table </a:t>
            </a:r>
            <a:r>
              <a:rPr lang="pl-PL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created.</a:t>
            </a:r>
            <a:endParaRPr lang="pl-PL"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endParaRPr lang="en-GB"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This table should contain:</a:t>
            </a:r>
          </a:p>
          <a:p>
            <a:endParaRPr lang="en-GB"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id</a:t>
            </a:r>
            <a:r>
              <a:rPr lang="en-GB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selected from </a:t>
            </a:r>
            <a:r>
              <a:rPr lang="en-GB" sz="1200" dirty="0" err="1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cross_join</a:t>
            </a:r>
            <a:endParaRPr lang="en-GB"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endParaRPr lang="en-GB"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month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as an alias of </a:t>
            </a:r>
            <a:r>
              <a:rPr lang="en-GB" sz="1200" dirty="0" err="1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first_day</a:t>
            </a:r>
            <a:endParaRPr lang="en-GB"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endParaRPr lang="en-GB"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is_active_87 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created using a CASE WHEN to find any users</a:t>
            </a:r>
            <a:r>
              <a:rPr lang="pl-PL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from segment 87 who existed prior to the beginning of the month.</a:t>
            </a:r>
            <a:r>
              <a:rPr lang="pl-PL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This is 1 if true and 0 otherwise.</a:t>
            </a:r>
          </a:p>
          <a:p>
            <a:endParaRPr lang="en-GB"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is_active_30 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created using a CASE WHEN to find any users from</a:t>
            </a:r>
            <a:r>
              <a:rPr lang="pl-PL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segment 30 who existed prior to the beginning of the month.</a:t>
            </a:r>
            <a:r>
              <a:rPr lang="pl-PL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This is 1 if true and 0 otherwise.</a:t>
            </a:r>
            <a:endParaRPr lang="pl-PL"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r>
              <a:rPr lang="pl-PL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Note</a:t>
            </a:r>
            <a:r>
              <a:rPr lang="pl-PL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: 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the code next to is next part of whole code, and it should be </a:t>
            </a:r>
            <a:r>
              <a:rPr lang="en-GB" sz="1200" dirty="0" err="1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upwritten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to already created SQL code</a:t>
            </a:r>
            <a:r>
              <a:rPr lang="pl-PL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.</a:t>
            </a:r>
            <a:endParaRPr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0228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11700" y="29262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TASK 5.2</a:t>
            </a:r>
            <a:endParaRPr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889B7A-FC48-46EA-BFE8-B49C093A1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879390"/>
              </p:ext>
            </p:extLst>
          </p:nvPr>
        </p:nvGraphicFramePr>
        <p:xfrm>
          <a:off x="510363" y="1871330"/>
          <a:ext cx="7265581" cy="2452582"/>
        </p:xfrm>
        <a:graphic>
          <a:graphicData uri="http://schemas.openxmlformats.org/drawingml/2006/table">
            <a:tbl>
              <a:tblPr firstRow="1">
                <a:tableStyleId>{37CE84F3-28C3-443E-9E96-99CF82512B78}</a:tableStyleId>
              </a:tblPr>
              <a:tblGrid>
                <a:gridCol w="2533794">
                  <a:extLst>
                    <a:ext uri="{9D8B030D-6E8A-4147-A177-3AD203B41FA5}">
                      <a16:colId xmlns:a16="http://schemas.microsoft.com/office/drawing/2014/main" val="1810209757"/>
                    </a:ext>
                  </a:extLst>
                </a:gridCol>
                <a:gridCol w="2732225">
                  <a:extLst>
                    <a:ext uri="{9D8B030D-6E8A-4147-A177-3AD203B41FA5}">
                      <a16:colId xmlns:a16="http://schemas.microsoft.com/office/drawing/2014/main" val="1613519758"/>
                    </a:ext>
                  </a:extLst>
                </a:gridCol>
                <a:gridCol w="1266898">
                  <a:extLst>
                    <a:ext uri="{9D8B030D-6E8A-4147-A177-3AD203B41FA5}">
                      <a16:colId xmlns:a16="http://schemas.microsoft.com/office/drawing/2014/main" val="3162228529"/>
                    </a:ext>
                  </a:extLst>
                </a:gridCol>
                <a:gridCol w="732664">
                  <a:extLst>
                    <a:ext uri="{9D8B030D-6E8A-4147-A177-3AD203B41FA5}">
                      <a16:colId xmlns:a16="http://schemas.microsoft.com/office/drawing/2014/main" val="3916962730"/>
                    </a:ext>
                  </a:extLst>
                </a:gridCol>
              </a:tblGrid>
              <a:tr h="22296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id</a:t>
                      </a:r>
                      <a:endParaRPr lang="en-GB" sz="800" b="1" i="0" u="none" strike="noStrike" dirty="0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month</a:t>
                      </a:r>
                      <a:endParaRPr lang="en-GB" sz="800" b="1" i="0" u="none" strike="noStrike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is_active_87</a:t>
                      </a:r>
                      <a:endParaRPr lang="en-GB" sz="800" b="1" i="0" u="none" strike="noStrike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is_active_30</a:t>
                      </a:r>
                      <a:endParaRPr lang="en-GB" sz="800" b="1" i="0" u="none" strike="noStrike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17695136"/>
                  </a:ext>
                </a:extLst>
              </a:tr>
              <a:tr h="22296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01.01.2017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80126550"/>
                  </a:ext>
                </a:extLst>
              </a:tr>
              <a:tr h="22296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1</a:t>
                      </a:r>
                      <a:endParaRPr lang="en-GB" sz="800" b="0" i="0" u="none" strike="noStrike" dirty="0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01.02.2017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39679896"/>
                  </a:ext>
                </a:extLst>
              </a:tr>
              <a:tr h="22296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01.03.2017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00526707"/>
                  </a:ext>
                </a:extLst>
              </a:tr>
              <a:tr h="22296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01.01.2017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6668346"/>
                  </a:ext>
                </a:extLst>
              </a:tr>
              <a:tr h="22296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01.02.2017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84696809"/>
                  </a:ext>
                </a:extLst>
              </a:tr>
              <a:tr h="22296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01.03.2017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18636989"/>
                  </a:ext>
                </a:extLst>
              </a:tr>
              <a:tr h="22296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01.01.2017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55383925"/>
                  </a:ext>
                </a:extLst>
              </a:tr>
              <a:tr h="22296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01.02.2017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88050625"/>
                  </a:ext>
                </a:extLst>
              </a:tr>
              <a:tr h="22296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01.03.2017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50461610"/>
                  </a:ext>
                </a:extLst>
              </a:tr>
              <a:tr h="22296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4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01.01.2017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0</a:t>
                      </a:r>
                      <a:endParaRPr lang="en-GB" sz="800" b="0" i="0" u="none" strike="noStrike" dirty="0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9096329"/>
                  </a:ext>
                </a:extLst>
              </a:tr>
            </a:tbl>
          </a:graphicData>
        </a:graphic>
      </p:graphicFrame>
      <p:sp>
        <p:nvSpPr>
          <p:cNvPr id="6" name="Shape 324">
            <a:extLst>
              <a:ext uri="{FF2B5EF4-FFF2-40B4-BE49-F238E27FC236}">
                <a16:creationId xmlns:a16="http://schemas.microsoft.com/office/drawing/2014/main" id="{1717F9D6-CC69-4369-BC44-16F5D462EC65}"/>
              </a:ext>
            </a:extLst>
          </p:cNvPr>
          <p:cNvSpPr txBox="1"/>
          <p:nvPr/>
        </p:nvSpPr>
        <p:spPr>
          <a:xfrm>
            <a:off x="510363" y="1192674"/>
            <a:ext cx="3919105" cy="678656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l-PL" sz="1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This</a:t>
            </a:r>
            <a:r>
              <a:rPr lang="pl-PL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pl-PL" sz="1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is</a:t>
            </a:r>
            <a:r>
              <a:rPr lang="pl-PL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pl-PL" sz="1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result</a:t>
            </a:r>
            <a:r>
              <a:rPr lang="pl-PL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of </a:t>
            </a:r>
            <a:r>
              <a:rPr lang="pl-PL" sz="1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previous</a:t>
            </a:r>
            <a:r>
              <a:rPr lang="pl-PL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pl-PL" sz="1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query</a:t>
            </a:r>
            <a:r>
              <a:rPr lang="pl-PL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. </a:t>
            </a:r>
            <a:endParaRPr sz="1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50398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1505</Words>
  <Application>Microsoft Office PowerPoint</Application>
  <PresentationFormat>On-screen Show (16:9)</PresentationFormat>
  <Paragraphs>454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Roboto Black</vt:lpstr>
      <vt:lpstr>Roboto</vt:lpstr>
      <vt:lpstr>Segoe UI</vt:lpstr>
      <vt:lpstr>Arial</vt:lpstr>
      <vt:lpstr>Courier New</vt:lpstr>
      <vt:lpstr>Roboto Thin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Capstone Templates</dc:title>
  <dc:creator>Paulina Kossowska</dc:creator>
  <cp:lastModifiedBy>pauli</cp:lastModifiedBy>
  <cp:revision>32</cp:revision>
  <dcterms:modified xsi:type="dcterms:W3CDTF">2021-04-25T21:20:47Z</dcterms:modified>
</cp:coreProperties>
</file>