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7" r:id="rId3"/>
    <p:sldId id="261" r:id="rId4"/>
    <p:sldId id="268" r:id="rId5"/>
    <p:sldId id="270" r:id="rId6"/>
    <p:sldId id="272" r:id="rId7"/>
    <p:sldId id="273" r:id="rId8"/>
    <p:sldId id="274" r:id="rId9"/>
    <p:sldId id="275" r:id="rId10"/>
    <p:sldId id="276" r:id="rId11"/>
    <p:sldId id="277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Roboto Black" panose="020B0604020202020204" charset="0"/>
      <p:bold r:id="rId27"/>
      <p:boldItalic r:id="rId28"/>
    </p:embeddedFont>
    <p:embeddedFont>
      <p:font typeface="Roboto Thin" panose="020B0604020202020204" charset="0"/>
      <p:regular r:id="rId29"/>
      <p:bold r:id="rId30"/>
      <p:italic r:id="rId31"/>
      <p:boldItalic r:id="rId32"/>
    </p:embeddedFont>
    <p:embeddedFont>
      <p:font typeface="Segoe UI" panose="020B0502040204020203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28B589-4659-4227-9C68-565DD4A46BFE}">
  <a:tblStyle styleId="{8628B589-4659-4227-9C68-565DD4A46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9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heme" Target="theme/theme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4D67C3-E05F-414B-8669-FB5F62BB11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402E5-0E60-4E68-AEF8-C5FF27ED99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860B4-AD3B-4246-A873-0BE2B743C16A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7415B-7800-4545-A8EE-65B8883F62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75E12-32A9-47FF-941B-AB5C7E3F82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DA4A4-2736-4B08-9B9F-A494655F5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512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274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27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190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206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987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978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27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bg>
      <p:bgPr>
        <a:solidFill>
          <a:srgbClr val="295269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84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1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rbyparker.com/qui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466813" y="2994050"/>
            <a:ext cx="8210374" cy="156146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pl-PL" sz="4000" dirty="0">
                <a:solidFill>
                  <a:schemeClr val="lt1"/>
                </a:solidFill>
                <a:latin typeface="Roboto Black" panose="020B0604020202020204" charset="0"/>
                <a:ea typeface="Roboto Black" panose="020B0604020202020204" charset="0"/>
                <a:sym typeface="Roboto Black"/>
              </a:rPr>
              <a:t>Usage Funnels with Warby Parker</a:t>
            </a:r>
            <a:endParaRPr sz="4000" dirty="0">
              <a:solidFill>
                <a:schemeClr val="lt1"/>
              </a:solidFill>
              <a:latin typeface="Roboto Black" panose="020B0604020202020204" charset="0"/>
              <a:ea typeface="Roboto Black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rgbClr val="EFEFEF"/>
                </a:solidFill>
                <a:latin typeface="Roboto Black" panose="020B0604020202020204" charset="0"/>
                <a:ea typeface="Roboto Black" panose="020B0604020202020204" charset="0"/>
                <a:cs typeface="Roboto Thin"/>
                <a:sym typeface="Roboto Thin"/>
              </a:rPr>
              <a:t>Analyze Data with SQL</a:t>
            </a:r>
            <a:endParaRPr sz="2800" dirty="0">
              <a:solidFill>
                <a:srgbClr val="EFEFEF"/>
              </a:solidFill>
              <a:latin typeface="Roboto Black" panose="020B0604020202020204" charset="0"/>
              <a:ea typeface="Roboto Black" panose="020B0604020202020204" charset="0"/>
              <a:cs typeface="Roboto Thin"/>
              <a:sym typeface="Roboto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800" dirty="0">
                <a:solidFill>
                  <a:srgbClr val="EFEFEF"/>
                </a:solidFill>
                <a:latin typeface="Roboto Black" panose="020B0604020202020204" charset="0"/>
                <a:ea typeface="Roboto Black" panose="020B0604020202020204" charset="0"/>
                <a:cs typeface="Roboto Thin"/>
                <a:sym typeface="Roboto Thin"/>
              </a:rPr>
              <a:t>Paulina Kossowska</a:t>
            </a:r>
            <a:endParaRPr sz="2800" dirty="0">
              <a:solidFill>
                <a:srgbClr val="EFEFEF"/>
              </a:solidFill>
              <a:latin typeface="Roboto Black" panose="020B0604020202020204" charset="0"/>
              <a:ea typeface="Roboto Black" panose="020B0604020202020204" charset="0"/>
              <a:cs typeface="Roboto Thin"/>
              <a:sym typeface="Roboto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800" dirty="0">
                <a:solidFill>
                  <a:srgbClr val="EFEFEF"/>
                </a:solidFill>
                <a:latin typeface="Roboto Black" panose="020B0604020202020204" charset="0"/>
                <a:ea typeface="Roboto Black" panose="020B0604020202020204" charset="0"/>
                <a:cs typeface="Roboto Thin"/>
                <a:sym typeface="Roboto Thin"/>
              </a:rPr>
              <a:t>April 2021</a:t>
            </a:r>
            <a:endParaRPr sz="2800" dirty="0">
              <a:solidFill>
                <a:srgbClr val="EFEFEF"/>
              </a:solidFill>
              <a:latin typeface="Roboto Black" panose="020B0604020202020204" charset="0"/>
              <a:ea typeface="Roboto Black" panose="020B0604020202020204" charset="0"/>
              <a:cs typeface="Roboto Thin"/>
              <a:sym typeface="Roboto Thin"/>
            </a:endParaRP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24" y="661700"/>
            <a:ext cx="2024775" cy="4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6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088912" y="1201324"/>
            <a:ext cx="2961087" cy="37463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WITH parker as (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q.user_id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h.user_id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NULL AS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is_home_try_on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h.number_of_pairs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p.user_id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NULL AS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is_purchase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FROM quiz q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home_try_on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h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q.user_id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h.user_id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purchase p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p.user_id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q.user_id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(*) 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total_num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SUM(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is_home_try_on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sum_home_try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SUM(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is_purchase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sum_purchase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1.0 * 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is_home_try_on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percent_home_try_on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1.0 * 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is_purchase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is_home_try_on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percent_purchase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parker;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192675"/>
            <a:ext cx="5910936" cy="1833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Roboto" panose="020B0604020202020204" charset="0"/>
                <a:ea typeface="Roboto" panose="020B0604020202020204" charset="0"/>
              </a:rPr>
              <a:t>Once </a:t>
            </a:r>
            <a:r>
              <a:rPr lang="pl-PL" dirty="0"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have the data in this format, </a:t>
            </a:r>
            <a:r>
              <a:rPr lang="pl-PL" dirty="0"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can</a:t>
            </a:r>
            <a:r>
              <a:rPr lang="pl-PL" dirty="0">
                <a:latin typeface="Roboto" panose="020B0604020202020204" charset="0"/>
                <a:ea typeface="Roboto" panose="020B0604020202020204" charset="0"/>
              </a:rPr>
              <a:t>:</a:t>
            </a:r>
          </a:p>
          <a:p>
            <a:endParaRPr lang="pl-PL" dirty="0">
              <a:latin typeface="Roboto" panose="020B0604020202020204" charset="0"/>
              <a:ea typeface="Robot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>
                <a:latin typeface="Roboto" panose="020B0604020202020204" charset="0"/>
                <a:ea typeface="Roboto" panose="020B0604020202020204" charset="0"/>
              </a:rPr>
              <a:t>c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alculate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overall conversion rates by aggregating across all rows</a:t>
            </a:r>
            <a:endParaRPr lang="pl-PL" dirty="0">
              <a:latin typeface="Roboto" panose="020B0604020202020204" charset="0"/>
              <a:ea typeface="Roboto" panose="020B0604020202020204" charset="0"/>
            </a:endParaRPr>
          </a:p>
          <a:p>
            <a:endParaRPr lang="pl-PL" dirty="0">
              <a:latin typeface="Roboto" panose="020B0604020202020204" charset="0"/>
              <a:ea typeface="Robot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and </a:t>
            </a:r>
            <a:r>
              <a:rPr lang="pl-PL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compare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l-PL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conversion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l-PL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rate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from quiz 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Wingdings" panose="05000000000000000000" pitchFamily="2" charset="2"/>
              </a:rPr>
              <a:t>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l-PL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home_try_on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and </a:t>
            </a:r>
            <a:r>
              <a:rPr lang="pl-PL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home_try_on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Wingdings" panose="05000000000000000000" pitchFamily="2" charset="2"/>
              </a:rPr>
              <a:t>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l-PL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purchase</a:t>
            </a:r>
            <a:endParaRPr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20418D-5391-4CB9-B313-8950CCC11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35261"/>
              </p:ext>
            </p:extLst>
          </p:nvPr>
        </p:nvGraphicFramePr>
        <p:xfrm>
          <a:off x="94001" y="3388241"/>
          <a:ext cx="5994910" cy="562584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1054315">
                  <a:extLst>
                    <a:ext uri="{9D8B030D-6E8A-4147-A177-3AD203B41FA5}">
                      <a16:colId xmlns:a16="http://schemas.microsoft.com/office/drawing/2014/main" val="764238274"/>
                    </a:ext>
                  </a:extLst>
                </a:gridCol>
                <a:gridCol w="1049079">
                  <a:extLst>
                    <a:ext uri="{9D8B030D-6E8A-4147-A177-3AD203B41FA5}">
                      <a16:colId xmlns:a16="http://schemas.microsoft.com/office/drawing/2014/main" val="3907326256"/>
                    </a:ext>
                  </a:extLst>
                </a:gridCol>
                <a:gridCol w="978196">
                  <a:extLst>
                    <a:ext uri="{9D8B030D-6E8A-4147-A177-3AD203B41FA5}">
                      <a16:colId xmlns:a16="http://schemas.microsoft.com/office/drawing/2014/main" val="1771800529"/>
                    </a:ext>
                  </a:extLst>
                </a:gridCol>
                <a:gridCol w="1341886">
                  <a:extLst>
                    <a:ext uri="{9D8B030D-6E8A-4147-A177-3AD203B41FA5}">
                      <a16:colId xmlns:a16="http://schemas.microsoft.com/office/drawing/2014/main" val="2007638002"/>
                    </a:ext>
                  </a:extLst>
                </a:gridCol>
                <a:gridCol w="1571434">
                  <a:extLst>
                    <a:ext uri="{9D8B030D-6E8A-4147-A177-3AD203B41FA5}">
                      <a16:colId xmlns:a16="http://schemas.microsoft.com/office/drawing/2014/main" val="2086431509"/>
                    </a:ext>
                  </a:extLst>
                </a:gridCol>
              </a:tblGrid>
              <a:tr h="2812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</a:rPr>
                        <a:t>total_num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</a:rPr>
                        <a:t>sum_home_try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sum_purchase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percent_home_try_on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percent_purchase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3308562"/>
                  </a:ext>
                </a:extLst>
              </a:tr>
              <a:tr h="2812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1000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750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495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0.75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0.66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810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7075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99">
            <a:extLst>
              <a:ext uri="{FF2B5EF4-FFF2-40B4-BE49-F238E27FC236}">
                <a16:creationId xmlns:a16="http://schemas.microsoft.com/office/drawing/2014/main" id="{21EFCCB7-40C3-442A-A795-A70B675A2C7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24" y="661700"/>
            <a:ext cx="2024775" cy="4258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3ECD19-24B1-41C0-B113-70A9423316DD}"/>
              </a:ext>
            </a:extLst>
          </p:cNvPr>
          <p:cNvSpPr/>
          <p:nvPr/>
        </p:nvSpPr>
        <p:spPr>
          <a:xfrm>
            <a:off x="466824" y="1842966"/>
            <a:ext cx="49841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295269"/>
              </a:buClr>
            </a:pPr>
            <a:r>
              <a:rPr lang="pl-PL" sz="4800" dirty="0" err="1">
                <a:solidFill>
                  <a:schemeClr val="lt1"/>
                </a:solidFill>
                <a:latin typeface="Roboto Black" panose="020B0604020202020204" charset="0"/>
                <a:ea typeface="Roboto Black" panose="020B0604020202020204" charset="0"/>
                <a:sym typeface="Roboto Black"/>
              </a:rPr>
              <a:t>Thanks</a:t>
            </a:r>
            <a:r>
              <a:rPr lang="pl-PL" sz="4800" dirty="0">
                <a:solidFill>
                  <a:schemeClr val="lt1"/>
                </a:solidFill>
                <a:latin typeface="Roboto Black" panose="020B0604020202020204" charset="0"/>
                <a:ea typeface="Roboto Black" panose="020B0604020202020204" charset="0"/>
                <a:sym typeface="Roboto Black"/>
              </a:rPr>
              <a:t> for </a:t>
            </a:r>
            <a:r>
              <a:rPr lang="pl-PL" sz="4800" dirty="0" err="1">
                <a:solidFill>
                  <a:schemeClr val="lt1"/>
                </a:solidFill>
                <a:latin typeface="Roboto Black" panose="020B0604020202020204" charset="0"/>
                <a:ea typeface="Roboto Black" panose="020B0604020202020204" charset="0"/>
                <a:sym typeface="Roboto Black"/>
              </a:rPr>
              <a:t>attention</a:t>
            </a:r>
            <a:endParaRPr lang="pl-PL" sz="4800" dirty="0">
              <a:solidFill>
                <a:srgbClr val="EFEFEF"/>
              </a:solidFill>
              <a:latin typeface="Roboto Black" panose="020B0604020202020204" charset="0"/>
              <a:ea typeface="Roboto Black" panose="020B0604020202020204" charset="0"/>
              <a:cs typeface="Roboto Thin"/>
              <a:sym typeface="Roboto Thin"/>
            </a:endParaRPr>
          </a:p>
        </p:txBody>
      </p:sp>
    </p:spTree>
    <p:extLst>
      <p:ext uri="{BB962C8B-B14F-4D97-AF65-F5344CB8AC3E}">
        <p14:creationId xmlns:p14="http://schemas.microsoft.com/office/powerpoint/2010/main" val="318676024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0F11CD-C677-44AC-A4D8-BD883F672C64}"/>
              </a:ext>
            </a:extLst>
          </p:cNvPr>
          <p:cNvSpPr txBox="1"/>
          <p:nvPr/>
        </p:nvSpPr>
        <p:spPr>
          <a:xfrm>
            <a:off x="971107" y="1893117"/>
            <a:ext cx="5061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In this project, </a:t>
            </a:r>
            <a:r>
              <a:rPr lang="pl-PL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I</a:t>
            </a:r>
            <a:r>
              <a:rPr lang="en-GB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 will analyze different Warby Parker’s marketing funnels in order to calculate conversion rates</a:t>
            </a:r>
            <a:r>
              <a:rPr lang="pl-PL" sz="2000" dirty="0">
                <a:solidFill>
                  <a:schemeClr val="bg1"/>
                </a:solidFill>
                <a:latin typeface="Roboto Black" panose="020B0604020202020204" charset="0"/>
                <a:ea typeface="Roboto Black" panose="020B0604020202020204" charset="0"/>
              </a:rPr>
              <a:t>.</a:t>
            </a:r>
            <a:endParaRPr lang="en-GB" sz="2000" dirty="0">
              <a:solidFill>
                <a:schemeClr val="bg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pic>
        <p:nvPicPr>
          <p:cNvPr id="3" name="Shape 299">
            <a:extLst>
              <a:ext uri="{FF2B5EF4-FFF2-40B4-BE49-F238E27FC236}">
                <a16:creationId xmlns:a16="http://schemas.microsoft.com/office/drawing/2014/main" id="{3007B24B-14B5-4648-86EB-30EC8723E4B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24" y="661700"/>
            <a:ext cx="2024775" cy="425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934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1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088912" y="1201324"/>
            <a:ext cx="2961087" cy="37463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endParaRPr lang="pl-PL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l-PL" sz="1200" dirty="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*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l-PL" sz="1200" dirty="0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survey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l-PL" sz="1200" dirty="0"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200" dirty="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201325"/>
            <a:ext cx="5910936" cy="1833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dirty="0">
                <a:latin typeface="Roboto" panose="020B0604020202020204" charset="0"/>
                <a:ea typeface="Roboto" panose="020B0604020202020204" charset="0"/>
              </a:rPr>
              <a:t>To help users find their perfect frame, Warby Parker has a </a:t>
            </a:r>
            <a:r>
              <a:rPr lang="en-GB" sz="1200" u="sng" dirty="0">
                <a:latin typeface="Roboto" panose="020B0604020202020204" charset="0"/>
                <a:ea typeface="Roboto" panose="020B0604020202020204" charset="0"/>
                <a:hlinkClick r:id="rId3"/>
              </a:rPr>
              <a:t>Style Quiz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</a:rPr>
              <a:t> that has the following questions:</a:t>
            </a:r>
            <a:endParaRPr lang="pl-PL" sz="1200" dirty="0">
              <a:latin typeface="Roboto" panose="020B0604020202020204" charset="0"/>
              <a:ea typeface="Roboto" panose="020B0604020202020204" charset="0"/>
            </a:endParaRPr>
          </a:p>
          <a:p>
            <a:endParaRPr lang="en-GB" sz="12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pl-PL" sz="1200" dirty="0">
                <a:latin typeface="Roboto" panose="020B0604020202020204" charset="0"/>
                <a:ea typeface="Roboto" panose="020B0604020202020204" charset="0"/>
              </a:rPr>
              <a:t>1. 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</a:rPr>
              <a:t>“What are you looking for?”</a:t>
            </a:r>
          </a:p>
          <a:p>
            <a:r>
              <a:rPr lang="pl-PL" sz="1200" dirty="0">
                <a:latin typeface="Roboto" panose="020B0604020202020204" charset="0"/>
                <a:ea typeface="Roboto" panose="020B0604020202020204" charset="0"/>
              </a:rPr>
              <a:t>2. 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</a:rPr>
              <a:t>“What’s your fit?”</a:t>
            </a:r>
          </a:p>
          <a:p>
            <a:r>
              <a:rPr lang="pl-PL" sz="1200" dirty="0">
                <a:latin typeface="Roboto" panose="020B0604020202020204" charset="0"/>
                <a:ea typeface="Roboto" panose="020B0604020202020204" charset="0"/>
              </a:rPr>
              <a:t>3. 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</a:rPr>
              <a:t>“Which shapes do you like?”</a:t>
            </a:r>
          </a:p>
          <a:p>
            <a:r>
              <a:rPr lang="pl-PL" sz="1200" dirty="0">
                <a:latin typeface="Roboto" panose="020B0604020202020204" charset="0"/>
                <a:ea typeface="Roboto" panose="020B0604020202020204" charset="0"/>
              </a:rPr>
              <a:t>4. 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</a:rPr>
              <a:t>“Which colors do you like?”</a:t>
            </a:r>
          </a:p>
          <a:p>
            <a:r>
              <a:rPr lang="pl-PL" sz="1200" dirty="0">
                <a:latin typeface="Roboto" panose="020B0604020202020204" charset="0"/>
                <a:ea typeface="Roboto" panose="020B0604020202020204" charset="0"/>
              </a:rPr>
              <a:t>5. 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</a:rPr>
              <a:t>“When was your last eye exam?”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24ED14-CC78-4E3E-B094-4B568269C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854801"/>
              </p:ext>
            </p:extLst>
          </p:nvPr>
        </p:nvGraphicFramePr>
        <p:xfrm>
          <a:off x="177975" y="3034325"/>
          <a:ext cx="5910936" cy="1913373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2292559">
                  <a:extLst>
                    <a:ext uri="{9D8B030D-6E8A-4147-A177-3AD203B41FA5}">
                      <a16:colId xmlns:a16="http://schemas.microsoft.com/office/drawing/2014/main" val="1503916420"/>
                    </a:ext>
                  </a:extLst>
                </a:gridCol>
                <a:gridCol w="2472097">
                  <a:extLst>
                    <a:ext uri="{9D8B030D-6E8A-4147-A177-3AD203B41FA5}">
                      <a16:colId xmlns:a16="http://schemas.microsoft.com/office/drawing/2014/main" val="1496691318"/>
                    </a:ext>
                  </a:extLst>
                </a:gridCol>
                <a:gridCol w="1146280">
                  <a:extLst>
                    <a:ext uri="{9D8B030D-6E8A-4147-A177-3AD203B41FA5}">
                      <a16:colId xmlns:a16="http://schemas.microsoft.com/office/drawing/2014/main" val="3911082573"/>
                    </a:ext>
                  </a:extLst>
                </a:gridCol>
              </a:tblGrid>
              <a:tr h="30274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question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</a:rPr>
                        <a:t>user_id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response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9669243"/>
                  </a:ext>
                </a:extLst>
              </a:tr>
              <a:tr h="30274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1. What are you looking for?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005e7f99-d48c-4fce-b605-10506c85aaf7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Women's Styles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2039742"/>
                  </a:ext>
                </a:extLst>
              </a:tr>
              <a:tr h="30274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2. What's your fit?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005e7f99-d48c-4fce-b605-10506c85aaf7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Medium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8270879"/>
                  </a:ext>
                </a:extLst>
              </a:tr>
              <a:tr h="30274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3. Which shapes do you like?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00a556ed-f13e-4c67-8704-27e3573684cd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Round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2349642"/>
                  </a:ext>
                </a:extLst>
              </a:tr>
              <a:tr h="30274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4. Which colors do you like?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00a556ed-f13e-4c67-8704-27e3573684cd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Two-Tone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2425084"/>
                  </a:ext>
                </a:extLst>
              </a:tr>
              <a:tr h="39962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1. What are you looking for?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00a556ed-f13e-4c67-8704-27e3573684cd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I'm not sure. Let's skip it.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197702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2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088912" y="1201324"/>
            <a:ext cx="2961087" cy="37463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question,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survey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1;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192675"/>
            <a:ext cx="5910936" cy="1833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dirty="0">
                <a:latin typeface="Roboto" panose="020B0604020202020204" charset="0"/>
                <a:ea typeface="Roboto" panose="020B0604020202020204" charset="0"/>
              </a:rPr>
              <a:t>Users will “give up” at different points in the survey. Let’s 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</a:rPr>
              <a:t>analyze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</a:rPr>
              <a:t> how many users move from Question 1 to Question 2, etc.</a:t>
            </a:r>
            <a:endParaRPr lang="pl-PL" sz="1200" dirty="0">
              <a:latin typeface="Roboto" panose="020B0604020202020204" charset="0"/>
              <a:ea typeface="Roboto" panose="020B0604020202020204" charset="0"/>
            </a:endParaRPr>
          </a:p>
          <a:p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r>
              <a:rPr lang="pl-PL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Create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a quiz Funnel </a:t>
            </a:r>
            <a:r>
              <a:rPr lang="pl-PL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using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the GROUP BY </a:t>
            </a:r>
            <a:r>
              <a:rPr lang="pl-PL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command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.</a:t>
            </a:r>
          </a:p>
          <a:p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r>
              <a:rPr lang="pl-PL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What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l-PL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is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the numer of </a:t>
            </a:r>
            <a:r>
              <a:rPr lang="pl-PL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response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for </a:t>
            </a:r>
            <a:r>
              <a:rPr lang="pl-PL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each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pl-PL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question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? </a:t>
            </a:r>
            <a:endParaRPr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CF94D9-CD20-4A07-9113-7D7023554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73924"/>
              </p:ext>
            </p:extLst>
          </p:nvPr>
        </p:nvGraphicFramePr>
        <p:xfrm>
          <a:off x="177975" y="3034325"/>
          <a:ext cx="5910936" cy="1913376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2844103">
                  <a:extLst>
                    <a:ext uri="{9D8B030D-6E8A-4147-A177-3AD203B41FA5}">
                      <a16:colId xmlns:a16="http://schemas.microsoft.com/office/drawing/2014/main" val="3563830472"/>
                    </a:ext>
                  </a:extLst>
                </a:gridCol>
                <a:gridCol w="3066833">
                  <a:extLst>
                    <a:ext uri="{9D8B030D-6E8A-4147-A177-3AD203B41FA5}">
                      <a16:colId xmlns:a16="http://schemas.microsoft.com/office/drawing/2014/main" val="700434916"/>
                    </a:ext>
                  </a:extLst>
                </a:gridCol>
              </a:tblGrid>
              <a:tr h="3188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question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count(distinct </a:t>
                      </a:r>
                      <a:r>
                        <a:rPr lang="en-GB" sz="800" u="none" strike="noStrike" dirty="0" err="1">
                          <a:effectLst/>
                        </a:rPr>
                        <a:t>user_id</a:t>
                      </a:r>
                      <a:r>
                        <a:rPr lang="en-GB" sz="800" u="none" strike="noStrike" dirty="0">
                          <a:effectLst/>
                        </a:rPr>
                        <a:t>)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7733018"/>
                  </a:ext>
                </a:extLst>
              </a:tr>
              <a:tr h="3188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1. What are you looking for?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500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4349886"/>
                  </a:ext>
                </a:extLst>
              </a:tr>
              <a:tr h="3188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2. What's your fit?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475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4983450"/>
                  </a:ext>
                </a:extLst>
              </a:tr>
              <a:tr h="3188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3. Which shapes do you like?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380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695458"/>
                  </a:ext>
                </a:extLst>
              </a:tr>
              <a:tr h="3188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4. Which colors do you like?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361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6647596"/>
                  </a:ext>
                </a:extLst>
              </a:tr>
              <a:tr h="3188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5. When was your last eye exam?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270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052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457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3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088912" y="1201324"/>
            <a:ext cx="2961087" cy="37463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l-PL" sz="1200" dirty="0">
                <a:latin typeface="Century Gothic" panose="020B0502020202020204" pitchFamily="34" charset="0"/>
                <a:ea typeface="Courier New"/>
                <a:cs typeface="Courier New" panose="02070309020205020404" pitchFamily="49" charset="0"/>
                <a:sym typeface="Courier New"/>
              </a:rPr>
              <a:t>The </a:t>
            </a:r>
            <a:r>
              <a:rPr lang="pl-PL" sz="1200" dirty="0" err="1">
                <a:latin typeface="Century Gothic" panose="020B0502020202020204" pitchFamily="34" charset="0"/>
                <a:ea typeface="Courier New"/>
                <a:cs typeface="Courier New" panose="02070309020205020404" pitchFamily="49" charset="0"/>
                <a:sym typeface="Courier New"/>
              </a:rPr>
              <a:t>lower</a:t>
            </a:r>
            <a:r>
              <a:rPr lang="pl-PL" sz="1200" dirty="0">
                <a:latin typeface="Century Gothic" panose="020B0502020202020204" pitchFamily="34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pl-PL" sz="1200" dirty="0" err="1">
                <a:latin typeface="Century Gothic" panose="020B0502020202020204" pitchFamily="34" charset="0"/>
                <a:ea typeface="Courier New"/>
                <a:cs typeface="Courier New" panose="02070309020205020404" pitchFamily="49" charset="0"/>
                <a:sym typeface="Courier New"/>
              </a:rPr>
              <a:t>completion</a:t>
            </a:r>
            <a:r>
              <a:rPr lang="pl-PL" sz="1200" dirty="0">
                <a:latin typeface="Century Gothic" panose="020B0502020202020204" pitchFamily="34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pl-PL" sz="1200" dirty="0" err="1">
                <a:latin typeface="Century Gothic" panose="020B0502020202020204" pitchFamily="34" charset="0"/>
                <a:ea typeface="Courier New"/>
                <a:cs typeface="Courier New" panose="02070309020205020404" pitchFamily="49" charset="0"/>
                <a:sym typeface="Courier New"/>
              </a:rPr>
              <a:t>rate</a:t>
            </a:r>
            <a:r>
              <a:rPr lang="pl-PL" sz="1200" dirty="0">
                <a:latin typeface="Century Gothic" panose="020B0502020202020204" pitchFamily="34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pl-PL" sz="1200" dirty="0" err="1">
                <a:latin typeface="Century Gothic" panose="020B0502020202020204" pitchFamily="34" charset="0"/>
                <a:ea typeface="Courier New"/>
                <a:cs typeface="Courier New" panose="02070309020205020404" pitchFamily="49" charset="0"/>
                <a:sym typeface="Courier New"/>
              </a:rPr>
              <a:t>has</a:t>
            </a:r>
            <a:r>
              <a:rPr lang="pl-PL" sz="1200" dirty="0">
                <a:latin typeface="Century Gothic" panose="020B0502020202020204" pitchFamily="34" charset="0"/>
                <a:ea typeface="Courier New"/>
                <a:cs typeface="Courier New" panose="02070309020205020404" pitchFamily="49" charset="0"/>
                <a:sym typeface="Courier New"/>
              </a:rPr>
              <a:t> the </a:t>
            </a:r>
            <a:r>
              <a:rPr lang="pl-PL" sz="1200" dirty="0" err="1">
                <a:latin typeface="Century Gothic" panose="020B0502020202020204" pitchFamily="34" charset="0"/>
                <a:ea typeface="Courier New"/>
                <a:cs typeface="Courier New" panose="02070309020205020404" pitchFamily="49" charset="0"/>
                <a:sym typeface="Courier New"/>
              </a:rPr>
              <a:t>guestion</a:t>
            </a:r>
            <a:r>
              <a:rPr lang="pl-PL" sz="1200" dirty="0">
                <a:latin typeface="Century Gothic" panose="020B0502020202020204" pitchFamily="34" charset="0"/>
                <a:ea typeface="Courier New"/>
                <a:cs typeface="Courier New" panose="02070309020205020404" pitchFamily="49" charset="0"/>
                <a:sym typeface="Courier New"/>
              </a:rPr>
              <a:t> numer 5: </a:t>
            </a:r>
            <a:r>
              <a:rPr lang="en-GB" sz="1200" b="1" dirty="0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“When was your last eye exam?”</a:t>
            </a:r>
            <a:r>
              <a:rPr lang="pl-PL" sz="1200" dirty="0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. The </a:t>
            </a:r>
            <a:r>
              <a:rPr lang="pl-PL" sz="1200" dirty="0" err="1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reason</a:t>
            </a:r>
            <a:r>
              <a:rPr lang="pl-PL" sz="1200" dirty="0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 for </a:t>
            </a:r>
            <a:r>
              <a:rPr lang="pl-PL" sz="1200" dirty="0" err="1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that</a:t>
            </a:r>
            <a:r>
              <a:rPr lang="pl-PL" sz="1200" dirty="0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is</a:t>
            </a:r>
            <a:r>
              <a:rPr lang="pl-PL" sz="1200" dirty="0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prabobly</a:t>
            </a:r>
            <a:r>
              <a:rPr lang="pl-PL" sz="1200" dirty="0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 the </a:t>
            </a:r>
            <a:r>
              <a:rPr lang="pl-PL" sz="1200" dirty="0" err="1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fact</a:t>
            </a:r>
            <a:r>
              <a:rPr lang="pl-PL" sz="1200" dirty="0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that</a:t>
            </a:r>
            <a:r>
              <a:rPr lang="pl-PL" sz="1200" dirty="0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this</a:t>
            </a:r>
            <a:r>
              <a:rPr lang="pl-PL" sz="1200" dirty="0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is</a:t>
            </a:r>
            <a:r>
              <a:rPr lang="pl-PL" sz="1200" dirty="0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 a </a:t>
            </a:r>
            <a:r>
              <a:rPr lang="pl-PL" sz="1200" dirty="0" err="1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very</a:t>
            </a:r>
            <a:r>
              <a:rPr lang="pl-PL" sz="1200" dirty="0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sensitive</a:t>
            </a:r>
            <a:r>
              <a:rPr lang="pl-PL" sz="1200" dirty="0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 and </a:t>
            </a:r>
            <a:r>
              <a:rPr lang="pl-PL" sz="1200" dirty="0" err="1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private</a:t>
            </a:r>
            <a:r>
              <a:rPr lang="pl-PL" sz="1200" dirty="0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information</a:t>
            </a:r>
            <a:r>
              <a:rPr lang="pl-PL" sz="1200" dirty="0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 and </a:t>
            </a:r>
            <a:r>
              <a:rPr lang="pl-PL" sz="1200" dirty="0" err="1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users</a:t>
            </a:r>
            <a:r>
              <a:rPr lang="pl-PL" sz="1200" dirty="0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prefer</a:t>
            </a:r>
            <a:r>
              <a:rPr lang="pl-PL" sz="1200" dirty="0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 do not </a:t>
            </a:r>
            <a:r>
              <a:rPr lang="pl-PL" sz="1200" dirty="0" err="1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share</a:t>
            </a:r>
            <a:r>
              <a:rPr lang="pl-PL" sz="1200" dirty="0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it</a:t>
            </a:r>
            <a:r>
              <a:rPr lang="pl-PL" sz="1200" dirty="0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 on online </a:t>
            </a:r>
            <a:r>
              <a:rPr lang="pl-PL" sz="1200" dirty="0" err="1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survey</a:t>
            </a:r>
            <a:r>
              <a:rPr lang="pl-PL" sz="1200" dirty="0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. </a:t>
            </a:r>
            <a:r>
              <a:rPr lang="pl-PL" sz="1200" dirty="0">
                <a:latin typeface="Century Gothic" panose="020B0502020202020204" pitchFamily="34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</a:p>
          <a:p>
            <a:pPr algn="just"/>
            <a:endParaRPr lang="pl-PL" sz="1200" dirty="0">
              <a:latin typeface="Century Gothic" panose="020B0502020202020204" pitchFamily="34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latin typeface="Century Gothic" panose="020B0502020202020204" pitchFamily="34" charset="0"/>
                <a:ea typeface="Courier New"/>
                <a:cs typeface="Courier New" panose="02070309020205020404" pitchFamily="49" charset="0"/>
                <a:sym typeface="Courier New"/>
              </a:rPr>
              <a:t>The question number 3 also has lower completion rate than others questions. </a:t>
            </a:r>
            <a:r>
              <a:rPr lang="en-GB" sz="1200" b="1" dirty="0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“Which shapes do you like?”</a:t>
            </a:r>
            <a:r>
              <a:rPr lang="pl-PL" sz="1200" b="1" dirty="0">
                <a:latin typeface="Century Gothic" panose="020B0502020202020204" pitchFamily="34" charset="0"/>
                <a:ea typeface="Roboto" panose="020B0604020202020204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entury Gothic" panose="020B0502020202020204" pitchFamily="34" charset="0"/>
                <a:ea typeface="Courier New"/>
                <a:cs typeface="Courier New" panose="02070309020205020404" pitchFamily="49" charset="0"/>
                <a:sym typeface="Courier New"/>
              </a:rPr>
              <a:t>The reason for that is hat people are not sure what kind of shape glasses they like or what kind of glasses shape exists. </a:t>
            </a:r>
            <a:endParaRPr sz="1200" dirty="0">
              <a:latin typeface="Century Gothic" panose="020B0502020202020204" pitchFamily="34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192675"/>
            <a:ext cx="5910936" cy="1833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200" dirty="0">
                <a:latin typeface="Roboto" panose="020B0604020202020204" charset="0"/>
                <a:ea typeface="Roboto" panose="020B0604020202020204" charset="0"/>
              </a:rPr>
              <a:t>C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</a:rPr>
              <a:t>alculate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</a:rPr>
              <a:t> the percentage of users who answer each question:</a:t>
            </a:r>
            <a:endParaRPr lang="pl-PL" sz="1200" dirty="0">
              <a:latin typeface="Roboto" panose="020B0604020202020204" charset="0"/>
              <a:ea typeface="Roboto" panose="020B0604020202020204" charset="0"/>
            </a:endParaRPr>
          </a:p>
          <a:p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r>
              <a:rPr lang="en-GB" sz="1200" i="1" dirty="0">
                <a:latin typeface="Roboto" panose="020B0604020202020204" charset="0"/>
                <a:ea typeface="Roboto" panose="020B0604020202020204" charset="0"/>
              </a:rPr>
              <a:t>Which question(s) of the quiz have a lower completion rates?</a:t>
            </a:r>
            <a:endParaRPr lang="pl-PL" sz="1200" i="1" dirty="0">
              <a:latin typeface="Roboto" panose="020B0604020202020204" charset="0"/>
              <a:ea typeface="Roboto" panose="020B0604020202020204" charset="0"/>
            </a:endParaRPr>
          </a:p>
          <a:p>
            <a:endParaRPr lang="pl-PL" sz="1200" i="1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r>
              <a:rPr lang="en-GB" sz="1200" i="1" dirty="0">
                <a:latin typeface="Roboto" panose="020B0604020202020204" charset="0"/>
                <a:ea typeface="Roboto" panose="020B0604020202020204" charset="0"/>
              </a:rPr>
              <a:t>What do you think is the reason?</a:t>
            </a:r>
            <a:endParaRPr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A872EF-13B3-4710-B73D-1082209CD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57163"/>
              </p:ext>
            </p:extLst>
          </p:nvPr>
        </p:nvGraphicFramePr>
        <p:xfrm>
          <a:off x="177974" y="3025675"/>
          <a:ext cx="5910936" cy="1922022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2844103">
                  <a:extLst>
                    <a:ext uri="{9D8B030D-6E8A-4147-A177-3AD203B41FA5}">
                      <a16:colId xmlns:a16="http://schemas.microsoft.com/office/drawing/2014/main" val="774551572"/>
                    </a:ext>
                  </a:extLst>
                </a:gridCol>
                <a:gridCol w="3066833">
                  <a:extLst>
                    <a:ext uri="{9D8B030D-6E8A-4147-A177-3AD203B41FA5}">
                      <a16:colId xmlns:a16="http://schemas.microsoft.com/office/drawing/2014/main" val="1303756107"/>
                    </a:ext>
                  </a:extLst>
                </a:gridCol>
              </a:tblGrid>
              <a:tr h="3203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Question Number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Percent Completing this Question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9255730"/>
                  </a:ext>
                </a:extLst>
              </a:tr>
              <a:tr h="3203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100%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6745814"/>
                  </a:ext>
                </a:extLst>
              </a:tr>
              <a:tr h="3203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95%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3570686"/>
                  </a:ext>
                </a:extLst>
              </a:tr>
              <a:tr h="3203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80%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7511533"/>
                  </a:ext>
                </a:extLst>
              </a:tr>
              <a:tr h="3203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95%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467511"/>
                  </a:ext>
                </a:extLst>
              </a:tr>
              <a:tr h="3203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75%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3735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238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4.1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201325"/>
            <a:ext cx="7002546" cy="3278526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b="1" dirty="0">
                <a:latin typeface="Roboto" panose="020B0604020202020204" charset="0"/>
                <a:ea typeface="Roboto" panose="020B0604020202020204" charset="0"/>
              </a:rPr>
              <a:t>Warby Parker’s purchase funnel is:</a:t>
            </a:r>
            <a:endParaRPr lang="pl-PL" sz="1200" b="1" dirty="0">
              <a:latin typeface="Roboto" panose="020B0604020202020204" charset="0"/>
              <a:ea typeface="Roboto" panose="020B0604020202020204" charset="0"/>
            </a:endParaRPr>
          </a:p>
          <a:p>
            <a:endParaRPr lang="en-GB" sz="12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GB" sz="1200" dirty="0">
                <a:latin typeface="Roboto" panose="020B0604020202020204" charset="0"/>
                <a:ea typeface="Roboto" panose="020B0604020202020204" charset="0"/>
              </a:rPr>
              <a:t>Take the Style Quiz → Home Try-On → Purchase the Perfect Pair of Glasses</a:t>
            </a:r>
          </a:p>
          <a:p>
            <a:endParaRPr lang="pl-PL" sz="12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GB" sz="1200" b="1" dirty="0">
                <a:latin typeface="Roboto" panose="020B0604020202020204" charset="0"/>
                <a:ea typeface="Roboto" panose="020B0604020202020204" charset="0"/>
              </a:rPr>
              <a:t>During the Home Try-On stage, </a:t>
            </a:r>
            <a:r>
              <a:rPr lang="pl-PL" sz="1200" b="1" dirty="0"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GB" sz="1200" b="1" dirty="0">
                <a:latin typeface="Roboto" panose="020B0604020202020204" charset="0"/>
                <a:ea typeface="Roboto" panose="020B0604020202020204" charset="0"/>
              </a:rPr>
              <a:t> will be conducting an A/B Test:</a:t>
            </a:r>
            <a:endParaRPr lang="pl-PL" sz="1200" b="1" dirty="0">
              <a:latin typeface="Roboto" panose="020B0604020202020204" charset="0"/>
              <a:ea typeface="Roboto" panose="020B0604020202020204" charset="0"/>
            </a:endParaRPr>
          </a:p>
          <a:p>
            <a:endParaRPr lang="en-GB" sz="12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GB" sz="1200" dirty="0">
                <a:latin typeface="Roboto" panose="020B0604020202020204" charset="0"/>
                <a:ea typeface="Roboto" panose="020B0604020202020204" charset="0"/>
              </a:rPr>
              <a:t>50% of the users will get </a:t>
            </a:r>
            <a:r>
              <a:rPr lang="en-GB" sz="1200" b="1" dirty="0">
                <a:latin typeface="Roboto" panose="020B0604020202020204" charset="0"/>
                <a:ea typeface="Roboto" panose="020B0604020202020204" charset="0"/>
              </a:rPr>
              <a:t>3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</a:rPr>
              <a:t> pairs to try on</a:t>
            </a:r>
          </a:p>
          <a:p>
            <a:r>
              <a:rPr lang="en-GB" sz="1200" dirty="0">
                <a:latin typeface="Roboto" panose="020B0604020202020204" charset="0"/>
                <a:ea typeface="Roboto" panose="020B0604020202020204" charset="0"/>
              </a:rPr>
              <a:t>50% of the users will get </a:t>
            </a:r>
            <a:r>
              <a:rPr lang="en-GB" sz="1200" b="1" dirty="0">
                <a:latin typeface="Roboto" panose="020B0604020202020204" charset="0"/>
                <a:ea typeface="Roboto" panose="020B0604020202020204" charset="0"/>
              </a:rPr>
              <a:t>5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</a:rPr>
              <a:t> pairs to try on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l-PL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l-PL" sz="12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GB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Let’s find out whether or not users who get more pairs to try on at home will be more likely to make a purchase.</a:t>
            </a:r>
            <a:endParaRPr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5039847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4.2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088912" y="1201324"/>
            <a:ext cx="2961087" cy="37463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 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quiz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5;</a:t>
            </a:r>
          </a:p>
          <a:p>
            <a:endParaRPr lang="pl-P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 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home_try_on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5;</a:t>
            </a:r>
          </a:p>
          <a:p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 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purchase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5;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201325"/>
            <a:ext cx="5910936" cy="1833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200" dirty="0">
                <a:latin typeface="Roboto" panose="020B0604020202020204" charset="0"/>
                <a:ea typeface="Roboto" panose="020B0604020202020204" charset="0"/>
              </a:rPr>
              <a:t>The data </a:t>
            </a:r>
            <a:r>
              <a:rPr lang="pl-PL" sz="1200" dirty="0" err="1">
                <a:latin typeface="Roboto" panose="020B0604020202020204" charset="0"/>
                <a:ea typeface="Roboto" panose="020B0604020202020204" charset="0"/>
              </a:rPr>
              <a:t>will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</a:rPr>
              <a:t> be </a:t>
            </a:r>
            <a:r>
              <a:rPr lang="pl-PL" sz="1200" dirty="0" err="1">
                <a:latin typeface="Roboto" panose="020B0604020202020204" charset="0"/>
                <a:ea typeface="Roboto" panose="020B0604020202020204" charset="0"/>
              </a:rPr>
              <a:t>distributed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pl-PL" sz="1200" dirty="0" err="1">
                <a:latin typeface="Roboto" panose="020B0604020202020204" charset="0"/>
                <a:ea typeface="Roboto" panose="020B0604020202020204" charset="0"/>
              </a:rPr>
              <a:t>across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pl-PL" sz="1200" dirty="0" err="1">
                <a:latin typeface="Roboto" panose="020B0604020202020204" charset="0"/>
                <a:ea typeface="Roboto" panose="020B0604020202020204" charset="0"/>
              </a:rPr>
              <a:t>three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pl-PL" sz="1200" dirty="0" err="1">
                <a:latin typeface="Roboto" panose="020B0604020202020204" charset="0"/>
                <a:ea typeface="Roboto" panose="020B0604020202020204" charset="0"/>
              </a:rPr>
              <a:t>tables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</a:rPr>
              <a:t>:</a:t>
            </a:r>
          </a:p>
          <a:p>
            <a:endParaRPr lang="pl-PL" sz="1200" dirty="0">
              <a:latin typeface="Roboto" panose="020B0604020202020204" charset="0"/>
              <a:ea typeface="Robot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latin typeface="Roboto" panose="020B0604020202020204" charset="0"/>
                <a:ea typeface="Roboto" panose="020B0604020202020204" charset="0"/>
              </a:rPr>
              <a:t>quiz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200" dirty="0">
              <a:latin typeface="Roboto" panose="020B0604020202020204" charset="0"/>
              <a:ea typeface="Robot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latin typeface="Roboto" panose="020B0604020202020204" charset="0"/>
                <a:ea typeface="Roboto" panose="020B0604020202020204" charset="0"/>
              </a:rPr>
              <a:t>home_try_on</a:t>
            </a:r>
            <a:endParaRPr lang="pl-PL" sz="1200" dirty="0">
              <a:latin typeface="Roboto" panose="020B0604020202020204" charset="0"/>
              <a:ea typeface="Roboto" panose="020B0604020202020204" charset="0"/>
            </a:endParaRPr>
          </a:p>
          <a:p>
            <a:endParaRPr lang="pl-PL" sz="1200" dirty="0">
              <a:latin typeface="Roboto" panose="020B0604020202020204" charset="0"/>
              <a:ea typeface="Robot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latin typeface="Roboto" panose="020B0604020202020204" charset="0"/>
                <a:ea typeface="Roboto" panose="020B0604020202020204" charset="0"/>
              </a:rPr>
              <a:t>purchase</a:t>
            </a:r>
            <a:endParaRPr lang="pl-PL" sz="1200" dirty="0">
              <a:latin typeface="Roboto" panose="020B0604020202020204" charset="0"/>
              <a:ea typeface="Robot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2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pl-PL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Let’s</a:t>
            </a:r>
            <a:r>
              <a:rPr lang="pl-P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pl-PL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examine</a:t>
            </a:r>
            <a:r>
              <a:rPr lang="pl-P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the </a:t>
            </a:r>
            <a:r>
              <a:rPr lang="pl-PL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first</a:t>
            </a:r>
            <a:r>
              <a:rPr lang="pl-P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pl-PL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rows</a:t>
            </a:r>
            <a:r>
              <a:rPr lang="pl-P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of </a:t>
            </a:r>
            <a:r>
              <a:rPr lang="pl-PL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each</a:t>
            </a:r>
            <a:r>
              <a:rPr lang="pl-P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pl-PL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table</a:t>
            </a:r>
            <a:r>
              <a:rPr lang="pl-P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. </a:t>
            </a:r>
            <a:endParaRPr lang="en-GB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B0604020202020204" charset="0"/>
              <a:ea typeface="Roboto" panose="020B0604020202020204" charset="0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094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4.3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F2FEC5-DAD3-4F01-834A-901613DDB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298144"/>
              </p:ext>
            </p:extLst>
          </p:nvPr>
        </p:nvGraphicFramePr>
        <p:xfrm>
          <a:off x="408171" y="1213441"/>
          <a:ext cx="8062435" cy="1253310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2554130">
                  <a:extLst>
                    <a:ext uri="{9D8B030D-6E8A-4147-A177-3AD203B41FA5}">
                      <a16:colId xmlns:a16="http://schemas.microsoft.com/office/drawing/2014/main" val="778354550"/>
                    </a:ext>
                  </a:extLst>
                </a:gridCol>
                <a:gridCol w="2754152">
                  <a:extLst>
                    <a:ext uri="{9D8B030D-6E8A-4147-A177-3AD203B41FA5}">
                      <a16:colId xmlns:a16="http://schemas.microsoft.com/office/drawing/2014/main" val="263757857"/>
                    </a:ext>
                  </a:extLst>
                </a:gridCol>
                <a:gridCol w="1277065">
                  <a:extLst>
                    <a:ext uri="{9D8B030D-6E8A-4147-A177-3AD203B41FA5}">
                      <a16:colId xmlns:a16="http://schemas.microsoft.com/office/drawing/2014/main" val="3710795605"/>
                    </a:ext>
                  </a:extLst>
                </a:gridCol>
                <a:gridCol w="738544">
                  <a:extLst>
                    <a:ext uri="{9D8B030D-6E8A-4147-A177-3AD203B41FA5}">
                      <a16:colId xmlns:a16="http://schemas.microsoft.com/office/drawing/2014/main" val="1897326159"/>
                    </a:ext>
                  </a:extLst>
                </a:gridCol>
                <a:gridCol w="738544">
                  <a:extLst>
                    <a:ext uri="{9D8B030D-6E8A-4147-A177-3AD203B41FA5}">
                      <a16:colId xmlns:a16="http://schemas.microsoft.com/office/drawing/2014/main" val="3714153442"/>
                    </a:ext>
                  </a:extLst>
                </a:gridCol>
              </a:tblGrid>
              <a:tr h="20888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</a:rPr>
                        <a:t>user_id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style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fit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shape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color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6982659"/>
                  </a:ext>
                </a:extLst>
              </a:tr>
              <a:tr h="20888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4e8118dc-bb3d-49bf-85fc-cca8d83232ac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Women's Styles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Medium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Rectangular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Tortoise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1323280"/>
                  </a:ext>
                </a:extLst>
              </a:tr>
              <a:tr h="20888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291f1cca-e507-48be-b063-002b14906468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Women's Styles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Narrow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Round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Black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0519071"/>
                  </a:ext>
                </a:extLst>
              </a:tr>
              <a:tr h="20888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75122300-0736-4087-b6d8-c0c5373a1a04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Women's Styles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Wide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Rectangular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Two-Tone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9669788"/>
                  </a:ext>
                </a:extLst>
              </a:tr>
              <a:tr h="20888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75bc6ebd-40cd-4e1d-a301-27ddd93b12e2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Women's Styles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Narrow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Square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Two-Tone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9253593"/>
                  </a:ext>
                </a:extLst>
              </a:tr>
              <a:tr h="20888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ce965c4d-7a2b-4db6-9847-601747fa7812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Women's Styles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Wide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Rectangular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Black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53243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1F1403-5E4C-437E-BF13-47E8FD521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92516"/>
              </p:ext>
            </p:extLst>
          </p:nvPr>
        </p:nvGraphicFramePr>
        <p:xfrm>
          <a:off x="408171" y="2521403"/>
          <a:ext cx="8062434" cy="1143000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3127018">
                  <a:extLst>
                    <a:ext uri="{9D8B030D-6E8A-4147-A177-3AD203B41FA5}">
                      <a16:colId xmlns:a16="http://schemas.microsoft.com/office/drawing/2014/main" val="2587869508"/>
                    </a:ext>
                  </a:extLst>
                </a:gridCol>
                <a:gridCol w="3371906">
                  <a:extLst>
                    <a:ext uri="{9D8B030D-6E8A-4147-A177-3AD203B41FA5}">
                      <a16:colId xmlns:a16="http://schemas.microsoft.com/office/drawing/2014/main" val="1684467676"/>
                    </a:ext>
                  </a:extLst>
                </a:gridCol>
                <a:gridCol w="1563510">
                  <a:extLst>
                    <a:ext uri="{9D8B030D-6E8A-4147-A177-3AD203B41FA5}">
                      <a16:colId xmlns:a16="http://schemas.microsoft.com/office/drawing/2014/main" val="25254699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</a:rPr>
                        <a:t>user_id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</a:rPr>
                        <a:t>number_of_pairs</a:t>
                      </a:r>
                      <a:endParaRPr lang="en-GB" sz="800" b="1" i="0" u="none" strike="noStrike" dirty="0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address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89908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d8addd87-3217-4429-9a01-d56d68111da7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 pairs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145 New York 9a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35698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f52b07c8-abe4-4f4a-9d39-ba9fc9a184cc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 pairs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383 Madison Ave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75789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8ba0d2d5-1a31-403e-9fa5-79540f8477f9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 pairs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287 Pell St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5918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4e71850e-8bbf-4e6b-accc-49a7bb46c586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 pairs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347 Madison Square N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0889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3bc8f97f-2336-4dab-bd86-e391609dab97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 pairs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182 Cornelia St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87043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463CD3-6D99-471F-8B64-F7BDBD79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77733"/>
              </p:ext>
            </p:extLst>
          </p:nvPr>
        </p:nvGraphicFramePr>
        <p:xfrm>
          <a:off x="408170" y="3735464"/>
          <a:ext cx="8062432" cy="1264920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2339797">
                  <a:extLst>
                    <a:ext uri="{9D8B030D-6E8A-4147-A177-3AD203B41FA5}">
                      <a16:colId xmlns:a16="http://schemas.microsoft.com/office/drawing/2014/main" val="900612139"/>
                    </a:ext>
                  </a:extLst>
                </a:gridCol>
                <a:gridCol w="2523033">
                  <a:extLst>
                    <a:ext uri="{9D8B030D-6E8A-4147-A177-3AD203B41FA5}">
                      <a16:colId xmlns:a16="http://schemas.microsoft.com/office/drawing/2014/main" val="3668282372"/>
                    </a:ext>
                  </a:extLst>
                </a:gridCol>
                <a:gridCol w="1169898">
                  <a:extLst>
                    <a:ext uri="{9D8B030D-6E8A-4147-A177-3AD203B41FA5}">
                      <a16:colId xmlns:a16="http://schemas.microsoft.com/office/drawing/2014/main" val="1429589115"/>
                    </a:ext>
                  </a:extLst>
                </a:gridCol>
                <a:gridCol w="676568">
                  <a:extLst>
                    <a:ext uri="{9D8B030D-6E8A-4147-A177-3AD203B41FA5}">
                      <a16:colId xmlns:a16="http://schemas.microsoft.com/office/drawing/2014/main" val="562212247"/>
                    </a:ext>
                  </a:extLst>
                </a:gridCol>
                <a:gridCol w="676568">
                  <a:extLst>
                    <a:ext uri="{9D8B030D-6E8A-4147-A177-3AD203B41FA5}">
                      <a16:colId xmlns:a16="http://schemas.microsoft.com/office/drawing/2014/main" val="1897639969"/>
                    </a:ext>
                  </a:extLst>
                </a:gridCol>
                <a:gridCol w="676568">
                  <a:extLst>
                    <a:ext uri="{9D8B030D-6E8A-4147-A177-3AD203B41FA5}">
                      <a16:colId xmlns:a16="http://schemas.microsoft.com/office/drawing/2014/main" val="668828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user_id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product_id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style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model_name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color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price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5824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00a9dd17-36c8-430c-9d76-df49d4197dcf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Women's Styles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Lucy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Jet Black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150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754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00e15fe0-c86f-4818-9c63-3422211baa97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Women's Styles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Lucy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Elderflower Crystal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150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31988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017506f7-aba1-4b9d-8b7b-f4426e71b8ca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Men's Styles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Dawes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Jet Black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150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7972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0176bfb3-9c51-4b1c-b593-87edab3c54cb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Women's Styles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Eugene Narrow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Rosewood Tortoise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95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6968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01fdf106-f73c-4d3f-a036-2f3e2ab1ce06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8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Women's Styles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Lucy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Jet Black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150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3197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917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TASK 5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088912" y="1201324"/>
            <a:ext cx="2961087" cy="37463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 DISTINCT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q.user_id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h.user_id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IS NOT NULL AS 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is_home_try_on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h.number_of_pairs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p.user_id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IS NOT NULL AS 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is_purchase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FROM quiz </a:t>
            </a:r>
            <a:r>
              <a:rPr lang="pl-P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'q'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LEFT JOIN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home_try_on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l-P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ON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q.user_id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h.user_id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LEFT JOIN purchase p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ON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p.user_id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q.user_id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LIMIT </a:t>
            </a:r>
            <a:r>
              <a:rPr lang="pl-P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192675"/>
            <a:ext cx="5910936" cy="1833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200" dirty="0">
                <a:latin typeface="Roboto" panose="020B0604020202020204" charset="0"/>
                <a:ea typeface="Roboto" panose="020B0604020202020204" charset="0"/>
              </a:rPr>
              <a:t>I 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</a:rPr>
              <a:t>create a new table with the following layout:</a:t>
            </a:r>
            <a:endParaRPr lang="pl-PL" sz="1200" dirty="0">
              <a:latin typeface="Roboto" panose="020B0604020202020204" charset="0"/>
              <a:ea typeface="Roboto" panose="020B0604020202020204" charset="0"/>
            </a:endParaRPr>
          </a:p>
          <a:p>
            <a:endParaRPr lang="pl-PL" sz="1200" dirty="0">
              <a:latin typeface="Roboto" panose="020B0604020202020204" charset="0"/>
              <a:ea typeface="Robot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If the user has any entries in 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home_try_on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, then </a:t>
            </a:r>
            <a:r>
              <a:rPr lang="en-GB" sz="1200" b="1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is_home_try_on</a:t>
            </a:r>
            <a:r>
              <a:rPr lang="en-GB" sz="1200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will be True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(=1)</a:t>
            </a:r>
          </a:p>
          <a:p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number_of_pairs</a:t>
            </a:r>
            <a:r>
              <a:rPr lang="en-GB" sz="1200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comes from </a:t>
            </a:r>
            <a:r>
              <a:rPr lang="en-GB" sz="1200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home_try_on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table</a:t>
            </a:r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endParaRPr lang="pl-PL"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If the user has any entries in purchase, then </a:t>
            </a:r>
            <a:r>
              <a:rPr lang="en-GB" sz="1200" b="1" dirty="0" err="1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is_purchase</a:t>
            </a: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will be True</a:t>
            </a:r>
            <a:r>
              <a:rPr lang="pl-PL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(=1)</a:t>
            </a:r>
            <a:endParaRPr sz="12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9178E1-BF32-484B-815D-25A0840DA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43470"/>
              </p:ext>
            </p:extLst>
          </p:nvPr>
        </p:nvGraphicFramePr>
        <p:xfrm>
          <a:off x="177975" y="3034324"/>
          <a:ext cx="5910937" cy="1922022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2061377">
                  <a:extLst>
                    <a:ext uri="{9D8B030D-6E8A-4147-A177-3AD203B41FA5}">
                      <a16:colId xmlns:a16="http://schemas.microsoft.com/office/drawing/2014/main" val="382974890"/>
                    </a:ext>
                  </a:extLst>
                </a:gridCol>
                <a:gridCol w="1742961">
                  <a:extLst>
                    <a:ext uri="{9D8B030D-6E8A-4147-A177-3AD203B41FA5}">
                      <a16:colId xmlns:a16="http://schemas.microsoft.com/office/drawing/2014/main" val="3028939480"/>
                    </a:ext>
                  </a:extLst>
                </a:gridCol>
                <a:gridCol w="1219845">
                  <a:extLst>
                    <a:ext uri="{9D8B030D-6E8A-4147-A177-3AD203B41FA5}">
                      <a16:colId xmlns:a16="http://schemas.microsoft.com/office/drawing/2014/main" val="3705390964"/>
                    </a:ext>
                  </a:extLst>
                </a:gridCol>
                <a:gridCol w="886754">
                  <a:extLst>
                    <a:ext uri="{9D8B030D-6E8A-4147-A177-3AD203B41FA5}">
                      <a16:colId xmlns:a16="http://schemas.microsoft.com/office/drawing/2014/main" val="2659608236"/>
                    </a:ext>
                  </a:extLst>
                </a:gridCol>
              </a:tblGrid>
              <a:tr h="32033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user_id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is_home_try_on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number_of_pairs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is_purchase</a:t>
                      </a:r>
                      <a:endParaRPr lang="en-GB" sz="800" b="1" i="0" u="none" strike="noStrike">
                        <a:solidFill>
                          <a:srgbClr val="19191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5053943"/>
                  </a:ext>
                </a:extLst>
              </a:tr>
              <a:tr h="32033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4e8118dc-bb3d-49bf-85fc-cca8d83232ac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 pairs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8527449"/>
                  </a:ext>
                </a:extLst>
              </a:tr>
              <a:tr h="32033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291f1cca-e507-48be-b063-002b14906468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 pairs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6721459"/>
                  </a:ext>
                </a:extLst>
              </a:tr>
              <a:tr h="32033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75122300-0736-4087-b6d8-c0c5373a1a04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 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4523690"/>
                  </a:ext>
                </a:extLst>
              </a:tr>
              <a:tr h="32033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75bc6ebd-40cd-4e1d-a301-27ddd93b12e2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5 pairs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0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6660678"/>
                  </a:ext>
                </a:extLst>
              </a:tr>
              <a:tr h="32033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ce965c4d-7a2b-4db6-9847-601747fa7812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</a:rPr>
                        <a:t>3 pairs</a:t>
                      </a:r>
                      <a:endParaRPr lang="en-GB" sz="800" b="0" i="0" u="none" strike="noStrike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>
                          <a:effectLst/>
                        </a:rPr>
                        <a:t>1</a:t>
                      </a:r>
                      <a:endParaRPr lang="en-GB" sz="800" b="0" i="0" u="none" strike="noStrike" dirty="0">
                        <a:solidFill>
                          <a:srgbClr val="64646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4997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64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1239</Words>
  <Application>Microsoft Office PowerPoint</Application>
  <PresentationFormat>On-screen Show (16:9)</PresentationFormat>
  <Paragraphs>272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Century Gothic</vt:lpstr>
      <vt:lpstr>Wingdings</vt:lpstr>
      <vt:lpstr>Roboto Thin</vt:lpstr>
      <vt:lpstr>Segoe UI</vt:lpstr>
      <vt:lpstr>Roboto Black</vt:lpstr>
      <vt:lpstr>Calibri</vt:lpstr>
      <vt:lpstr>Courier New</vt:lpstr>
      <vt:lpstr>Roboto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Capstone Templates</dc:title>
  <dc:creator>Paulina Kossowska</dc:creator>
  <cp:lastModifiedBy>pauli</cp:lastModifiedBy>
  <cp:revision>21</cp:revision>
  <dcterms:modified xsi:type="dcterms:W3CDTF">2021-04-08T20:26:12Z</dcterms:modified>
</cp:coreProperties>
</file>