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7" r:id="rId3"/>
    <p:sldId id="261" r:id="rId4"/>
    <p:sldId id="268" r:id="rId5"/>
    <p:sldId id="270" r:id="rId6"/>
    <p:sldId id="284" r:id="rId7"/>
    <p:sldId id="279" r:id="rId8"/>
    <p:sldId id="275" r:id="rId9"/>
    <p:sldId id="282" r:id="rId10"/>
    <p:sldId id="277" r:id="rId11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Roboto Black" panose="020B0604020202020204" charset="0"/>
      <p:bold r:id="rId18"/>
      <p:boldItalic r:id="rId19"/>
    </p:embeddedFont>
    <p:embeddedFont>
      <p:font typeface="Roboto Thin" panose="020B0604020202020204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9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4D67C3-E05F-414B-8669-FB5F62BB1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402E5-0E60-4E68-AEF8-C5FF27ED99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860B4-AD3B-4246-A873-0BE2B743C16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7415B-7800-4545-A8EE-65B8883F62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75E12-32A9-47FF-941B-AB5C7E3F82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A4A4-2736-4B08-9B9F-A494655F5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1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27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7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03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3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7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7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bg>
      <p:bgPr>
        <a:solidFill>
          <a:srgbClr val="295269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84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13" y="2994050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pl-PL" sz="4000" dirty="0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</a:rPr>
              <a:t>Marketing </a:t>
            </a:r>
            <a:r>
              <a:rPr lang="pl-PL" sz="40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</a:rPr>
              <a:t>Attribution</a:t>
            </a:r>
            <a:endParaRPr sz="4000" dirty="0">
              <a:solidFill>
                <a:schemeClr val="lt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EFEFEF"/>
                </a:solidFill>
                <a:latin typeface="Roboto Black" panose="020B0604020202020204" charset="0"/>
                <a:ea typeface="Roboto Black" panose="020B0604020202020204" charset="0"/>
                <a:cs typeface="Roboto Thin"/>
                <a:sym typeface="Roboto Thin"/>
              </a:rPr>
              <a:t>Analyze Data with SQL</a:t>
            </a:r>
            <a:endParaRPr sz="2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solidFill>
                  <a:srgbClr val="EFEFEF"/>
                </a:solidFill>
                <a:latin typeface="Roboto Black" panose="020B0604020202020204" charset="0"/>
                <a:ea typeface="Roboto Black" panose="020B0604020202020204" charset="0"/>
                <a:cs typeface="Roboto Thin"/>
                <a:sym typeface="Roboto Thin"/>
              </a:rPr>
              <a:t>Paulina Kossowska</a:t>
            </a:r>
            <a:endParaRPr sz="2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solidFill>
                  <a:srgbClr val="EFEFEF"/>
                </a:solidFill>
                <a:latin typeface="Roboto Black" panose="020B0604020202020204" charset="0"/>
                <a:ea typeface="Roboto Black" panose="020B0604020202020204" charset="0"/>
                <a:cs typeface="Roboto Thin"/>
                <a:sym typeface="Roboto Thin"/>
              </a:rPr>
              <a:t>April 2021</a:t>
            </a:r>
            <a:endParaRPr sz="2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99">
            <a:extLst>
              <a:ext uri="{FF2B5EF4-FFF2-40B4-BE49-F238E27FC236}">
                <a16:creationId xmlns:a16="http://schemas.microsoft.com/office/drawing/2014/main" id="{21EFCCB7-40C3-442A-A795-A70B675A2C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ECD19-24B1-41C0-B113-70A9423316DD}"/>
              </a:ext>
            </a:extLst>
          </p:cNvPr>
          <p:cNvSpPr/>
          <p:nvPr/>
        </p:nvSpPr>
        <p:spPr>
          <a:xfrm>
            <a:off x="466824" y="1842966"/>
            <a:ext cx="49841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295269"/>
              </a:buClr>
            </a:pPr>
            <a:r>
              <a:rPr lang="pl-PL" sz="48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Thanks</a:t>
            </a:r>
            <a:r>
              <a:rPr lang="pl-PL" sz="4800" dirty="0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 for </a:t>
            </a:r>
            <a:r>
              <a:rPr lang="pl-PL" sz="48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attention</a:t>
            </a:r>
            <a:endParaRPr lang="pl-PL" sz="4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3186760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3007B24B-14B5-4648-86EB-30EC8723E4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9FB34-D56B-4EC2-90A4-45790D5A1670}"/>
              </a:ext>
            </a:extLst>
          </p:cNvPr>
          <p:cNvSpPr txBox="1"/>
          <p:nvPr/>
        </p:nvSpPr>
        <p:spPr>
          <a:xfrm>
            <a:off x="971107" y="1893117"/>
            <a:ext cx="506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04B6D-2AD7-4A3D-88E1-2A7B86CFD4E1}"/>
              </a:ext>
            </a:extLst>
          </p:cNvPr>
          <p:cNvSpPr txBox="1"/>
          <p:nvPr/>
        </p:nvSpPr>
        <p:spPr>
          <a:xfrm>
            <a:off x="410117" y="1536749"/>
            <a:ext cx="59884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B0604020202020204" charset="0"/>
                <a:ea typeface="Roboto Black" panose="020B0604020202020204" charset="0"/>
              </a:rPr>
              <a:t>CoolTShirts</a:t>
            </a:r>
            <a:r>
              <a:rPr lang="en-GB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sells shirts of all kinds, as long as they are T-shaped and cool. Recently, CTS started a few marketing campaigns to increase website visits and purchases. Using touch attribution, they’d like to map their customers’ journey: from initial visit to purchase. They can use that information to optimize their marketing campaigns. </a:t>
            </a:r>
            <a:endParaRPr lang="en-GB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1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09" y="1178515"/>
            <a:ext cx="2961087" cy="376918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utm_campaign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utm_source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utm_source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utm_campaign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178515"/>
            <a:ext cx="5910936" cy="125279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Roboto" panose="020B0604020202020204" charset="0"/>
                <a:ea typeface="Roboto" panose="020B0604020202020204" charset="0"/>
              </a:rPr>
              <a:t>How many campaigns and sources does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CoolTShirts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use? 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GB" dirty="0">
                <a:latin typeface="Roboto" panose="020B0604020202020204" charset="0"/>
                <a:ea typeface="Roboto" panose="020B0604020202020204" charset="0"/>
              </a:rPr>
              <a:t>Which source is used for each campaign?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pl-PL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Answers</a:t>
            </a:r>
            <a: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for </a:t>
            </a:r>
            <a:r>
              <a:rPr lang="pl-PL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that</a:t>
            </a:r>
            <a: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two</a:t>
            </a:r>
            <a: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questions</a:t>
            </a:r>
            <a: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will</a:t>
            </a:r>
            <a: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be </a:t>
            </a:r>
            <a:r>
              <a:rPr lang="pl-PL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found</a:t>
            </a:r>
            <a: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in </a:t>
            </a:r>
            <a:r>
              <a:rPr lang="pl-PL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following</a:t>
            </a:r>
            <a: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3 </a:t>
            </a:r>
            <a:r>
              <a:rPr lang="pl-PL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tables</a:t>
            </a:r>
            <a: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AE253B-6B71-465B-82A8-C3D9250B9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69803"/>
              </p:ext>
            </p:extLst>
          </p:nvPr>
        </p:nvGraphicFramePr>
        <p:xfrm>
          <a:off x="360878" y="2513700"/>
          <a:ext cx="2108200" cy="3810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11455249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count (distinct </a:t>
                      </a:r>
                      <a:r>
                        <a:rPr lang="en-GB" sz="800" u="none" strike="noStrike" dirty="0" err="1">
                          <a:effectLst/>
                        </a:rPr>
                        <a:t>utm_campaign</a:t>
                      </a:r>
                      <a:r>
                        <a:rPr lang="en-GB" sz="800" u="none" strike="noStrike" dirty="0">
                          <a:effectLst/>
                        </a:rPr>
                        <a:t>)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2621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8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1147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1E7978-BDEB-4D1A-BA09-528212BC7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80759"/>
              </p:ext>
            </p:extLst>
          </p:nvPr>
        </p:nvGraphicFramePr>
        <p:xfrm>
          <a:off x="2972096" y="2513700"/>
          <a:ext cx="2108200" cy="381000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25364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count (distinct </a:t>
                      </a:r>
                      <a:r>
                        <a:rPr lang="en-GB" sz="800" u="none" strike="noStrike" dirty="0" err="1">
                          <a:effectLst/>
                        </a:rPr>
                        <a:t>utm_source</a:t>
                      </a:r>
                      <a:r>
                        <a:rPr lang="en-GB" sz="800" u="none" strike="noStrike" dirty="0">
                          <a:effectLst/>
                        </a:rPr>
                        <a:t>)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1276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6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72316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583A8-3980-4910-A74F-7D0937793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68998"/>
              </p:ext>
            </p:extLst>
          </p:nvPr>
        </p:nvGraphicFramePr>
        <p:xfrm>
          <a:off x="360878" y="3136375"/>
          <a:ext cx="4719418" cy="1714500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2270792">
                  <a:extLst>
                    <a:ext uri="{9D8B030D-6E8A-4147-A177-3AD203B41FA5}">
                      <a16:colId xmlns:a16="http://schemas.microsoft.com/office/drawing/2014/main" val="1379109834"/>
                    </a:ext>
                  </a:extLst>
                </a:gridCol>
                <a:gridCol w="2448626">
                  <a:extLst>
                    <a:ext uri="{9D8B030D-6E8A-4147-A177-3AD203B41FA5}">
                      <a16:colId xmlns:a16="http://schemas.microsoft.com/office/drawing/2014/main" val="33974065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utm_source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utm_campaign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6957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nytimes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getting-to-know-cool-tshirts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7787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email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weekly-newsletter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1305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buzzfeed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ten-crazy-cool-tshirts-facts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232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email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retargetting-campaign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8623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facebook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retargetting-ad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0326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medium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interview-with-cool-tshirts-founder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337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google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paid-search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8323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google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cool-</a:t>
                      </a:r>
                      <a:r>
                        <a:rPr lang="en-GB" sz="800" u="none" strike="noStrike" dirty="0" err="1">
                          <a:effectLst/>
                        </a:rPr>
                        <a:t>tshirts</a:t>
                      </a:r>
                      <a:r>
                        <a:rPr lang="en-GB" sz="800" u="none" strike="noStrike" dirty="0">
                          <a:effectLst/>
                        </a:rPr>
                        <a:t>-search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941795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2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1" y="1192675"/>
            <a:ext cx="2961087" cy="262086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192675"/>
            <a:ext cx="5910936" cy="73536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Roboto" panose="020B0604020202020204" charset="0"/>
                <a:ea typeface="Roboto" panose="020B0604020202020204" charset="0"/>
              </a:rPr>
              <a:t>What pages are on the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CoolTShirts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website?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DDA949-D529-4B83-8118-AC0E8540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23775"/>
              </p:ext>
            </p:extLst>
          </p:nvPr>
        </p:nvGraphicFramePr>
        <p:xfrm>
          <a:off x="177975" y="1928037"/>
          <a:ext cx="5910936" cy="1885505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5910936">
                  <a:extLst>
                    <a:ext uri="{9D8B030D-6E8A-4147-A177-3AD203B41FA5}">
                      <a16:colId xmlns:a16="http://schemas.microsoft.com/office/drawing/2014/main" val="4173749251"/>
                    </a:ext>
                  </a:extLst>
                </a:gridCol>
              </a:tblGrid>
              <a:tr h="377101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page_name</a:t>
                      </a:r>
                      <a:endParaRPr lang="en-GB">
                        <a:solidFill>
                          <a:srgbClr val="19191A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337485"/>
                  </a:ext>
                </a:extLst>
              </a:tr>
              <a:tr h="377101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1 - landing_page</a:t>
                      </a:r>
                      <a:endParaRPr lang="en-GB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4310"/>
                  </a:ext>
                </a:extLst>
              </a:tr>
              <a:tr h="37710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2 - </a:t>
                      </a:r>
                      <a:r>
                        <a:rPr lang="en-GB" dirty="0" err="1">
                          <a:effectLst/>
                        </a:rPr>
                        <a:t>shopping_cart</a:t>
                      </a:r>
                      <a:endParaRPr lang="en-GB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287849"/>
                  </a:ext>
                </a:extLst>
              </a:tr>
              <a:tr h="377101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3 - checkout</a:t>
                      </a:r>
                      <a:endParaRPr lang="en-GB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537103"/>
                  </a:ext>
                </a:extLst>
              </a:tr>
              <a:tr h="37710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4 - purchase</a:t>
                      </a:r>
                      <a:endParaRPr lang="en-GB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96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45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3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0" y="1192676"/>
            <a:ext cx="2961087" cy="308870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WITH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first_touch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AS (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SELECT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user_id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MIN(timestamp) 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AS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first_touch_at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FROM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page_visits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GROUP BY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user_id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ft.user_id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ft.first_touch_at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pv.utm_source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pv.utm_campaign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COUNT(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utm_campaign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first_touch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AS ’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ft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JOIN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page_visits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AS ’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ON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ft.user_id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pv.user_id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AND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ft.first_touch_at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pv.timestamp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GROUP BY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utm_campaign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ORDER BY 5 DESC;</a:t>
            </a:r>
            <a:endParaRPr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192675"/>
            <a:ext cx="5910936" cy="130952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How many first touches is each campaign responsible for?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’ll need to use the first-touch query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Group by campaign and count the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number of first touches for each.</a:t>
            </a:r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9852A0-B8D6-4EDE-8B25-45327E4A3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32319"/>
              </p:ext>
            </p:extLst>
          </p:nvPr>
        </p:nvGraphicFramePr>
        <p:xfrm>
          <a:off x="177974" y="2502195"/>
          <a:ext cx="5910936" cy="1779183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905951">
                  <a:extLst>
                    <a:ext uri="{9D8B030D-6E8A-4147-A177-3AD203B41FA5}">
                      <a16:colId xmlns:a16="http://schemas.microsoft.com/office/drawing/2014/main" val="975721487"/>
                    </a:ext>
                  </a:extLst>
                </a:gridCol>
                <a:gridCol w="1296985">
                  <a:extLst>
                    <a:ext uri="{9D8B030D-6E8A-4147-A177-3AD203B41FA5}">
                      <a16:colId xmlns:a16="http://schemas.microsoft.com/office/drawing/2014/main" val="2484589016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411473828"/>
                    </a:ext>
                  </a:extLst>
                </a:gridCol>
                <a:gridCol w="1580307">
                  <a:extLst>
                    <a:ext uri="{9D8B030D-6E8A-4147-A177-3AD203B41FA5}">
                      <a16:colId xmlns:a16="http://schemas.microsoft.com/office/drawing/2014/main" val="3162443780"/>
                    </a:ext>
                  </a:extLst>
                </a:gridCol>
                <a:gridCol w="1170695">
                  <a:extLst>
                    <a:ext uri="{9D8B030D-6E8A-4147-A177-3AD203B41FA5}">
                      <a16:colId xmlns:a16="http://schemas.microsoft.com/office/drawing/2014/main" val="3127280588"/>
                    </a:ext>
                  </a:extLst>
                </a:gridCol>
              </a:tblGrid>
              <a:tr h="3940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user_id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first_touch_at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utm_source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utm_campaign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COUNT(</a:t>
                      </a:r>
                      <a:r>
                        <a:rPr lang="en-GB" sz="800" u="none" strike="noStrike" dirty="0" err="1">
                          <a:effectLst/>
                        </a:rPr>
                        <a:t>utm_campaign</a:t>
                      </a:r>
                      <a:r>
                        <a:rPr lang="en-GB" sz="800" u="none" strike="noStrike" dirty="0">
                          <a:effectLst/>
                        </a:rPr>
                        <a:t>)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1973811"/>
                  </a:ext>
                </a:extLst>
              </a:tr>
              <a:tr h="3940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10048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16.01.2018 04:17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medium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interview-with-cool-tshirts-founder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622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8339959"/>
                  </a:ext>
                </a:extLst>
              </a:tr>
              <a:tr h="3940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10006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24.01.2018 03:12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nytimes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getting-to-know-cool-tshirts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612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9901065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10030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25.01.2018 20:32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buzzfeed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ten-crazy-cool-tshirts-facts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576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5396099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10925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20.01.2018 10:21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google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cool-tshirts-search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169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3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3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4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0" y="1192676"/>
            <a:ext cx="2961087" cy="308870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WITH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last_touch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AS (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SELECT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user_id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MAX(timestamp) 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AS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last_touch_at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FROM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page_visits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GROUP BY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user_id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lt.user_id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lt.last_touch_at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pv.utm_source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pv.utm_campaign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COUNT(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utm_campaign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last_touch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AS ’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lt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JOIN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page_visits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AS ’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ON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lt.user_id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pv.user_id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AND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lt.last_touch_at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pv.timestamp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GROUP BY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utm_campaign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ORDER BY 5 DESC;</a:t>
            </a:r>
            <a:endParaRPr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192675"/>
            <a:ext cx="5910936" cy="1089781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How many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last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touches is each campaign responsible for?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’ll need to use the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last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-touch query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Group by campaign and count the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number of first touches for each.</a:t>
            </a:r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A7483A-535C-43E3-8034-D08DA9153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22183"/>
              </p:ext>
            </p:extLst>
          </p:nvPr>
        </p:nvGraphicFramePr>
        <p:xfrm>
          <a:off x="177974" y="2282456"/>
          <a:ext cx="5910937" cy="1998918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666702">
                  <a:extLst>
                    <a:ext uri="{9D8B030D-6E8A-4147-A177-3AD203B41FA5}">
                      <a16:colId xmlns:a16="http://schemas.microsoft.com/office/drawing/2014/main" val="1817414837"/>
                    </a:ext>
                  </a:extLst>
                </a:gridCol>
                <a:gridCol w="944407">
                  <a:extLst>
                    <a:ext uri="{9D8B030D-6E8A-4147-A177-3AD203B41FA5}">
                      <a16:colId xmlns:a16="http://schemas.microsoft.com/office/drawing/2014/main" val="289042126"/>
                    </a:ext>
                  </a:extLst>
                </a:gridCol>
                <a:gridCol w="969591">
                  <a:extLst>
                    <a:ext uri="{9D8B030D-6E8A-4147-A177-3AD203B41FA5}">
                      <a16:colId xmlns:a16="http://schemas.microsoft.com/office/drawing/2014/main" val="3845147614"/>
                    </a:ext>
                  </a:extLst>
                </a:gridCol>
                <a:gridCol w="1876221">
                  <a:extLst>
                    <a:ext uri="{9D8B030D-6E8A-4147-A177-3AD203B41FA5}">
                      <a16:colId xmlns:a16="http://schemas.microsoft.com/office/drawing/2014/main" val="3162294170"/>
                    </a:ext>
                  </a:extLst>
                </a:gridCol>
                <a:gridCol w="1454016">
                  <a:extLst>
                    <a:ext uri="{9D8B030D-6E8A-4147-A177-3AD203B41FA5}">
                      <a16:colId xmlns:a16="http://schemas.microsoft.com/office/drawing/2014/main" val="2608047876"/>
                    </a:ext>
                  </a:extLst>
                </a:gridCol>
              </a:tblGrid>
              <a:tr h="222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user_id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last_touch_at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utm_source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utm_campaign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COUNT(utm_campaign)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3667317"/>
                  </a:ext>
                </a:extLst>
              </a:tr>
              <a:tr h="222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10006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25.01.2018 23:10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email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weekly-newsletter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447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9307192"/>
                  </a:ext>
                </a:extLst>
              </a:tr>
              <a:tr h="222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10045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09.01.2018 03:05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facebook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retargetting-ad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443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3059275"/>
                  </a:ext>
                </a:extLst>
              </a:tr>
              <a:tr h="222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10030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28.01.2018 13:38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email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retargetting</a:t>
                      </a:r>
                      <a:r>
                        <a:rPr lang="en-GB" sz="800" u="none" strike="noStrike" dirty="0">
                          <a:effectLst/>
                        </a:rPr>
                        <a:t>-campaign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4772507"/>
                  </a:ext>
                </a:extLst>
              </a:tr>
              <a:tr h="222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10177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24.01.2018 11:58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nytimes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getting-to-know-cool-tshirts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232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7635303"/>
                  </a:ext>
                </a:extLst>
              </a:tr>
              <a:tr h="222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10503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08.01.2018 01:39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buzzfeed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ten-crazy-cool-tshirts-facts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190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8731466"/>
                  </a:ext>
                </a:extLst>
              </a:tr>
              <a:tr h="222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10677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18.01.2018 05:07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medium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interview-with-cool-tshirts-founder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184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468337"/>
                  </a:ext>
                </a:extLst>
              </a:tr>
              <a:tr h="222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10254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25.01.2018 09:12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google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paid-search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178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3046432"/>
                  </a:ext>
                </a:extLst>
              </a:tr>
              <a:tr h="222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10925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20.01.2018 11:55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google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cool-tshirts-search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60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540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080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5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0" y="1192675"/>
            <a:ext cx="2955854" cy="375502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 COUNT(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DISTINCT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user_id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page_visits</a:t>
            </a:r>
            <a:endParaRPr lang="pl-PL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WHERE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page_name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'4 - purchase';</a:t>
            </a:r>
            <a:endParaRPr sz="12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192675"/>
            <a:ext cx="5910936" cy="837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How many visitors make a purchase?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361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visitors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made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purchase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  <a:endParaRPr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CED8C3-3565-427C-8926-6F491D40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70703"/>
              </p:ext>
            </p:extLst>
          </p:nvPr>
        </p:nvGraphicFramePr>
        <p:xfrm>
          <a:off x="177975" y="2043133"/>
          <a:ext cx="5910935" cy="545806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5910935">
                  <a:extLst>
                    <a:ext uri="{9D8B030D-6E8A-4147-A177-3AD203B41FA5}">
                      <a16:colId xmlns:a16="http://schemas.microsoft.com/office/drawing/2014/main" val="3775062411"/>
                    </a:ext>
                  </a:extLst>
                </a:gridCol>
              </a:tblGrid>
              <a:tr h="2729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COUNT(distinct </a:t>
                      </a:r>
                      <a:r>
                        <a:rPr lang="en-GB" sz="800" u="none" strike="noStrike" dirty="0" err="1">
                          <a:effectLst/>
                        </a:rPr>
                        <a:t>user_id</a:t>
                      </a:r>
                      <a:r>
                        <a:rPr lang="en-GB" sz="800" u="none" strike="noStrike" dirty="0">
                          <a:effectLst/>
                        </a:rPr>
                        <a:t>)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835989"/>
                  </a:ext>
                </a:extLst>
              </a:tr>
              <a:tr h="2729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361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009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75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6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1" y="1192675"/>
            <a:ext cx="2961087" cy="348565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last_touch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MAX(timestamp)</a:t>
            </a:r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last_touch_at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'4 - purchase'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BY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lt.user_id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lt.last_touch_at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pv.utm_source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pv.utm_campaign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utm_campaign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last_touch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 ’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 ’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lt.user_id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pv.user_id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lt.last_touch_at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pv.timestamp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utm_campaign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5 DESC;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192674"/>
            <a:ext cx="5910936" cy="7282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How many last touches on the purchase page is each campaign responsible for?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68F1A0-FCBC-4DB5-AE35-9228BBD4B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0767"/>
              </p:ext>
            </p:extLst>
          </p:nvPr>
        </p:nvGraphicFramePr>
        <p:xfrm>
          <a:off x="177975" y="1920949"/>
          <a:ext cx="5910935" cy="2757375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830397">
                  <a:extLst>
                    <a:ext uri="{9D8B030D-6E8A-4147-A177-3AD203B41FA5}">
                      <a16:colId xmlns:a16="http://schemas.microsoft.com/office/drawing/2014/main" val="520937834"/>
                    </a:ext>
                  </a:extLst>
                </a:gridCol>
                <a:gridCol w="1466979">
                  <a:extLst>
                    <a:ext uri="{9D8B030D-6E8A-4147-A177-3AD203B41FA5}">
                      <a16:colId xmlns:a16="http://schemas.microsoft.com/office/drawing/2014/main" val="1397380861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047303780"/>
                    </a:ext>
                  </a:extLst>
                </a:gridCol>
                <a:gridCol w="1643267">
                  <a:extLst>
                    <a:ext uri="{9D8B030D-6E8A-4147-A177-3AD203B41FA5}">
                      <a16:colId xmlns:a16="http://schemas.microsoft.com/office/drawing/2014/main" val="1748426016"/>
                    </a:ext>
                  </a:extLst>
                </a:gridCol>
                <a:gridCol w="1189583">
                  <a:extLst>
                    <a:ext uri="{9D8B030D-6E8A-4147-A177-3AD203B41FA5}">
                      <a16:colId xmlns:a16="http://schemas.microsoft.com/office/drawing/2014/main" val="115640045"/>
                    </a:ext>
                  </a:extLst>
                </a:gridCol>
              </a:tblGrid>
              <a:tr h="3063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user_id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last_touch_at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utm_source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utm_campaign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COUNT(utm_campaign)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5099362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10162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01.02.2018 04:26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email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weekly-newsletter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115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2273111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10069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04.01.2018 08:13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facebook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retargetting-ad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113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4861855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10030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28.01.2018 13:38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email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retargetting-campaign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6606362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10354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22.01.2018 02:00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google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paid-search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3868348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22224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26.01.2018 06:30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buzzfeed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ten-crazy-cool-tshirts-facts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3967336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26835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07.01.2018 02:12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nytimes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getting-to-know-cool-</a:t>
                      </a:r>
                      <a:r>
                        <a:rPr lang="en-GB" sz="800" u="none" strike="noStrike" dirty="0" err="1">
                          <a:effectLst/>
                        </a:rPr>
                        <a:t>tshirts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110216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14770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15.01.2018 22:54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medium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interview-with-cool-tshirts-founder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7951781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48931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17.01.2018 10:39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google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cool-tshirts-search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2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883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7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hape 324">
            <a:extLst>
              <a:ext uri="{FF2B5EF4-FFF2-40B4-BE49-F238E27FC236}">
                <a16:creationId xmlns:a16="http://schemas.microsoft.com/office/drawing/2014/main" id="{1717F9D6-CC69-4369-BC44-16F5D462EC65}"/>
              </a:ext>
            </a:extLst>
          </p:cNvPr>
          <p:cNvSpPr txBox="1"/>
          <p:nvPr/>
        </p:nvSpPr>
        <p:spPr>
          <a:xfrm>
            <a:off x="510363" y="1192673"/>
            <a:ext cx="5947144" cy="296111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CoolTShirts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can re-invest in 5 campaigns.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W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hich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should they pick and why?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Based on the previous result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CoolTShirt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could remove the last two campaign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which are: interview-with-cool-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tshirts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-founder (from medium) and cool-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tshirts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-search (from google).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 they aim is to pick up 5 campaign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CoolTShirts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should also think to remove one the following campaign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 ten-crazy-cool-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tshirts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-facts (from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buzzfeed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 or getting-to-know-cool-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tshirts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(from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nytimes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 because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boths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brings the same result. </a:t>
            </a:r>
          </a:p>
          <a:p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The most effective campaign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are: weekly-newsletter (email) and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retargetting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-ad (from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facebook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). Further investments into those two segments could bring extra profits. </a:t>
            </a:r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78502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1025</Words>
  <Application>Microsoft Office PowerPoint</Application>
  <PresentationFormat>On-screen Show (16:9)</PresentationFormat>
  <Paragraphs>246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Black</vt:lpstr>
      <vt:lpstr>Roboto</vt:lpstr>
      <vt:lpstr>Segoe UI</vt:lpstr>
      <vt:lpstr>Arial</vt:lpstr>
      <vt:lpstr>Courier New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Paulina Kossowska</dc:creator>
  <cp:lastModifiedBy>pauli</cp:lastModifiedBy>
  <cp:revision>42</cp:revision>
  <dcterms:modified xsi:type="dcterms:W3CDTF">2021-04-08T22:18:42Z</dcterms:modified>
</cp:coreProperties>
</file>