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20"/>
  </p:notesMasterIdLst>
  <p:handoutMasterIdLst>
    <p:handoutMasterId r:id="rId21"/>
  </p:handoutMasterIdLst>
  <p:sldIdLst>
    <p:sldId id="257" r:id="rId2"/>
    <p:sldId id="267" r:id="rId3"/>
    <p:sldId id="261" r:id="rId4"/>
    <p:sldId id="285" r:id="rId5"/>
    <p:sldId id="286" r:id="rId6"/>
    <p:sldId id="268" r:id="rId7"/>
    <p:sldId id="270" r:id="rId8"/>
    <p:sldId id="284" r:id="rId9"/>
    <p:sldId id="293" r:id="rId10"/>
    <p:sldId id="279" r:id="rId11"/>
    <p:sldId id="294" r:id="rId12"/>
    <p:sldId id="275" r:id="rId13"/>
    <p:sldId id="288" r:id="rId14"/>
    <p:sldId id="287" r:id="rId15"/>
    <p:sldId id="290" r:id="rId16"/>
    <p:sldId id="289" r:id="rId17"/>
    <p:sldId id="295" r:id="rId18"/>
    <p:sldId id="277" r:id="rId19"/>
  </p:sldIdLst>
  <p:sldSz cx="9144000" cy="5143500" type="screen16x9"/>
  <p:notesSz cx="6858000" cy="9144000"/>
  <p:embeddedFontLst>
    <p:embeddedFont>
      <p:font typeface="Roboto" panose="020B0604020202020204" charset="0"/>
      <p:regular r:id="rId22"/>
      <p:bold r:id="rId23"/>
      <p:italic r:id="rId24"/>
      <p:boldItalic r:id="rId25"/>
    </p:embeddedFont>
    <p:embeddedFont>
      <p:font typeface="Roboto Black" panose="020B0604020202020204" charset="0"/>
      <p:bold r:id="rId26"/>
      <p:boldItalic r:id="rId27"/>
    </p:embeddedFont>
    <p:embeddedFont>
      <p:font typeface="Roboto Thin" panose="020B060402020202020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28B589-4659-4227-9C68-565DD4A46BFE}">
  <a:tblStyle styleId="{8628B589-4659-4227-9C68-565DD4A46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829" autoAdjust="0"/>
  </p:normalViewPr>
  <p:slideViewPr>
    <p:cSldViewPr snapToGrid="0">
      <p:cViewPr varScale="1">
        <p:scale>
          <a:sx n="90" d="100"/>
          <a:sy n="90" d="100"/>
        </p:scale>
        <p:origin x="123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4D67C3-E05F-414B-8669-FB5F62BB11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4E402E5-0E60-4E68-AEF8-C5FF27ED99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F860B4-AD3B-4246-A873-0BE2B743C16A}" type="datetimeFigureOut">
              <a:rPr lang="en-GB" smtClean="0"/>
              <a:t>08/04/2021</a:t>
            </a:fld>
            <a:endParaRPr lang="en-GB"/>
          </a:p>
        </p:txBody>
      </p:sp>
      <p:sp>
        <p:nvSpPr>
          <p:cNvPr id="4" name="Footer Placeholder 3">
            <a:extLst>
              <a:ext uri="{FF2B5EF4-FFF2-40B4-BE49-F238E27FC236}">
                <a16:creationId xmlns:a16="http://schemas.microsoft.com/office/drawing/2014/main" id="{1C97415B-7800-4545-A8EE-65B8883F62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AB75E12-32A9-47FF-941B-AB5C7E3F8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2DA4A4-2736-4B08-9B9F-A494655F587C}" type="slidenum">
              <a:rPr lang="en-GB" smtClean="0"/>
              <a:t>‹#›</a:t>
            </a:fld>
            <a:endParaRPr lang="en-GB"/>
          </a:p>
        </p:txBody>
      </p:sp>
    </p:spTree>
    <p:extLst>
      <p:ext uri="{BB962C8B-B14F-4D97-AF65-F5344CB8AC3E}">
        <p14:creationId xmlns:p14="http://schemas.microsoft.com/office/powerpoint/2010/main" val="242151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8412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74978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63779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5039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84817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18213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5198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6616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8383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927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371279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6103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1828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6739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s">
  <p:cSld name="Contents">
    <p:bg>
      <p:bgPr>
        <a:solidFill>
          <a:srgbClr val="295269"/>
        </a:solidFill>
        <a:effectLst/>
      </p:bgPr>
    </p:bg>
    <p:spTree>
      <p:nvGrpSpPr>
        <p:cNvPr id="1" name="Shape 58"/>
        <p:cNvGrpSpPr/>
        <p:nvPr/>
      </p:nvGrpSpPr>
      <p:grpSpPr>
        <a:xfrm>
          <a:off x="0" y="0"/>
          <a:ext cx="0" cy="0"/>
          <a:chOff x="0" y="0"/>
          <a:chExt cx="0" cy="0"/>
        </a:xfrm>
      </p:grpSpPr>
    </p:spTree>
    <p:extLst>
      <p:ext uri="{BB962C8B-B14F-4D97-AF65-F5344CB8AC3E}">
        <p14:creationId xmlns:p14="http://schemas.microsoft.com/office/powerpoint/2010/main" val="3992848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71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twitch.tv/" TargetMode="Externa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hyperlink" Target="https://science.twitch.t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pl-PL" sz="4000" dirty="0">
                <a:solidFill>
                  <a:schemeClr val="lt1"/>
                </a:solidFill>
                <a:latin typeface="Roboto Black" panose="020B0604020202020204" charset="0"/>
                <a:ea typeface="Roboto Black" panose="020B0604020202020204" charset="0"/>
              </a:rPr>
              <a:t>Gaming Data with </a:t>
            </a:r>
            <a:r>
              <a:rPr lang="pl-PL" sz="4000" dirty="0" err="1">
                <a:solidFill>
                  <a:schemeClr val="lt1"/>
                </a:solidFill>
                <a:latin typeface="Roboto Black" panose="020B0604020202020204" charset="0"/>
                <a:ea typeface="Roboto Black" panose="020B0604020202020204" charset="0"/>
              </a:rPr>
              <a:t>Twich</a:t>
            </a:r>
            <a:endParaRPr sz="4000" dirty="0">
              <a:solidFill>
                <a:schemeClr val="lt1"/>
              </a:solidFill>
              <a:latin typeface="Roboto Black" panose="020B0604020202020204" charset="0"/>
              <a:ea typeface="Roboto Black" panose="020B0604020202020204" charset="0"/>
            </a:endParaRPr>
          </a:p>
          <a:p>
            <a:pPr marL="0" lvl="0" indent="0" algn="l" rtl="0">
              <a:spcBef>
                <a:spcPts val="0"/>
              </a:spcBef>
              <a:spcAft>
                <a:spcPts val="0"/>
              </a:spcAft>
              <a:buClr>
                <a:schemeClr val="dk1"/>
              </a:buClr>
              <a:buSzPts val="1100"/>
              <a:buFont typeface="Arial"/>
              <a:buNone/>
            </a:pPr>
            <a:r>
              <a:rPr lang="en-US" sz="2800" dirty="0">
                <a:solidFill>
                  <a:srgbClr val="EFEFEF"/>
                </a:solidFill>
                <a:latin typeface="Roboto Black" panose="020B0604020202020204" charset="0"/>
                <a:ea typeface="Roboto Black" panose="020B0604020202020204" charset="0"/>
                <a:cs typeface="Roboto Thin"/>
                <a:sym typeface="Roboto Thin"/>
              </a:rPr>
              <a:t>Analyze Data with SQL</a:t>
            </a:r>
            <a:endParaRPr sz="2800" dirty="0">
              <a:solidFill>
                <a:srgbClr val="EFEFEF"/>
              </a:solidFill>
              <a:latin typeface="Roboto Black" panose="020B0604020202020204" charset="0"/>
              <a:ea typeface="Roboto Black" panose="020B0604020202020204" charset="0"/>
              <a:cs typeface="Roboto Thin"/>
              <a:sym typeface="Roboto Thin"/>
            </a:endParaRPr>
          </a:p>
          <a:p>
            <a:pPr marL="0" lvl="0" indent="0" algn="l" rtl="0">
              <a:spcBef>
                <a:spcPts val="0"/>
              </a:spcBef>
              <a:spcAft>
                <a:spcPts val="0"/>
              </a:spcAft>
              <a:buClr>
                <a:schemeClr val="dk1"/>
              </a:buClr>
              <a:buSzPts val="1100"/>
              <a:buFont typeface="Arial"/>
              <a:buNone/>
            </a:pPr>
            <a:r>
              <a:rPr lang="pl-PL" sz="2800" dirty="0">
                <a:solidFill>
                  <a:srgbClr val="EFEFEF"/>
                </a:solidFill>
                <a:latin typeface="Roboto Black" panose="020B0604020202020204" charset="0"/>
                <a:ea typeface="Roboto Black" panose="020B0604020202020204" charset="0"/>
                <a:cs typeface="Roboto Thin"/>
                <a:sym typeface="Roboto Thin"/>
              </a:rPr>
              <a:t>Paulina Kossowska</a:t>
            </a:r>
            <a:endParaRPr sz="2800" dirty="0">
              <a:solidFill>
                <a:srgbClr val="EFEFEF"/>
              </a:solidFill>
              <a:latin typeface="Roboto Black" panose="020B0604020202020204" charset="0"/>
              <a:ea typeface="Roboto Black" panose="020B0604020202020204" charset="0"/>
              <a:cs typeface="Roboto Thin"/>
              <a:sym typeface="Roboto Thin"/>
            </a:endParaRPr>
          </a:p>
          <a:p>
            <a:pPr marL="0" lvl="0" indent="0" algn="l" rtl="0">
              <a:spcBef>
                <a:spcPts val="0"/>
              </a:spcBef>
              <a:spcAft>
                <a:spcPts val="0"/>
              </a:spcAft>
              <a:buClr>
                <a:schemeClr val="dk1"/>
              </a:buClr>
              <a:buSzPts val="1100"/>
              <a:buFont typeface="Arial"/>
              <a:buNone/>
            </a:pPr>
            <a:r>
              <a:rPr lang="pl-PL" sz="2800" dirty="0">
                <a:solidFill>
                  <a:srgbClr val="EFEFEF"/>
                </a:solidFill>
                <a:latin typeface="Roboto Black" panose="020B0604020202020204" charset="0"/>
                <a:ea typeface="Roboto Black" panose="020B0604020202020204" charset="0"/>
                <a:cs typeface="Roboto Thin"/>
                <a:sym typeface="Roboto Thin"/>
              </a:rPr>
              <a:t>April 2021</a:t>
            </a:r>
            <a:endParaRPr sz="2800" dirty="0">
              <a:solidFill>
                <a:srgbClr val="EFEFEF"/>
              </a:solidFill>
              <a:latin typeface="Roboto Black" panose="020B0604020202020204" charset="0"/>
              <a:ea typeface="Roboto Black" panose="020B0604020202020204" charset="0"/>
              <a:cs typeface="Roboto Thin"/>
              <a:sym typeface="Roboto Thin"/>
            </a:endParaRPr>
          </a:p>
        </p:txBody>
      </p:sp>
      <p:pic>
        <p:nvPicPr>
          <p:cNvPr id="299" name="Shape 299"/>
          <p:cNvPicPr preferRelativeResize="0"/>
          <p:nvPr/>
        </p:nvPicPr>
        <p:blipFill>
          <a:blip r:embed="rId3">
            <a:alphaModFix/>
          </a:blip>
          <a:stretch>
            <a:fillRect/>
          </a:stretch>
        </p:blipFill>
        <p:spPr>
          <a:xfrm>
            <a:off x="466824" y="661700"/>
            <a:ext cx="2024775" cy="425824"/>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5.1</a:t>
            </a:r>
            <a:endParaRPr sz="2400" b="1" dirty="0">
              <a:solidFill>
                <a:srgbClr val="295269"/>
              </a:solidFill>
              <a:latin typeface="Roboto"/>
              <a:ea typeface="Roboto"/>
              <a:cs typeface="Roboto"/>
              <a:sym typeface="Roboto"/>
            </a:endParaRPr>
          </a:p>
        </p:txBody>
      </p:sp>
      <p:sp>
        <p:nvSpPr>
          <p:cNvPr id="323" name="Shape 323"/>
          <p:cNvSpPr txBox="1"/>
          <p:nvPr/>
        </p:nvSpPr>
        <p:spPr>
          <a:xfrm>
            <a:off x="6088910" y="1192675"/>
            <a:ext cx="2955854" cy="3379323"/>
          </a:xfrm>
          <a:prstGeom prst="rect">
            <a:avLst/>
          </a:prstGeom>
          <a:solidFill>
            <a:srgbClr val="D9D9D9"/>
          </a:solidFill>
          <a:ln>
            <a:noFill/>
          </a:ln>
        </p:spPr>
        <p:txBody>
          <a:bodyPr spcFirstLastPara="1" wrap="square" lIns="91425" tIns="91425" rIns="91425" bIns="91425" anchor="t" anchorCtr="0">
            <a:noAutofit/>
          </a:bodyPr>
          <a:lstStyle/>
          <a:p>
            <a:r>
              <a:rPr lang="en-GB" dirty="0">
                <a:latin typeface="Courier New" panose="02070309020205020404" pitchFamily="49" charset="0"/>
                <a:cs typeface="Courier New" panose="02070309020205020404" pitchFamily="49" charset="0"/>
              </a:rPr>
              <a:t>SELECT country, COUNT(*)</a:t>
            </a:r>
          </a:p>
          <a:p>
            <a:r>
              <a:rPr lang="en-GB" dirty="0">
                <a:latin typeface="Courier New" panose="02070309020205020404" pitchFamily="49" charset="0"/>
                <a:cs typeface="Courier New" panose="02070309020205020404" pitchFamily="49" charset="0"/>
              </a:rPr>
              <a:t>FROM stream</a:t>
            </a:r>
          </a:p>
          <a:p>
            <a:r>
              <a:rPr lang="en-GB" dirty="0">
                <a:latin typeface="Courier New" panose="02070309020205020404" pitchFamily="49" charset="0"/>
                <a:cs typeface="Courier New" panose="02070309020205020404" pitchFamily="49" charset="0"/>
              </a:rPr>
              <a:t>WHERE game = 'League of Legends'</a:t>
            </a:r>
          </a:p>
          <a:p>
            <a:r>
              <a:rPr lang="en-GB" dirty="0">
                <a:latin typeface="Courier New" panose="02070309020205020404" pitchFamily="49" charset="0"/>
                <a:cs typeface="Courier New" panose="02070309020205020404" pitchFamily="49" charset="0"/>
              </a:rPr>
              <a:t>GROUP BY country</a:t>
            </a:r>
          </a:p>
          <a:p>
            <a:r>
              <a:rPr lang="en-GB" dirty="0">
                <a:latin typeface="Courier New" panose="02070309020205020404" pitchFamily="49" charset="0"/>
                <a:cs typeface="Courier New" panose="02070309020205020404" pitchFamily="49" charset="0"/>
              </a:rPr>
              <a:t>ORDER BY COUNT(*) DESC</a:t>
            </a:r>
          </a:p>
          <a:p>
            <a:r>
              <a:rPr lang="en-GB" dirty="0">
                <a:latin typeface="Courier New" panose="02070309020205020404" pitchFamily="49" charset="0"/>
                <a:cs typeface="Courier New" panose="02070309020205020404" pitchFamily="49" charset="0"/>
              </a:rPr>
              <a:t>LIMIT 10;</a:t>
            </a:r>
          </a:p>
          <a:p>
            <a:br>
              <a:rPr lang="en-GB" dirty="0"/>
            </a:br>
            <a:endParaRPr lang="en-GB" dirty="0"/>
          </a:p>
        </p:txBody>
      </p:sp>
      <p:sp>
        <p:nvSpPr>
          <p:cNvPr id="324" name="Shape 324"/>
          <p:cNvSpPr txBox="1"/>
          <p:nvPr/>
        </p:nvSpPr>
        <p:spPr>
          <a:xfrm>
            <a:off x="177974" y="1192675"/>
            <a:ext cx="5910936" cy="83760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en-GB" sz="1200" dirty="0">
                <a:latin typeface="Roboto" panose="020B0604020202020204" charset="0"/>
                <a:ea typeface="Roboto" panose="020B0604020202020204" charset="0"/>
                <a:cs typeface="Roboto"/>
                <a:sym typeface="Roboto"/>
              </a:rPr>
              <a:t>These are some big numbers from the game League of Legends (also known as </a:t>
            </a:r>
            <a:r>
              <a:rPr lang="en-GB" sz="1200" dirty="0" err="1">
                <a:latin typeface="Roboto" panose="020B0604020202020204" charset="0"/>
                <a:ea typeface="Roboto" panose="020B0604020202020204" charset="0"/>
                <a:cs typeface="Roboto"/>
                <a:sym typeface="Roboto"/>
              </a:rPr>
              <a:t>LoL</a:t>
            </a:r>
            <a:r>
              <a:rPr lang="en-GB" sz="1200" dirty="0">
                <a:latin typeface="Roboto" panose="020B0604020202020204" charset="0"/>
                <a:ea typeface="Roboto" panose="020B0604020202020204" charset="0"/>
                <a:cs typeface="Roboto"/>
                <a:sym typeface="Roboto"/>
              </a:rPr>
              <a:t>).</a:t>
            </a:r>
          </a:p>
          <a:p>
            <a:endParaRPr lang="en-GB" sz="1200" dirty="0">
              <a:latin typeface="Roboto" panose="020B0604020202020204" charset="0"/>
              <a:ea typeface="Roboto" panose="020B0604020202020204" charset="0"/>
              <a:cs typeface="Roboto"/>
              <a:sym typeface="Roboto"/>
            </a:endParaRPr>
          </a:p>
          <a:p>
            <a:r>
              <a:rPr lang="en-GB" sz="1200" dirty="0">
                <a:latin typeface="Roboto" panose="020B0604020202020204" charset="0"/>
                <a:ea typeface="Roboto" panose="020B0604020202020204" charset="0"/>
                <a:cs typeface="Roboto"/>
                <a:sym typeface="Roboto"/>
              </a:rPr>
              <a:t>Where are these </a:t>
            </a:r>
            <a:r>
              <a:rPr lang="en-GB" sz="1200" dirty="0" err="1">
                <a:latin typeface="Roboto" panose="020B0604020202020204" charset="0"/>
                <a:ea typeface="Roboto" panose="020B0604020202020204" charset="0"/>
                <a:cs typeface="Roboto"/>
                <a:sym typeface="Roboto"/>
              </a:rPr>
              <a:t>LoL</a:t>
            </a:r>
            <a:r>
              <a:rPr lang="en-GB" sz="1200" dirty="0">
                <a:latin typeface="Roboto" panose="020B0604020202020204" charset="0"/>
                <a:ea typeface="Roboto" panose="020B0604020202020204" charset="0"/>
                <a:cs typeface="Roboto"/>
                <a:sym typeface="Roboto"/>
              </a:rPr>
              <a:t> stream viewers located?</a:t>
            </a:r>
            <a:endParaRPr sz="1200" b="1" i="1" dirty="0">
              <a:effectLst>
                <a:outerShdw blurRad="38100" dist="38100" dir="2700000" algn="tl">
                  <a:srgbClr val="000000">
                    <a:alpha val="43137"/>
                  </a:srgbClr>
                </a:outerShdw>
              </a:effectLst>
              <a:latin typeface="Roboto" panose="020B0604020202020204" charset="0"/>
              <a:ea typeface="Roboto" panose="020B0604020202020204" charset="0"/>
              <a:cs typeface="Roboto"/>
              <a:sym typeface="Roboto"/>
            </a:endParaRPr>
          </a:p>
        </p:txBody>
      </p:sp>
      <p:graphicFrame>
        <p:nvGraphicFramePr>
          <p:cNvPr id="2" name="Table 1">
            <a:extLst>
              <a:ext uri="{FF2B5EF4-FFF2-40B4-BE49-F238E27FC236}">
                <a16:creationId xmlns:a16="http://schemas.microsoft.com/office/drawing/2014/main" id="{C132801B-73A2-40E4-B16D-EA2272828708}"/>
              </a:ext>
            </a:extLst>
          </p:cNvPr>
          <p:cNvGraphicFramePr>
            <a:graphicFrameLocks noGrp="1"/>
          </p:cNvGraphicFramePr>
          <p:nvPr>
            <p:extLst>
              <p:ext uri="{D42A27DB-BD31-4B8C-83A1-F6EECF244321}">
                <p14:modId xmlns:p14="http://schemas.microsoft.com/office/powerpoint/2010/main" val="1809821145"/>
              </p:ext>
            </p:extLst>
          </p:nvPr>
        </p:nvGraphicFramePr>
        <p:xfrm>
          <a:off x="177974" y="2032000"/>
          <a:ext cx="5910936" cy="2539998"/>
        </p:xfrm>
        <a:graphic>
          <a:graphicData uri="http://schemas.openxmlformats.org/drawingml/2006/table">
            <a:tbl>
              <a:tblPr firstRow="1">
                <a:tableStyleId>{7DF18680-E054-41AD-8BC1-D1AEF772440D}</a:tableStyleId>
              </a:tblPr>
              <a:tblGrid>
                <a:gridCol w="3028442">
                  <a:extLst>
                    <a:ext uri="{9D8B030D-6E8A-4147-A177-3AD203B41FA5}">
                      <a16:colId xmlns:a16="http://schemas.microsoft.com/office/drawing/2014/main" val="102321294"/>
                    </a:ext>
                  </a:extLst>
                </a:gridCol>
                <a:gridCol w="2882494">
                  <a:extLst>
                    <a:ext uri="{9D8B030D-6E8A-4147-A177-3AD203B41FA5}">
                      <a16:colId xmlns:a16="http://schemas.microsoft.com/office/drawing/2014/main" val="3892629934"/>
                    </a:ext>
                  </a:extLst>
                </a:gridCol>
              </a:tblGrid>
              <a:tr h="435028">
                <a:tc>
                  <a:txBody>
                    <a:bodyPr/>
                    <a:lstStyle/>
                    <a:p>
                      <a:pPr algn="ctr" fontAlgn="ctr"/>
                      <a:r>
                        <a:rPr lang="en-GB" sz="800" u="none" strike="noStrike">
                          <a:effectLst/>
                        </a:rPr>
                        <a:t>country</a:t>
                      </a:r>
                      <a:endParaRPr lang="en-GB" sz="800" b="1" i="0" u="none" strike="noStrike">
                        <a:solidFill>
                          <a:srgbClr val="19191A"/>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COUNT(*)</a:t>
                      </a:r>
                      <a:endParaRPr lang="en-GB" sz="800" b="1" i="0" u="none" strike="noStrike">
                        <a:solidFill>
                          <a:srgbClr val="19191A"/>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410533353"/>
                  </a:ext>
                </a:extLst>
              </a:tr>
              <a:tr h="210497">
                <a:tc>
                  <a:txBody>
                    <a:bodyPr/>
                    <a:lstStyle/>
                    <a:p>
                      <a:pPr algn="ctr" fontAlgn="ctr"/>
                      <a:r>
                        <a:rPr lang="en-GB" sz="800" u="none" strike="noStrike">
                          <a:effectLst/>
                        </a:rPr>
                        <a:t>US</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447</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023474510"/>
                  </a:ext>
                </a:extLst>
              </a:tr>
              <a:tr h="210497">
                <a:tc>
                  <a:txBody>
                    <a:bodyPr/>
                    <a:lstStyle/>
                    <a:p>
                      <a:pPr algn="ctr" fontAlgn="ctr"/>
                      <a:r>
                        <a:rPr lang="en-GB" sz="800" u="none" strike="noStrike">
                          <a:effectLst/>
                        </a:rPr>
                        <a:t>DE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66</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662970071"/>
                  </a:ext>
                </a:extLst>
              </a:tr>
              <a:tr h="210497">
                <a:tc>
                  <a:txBody>
                    <a:bodyPr/>
                    <a:lstStyle/>
                    <a:p>
                      <a:pPr algn="ctr" fontAlgn="ctr"/>
                      <a:r>
                        <a:rPr lang="en-GB" sz="800" u="none" strike="noStrike">
                          <a:effectLst/>
                        </a:rPr>
                        <a:t>CA</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64</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88529803"/>
                  </a:ext>
                </a:extLst>
              </a:tr>
              <a:tr h="210497">
                <a:tc>
                  <a:txBody>
                    <a:bodyPr/>
                    <a:lstStyle/>
                    <a:p>
                      <a:pPr algn="ctr" fontAlgn="ctr"/>
                      <a:r>
                        <a:rPr lang="pl-PL" sz="800" u="none" strike="noStrike" dirty="0">
                          <a:effectLst/>
                        </a:rPr>
                        <a:t>Nan</a:t>
                      </a:r>
                      <a:r>
                        <a:rPr lang="en-GB" sz="800" u="none" strike="noStrike" dirty="0">
                          <a:effectLst/>
                        </a:rPr>
                        <a:t> </a:t>
                      </a:r>
                      <a:endParaRPr lang="en-GB" sz="800" b="0" i="0" u="none" strike="noStrike" dirty="0">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49</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52955872"/>
                  </a:ext>
                </a:extLst>
              </a:tr>
              <a:tr h="210497">
                <a:tc>
                  <a:txBody>
                    <a:bodyPr/>
                    <a:lstStyle/>
                    <a:p>
                      <a:pPr algn="ctr" fontAlgn="ctr"/>
                      <a:r>
                        <a:rPr lang="en-GB" sz="800" u="none" strike="noStrike">
                          <a:effectLst/>
                        </a:rPr>
                        <a:t>GB</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45</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855437857"/>
                  </a:ext>
                </a:extLst>
              </a:tr>
              <a:tr h="210497">
                <a:tc>
                  <a:txBody>
                    <a:bodyPr/>
                    <a:lstStyle/>
                    <a:p>
                      <a:pPr algn="ctr" fontAlgn="ctr"/>
                      <a:r>
                        <a:rPr lang="en-GB" sz="800" u="none" strike="noStrike">
                          <a:effectLst/>
                        </a:rPr>
                        <a:t>TR</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28</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331314377"/>
                  </a:ext>
                </a:extLst>
              </a:tr>
              <a:tr h="210497">
                <a:tc>
                  <a:txBody>
                    <a:bodyPr/>
                    <a:lstStyle/>
                    <a:p>
                      <a:pPr algn="ctr" fontAlgn="ctr"/>
                      <a:r>
                        <a:rPr lang="en-GB" sz="800" u="none" strike="noStrike">
                          <a:effectLst/>
                        </a:rPr>
                        <a:t>BR</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25</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516251637"/>
                  </a:ext>
                </a:extLst>
              </a:tr>
              <a:tr h="210497">
                <a:tc>
                  <a:txBody>
                    <a:bodyPr/>
                    <a:lstStyle/>
                    <a:p>
                      <a:pPr algn="ctr" fontAlgn="ctr"/>
                      <a:r>
                        <a:rPr lang="en-GB" sz="800" u="none" strike="noStrike">
                          <a:effectLst/>
                        </a:rPr>
                        <a:t>DK</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20</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422623504"/>
                  </a:ext>
                </a:extLst>
              </a:tr>
              <a:tr h="210497">
                <a:tc>
                  <a:txBody>
                    <a:bodyPr/>
                    <a:lstStyle/>
                    <a:p>
                      <a:pPr algn="ctr" fontAlgn="ctr"/>
                      <a:r>
                        <a:rPr lang="en-GB" sz="800" u="none" strike="noStrike">
                          <a:effectLst/>
                        </a:rPr>
                        <a:t>PL</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19</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576054380"/>
                  </a:ext>
                </a:extLst>
              </a:tr>
              <a:tr h="210497">
                <a:tc>
                  <a:txBody>
                    <a:bodyPr/>
                    <a:lstStyle/>
                    <a:p>
                      <a:pPr algn="ctr" fontAlgn="ctr"/>
                      <a:r>
                        <a:rPr lang="en-GB" sz="800" u="none" strike="noStrike">
                          <a:effectLst/>
                        </a:rPr>
                        <a:t>NL</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17</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938946450"/>
                  </a:ext>
                </a:extLst>
              </a:tr>
            </a:tbl>
          </a:graphicData>
        </a:graphic>
      </p:graphicFrame>
    </p:spTree>
    <p:extLst>
      <p:ext uri="{BB962C8B-B14F-4D97-AF65-F5344CB8AC3E}">
        <p14:creationId xmlns:p14="http://schemas.microsoft.com/office/powerpoint/2010/main" val="82707509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84158"/>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5.2</a:t>
            </a:r>
            <a:endParaRPr sz="2400" b="1" dirty="0">
              <a:solidFill>
                <a:srgbClr val="295269"/>
              </a:solidFill>
              <a:latin typeface="Roboto"/>
              <a:ea typeface="Roboto"/>
              <a:cs typeface="Roboto"/>
              <a:sym typeface="Roboto"/>
            </a:endParaRPr>
          </a:p>
        </p:txBody>
      </p:sp>
      <p:pic>
        <p:nvPicPr>
          <p:cNvPr id="4" name="Picture 3">
            <a:extLst>
              <a:ext uri="{FF2B5EF4-FFF2-40B4-BE49-F238E27FC236}">
                <a16:creationId xmlns:a16="http://schemas.microsoft.com/office/drawing/2014/main" id="{71366C56-6FA5-4B56-A7F1-759E5D6A5CE7}"/>
              </a:ext>
            </a:extLst>
          </p:cNvPr>
          <p:cNvPicPr>
            <a:picLocks noChangeAspect="1"/>
          </p:cNvPicPr>
          <p:nvPr/>
        </p:nvPicPr>
        <p:blipFill>
          <a:blip r:embed="rId3"/>
          <a:stretch>
            <a:fillRect/>
          </a:stretch>
        </p:blipFill>
        <p:spPr>
          <a:xfrm>
            <a:off x="1371600" y="971550"/>
            <a:ext cx="7772400" cy="4171950"/>
          </a:xfrm>
          <a:prstGeom prst="rect">
            <a:avLst/>
          </a:prstGeom>
        </p:spPr>
      </p:pic>
    </p:spTree>
    <p:extLst>
      <p:ext uri="{BB962C8B-B14F-4D97-AF65-F5344CB8AC3E}">
        <p14:creationId xmlns:p14="http://schemas.microsoft.com/office/powerpoint/2010/main" val="422186973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6</a:t>
            </a:r>
            <a:endParaRPr sz="2400" b="1" dirty="0">
              <a:solidFill>
                <a:srgbClr val="295269"/>
              </a:solidFill>
              <a:latin typeface="Roboto"/>
              <a:ea typeface="Roboto"/>
              <a:cs typeface="Roboto"/>
              <a:sym typeface="Roboto"/>
            </a:endParaRPr>
          </a:p>
        </p:txBody>
      </p:sp>
      <p:sp>
        <p:nvSpPr>
          <p:cNvPr id="323" name="Shape 323"/>
          <p:cNvSpPr txBox="1"/>
          <p:nvPr/>
        </p:nvSpPr>
        <p:spPr>
          <a:xfrm>
            <a:off x="6088911" y="1192675"/>
            <a:ext cx="2961087" cy="3485652"/>
          </a:xfrm>
          <a:prstGeom prst="rect">
            <a:avLst/>
          </a:prstGeom>
          <a:solidFill>
            <a:srgbClr val="D9D9D9"/>
          </a:solidFill>
          <a:ln>
            <a:noFill/>
          </a:ln>
        </p:spPr>
        <p:txBody>
          <a:bodyPr spcFirstLastPara="1" wrap="square" lIns="91425" tIns="91425" rIns="91425" bIns="91425" anchor="t" anchorCtr="0">
            <a:noAutofit/>
          </a:bodyPr>
          <a:lstStyle/>
          <a:p>
            <a:r>
              <a:rPr lang="en-GB" sz="1100" dirty="0">
                <a:latin typeface="Courier New" panose="02070309020205020404" pitchFamily="49" charset="0"/>
                <a:cs typeface="Courier New" panose="02070309020205020404" pitchFamily="49" charset="0"/>
              </a:rPr>
              <a:t>SELECT player, COUNT(*)</a:t>
            </a:r>
          </a:p>
          <a:p>
            <a:r>
              <a:rPr lang="en-GB" sz="1100" dirty="0">
                <a:latin typeface="Courier New" panose="02070309020205020404" pitchFamily="49" charset="0"/>
                <a:cs typeface="Courier New" panose="02070309020205020404" pitchFamily="49" charset="0"/>
              </a:rPr>
              <a:t>FROM stream</a:t>
            </a:r>
          </a:p>
          <a:p>
            <a:r>
              <a:rPr lang="en-GB" sz="1100" dirty="0">
                <a:latin typeface="Courier New" panose="02070309020205020404" pitchFamily="49" charset="0"/>
                <a:cs typeface="Courier New" panose="02070309020205020404" pitchFamily="49" charset="0"/>
              </a:rPr>
              <a:t>GROUP BY player</a:t>
            </a:r>
          </a:p>
          <a:p>
            <a:r>
              <a:rPr lang="en-GB" sz="1100" dirty="0">
                <a:latin typeface="Courier New" panose="02070309020205020404" pitchFamily="49" charset="0"/>
                <a:cs typeface="Courier New" panose="02070309020205020404" pitchFamily="49" charset="0"/>
              </a:rPr>
              <a:t>ORDER BY COUNT(*) DESC;</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324" name="Shape 324"/>
          <p:cNvSpPr txBox="1"/>
          <p:nvPr/>
        </p:nvSpPr>
        <p:spPr>
          <a:xfrm>
            <a:off x="177975" y="1192674"/>
            <a:ext cx="5910936" cy="1034059"/>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en-GB" sz="1200" dirty="0">
                <a:latin typeface="Roboto" panose="020B0604020202020204" charset="0"/>
                <a:ea typeface="Roboto" panose="020B0604020202020204" charset="0"/>
              </a:rPr>
              <a:t>The player column contains the source the user is using to view the stream (site, </a:t>
            </a:r>
            <a:r>
              <a:rPr lang="en-GB" sz="1200" dirty="0" err="1">
                <a:latin typeface="Roboto" panose="020B0604020202020204" charset="0"/>
                <a:ea typeface="Roboto" panose="020B0604020202020204" charset="0"/>
              </a:rPr>
              <a:t>iphone</a:t>
            </a:r>
            <a:r>
              <a:rPr lang="en-GB" sz="1200" dirty="0">
                <a:latin typeface="Roboto" panose="020B0604020202020204" charset="0"/>
                <a:ea typeface="Roboto" panose="020B0604020202020204" charset="0"/>
              </a:rPr>
              <a:t>, android, etc).</a:t>
            </a:r>
          </a:p>
          <a:p>
            <a:endParaRPr lang="en-GB" sz="1200" dirty="0">
              <a:latin typeface="Roboto" panose="020B0604020202020204" charset="0"/>
              <a:ea typeface="Roboto" panose="020B0604020202020204" charset="0"/>
            </a:endParaRPr>
          </a:p>
          <a:p>
            <a:r>
              <a:rPr lang="en-GB" sz="1200" dirty="0">
                <a:latin typeface="Roboto" panose="020B0604020202020204" charset="0"/>
                <a:ea typeface="Roboto" panose="020B0604020202020204" charset="0"/>
              </a:rPr>
              <a:t>Create a list of players and their number of streamers.</a:t>
            </a:r>
          </a:p>
        </p:txBody>
      </p:sp>
      <p:graphicFrame>
        <p:nvGraphicFramePr>
          <p:cNvPr id="3" name="Table 2">
            <a:extLst>
              <a:ext uri="{FF2B5EF4-FFF2-40B4-BE49-F238E27FC236}">
                <a16:creationId xmlns:a16="http://schemas.microsoft.com/office/drawing/2014/main" id="{41196952-7560-4B6A-A0D7-5BE428791C17}"/>
              </a:ext>
            </a:extLst>
          </p:cNvPr>
          <p:cNvGraphicFramePr>
            <a:graphicFrameLocks noGrp="1"/>
          </p:cNvGraphicFramePr>
          <p:nvPr>
            <p:extLst>
              <p:ext uri="{D42A27DB-BD31-4B8C-83A1-F6EECF244321}">
                <p14:modId xmlns:p14="http://schemas.microsoft.com/office/powerpoint/2010/main" val="3798796098"/>
              </p:ext>
            </p:extLst>
          </p:nvPr>
        </p:nvGraphicFramePr>
        <p:xfrm>
          <a:off x="177975" y="2226733"/>
          <a:ext cx="5910936" cy="2451592"/>
        </p:xfrm>
        <a:graphic>
          <a:graphicData uri="http://schemas.openxmlformats.org/drawingml/2006/table">
            <a:tbl>
              <a:tblPr firstRow="1">
                <a:tableStyleId>{7DF18680-E054-41AD-8BC1-D1AEF772440D}</a:tableStyleId>
              </a:tblPr>
              <a:tblGrid>
                <a:gridCol w="3028442">
                  <a:extLst>
                    <a:ext uri="{9D8B030D-6E8A-4147-A177-3AD203B41FA5}">
                      <a16:colId xmlns:a16="http://schemas.microsoft.com/office/drawing/2014/main" val="2505225076"/>
                    </a:ext>
                  </a:extLst>
                </a:gridCol>
                <a:gridCol w="2882494">
                  <a:extLst>
                    <a:ext uri="{9D8B030D-6E8A-4147-A177-3AD203B41FA5}">
                      <a16:colId xmlns:a16="http://schemas.microsoft.com/office/drawing/2014/main" val="999898355"/>
                    </a:ext>
                  </a:extLst>
                </a:gridCol>
              </a:tblGrid>
              <a:tr h="188584">
                <a:tc>
                  <a:txBody>
                    <a:bodyPr/>
                    <a:lstStyle/>
                    <a:p>
                      <a:pPr algn="ctr" fontAlgn="ctr"/>
                      <a:r>
                        <a:rPr lang="en-GB" sz="800" u="none" strike="noStrike">
                          <a:effectLst/>
                        </a:rPr>
                        <a:t>player</a:t>
                      </a:r>
                      <a:endParaRPr lang="en-GB" sz="800" b="1" i="0" u="none" strike="noStrike">
                        <a:solidFill>
                          <a:srgbClr val="19191A"/>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COUNT(*)</a:t>
                      </a:r>
                      <a:endParaRPr lang="en-GB" sz="800" b="1" i="0" u="none" strike="noStrike">
                        <a:solidFill>
                          <a:srgbClr val="19191A"/>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186015069"/>
                  </a:ext>
                </a:extLst>
              </a:tr>
              <a:tr h="188584">
                <a:tc>
                  <a:txBody>
                    <a:bodyPr/>
                    <a:lstStyle/>
                    <a:p>
                      <a:pPr algn="ctr" fontAlgn="ctr"/>
                      <a:r>
                        <a:rPr lang="en-GB" sz="800" u="none" strike="noStrike">
                          <a:effectLst/>
                        </a:rPr>
                        <a:t>site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1365</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663178655"/>
                  </a:ext>
                </a:extLst>
              </a:tr>
              <a:tr h="188584">
                <a:tc>
                  <a:txBody>
                    <a:bodyPr/>
                    <a:lstStyle/>
                    <a:p>
                      <a:pPr algn="ctr" fontAlgn="ctr"/>
                      <a:r>
                        <a:rPr lang="en-GB" sz="800" u="none" strike="noStrike">
                          <a:effectLst/>
                        </a:rPr>
                        <a:t>iphone_t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622</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74435347"/>
                  </a:ext>
                </a:extLst>
              </a:tr>
              <a:tr h="188584">
                <a:tc>
                  <a:txBody>
                    <a:bodyPr/>
                    <a:lstStyle/>
                    <a:p>
                      <a:pPr algn="ctr" fontAlgn="ctr"/>
                      <a:r>
                        <a:rPr lang="en-GB" sz="800" u="none" strike="noStrike">
                          <a:effectLst/>
                        </a:rPr>
                        <a:t>android</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547</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96309487"/>
                  </a:ext>
                </a:extLst>
              </a:tr>
              <a:tr h="188584">
                <a:tc>
                  <a:txBody>
                    <a:bodyPr/>
                    <a:lstStyle/>
                    <a:p>
                      <a:pPr algn="ctr" fontAlgn="ctr"/>
                      <a:r>
                        <a:rPr lang="en-GB" sz="800" u="none" strike="noStrike">
                          <a:effectLst/>
                        </a:rPr>
                        <a:t>ipad_t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290</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34677316"/>
                  </a:ext>
                </a:extLst>
              </a:tr>
              <a:tr h="188584">
                <a:tc>
                  <a:txBody>
                    <a:bodyPr/>
                    <a:lstStyle/>
                    <a:p>
                      <a:pPr algn="ctr" fontAlgn="ctr"/>
                      <a:r>
                        <a:rPr lang="en-GB" sz="800" u="none" strike="noStrike">
                          <a:effectLst/>
                        </a:rPr>
                        <a:t>embed</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125</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888925179"/>
                  </a:ext>
                </a:extLst>
              </a:tr>
              <a:tr h="188584">
                <a:tc>
                  <a:txBody>
                    <a:bodyPr/>
                    <a:lstStyle/>
                    <a:p>
                      <a:pPr algn="ctr" fontAlgn="ctr"/>
                      <a:r>
                        <a:rPr lang="en-GB" sz="800" u="none" strike="noStrike">
                          <a:effectLst/>
                        </a:rPr>
                        <a:t>xbox_one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22</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944328043"/>
                  </a:ext>
                </a:extLst>
              </a:tr>
              <a:tr h="188584">
                <a:tc>
                  <a:txBody>
                    <a:bodyPr/>
                    <a:lstStyle/>
                    <a:p>
                      <a:pPr algn="ctr" fontAlgn="ctr"/>
                      <a:r>
                        <a:rPr lang="en-GB" sz="800" u="none" strike="noStrike">
                          <a:effectLst/>
                        </a:rPr>
                        <a:t>home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16</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89697211"/>
                  </a:ext>
                </a:extLst>
              </a:tr>
              <a:tr h="188584">
                <a:tc>
                  <a:txBody>
                    <a:bodyPr/>
                    <a:lstStyle/>
                    <a:p>
                      <a:pPr algn="ctr" fontAlgn="ctr"/>
                      <a:r>
                        <a:rPr lang="en-GB" sz="800" u="none" strike="noStrike">
                          <a:effectLst/>
                        </a:rPr>
                        <a:t>amazon</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954676742"/>
                  </a:ext>
                </a:extLst>
              </a:tr>
              <a:tr h="188584">
                <a:tc>
                  <a:txBody>
                    <a:bodyPr/>
                    <a:lstStyle/>
                    <a:p>
                      <a:pPr algn="ctr" fontAlgn="ctr"/>
                      <a:r>
                        <a:rPr lang="en-GB" sz="800" u="none" strike="noStrike">
                          <a:effectLst/>
                        </a:rPr>
                        <a:t>frontpage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4</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404419116"/>
                  </a:ext>
                </a:extLst>
              </a:tr>
              <a:tr h="188584">
                <a:tc>
                  <a:txBody>
                    <a:bodyPr/>
                    <a:lstStyle/>
                    <a:p>
                      <a:pPr algn="ctr" fontAlgn="ctr"/>
                      <a:r>
                        <a:rPr lang="en-GB" sz="800" u="none" strike="noStrike">
                          <a:effectLst/>
                        </a:rPr>
                        <a:t>xbox360</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88341999"/>
                  </a:ext>
                </a:extLst>
              </a:tr>
              <a:tr h="188584">
                <a:tc>
                  <a:txBody>
                    <a:bodyPr/>
                    <a:lstStyle/>
                    <a:p>
                      <a:pPr algn="ctr" fontAlgn="ctr"/>
                      <a:r>
                        <a:rPr lang="en-GB" sz="800" u="none" strike="noStrike">
                          <a:effectLst/>
                        </a:rPr>
                        <a:t>roku</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722011366"/>
                  </a:ext>
                </a:extLst>
              </a:tr>
              <a:tr h="188584">
                <a:tc>
                  <a:txBody>
                    <a:bodyPr/>
                    <a:lstStyle/>
                    <a:p>
                      <a:pPr algn="ctr" fontAlgn="ctr"/>
                      <a:r>
                        <a:rPr lang="en-GB" sz="800" u="none" strike="noStrike">
                          <a:effectLst/>
                        </a:rPr>
                        <a:t>chromecast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1</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382918303"/>
                  </a:ext>
                </a:extLst>
              </a:tr>
            </a:tbl>
          </a:graphicData>
        </a:graphic>
      </p:graphicFrame>
    </p:spTree>
    <p:extLst>
      <p:ext uri="{BB962C8B-B14F-4D97-AF65-F5344CB8AC3E}">
        <p14:creationId xmlns:p14="http://schemas.microsoft.com/office/powerpoint/2010/main" val="15946438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7.1</a:t>
            </a:r>
            <a:endParaRPr sz="2400" b="1" dirty="0">
              <a:solidFill>
                <a:srgbClr val="295269"/>
              </a:solidFill>
              <a:latin typeface="Roboto"/>
              <a:ea typeface="Roboto"/>
              <a:cs typeface="Roboto"/>
              <a:sym typeface="Roboto"/>
            </a:endParaRPr>
          </a:p>
        </p:txBody>
      </p:sp>
      <p:sp>
        <p:nvSpPr>
          <p:cNvPr id="323" name="Shape 323"/>
          <p:cNvSpPr txBox="1"/>
          <p:nvPr/>
        </p:nvSpPr>
        <p:spPr>
          <a:xfrm>
            <a:off x="6088911" y="1192675"/>
            <a:ext cx="2961087" cy="3066058"/>
          </a:xfrm>
          <a:prstGeom prst="rect">
            <a:avLst/>
          </a:prstGeom>
          <a:solidFill>
            <a:srgbClr val="D9D9D9"/>
          </a:solidFill>
          <a:ln>
            <a:noFill/>
          </a:ln>
        </p:spPr>
        <p:txBody>
          <a:bodyPr spcFirstLastPara="1" wrap="square" lIns="91425" tIns="91425" rIns="91425" bIns="91425" anchor="t" anchorCtr="0">
            <a:noAutofit/>
          </a:bodyPr>
          <a:lstStyle/>
          <a:p>
            <a:r>
              <a:rPr lang="en-GB" sz="900" dirty="0">
                <a:latin typeface="Courier New" panose="02070309020205020404" pitchFamily="49" charset="0"/>
                <a:cs typeface="Courier New" panose="02070309020205020404" pitchFamily="49" charset="0"/>
              </a:rPr>
              <a:t>SELECT game,</a:t>
            </a:r>
          </a:p>
          <a:p>
            <a:r>
              <a:rPr lang="en-GB" sz="900" dirty="0">
                <a:latin typeface="Courier New" panose="02070309020205020404" pitchFamily="49" charset="0"/>
                <a:cs typeface="Courier New" panose="02070309020205020404" pitchFamily="49" charset="0"/>
              </a:rPr>
              <a:t>  CASE</a:t>
            </a:r>
          </a:p>
          <a:p>
            <a:r>
              <a:rPr lang="en-GB" sz="900" dirty="0">
                <a:latin typeface="Courier New" panose="02070309020205020404" pitchFamily="49" charset="0"/>
                <a:cs typeface="Courier New" panose="02070309020205020404" pitchFamily="49" charset="0"/>
              </a:rPr>
              <a:t>    WHEN game = 'League of Legends'</a:t>
            </a:r>
          </a:p>
          <a:p>
            <a:r>
              <a:rPr lang="en-GB" sz="900" dirty="0">
                <a:latin typeface="Courier New" panose="02070309020205020404" pitchFamily="49" charset="0"/>
                <a:cs typeface="Courier New" panose="02070309020205020404" pitchFamily="49" charset="0"/>
              </a:rPr>
              <a:t>      THEN 'MOBA'</a:t>
            </a:r>
          </a:p>
          <a:p>
            <a:r>
              <a:rPr lang="en-GB" sz="900" dirty="0">
                <a:latin typeface="Courier New" panose="02070309020205020404" pitchFamily="49" charset="0"/>
                <a:cs typeface="Courier New" panose="02070309020205020404" pitchFamily="49" charset="0"/>
              </a:rPr>
              <a:t>    WHEN game = '</a:t>
            </a:r>
            <a:r>
              <a:rPr lang="en-GB" sz="900" dirty="0" err="1">
                <a:latin typeface="Courier New" panose="02070309020205020404" pitchFamily="49" charset="0"/>
                <a:cs typeface="Courier New" panose="02070309020205020404" pitchFamily="49" charset="0"/>
              </a:rPr>
              <a:t>Dota</a:t>
            </a:r>
            <a:r>
              <a:rPr lang="en-GB" sz="900" dirty="0">
                <a:latin typeface="Courier New" panose="02070309020205020404" pitchFamily="49" charset="0"/>
                <a:cs typeface="Courier New" panose="02070309020205020404" pitchFamily="49" charset="0"/>
              </a:rPr>
              <a:t> 2'</a:t>
            </a:r>
          </a:p>
          <a:p>
            <a:r>
              <a:rPr lang="en-GB" sz="900" dirty="0">
                <a:latin typeface="Courier New" panose="02070309020205020404" pitchFamily="49" charset="0"/>
                <a:cs typeface="Courier New" panose="02070309020205020404" pitchFamily="49" charset="0"/>
              </a:rPr>
              <a:t>      THEN 'MOBA'</a:t>
            </a:r>
          </a:p>
          <a:p>
            <a:r>
              <a:rPr lang="en-GB" sz="900" dirty="0">
                <a:latin typeface="Courier New" panose="02070309020205020404" pitchFamily="49" charset="0"/>
                <a:cs typeface="Courier New" panose="02070309020205020404" pitchFamily="49" charset="0"/>
              </a:rPr>
              <a:t>    WHEN game = 'Heroes of the Storm'</a:t>
            </a:r>
          </a:p>
          <a:p>
            <a:r>
              <a:rPr lang="en-GB" sz="900" dirty="0">
                <a:latin typeface="Courier New" panose="02070309020205020404" pitchFamily="49" charset="0"/>
                <a:cs typeface="Courier New" panose="02070309020205020404" pitchFamily="49" charset="0"/>
              </a:rPr>
              <a:t>      THEN 'MOBA'</a:t>
            </a:r>
          </a:p>
          <a:p>
            <a:r>
              <a:rPr lang="en-GB" sz="900" dirty="0">
                <a:latin typeface="Courier New" panose="02070309020205020404" pitchFamily="49" charset="0"/>
                <a:cs typeface="Courier New" panose="02070309020205020404" pitchFamily="49" charset="0"/>
              </a:rPr>
              <a:t>    WHEN game = 'Counter-Strike: Global Offensive'</a:t>
            </a:r>
          </a:p>
          <a:p>
            <a:r>
              <a:rPr lang="en-GB" sz="900" dirty="0">
                <a:latin typeface="Courier New" panose="02070309020205020404" pitchFamily="49" charset="0"/>
                <a:cs typeface="Courier New" panose="02070309020205020404" pitchFamily="49" charset="0"/>
              </a:rPr>
              <a:t>      THEN 'FPS'</a:t>
            </a:r>
          </a:p>
          <a:p>
            <a:r>
              <a:rPr lang="en-GB" sz="900" dirty="0">
                <a:latin typeface="Courier New" panose="02070309020205020404" pitchFamily="49" charset="0"/>
                <a:cs typeface="Courier New" panose="02070309020205020404" pitchFamily="49" charset="0"/>
              </a:rPr>
              <a:t>    WHEN game = '</a:t>
            </a:r>
            <a:r>
              <a:rPr lang="en-GB" sz="900" dirty="0" err="1">
                <a:latin typeface="Courier New" panose="02070309020205020404" pitchFamily="49" charset="0"/>
                <a:cs typeface="Courier New" panose="02070309020205020404" pitchFamily="49" charset="0"/>
              </a:rPr>
              <a:t>DayZ</a:t>
            </a:r>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      THEN 'Survival'</a:t>
            </a:r>
          </a:p>
          <a:p>
            <a:r>
              <a:rPr lang="en-GB" sz="900" dirty="0">
                <a:latin typeface="Courier New" panose="02070309020205020404" pitchFamily="49" charset="0"/>
                <a:cs typeface="Courier New" panose="02070309020205020404" pitchFamily="49" charset="0"/>
              </a:rPr>
              <a:t>    WHEN game = 'ARK: Survival Evolved'</a:t>
            </a:r>
          </a:p>
          <a:p>
            <a:r>
              <a:rPr lang="en-GB" sz="900" dirty="0">
                <a:latin typeface="Courier New" panose="02070309020205020404" pitchFamily="49" charset="0"/>
                <a:cs typeface="Courier New" panose="02070309020205020404" pitchFamily="49" charset="0"/>
              </a:rPr>
              <a:t>      THEN 'Survival'</a:t>
            </a:r>
          </a:p>
          <a:p>
            <a:r>
              <a:rPr lang="en-GB" sz="900" dirty="0">
                <a:latin typeface="Courier New" panose="02070309020205020404" pitchFamily="49" charset="0"/>
                <a:cs typeface="Courier New" panose="02070309020205020404" pitchFamily="49" charset="0"/>
              </a:rPr>
              <a:t>    ELSE 'Other'</a:t>
            </a:r>
          </a:p>
          <a:p>
            <a:r>
              <a:rPr lang="en-GB" sz="900" dirty="0">
                <a:latin typeface="Courier New" panose="02070309020205020404" pitchFamily="49" charset="0"/>
                <a:cs typeface="Courier New" panose="02070309020205020404" pitchFamily="49" charset="0"/>
              </a:rPr>
              <a:t>  END AS 'genre',</a:t>
            </a:r>
          </a:p>
          <a:p>
            <a:r>
              <a:rPr lang="en-GB" sz="900" dirty="0">
                <a:latin typeface="Courier New" panose="02070309020205020404" pitchFamily="49" charset="0"/>
                <a:cs typeface="Courier New" panose="02070309020205020404" pitchFamily="49" charset="0"/>
              </a:rPr>
              <a:t>  COUNT(*)</a:t>
            </a:r>
          </a:p>
          <a:p>
            <a:r>
              <a:rPr lang="en-GB" sz="900" dirty="0">
                <a:latin typeface="Courier New" panose="02070309020205020404" pitchFamily="49" charset="0"/>
                <a:cs typeface="Courier New" panose="02070309020205020404" pitchFamily="49" charset="0"/>
              </a:rPr>
              <a:t>FROM stream</a:t>
            </a:r>
          </a:p>
          <a:p>
            <a:r>
              <a:rPr lang="en-GB" sz="900" dirty="0">
                <a:latin typeface="Courier New" panose="02070309020205020404" pitchFamily="49" charset="0"/>
                <a:cs typeface="Courier New" panose="02070309020205020404" pitchFamily="49" charset="0"/>
              </a:rPr>
              <a:t>GROUP BY game </a:t>
            </a:r>
          </a:p>
          <a:p>
            <a:r>
              <a:rPr lang="en-GB" sz="900" dirty="0">
                <a:latin typeface="Courier New" panose="02070309020205020404" pitchFamily="49" charset="0"/>
                <a:cs typeface="Courier New" panose="02070309020205020404" pitchFamily="49" charset="0"/>
              </a:rPr>
              <a:t>ORDER BY COUNT(*) DESC;</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324" name="Shape 324"/>
          <p:cNvSpPr txBox="1"/>
          <p:nvPr/>
        </p:nvSpPr>
        <p:spPr>
          <a:xfrm>
            <a:off x="177975" y="1192674"/>
            <a:ext cx="5910936" cy="3066058"/>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dirty="0" err="1">
                <a:latin typeface="Roboto" panose="020B0604020202020204" charset="0"/>
                <a:ea typeface="Roboto" panose="020B0604020202020204" charset="0"/>
              </a:rPr>
              <a:t>I’ll</a:t>
            </a:r>
            <a:r>
              <a:rPr lang="pl-PL" sz="1200" dirty="0">
                <a:latin typeface="Roboto" panose="020B0604020202020204" charset="0"/>
                <a:ea typeface="Roboto" panose="020B0604020202020204" charset="0"/>
              </a:rPr>
              <a:t> c</a:t>
            </a:r>
            <a:r>
              <a:rPr lang="en-GB" sz="1200" dirty="0" err="1">
                <a:latin typeface="Roboto" panose="020B0604020202020204" charset="0"/>
                <a:ea typeface="Roboto" panose="020B0604020202020204" charset="0"/>
              </a:rPr>
              <a:t>reate</a:t>
            </a:r>
            <a:r>
              <a:rPr lang="en-GB" sz="1200" dirty="0">
                <a:latin typeface="Roboto" panose="020B0604020202020204" charset="0"/>
                <a:ea typeface="Roboto" panose="020B0604020202020204" charset="0"/>
              </a:rPr>
              <a:t> a new column named </a:t>
            </a:r>
            <a:r>
              <a:rPr lang="en-GB" sz="1200" b="1" dirty="0">
                <a:effectLst>
                  <a:outerShdw blurRad="38100" dist="38100" dir="2700000" algn="tl">
                    <a:srgbClr val="000000">
                      <a:alpha val="43137"/>
                    </a:srgbClr>
                  </a:outerShdw>
                </a:effectLst>
                <a:latin typeface="Roboto" panose="020B0604020202020204" charset="0"/>
                <a:ea typeface="Roboto" panose="020B0604020202020204" charset="0"/>
              </a:rPr>
              <a:t>genre</a:t>
            </a:r>
            <a:r>
              <a:rPr lang="en-GB" sz="1200" dirty="0">
                <a:latin typeface="Roboto" panose="020B0604020202020204" charset="0"/>
                <a:ea typeface="Roboto" panose="020B0604020202020204" charset="0"/>
              </a:rPr>
              <a:t> for each of the games.</a:t>
            </a:r>
          </a:p>
          <a:p>
            <a:endParaRPr lang="en-GB" sz="1200" dirty="0">
              <a:latin typeface="Roboto" panose="020B0604020202020204" charset="0"/>
              <a:ea typeface="Roboto" panose="020B0604020202020204" charset="0"/>
            </a:endParaRPr>
          </a:p>
          <a:p>
            <a:r>
              <a:rPr lang="en-GB" sz="1200" dirty="0">
                <a:latin typeface="Roboto" panose="020B0604020202020204" charset="0"/>
                <a:ea typeface="Roboto" panose="020B0604020202020204" charset="0"/>
              </a:rPr>
              <a:t>Group the games into their genres: Multiplayer Online Battle Arena (MOBA), First Person Shooter (FPS), Survival, and Other.</a:t>
            </a:r>
          </a:p>
          <a:p>
            <a:endParaRPr lang="en-GB" sz="1200" dirty="0">
              <a:latin typeface="Roboto" panose="020B0604020202020204" charset="0"/>
              <a:ea typeface="Roboto" panose="020B0604020202020204" charset="0"/>
            </a:endParaRPr>
          </a:p>
          <a:p>
            <a:r>
              <a:rPr lang="en-GB" sz="1200" dirty="0">
                <a:latin typeface="Roboto" panose="020B0604020202020204" charset="0"/>
                <a:ea typeface="Roboto" panose="020B0604020202020204" charset="0"/>
              </a:rPr>
              <a:t>Using CASE, your logic should be:</a:t>
            </a:r>
          </a:p>
          <a:p>
            <a:endParaRPr lang="en-GB" sz="1200" dirty="0">
              <a:latin typeface="Roboto" panose="020B0604020202020204" charset="0"/>
              <a:ea typeface="Roboto" panose="020B0604020202020204" charset="0"/>
            </a:endParaRP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League of Legends → MOBA</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a:t>
            </a:r>
            <a:r>
              <a:rPr lang="en-GB" sz="1200" dirty="0" err="1">
                <a:latin typeface="Roboto" panose="020B0604020202020204" charset="0"/>
                <a:ea typeface="Roboto" panose="020B0604020202020204" charset="0"/>
              </a:rPr>
              <a:t>Dota</a:t>
            </a:r>
            <a:r>
              <a:rPr lang="en-GB" sz="1200" dirty="0">
                <a:latin typeface="Roboto" panose="020B0604020202020204" charset="0"/>
                <a:ea typeface="Roboto" panose="020B0604020202020204" charset="0"/>
              </a:rPr>
              <a:t> 2 → MOBA</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Heroes of the Storm → MOBA</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Counter-Strike: Global Offensive → FPS</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a:t>
            </a:r>
            <a:r>
              <a:rPr lang="en-GB" sz="1200" dirty="0" err="1">
                <a:latin typeface="Roboto" panose="020B0604020202020204" charset="0"/>
                <a:ea typeface="Roboto" panose="020B0604020202020204" charset="0"/>
              </a:rPr>
              <a:t>DayZ</a:t>
            </a:r>
            <a:r>
              <a:rPr lang="en-GB" sz="1200" dirty="0">
                <a:latin typeface="Roboto" panose="020B0604020202020204" charset="0"/>
                <a:ea typeface="Roboto" panose="020B0604020202020204" charset="0"/>
              </a:rPr>
              <a:t> → Survival</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If ARK: Survival Evolved → Survival</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Else → Other</a:t>
            </a:r>
          </a:p>
        </p:txBody>
      </p:sp>
    </p:spTree>
    <p:extLst>
      <p:ext uri="{BB962C8B-B14F-4D97-AF65-F5344CB8AC3E}">
        <p14:creationId xmlns:p14="http://schemas.microsoft.com/office/powerpoint/2010/main" val="148798365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7.2</a:t>
            </a:r>
            <a:endParaRPr sz="2400" b="1" dirty="0">
              <a:solidFill>
                <a:srgbClr val="295269"/>
              </a:solidFill>
              <a:latin typeface="Roboto"/>
              <a:ea typeface="Roboto"/>
              <a:cs typeface="Roboto"/>
              <a:sym typeface="Roboto"/>
            </a:endParaRPr>
          </a:p>
        </p:txBody>
      </p:sp>
      <p:graphicFrame>
        <p:nvGraphicFramePr>
          <p:cNvPr id="2" name="Table 1">
            <a:extLst>
              <a:ext uri="{FF2B5EF4-FFF2-40B4-BE49-F238E27FC236}">
                <a16:creationId xmlns:a16="http://schemas.microsoft.com/office/drawing/2014/main" id="{80ED9068-56DE-427F-B941-74B3B30956AE}"/>
              </a:ext>
            </a:extLst>
          </p:cNvPr>
          <p:cNvGraphicFramePr>
            <a:graphicFrameLocks noGrp="1"/>
          </p:cNvGraphicFramePr>
          <p:nvPr>
            <p:extLst>
              <p:ext uri="{D42A27DB-BD31-4B8C-83A1-F6EECF244321}">
                <p14:modId xmlns:p14="http://schemas.microsoft.com/office/powerpoint/2010/main" val="3722737569"/>
              </p:ext>
            </p:extLst>
          </p:nvPr>
        </p:nvGraphicFramePr>
        <p:xfrm>
          <a:off x="448733" y="1130225"/>
          <a:ext cx="7349067" cy="3577245"/>
        </p:xfrm>
        <a:graphic>
          <a:graphicData uri="http://schemas.openxmlformats.org/drawingml/2006/table">
            <a:tbl>
              <a:tblPr firstRow="1">
                <a:tableStyleId>{7DF18680-E054-41AD-8BC1-D1AEF772440D}</a:tableStyleId>
              </a:tblPr>
              <a:tblGrid>
                <a:gridCol w="2997408">
                  <a:extLst>
                    <a:ext uri="{9D8B030D-6E8A-4147-A177-3AD203B41FA5}">
                      <a16:colId xmlns:a16="http://schemas.microsoft.com/office/drawing/2014/main" val="1479184650"/>
                    </a:ext>
                  </a:extLst>
                </a:gridCol>
                <a:gridCol w="2852955">
                  <a:extLst>
                    <a:ext uri="{9D8B030D-6E8A-4147-A177-3AD203B41FA5}">
                      <a16:colId xmlns:a16="http://schemas.microsoft.com/office/drawing/2014/main" val="834563122"/>
                    </a:ext>
                  </a:extLst>
                </a:gridCol>
                <a:gridCol w="1498704">
                  <a:extLst>
                    <a:ext uri="{9D8B030D-6E8A-4147-A177-3AD203B41FA5}">
                      <a16:colId xmlns:a16="http://schemas.microsoft.com/office/drawing/2014/main" val="2827914356"/>
                    </a:ext>
                  </a:extLst>
                </a:gridCol>
              </a:tblGrid>
              <a:tr h="170345">
                <a:tc>
                  <a:txBody>
                    <a:bodyPr/>
                    <a:lstStyle/>
                    <a:p>
                      <a:pPr algn="ctr" fontAlgn="ctr"/>
                      <a:r>
                        <a:rPr lang="en-GB" sz="700" u="none" strike="noStrike">
                          <a:effectLst/>
                        </a:rPr>
                        <a:t>game</a:t>
                      </a:r>
                      <a:endParaRPr lang="en-GB" sz="700" b="1" i="0" u="none" strike="noStrike">
                        <a:solidFill>
                          <a:srgbClr val="19191A"/>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genre</a:t>
                      </a:r>
                      <a:endParaRPr lang="en-GB" sz="700" b="1" i="0" u="none" strike="noStrike">
                        <a:solidFill>
                          <a:srgbClr val="19191A"/>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COUNT(*)</a:t>
                      </a:r>
                      <a:endParaRPr lang="en-GB" sz="700" b="1" i="0" u="none" strike="noStrike">
                        <a:solidFill>
                          <a:srgbClr val="19191A"/>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38654915"/>
                  </a:ext>
                </a:extLst>
              </a:tr>
              <a:tr h="170345">
                <a:tc>
                  <a:txBody>
                    <a:bodyPr/>
                    <a:lstStyle/>
                    <a:p>
                      <a:pPr algn="ctr" fontAlgn="ctr"/>
                      <a:r>
                        <a:rPr lang="en-GB" sz="700" u="none" strike="noStrike" dirty="0">
                          <a:effectLst/>
                        </a:rPr>
                        <a:t>League of Legends</a:t>
                      </a:r>
                      <a:endParaRPr lang="en-GB" sz="700" b="0" i="0" u="none" strike="noStrike" dirty="0">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MOBA</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1070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667123393"/>
                  </a:ext>
                </a:extLst>
              </a:tr>
              <a:tr h="170345">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MOBA</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472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375605012"/>
                  </a:ext>
                </a:extLst>
              </a:tr>
              <a:tr h="170345">
                <a:tc>
                  <a:txBody>
                    <a:bodyPr/>
                    <a:lstStyle/>
                    <a:p>
                      <a:pPr algn="ctr" fontAlgn="ctr"/>
                      <a:r>
                        <a:rPr lang="en-GB" sz="700" u="none" strike="noStrike">
                          <a:effectLst/>
                        </a:rPr>
                        <a:t>Counter-Strike: Global Offensive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FPS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302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01838741"/>
                  </a:ext>
                </a:extLst>
              </a:tr>
              <a:tr h="170345">
                <a:tc>
                  <a:txBody>
                    <a:bodyPr/>
                    <a:lstStyle/>
                    <a:p>
                      <a:pPr algn="ctr" fontAlgn="ctr"/>
                      <a:r>
                        <a:rPr lang="en-GB" sz="700" u="none" strike="noStrike">
                          <a:effectLst/>
                        </a:rPr>
                        <a:t>DayZ</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Survival</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239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782099775"/>
                  </a:ext>
                </a:extLst>
              </a:tr>
              <a:tr h="170345">
                <a:tc>
                  <a:txBody>
                    <a:bodyPr/>
                    <a:lstStyle/>
                    <a:p>
                      <a:pPr algn="ctr" fontAlgn="ctr"/>
                      <a:r>
                        <a:rPr lang="en-GB" sz="700" u="none" strike="noStrike">
                          <a:effectLst/>
                        </a:rPr>
                        <a:t>Heroes of the Storm</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MOBA</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210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864937260"/>
                  </a:ext>
                </a:extLst>
              </a:tr>
              <a:tr h="170345">
                <a:tc>
                  <a:txBody>
                    <a:bodyPr/>
                    <a:lstStyle/>
                    <a:p>
                      <a:pPr algn="ctr" fontAlgn="ctr"/>
                      <a:r>
                        <a:rPr lang="en-GB" sz="700" u="none" strike="noStrike">
                          <a:effectLst/>
                        </a:rPr>
                        <a:t>The Binding of Isaac: Rebirth</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171</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278551943"/>
                  </a:ext>
                </a:extLst>
              </a:tr>
              <a:tr h="170345">
                <a:tc>
                  <a:txBody>
                    <a:bodyPr/>
                    <a:lstStyle/>
                    <a:p>
                      <a:pPr algn="ctr" fontAlgn="ctr"/>
                      <a:r>
                        <a:rPr lang="en-GB" sz="700" u="none" strike="noStrike">
                          <a:effectLst/>
                        </a:rPr>
                        <a:t>Gaming Talk Shows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170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274596799"/>
                  </a:ext>
                </a:extLst>
              </a:tr>
              <a:tr h="170345">
                <a:tc>
                  <a:txBody>
                    <a:bodyPr/>
                    <a:lstStyle/>
                    <a:p>
                      <a:pPr algn="ctr" fontAlgn="ctr"/>
                      <a:r>
                        <a:rPr lang="en-GB" sz="700" u="none" strike="noStrike">
                          <a:effectLst/>
                        </a:rPr>
                        <a:t>Hearthstone: Heroes of Warcraft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90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919312030"/>
                  </a:ext>
                </a:extLst>
              </a:tr>
              <a:tr h="170345">
                <a:tc>
                  <a:txBody>
                    <a:bodyPr/>
                    <a:lstStyle/>
                    <a:p>
                      <a:pPr algn="ctr" fontAlgn="ctr"/>
                      <a:r>
                        <a:rPr lang="en-GB" sz="700" u="none" strike="noStrike">
                          <a:effectLst/>
                        </a:rPr>
                        <a:t>World of Tanks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86</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075374264"/>
                  </a:ext>
                </a:extLst>
              </a:tr>
              <a:tr h="170345">
                <a:tc>
                  <a:txBody>
                    <a:bodyPr/>
                    <a:lstStyle/>
                    <a:p>
                      <a:pPr algn="ctr" fontAlgn="ctr"/>
                      <a:r>
                        <a:rPr lang="en-GB" sz="700" u="none" strike="noStrike">
                          <a:effectLst/>
                        </a:rPr>
                        <a:t>Agar.io</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71</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994384033"/>
                  </a:ext>
                </a:extLst>
              </a:tr>
              <a:tr h="170345">
                <a:tc>
                  <a:txBody>
                    <a:bodyPr/>
                    <a:lstStyle/>
                    <a:p>
                      <a:pPr algn="ctr" fontAlgn="ctr"/>
                      <a:r>
                        <a:rPr lang="en-GB" sz="700" u="none" strike="noStrike">
                          <a:effectLst/>
                        </a:rPr>
                        <a:t>Rocket League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49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223940510"/>
                  </a:ext>
                </a:extLst>
              </a:tr>
              <a:tr h="170345">
                <a:tc>
                  <a:txBody>
                    <a:bodyPr/>
                    <a:lstStyle/>
                    <a:p>
                      <a:pPr algn="ctr" fontAlgn="ctr"/>
                      <a:r>
                        <a:rPr lang="en-GB" sz="700" u="none" strike="noStrike">
                          <a:effectLst/>
                        </a:rPr>
                        <a:t>SpeedRunners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57423498"/>
                  </a:ext>
                </a:extLst>
              </a:tr>
              <a:tr h="170345">
                <a:tc>
                  <a:txBody>
                    <a:bodyPr/>
                    <a:lstStyle/>
                    <a:p>
                      <a:pPr algn="ctr" fontAlgn="ctr"/>
                      <a:r>
                        <a:rPr lang="en-GB" sz="700" u="none" strike="noStrike">
                          <a:effectLst/>
                        </a:rPr>
                        <a:t>ARK: Survival Evolved</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Survival</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704420982"/>
                  </a:ext>
                </a:extLst>
              </a:tr>
              <a:tr h="170345">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15</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94241352"/>
                  </a:ext>
                </a:extLst>
              </a:tr>
              <a:tr h="170345">
                <a:tc>
                  <a:txBody>
                    <a:bodyPr/>
                    <a:lstStyle/>
                    <a:p>
                      <a:pPr algn="ctr" fontAlgn="ctr"/>
                      <a:r>
                        <a:rPr lang="en-GB" sz="700" u="none" strike="noStrike">
                          <a:effectLst/>
                        </a:rPr>
                        <a:t>Duck Game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5</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235735904"/>
                  </a:ext>
                </a:extLst>
              </a:tr>
              <a:tr h="170345">
                <a:tc>
                  <a:txBody>
                    <a:bodyPr/>
                    <a:lstStyle/>
                    <a:p>
                      <a:pPr algn="ctr" fontAlgn="ctr"/>
                      <a:r>
                        <a:rPr lang="en-GB" sz="700" u="none" strike="noStrike">
                          <a:effectLst/>
                        </a:rPr>
                        <a:t>Fallout 3</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4088412"/>
                  </a:ext>
                </a:extLst>
              </a:tr>
              <a:tr h="170345">
                <a:tc>
                  <a:txBody>
                    <a:bodyPr/>
                    <a:lstStyle/>
                    <a:p>
                      <a:pPr algn="ctr" fontAlgn="ctr"/>
                      <a:r>
                        <a:rPr lang="en-GB" sz="700" u="none" strike="noStrike">
                          <a:effectLst/>
                        </a:rPr>
                        <a:t>Batman: Arkham Knight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968771472"/>
                  </a:ext>
                </a:extLst>
              </a:tr>
              <a:tr h="170345">
                <a:tc>
                  <a:txBody>
                    <a:bodyPr/>
                    <a:lstStyle/>
                    <a:p>
                      <a:pPr algn="ctr" fontAlgn="ctr"/>
                      <a:r>
                        <a:rPr lang="en-GB" sz="700" u="none" strike="noStrike">
                          <a:effectLst/>
                        </a:rPr>
                        <a:t>Breaking Point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190317770"/>
                  </a:ext>
                </a:extLst>
              </a:tr>
              <a:tr h="170345">
                <a:tc>
                  <a:txBody>
                    <a:bodyPr/>
                    <a:lstStyle/>
                    <a:p>
                      <a:pPr algn="ctr" fontAlgn="ctr"/>
                      <a:r>
                        <a:rPr lang="en-GB" sz="700" u="none" strike="noStrike">
                          <a:effectLst/>
                        </a:rPr>
                        <a:t>Block N Load</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040400841"/>
                  </a:ext>
                </a:extLst>
              </a:tr>
              <a:tr h="170345">
                <a:tc>
                  <a:txBody>
                    <a:bodyPr/>
                    <a:lstStyle/>
                    <a:p>
                      <a:pPr algn="ctr" fontAlgn="ctr"/>
                      <a:r>
                        <a:rPr lang="en-GB" sz="700" u="none" strike="noStrike">
                          <a:effectLst/>
                        </a:rPr>
                        <a:t>Devil May Cry 4: Special Edition</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Other</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dirty="0">
                          <a:effectLst/>
                        </a:rPr>
                        <a:t>1</a:t>
                      </a:r>
                      <a:endParaRPr lang="en-GB" sz="700" b="0" i="0" u="none" strike="noStrike" dirty="0">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740005453"/>
                  </a:ext>
                </a:extLst>
              </a:tr>
            </a:tbl>
          </a:graphicData>
        </a:graphic>
      </p:graphicFrame>
    </p:spTree>
    <p:extLst>
      <p:ext uri="{BB962C8B-B14F-4D97-AF65-F5344CB8AC3E}">
        <p14:creationId xmlns:p14="http://schemas.microsoft.com/office/powerpoint/2010/main" val="2071459610"/>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8</a:t>
            </a:r>
          </a:p>
        </p:txBody>
      </p:sp>
      <p:sp>
        <p:nvSpPr>
          <p:cNvPr id="323" name="Shape 323"/>
          <p:cNvSpPr txBox="1"/>
          <p:nvPr/>
        </p:nvSpPr>
        <p:spPr>
          <a:xfrm>
            <a:off x="6088911" y="1192675"/>
            <a:ext cx="2961087" cy="3485652"/>
          </a:xfrm>
          <a:prstGeom prst="rect">
            <a:avLst/>
          </a:prstGeom>
          <a:solidFill>
            <a:srgbClr val="D9D9D9"/>
          </a:solidFill>
          <a:ln>
            <a:noFill/>
          </a:ln>
        </p:spPr>
        <p:txBody>
          <a:bodyPr spcFirstLastPara="1" wrap="square" lIns="91425" tIns="91425" rIns="91425" bIns="91425" anchor="t" anchorCtr="0">
            <a:noAutofit/>
          </a:bodyPr>
          <a:lstStyle/>
          <a:p>
            <a:r>
              <a:rPr lang="en-GB" sz="1100" dirty="0">
                <a:latin typeface="Courier New" panose="02070309020205020404" pitchFamily="49" charset="0"/>
                <a:cs typeface="Courier New" panose="02070309020205020404" pitchFamily="49" charset="0"/>
              </a:rPr>
              <a:t>SELECT player, COUNT(*)</a:t>
            </a:r>
          </a:p>
          <a:p>
            <a:r>
              <a:rPr lang="en-GB" sz="1100" dirty="0">
                <a:latin typeface="Courier New" panose="02070309020205020404" pitchFamily="49" charset="0"/>
                <a:cs typeface="Courier New" panose="02070309020205020404" pitchFamily="49" charset="0"/>
              </a:rPr>
              <a:t>FROM stream</a:t>
            </a:r>
          </a:p>
          <a:p>
            <a:r>
              <a:rPr lang="en-GB" sz="1100" dirty="0">
                <a:latin typeface="Courier New" panose="02070309020205020404" pitchFamily="49" charset="0"/>
                <a:cs typeface="Courier New" panose="02070309020205020404" pitchFamily="49" charset="0"/>
              </a:rPr>
              <a:t>GROUP BY player</a:t>
            </a:r>
          </a:p>
          <a:p>
            <a:r>
              <a:rPr lang="en-GB" sz="1100" dirty="0">
                <a:latin typeface="Courier New" panose="02070309020205020404" pitchFamily="49" charset="0"/>
                <a:cs typeface="Courier New" panose="02070309020205020404" pitchFamily="49" charset="0"/>
              </a:rPr>
              <a:t>ORDER BY COUNT(*) DESC;</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324" name="Shape 324"/>
          <p:cNvSpPr txBox="1"/>
          <p:nvPr/>
        </p:nvSpPr>
        <p:spPr>
          <a:xfrm>
            <a:off x="177975" y="1192674"/>
            <a:ext cx="5910936" cy="1034059"/>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en-GB" sz="1200" dirty="0">
                <a:latin typeface="Roboto" panose="020B0604020202020204" charset="0"/>
                <a:ea typeface="Roboto" panose="020B0604020202020204" charset="0"/>
              </a:rPr>
              <a:t>The player column contains the source the user is using to view the stream (site, </a:t>
            </a:r>
            <a:r>
              <a:rPr lang="en-GB" sz="1200" dirty="0" err="1">
                <a:latin typeface="Roboto" panose="020B0604020202020204" charset="0"/>
                <a:ea typeface="Roboto" panose="020B0604020202020204" charset="0"/>
              </a:rPr>
              <a:t>iphone</a:t>
            </a:r>
            <a:r>
              <a:rPr lang="en-GB" sz="1200" dirty="0">
                <a:latin typeface="Roboto" panose="020B0604020202020204" charset="0"/>
                <a:ea typeface="Roboto" panose="020B0604020202020204" charset="0"/>
              </a:rPr>
              <a:t>, android, etc).</a:t>
            </a:r>
          </a:p>
          <a:p>
            <a:endParaRPr lang="en-GB" sz="1200" dirty="0">
              <a:latin typeface="Roboto" panose="020B0604020202020204" charset="0"/>
              <a:ea typeface="Roboto" panose="020B0604020202020204" charset="0"/>
            </a:endParaRPr>
          </a:p>
          <a:p>
            <a:r>
              <a:rPr lang="en-GB" sz="1200" dirty="0">
                <a:latin typeface="Roboto" panose="020B0604020202020204" charset="0"/>
                <a:ea typeface="Roboto" panose="020B0604020202020204" charset="0"/>
              </a:rPr>
              <a:t>Create a list of players and their number of streamers.</a:t>
            </a:r>
          </a:p>
        </p:txBody>
      </p:sp>
      <p:graphicFrame>
        <p:nvGraphicFramePr>
          <p:cNvPr id="3" name="Table 2">
            <a:extLst>
              <a:ext uri="{FF2B5EF4-FFF2-40B4-BE49-F238E27FC236}">
                <a16:creationId xmlns:a16="http://schemas.microsoft.com/office/drawing/2014/main" id="{41196952-7560-4B6A-A0D7-5BE428791C17}"/>
              </a:ext>
            </a:extLst>
          </p:cNvPr>
          <p:cNvGraphicFramePr>
            <a:graphicFrameLocks noGrp="1"/>
          </p:cNvGraphicFramePr>
          <p:nvPr/>
        </p:nvGraphicFramePr>
        <p:xfrm>
          <a:off x="177975" y="2226733"/>
          <a:ext cx="5910936" cy="2451592"/>
        </p:xfrm>
        <a:graphic>
          <a:graphicData uri="http://schemas.openxmlformats.org/drawingml/2006/table">
            <a:tbl>
              <a:tblPr firstRow="1">
                <a:tableStyleId>{7DF18680-E054-41AD-8BC1-D1AEF772440D}</a:tableStyleId>
              </a:tblPr>
              <a:tblGrid>
                <a:gridCol w="3028442">
                  <a:extLst>
                    <a:ext uri="{9D8B030D-6E8A-4147-A177-3AD203B41FA5}">
                      <a16:colId xmlns:a16="http://schemas.microsoft.com/office/drawing/2014/main" val="2505225076"/>
                    </a:ext>
                  </a:extLst>
                </a:gridCol>
                <a:gridCol w="2882494">
                  <a:extLst>
                    <a:ext uri="{9D8B030D-6E8A-4147-A177-3AD203B41FA5}">
                      <a16:colId xmlns:a16="http://schemas.microsoft.com/office/drawing/2014/main" val="999898355"/>
                    </a:ext>
                  </a:extLst>
                </a:gridCol>
              </a:tblGrid>
              <a:tr h="188584">
                <a:tc>
                  <a:txBody>
                    <a:bodyPr/>
                    <a:lstStyle/>
                    <a:p>
                      <a:pPr algn="ctr" fontAlgn="ctr"/>
                      <a:r>
                        <a:rPr lang="en-GB" sz="800" u="none" strike="noStrike">
                          <a:effectLst/>
                        </a:rPr>
                        <a:t>player</a:t>
                      </a:r>
                      <a:endParaRPr lang="en-GB" sz="800" b="1" i="0" u="none" strike="noStrike">
                        <a:solidFill>
                          <a:srgbClr val="19191A"/>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COUNT(*)</a:t>
                      </a:r>
                      <a:endParaRPr lang="en-GB" sz="800" b="1" i="0" u="none" strike="noStrike">
                        <a:solidFill>
                          <a:srgbClr val="19191A"/>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186015069"/>
                  </a:ext>
                </a:extLst>
              </a:tr>
              <a:tr h="188584">
                <a:tc>
                  <a:txBody>
                    <a:bodyPr/>
                    <a:lstStyle/>
                    <a:p>
                      <a:pPr algn="ctr" fontAlgn="ctr"/>
                      <a:r>
                        <a:rPr lang="en-GB" sz="800" u="none" strike="noStrike">
                          <a:effectLst/>
                        </a:rPr>
                        <a:t>site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1365</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663178655"/>
                  </a:ext>
                </a:extLst>
              </a:tr>
              <a:tr h="188584">
                <a:tc>
                  <a:txBody>
                    <a:bodyPr/>
                    <a:lstStyle/>
                    <a:p>
                      <a:pPr algn="ctr" fontAlgn="ctr"/>
                      <a:r>
                        <a:rPr lang="en-GB" sz="800" u="none" strike="noStrike">
                          <a:effectLst/>
                        </a:rPr>
                        <a:t>iphone_t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622</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74435347"/>
                  </a:ext>
                </a:extLst>
              </a:tr>
              <a:tr h="188584">
                <a:tc>
                  <a:txBody>
                    <a:bodyPr/>
                    <a:lstStyle/>
                    <a:p>
                      <a:pPr algn="ctr" fontAlgn="ctr"/>
                      <a:r>
                        <a:rPr lang="en-GB" sz="800" u="none" strike="noStrike">
                          <a:effectLst/>
                        </a:rPr>
                        <a:t>android</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547</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96309487"/>
                  </a:ext>
                </a:extLst>
              </a:tr>
              <a:tr h="188584">
                <a:tc>
                  <a:txBody>
                    <a:bodyPr/>
                    <a:lstStyle/>
                    <a:p>
                      <a:pPr algn="ctr" fontAlgn="ctr"/>
                      <a:r>
                        <a:rPr lang="en-GB" sz="800" u="none" strike="noStrike">
                          <a:effectLst/>
                        </a:rPr>
                        <a:t>ipad_t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290</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34677316"/>
                  </a:ext>
                </a:extLst>
              </a:tr>
              <a:tr h="188584">
                <a:tc>
                  <a:txBody>
                    <a:bodyPr/>
                    <a:lstStyle/>
                    <a:p>
                      <a:pPr algn="ctr" fontAlgn="ctr"/>
                      <a:r>
                        <a:rPr lang="en-GB" sz="800" u="none" strike="noStrike">
                          <a:effectLst/>
                        </a:rPr>
                        <a:t>embed</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125</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888925179"/>
                  </a:ext>
                </a:extLst>
              </a:tr>
              <a:tr h="188584">
                <a:tc>
                  <a:txBody>
                    <a:bodyPr/>
                    <a:lstStyle/>
                    <a:p>
                      <a:pPr algn="ctr" fontAlgn="ctr"/>
                      <a:r>
                        <a:rPr lang="en-GB" sz="800" u="none" strike="noStrike">
                          <a:effectLst/>
                        </a:rPr>
                        <a:t>xbox_one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22</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944328043"/>
                  </a:ext>
                </a:extLst>
              </a:tr>
              <a:tr h="188584">
                <a:tc>
                  <a:txBody>
                    <a:bodyPr/>
                    <a:lstStyle/>
                    <a:p>
                      <a:pPr algn="ctr" fontAlgn="ctr"/>
                      <a:r>
                        <a:rPr lang="en-GB" sz="800" u="none" strike="noStrike">
                          <a:effectLst/>
                        </a:rPr>
                        <a:t>home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16</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89697211"/>
                  </a:ext>
                </a:extLst>
              </a:tr>
              <a:tr h="188584">
                <a:tc>
                  <a:txBody>
                    <a:bodyPr/>
                    <a:lstStyle/>
                    <a:p>
                      <a:pPr algn="ctr" fontAlgn="ctr"/>
                      <a:r>
                        <a:rPr lang="en-GB" sz="800" u="none" strike="noStrike">
                          <a:effectLst/>
                        </a:rPr>
                        <a:t>amazon</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6</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954676742"/>
                  </a:ext>
                </a:extLst>
              </a:tr>
              <a:tr h="188584">
                <a:tc>
                  <a:txBody>
                    <a:bodyPr/>
                    <a:lstStyle/>
                    <a:p>
                      <a:pPr algn="ctr" fontAlgn="ctr"/>
                      <a:r>
                        <a:rPr lang="en-GB" sz="800" u="none" strike="noStrike">
                          <a:effectLst/>
                        </a:rPr>
                        <a:t>frontpage</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4</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404419116"/>
                  </a:ext>
                </a:extLst>
              </a:tr>
              <a:tr h="188584">
                <a:tc>
                  <a:txBody>
                    <a:bodyPr/>
                    <a:lstStyle/>
                    <a:p>
                      <a:pPr algn="ctr" fontAlgn="ctr"/>
                      <a:r>
                        <a:rPr lang="en-GB" sz="800" u="none" strike="noStrike">
                          <a:effectLst/>
                        </a:rPr>
                        <a:t>xbox360</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88341999"/>
                  </a:ext>
                </a:extLst>
              </a:tr>
              <a:tr h="188584">
                <a:tc>
                  <a:txBody>
                    <a:bodyPr/>
                    <a:lstStyle/>
                    <a:p>
                      <a:pPr algn="ctr" fontAlgn="ctr"/>
                      <a:r>
                        <a:rPr lang="en-GB" sz="800" u="none" strike="noStrike">
                          <a:effectLst/>
                        </a:rPr>
                        <a:t>roku</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a:effectLst/>
                        </a:rPr>
                        <a:t>1</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722011366"/>
                  </a:ext>
                </a:extLst>
              </a:tr>
              <a:tr h="188584">
                <a:tc>
                  <a:txBody>
                    <a:bodyPr/>
                    <a:lstStyle/>
                    <a:p>
                      <a:pPr algn="ctr" fontAlgn="ctr"/>
                      <a:r>
                        <a:rPr lang="en-GB" sz="800" u="none" strike="noStrike">
                          <a:effectLst/>
                        </a:rPr>
                        <a:t>chromecast</a:t>
                      </a:r>
                      <a:endParaRPr lang="en-GB" sz="800" b="0" i="0" u="none" strike="noStrike">
                        <a:solidFill>
                          <a:srgbClr val="646466"/>
                        </a:solidFill>
                        <a:effectLst/>
                        <a:latin typeface="Segoe UI" panose="020B0502040204020203" pitchFamily="34" charset="0"/>
                      </a:endParaRPr>
                    </a:p>
                  </a:txBody>
                  <a:tcPr marL="7620" marR="7620" marT="7620" marB="0" anchor="ctr"/>
                </a:tc>
                <a:tc>
                  <a:txBody>
                    <a:bodyPr/>
                    <a:lstStyle/>
                    <a:p>
                      <a:pPr algn="ctr" fontAlgn="ctr"/>
                      <a:r>
                        <a:rPr lang="en-GB" sz="800" u="none" strike="noStrike" dirty="0">
                          <a:effectLst/>
                        </a:rPr>
                        <a:t>1</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382918303"/>
                  </a:ext>
                </a:extLst>
              </a:tr>
            </a:tbl>
          </a:graphicData>
        </a:graphic>
      </p:graphicFrame>
    </p:spTree>
    <p:extLst>
      <p:ext uri="{BB962C8B-B14F-4D97-AF65-F5344CB8AC3E}">
        <p14:creationId xmlns:p14="http://schemas.microsoft.com/office/powerpoint/2010/main" val="2642686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0"/>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9.1</a:t>
            </a:r>
            <a:endParaRPr sz="2400" b="1" dirty="0">
              <a:solidFill>
                <a:srgbClr val="295269"/>
              </a:solidFill>
              <a:latin typeface="Roboto"/>
              <a:ea typeface="Roboto"/>
              <a:cs typeface="Roboto"/>
              <a:sym typeface="Roboto"/>
            </a:endParaRPr>
          </a:p>
        </p:txBody>
      </p:sp>
      <p:sp>
        <p:nvSpPr>
          <p:cNvPr id="323" name="Shape 323"/>
          <p:cNvSpPr txBox="1"/>
          <p:nvPr/>
        </p:nvSpPr>
        <p:spPr>
          <a:xfrm>
            <a:off x="6088911" y="811076"/>
            <a:ext cx="2961087" cy="4332423"/>
          </a:xfrm>
          <a:prstGeom prst="rect">
            <a:avLst/>
          </a:prstGeom>
          <a:solidFill>
            <a:srgbClr val="D9D9D9"/>
          </a:solidFill>
          <a:ln>
            <a:noFill/>
          </a:ln>
        </p:spPr>
        <p:txBody>
          <a:bodyPr spcFirstLastPara="1" wrap="square" lIns="91425" tIns="91425" rIns="91425" bIns="91425" anchor="t" anchorCtr="0">
            <a:noAutofit/>
          </a:bodyPr>
          <a:lstStyle/>
          <a:p>
            <a:r>
              <a:rPr lang="en-GB" sz="1200" dirty="0">
                <a:latin typeface="Courier New" panose="02070309020205020404" pitchFamily="49" charset="0"/>
                <a:cs typeface="Courier New" panose="02070309020205020404" pitchFamily="49" charset="0"/>
              </a:rPr>
              <a:t>SELECT </a:t>
            </a:r>
            <a:r>
              <a:rPr lang="en-GB" sz="1200" dirty="0" err="1">
                <a:latin typeface="Courier New" panose="02070309020205020404" pitchFamily="49" charset="0"/>
                <a:cs typeface="Courier New" panose="02070309020205020404" pitchFamily="49" charset="0"/>
              </a:rPr>
              <a:t>strftime</a:t>
            </a:r>
            <a:r>
              <a:rPr lang="en-GB" sz="1200" dirty="0">
                <a:latin typeface="Courier New" panose="02070309020205020404" pitchFamily="49" charset="0"/>
                <a:cs typeface="Courier New" panose="02070309020205020404" pitchFamily="49" charset="0"/>
              </a:rPr>
              <a:t>('%H', time),</a:t>
            </a:r>
          </a:p>
          <a:p>
            <a:r>
              <a:rPr lang="en-GB" sz="1200" dirty="0">
                <a:latin typeface="Courier New" panose="02070309020205020404" pitchFamily="49" charset="0"/>
                <a:cs typeface="Courier New" panose="02070309020205020404" pitchFamily="49" charset="0"/>
              </a:rPr>
              <a:t>  COUNT(*)</a:t>
            </a:r>
          </a:p>
          <a:p>
            <a:r>
              <a:rPr lang="en-GB" sz="1200" dirty="0">
                <a:latin typeface="Courier New" panose="02070309020205020404" pitchFamily="49" charset="0"/>
                <a:cs typeface="Courier New" panose="02070309020205020404" pitchFamily="49" charset="0"/>
              </a:rPr>
              <a:t>FROM stream</a:t>
            </a:r>
          </a:p>
          <a:p>
            <a:r>
              <a:rPr lang="en-GB" sz="1200" dirty="0">
                <a:latin typeface="Courier New" panose="02070309020205020404" pitchFamily="49" charset="0"/>
                <a:cs typeface="Courier New" panose="02070309020205020404" pitchFamily="49" charset="0"/>
              </a:rPr>
              <a:t>WHERE country = 'GB'</a:t>
            </a:r>
          </a:p>
          <a:p>
            <a:r>
              <a:rPr lang="en-GB" sz="1200" dirty="0">
                <a:latin typeface="Courier New" panose="02070309020205020404" pitchFamily="49" charset="0"/>
                <a:cs typeface="Courier New" panose="02070309020205020404" pitchFamily="49" charset="0"/>
              </a:rPr>
              <a:t>GROUP BY 1;</a:t>
            </a: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a:p>
            <a:endParaRPr lang="en-GB" sz="1100" dirty="0">
              <a:latin typeface="Courier New" panose="02070309020205020404" pitchFamily="49" charset="0"/>
              <a:cs typeface="Courier New" panose="02070309020205020404" pitchFamily="49" charset="0"/>
            </a:endParaRPr>
          </a:p>
        </p:txBody>
      </p:sp>
      <p:sp>
        <p:nvSpPr>
          <p:cNvPr id="324" name="Shape 324"/>
          <p:cNvSpPr txBox="1"/>
          <p:nvPr/>
        </p:nvSpPr>
        <p:spPr>
          <a:xfrm>
            <a:off x="177975" y="811076"/>
            <a:ext cx="5910936" cy="907658"/>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dirty="0" err="1">
                <a:latin typeface="Roboto" panose="020B0604020202020204" charset="0"/>
                <a:ea typeface="Roboto" panose="020B0604020202020204" charset="0"/>
              </a:rPr>
              <a:t>I’ll</a:t>
            </a:r>
            <a:r>
              <a:rPr lang="en-GB" sz="1200" dirty="0">
                <a:latin typeface="Roboto" panose="020B0604020202020204" charset="0"/>
                <a:ea typeface="Roboto" panose="020B0604020202020204" charset="0"/>
              </a:rPr>
              <a:t> write a query that returns two columns:</a:t>
            </a:r>
          </a:p>
          <a:p>
            <a:endParaRPr lang="en-GB" sz="1200" dirty="0">
              <a:latin typeface="Roboto" panose="020B0604020202020204" charset="0"/>
              <a:ea typeface="Roboto" panose="020B0604020202020204" charset="0"/>
            </a:endParaRPr>
          </a:p>
          <a:p>
            <a:pPr marL="171450" indent="-171450">
              <a:buFont typeface="Arial" panose="020B0604020202020204" pitchFamily="34" charset="0"/>
              <a:buChar char="•"/>
            </a:pPr>
            <a:r>
              <a:rPr lang="en-GB" sz="1200" dirty="0">
                <a:latin typeface="Roboto" panose="020B0604020202020204" charset="0"/>
                <a:ea typeface="Roboto" panose="020B0604020202020204" charset="0"/>
              </a:rPr>
              <a:t>The hours of the time column</a:t>
            </a:r>
          </a:p>
          <a:p>
            <a:pPr marL="171450" indent="-171450">
              <a:buFont typeface="Arial" panose="020B0604020202020204" pitchFamily="34" charset="0"/>
              <a:buChar char="•"/>
            </a:pPr>
            <a:r>
              <a:rPr lang="en-GB" sz="1200" dirty="0">
                <a:latin typeface="Roboto" panose="020B0604020202020204" charset="0"/>
                <a:ea typeface="Roboto" panose="020B0604020202020204" charset="0"/>
              </a:rPr>
              <a:t>The view count for each hour</a:t>
            </a:r>
          </a:p>
        </p:txBody>
      </p:sp>
      <p:graphicFrame>
        <p:nvGraphicFramePr>
          <p:cNvPr id="2" name="Table 1">
            <a:extLst>
              <a:ext uri="{FF2B5EF4-FFF2-40B4-BE49-F238E27FC236}">
                <a16:creationId xmlns:a16="http://schemas.microsoft.com/office/drawing/2014/main" id="{0E0F402C-7BF7-49DF-B9E2-BA3503803762}"/>
              </a:ext>
            </a:extLst>
          </p:cNvPr>
          <p:cNvGraphicFramePr>
            <a:graphicFrameLocks noGrp="1"/>
          </p:cNvGraphicFramePr>
          <p:nvPr>
            <p:extLst>
              <p:ext uri="{D42A27DB-BD31-4B8C-83A1-F6EECF244321}">
                <p14:modId xmlns:p14="http://schemas.microsoft.com/office/powerpoint/2010/main" val="1491845403"/>
              </p:ext>
            </p:extLst>
          </p:nvPr>
        </p:nvGraphicFramePr>
        <p:xfrm>
          <a:off x="177975" y="1727195"/>
          <a:ext cx="5910936" cy="3416305"/>
        </p:xfrm>
        <a:graphic>
          <a:graphicData uri="http://schemas.openxmlformats.org/drawingml/2006/table">
            <a:tbl>
              <a:tblPr firstRow="1">
                <a:tableStyleId>{7DF18680-E054-41AD-8BC1-D1AEF772440D}</a:tableStyleId>
              </a:tblPr>
              <a:tblGrid>
                <a:gridCol w="3028443">
                  <a:extLst>
                    <a:ext uri="{9D8B030D-6E8A-4147-A177-3AD203B41FA5}">
                      <a16:colId xmlns:a16="http://schemas.microsoft.com/office/drawing/2014/main" val="1090791045"/>
                    </a:ext>
                  </a:extLst>
                </a:gridCol>
                <a:gridCol w="2882493">
                  <a:extLst>
                    <a:ext uri="{9D8B030D-6E8A-4147-A177-3AD203B41FA5}">
                      <a16:colId xmlns:a16="http://schemas.microsoft.com/office/drawing/2014/main" val="3175970009"/>
                    </a:ext>
                  </a:extLst>
                </a:gridCol>
              </a:tblGrid>
              <a:tr h="148535">
                <a:tc>
                  <a:txBody>
                    <a:bodyPr/>
                    <a:lstStyle/>
                    <a:p>
                      <a:pPr algn="ctr" fontAlgn="ctr"/>
                      <a:r>
                        <a:rPr lang="en-GB" sz="600" u="none" strike="noStrike">
                          <a:effectLst/>
                        </a:rPr>
                        <a:t>strftime('%H', time)</a:t>
                      </a:r>
                      <a:endParaRPr lang="en-GB" sz="600" b="1" i="0" u="none" strike="noStrike">
                        <a:solidFill>
                          <a:srgbClr val="19191A"/>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COUNT(*)</a:t>
                      </a:r>
                      <a:endParaRPr lang="en-GB" sz="600" b="1" i="0" u="none" strike="noStrike">
                        <a:solidFill>
                          <a:srgbClr val="19191A"/>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4075464362"/>
                  </a:ext>
                </a:extLst>
              </a:tr>
              <a:tr h="148535">
                <a:tc>
                  <a:txBody>
                    <a:bodyPr/>
                    <a:lstStyle/>
                    <a:p>
                      <a:pPr algn="ctr" fontAlgn="ctr"/>
                      <a:r>
                        <a:rPr lang="en-GB" sz="600" u="none" strike="noStrike">
                          <a:effectLst/>
                        </a:rPr>
                        <a:t>0</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59915769"/>
                  </a:ext>
                </a:extLst>
              </a:tr>
              <a:tr h="148535">
                <a:tc>
                  <a:txBody>
                    <a:bodyPr/>
                    <a:lstStyle/>
                    <a:p>
                      <a:pPr algn="ctr" fontAlgn="ctr"/>
                      <a:r>
                        <a:rPr lang="en-GB" sz="600" u="none" strike="noStrike">
                          <a:effectLst/>
                        </a:rPr>
                        <a:t>1</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4</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941847923"/>
                  </a:ext>
                </a:extLst>
              </a:tr>
              <a:tr h="148535">
                <a:tc>
                  <a:txBody>
                    <a:bodyPr/>
                    <a:lstStyle/>
                    <a:p>
                      <a:pPr algn="ctr" fontAlgn="ctr"/>
                      <a:r>
                        <a:rPr lang="en-GB" sz="600" u="none" strike="noStrike">
                          <a:effectLst/>
                        </a:rPr>
                        <a:t>2</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8</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751429081"/>
                  </a:ext>
                </a:extLst>
              </a:tr>
              <a:tr h="148535">
                <a:tc>
                  <a:txBody>
                    <a:bodyPr/>
                    <a:lstStyle/>
                    <a:p>
                      <a:pPr algn="ctr" fontAlgn="ctr"/>
                      <a:r>
                        <a:rPr lang="en-GB" sz="600" u="none" strike="noStrike">
                          <a:effectLst/>
                        </a:rPr>
                        <a:t>3</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4088252215"/>
                  </a:ext>
                </a:extLst>
              </a:tr>
              <a:tr h="148535">
                <a:tc>
                  <a:txBody>
                    <a:bodyPr/>
                    <a:lstStyle/>
                    <a:p>
                      <a:pPr algn="ctr" fontAlgn="ctr"/>
                      <a:r>
                        <a:rPr lang="en-GB" sz="600" u="none" strike="noStrike">
                          <a:effectLst/>
                        </a:rPr>
                        <a:t>4</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3</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4068533144"/>
                  </a:ext>
                </a:extLst>
              </a:tr>
              <a:tr h="148535">
                <a:tc>
                  <a:txBody>
                    <a:bodyPr/>
                    <a:lstStyle/>
                    <a:p>
                      <a:pPr algn="ctr" fontAlgn="ctr"/>
                      <a:r>
                        <a:rPr lang="en-GB" sz="600" u="none" strike="noStrike">
                          <a:effectLst/>
                        </a:rPr>
                        <a:t>5</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145117347"/>
                  </a:ext>
                </a:extLst>
              </a:tr>
              <a:tr h="148535">
                <a:tc>
                  <a:txBody>
                    <a:bodyPr/>
                    <a:lstStyle/>
                    <a:p>
                      <a:pPr algn="ctr" fontAlgn="ctr"/>
                      <a:r>
                        <a:rPr lang="en-GB" sz="600" u="none" strike="noStrike">
                          <a:effectLst/>
                        </a:rPr>
                        <a:t>6</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dirty="0">
                          <a:effectLst/>
                        </a:rPr>
                        <a:t>1</a:t>
                      </a:r>
                      <a:endParaRPr lang="en-GB" sz="600" b="0" i="0" u="none" strike="noStrike" dirty="0">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4090029523"/>
                  </a:ext>
                </a:extLst>
              </a:tr>
              <a:tr h="148535">
                <a:tc>
                  <a:txBody>
                    <a:bodyPr/>
                    <a:lstStyle/>
                    <a:p>
                      <a:pPr algn="ctr" fontAlgn="ctr"/>
                      <a:r>
                        <a:rPr lang="en-GB" sz="600" u="none" strike="noStrike">
                          <a:effectLst/>
                        </a:rPr>
                        <a:t>8</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545247041"/>
                  </a:ext>
                </a:extLst>
              </a:tr>
              <a:tr h="148535">
                <a:tc>
                  <a:txBody>
                    <a:bodyPr/>
                    <a:lstStyle/>
                    <a:p>
                      <a:pPr algn="ctr" fontAlgn="ctr"/>
                      <a:r>
                        <a:rPr lang="en-GB" sz="600" u="none" strike="noStrike">
                          <a:effectLst/>
                        </a:rPr>
                        <a:t>9</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31870422"/>
                  </a:ext>
                </a:extLst>
              </a:tr>
              <a:tr h="148535">
                <a:tc>
                  <a:txBody>
                    <a:bodyPr/>
                    <a:lstStyle/>
                    <a:p>
                      <a:pPr algn="ctr" fontAlgn="ctr"/>
                      <a:r>
                        <a:rPr lang="en-GB" sz="600" u="none" strike="noStrike">
                          <a:effectLst/>
                        </a:rPr>
                        <a:t>10</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2</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043799771"/>
                  </a:ext>
                </a:extLst>
              </a:tr>
              <a:tr h="148535">
                <a:tc>
                  <a:txBody>
                    <a:bodyPr/>
                    <a:lstStyle/>
                    <a:p>
                      <a:pPr algn="ctr" fontAlgn="ctr"/>
                      <a:r>
                        <a:rPr lang="en-GB" sz="600" u="none" strike="noStrike">
                          <a:effectLst/>
                        </a:rPr>
                        <a:t>11</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12</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847655917"/>
                  </a:ext>
                </a:extLst>
              </a:tr>
              <a:tr h="148535">
                <a:tc>
                  <a:txBody>
                    <a:bodyPr/>
                    <a:lstStyle/>
                    <a:p>
                      <a:pPr algn="ctr" fontAlgn="ctr"/>
                      <a:r>
                        <a:rPr lang="en-GB" sz="600" u="none" strike="noStrike">
                          <a:effectLst/>
                        </a:rPr>
                        <a:t>12</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15</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854722068"/>
                  </a:ext>
                </a:extLst>
              </a:tr>
              <a:tr h="148535">
                <a:tc>
                  <a:txBody>
                    <a:bodyPr/>
                    <a:lstStyle/>
                    <a:p>
                      <a:pPr algn="ctr" fontAlgn="ctr"/>
                      <a:r>
                        <a:rPr lang="en-GB" sz="600" u="none" strike="noStrike">
                          <a:effectLst/>
                        </a:rPr>
                        <a:t>13</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17</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688350864"/>
                  </a:ext>
                </a:extLst>
              </a:tr>
              <a:tr h="148535">
                <a:tc>
                  <a:txBody>
                    <a:bodyPr/>
                    <a:lstStyle/>
                    <a:p>
                      <a:pPr algn="ctr" fontAlgn="ctr"/>
                      <a:r>
                        <a:rPr lang="en-GB" sz="600" u="none" strike="noStrike">
                          <a:effectLst/>
                        </a:rPr>
                        <a:t>14</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21</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256926944"/>
                  </a:ext>
                </a:extLst>
              </a:tr>
              <a:tr h="148535">
                <a:tc>
                  <a:txBody>
                    <a:bodyPr/>
                    <a:lstStyle/>
                    <a:p>
                      <a:pPr algn="ctr" fontAlgn="ctr"/>
                      <a:r>
                        <a:rPr lang="en-GB" sz="600" u="none" strike="noStrike">
                          <a:effectLst/>
                        </a:rPr>
                        <a:t>15</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17</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492301520"/>
                  </a:ext>
                </a:extLst>
              </a:tr>
              <a:tr h="148535">
                <a:tc>
                  <a:txBody>
                    <a:bodyPr/>
                    <a:lstStyle/>
                    <a:p>
                      <a:pPr algn="ctr" fontAlgn="ctr"/>
                      <a:r>
                        <a:rPr lang="en-GB" sz="600" u="none" strike="noStrike">
                          <a:effectLst/>
                        </a:rPr>
                        <a:t>16</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14</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704139076"/>
                  </a:ext>
                </a:extLst>
              </a:tr>
              <a:tr h="148535">
                <a:tc>
                  <a:txBody>
                    <a:bodyPr/>
                    <a:lstStyle/>
                    <a:p>
                      <a:pPr algn="ctr" fontAlgn="ctr"/>
                      <a:r>
                        <a:rPr lang="en-GB" sz="600" u="none" strike="noStrike">
                          <a:effectLst/>
                        </a:rPr>
                        <a:t>17</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8</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746753521"/>
                  </a:ext>
                </a:extLst>
              </a:tr>
              <a:tr h="148535">
                <a:tc>
                  <a:txBody>
                    <a:bodyPr/>
                    <a:lstStyle/>
                    <a:p>
                      <a:pPr algn="ctr" fontAlgn="ctr"/>
                      <a:r>
                        <a:rPr lang="en-GB" sz="600" u="none" strike="noStrike">
                          <a:effectLst/>
                        </a:rPr>
                        <a:t>18</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2</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482103053"/>
                  </a:ext>
                </a:extLst>
              </a:tr>
              <a:tr h="148535">
                <a:tc>
                  <a:txBody>
                    <a:bodyPr/>
                    <a:lstStyle/>
                    <a:p>
                      <a:pPr algn="ctr" fontAlgn="ctr"/>
                      <a:r>
                        <a:rPr lang="en-GB" sz="600" u="none" strike="noStrike">
                          <a:effectLst/>
                        </a:rPr>
                        <a:t>19</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5</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3193423155"/>
                  </a:ext>
                </a:extLst>
              </a:tr>
              <a:tr h="148535">
                <a:tc>
                  <a:txBody>
                    <a:bodyPr/>
                    <a:lstStyle/>
                    <a:p>
                      <a:pPr algn="ctr" fontAlgn="ctr"/>
                      <a:r>
                        <a:rPr lang="en-GB" sz="600" u="none" strike="noStrike">
                          <a:effectLst/>
                        </a:rPr>
                        <a:t>20</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5</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209020387"/>
                  </a:ext>
                </a:extLst>
              </a:tr>
              <a:tr h="148535">
                <a:tc>
                  <a:txBody>
                    <a:bodyPr/>
                    <a:lstStyle/>
                    <a:p>
                      <a:pPr algn="ctr" fontAlgn="ctr"/>
                      <a:r>
                        <a:rPr lang="en-GB" sz="600" u="none" strike="noStrike">
                          <a:effectLst/>
                        </a:rPr>
                        <a:t>21</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a:effectLst/>
                        </a:rPr>
                        <a:t>2</a:t>
                      </a:r>
                      <a:endParaRPr lang="en-GB" sz="600" b="0" i="0" u="none" strike="noStrike">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2394108962"/>
                  </a:ext>
                </a:extLst>
              </a:tr>
              <a:tr h="148535">
                <a:tc>
                  <a:txBody>
                    <a:bodyPr/>
                    <a:lstStyle/>
                    <a:p>
                      <a:pPr algn="ctr" fontAlgn="ctr"/>
                      <a:r>
                        <a:rPr lang="en-GB" sz="600" u="none" strike="noStrike">
                          <a:effectLst/>
                        </a:rPr>
                        <a:t>22</a:t>
                      </a:r>
                      <a:endParaRPr lang="en-GB" sz="600" b="0" i="0" u="none" strike="noStrike">
                        <a:solidFill>
                          <a:srgbClr val="646466"/>
                        </a:solidFill>
                        <a:effectLst/>
                        <a:latin typeface="Segoe UI" panose="020B0502040204020203" pitchFamily="34" charset="0"/>
                      </a:endParaRPr>
                    </a:p>
                  </a:txBody>
                  <a:tcPr marL="5941" marR="5941" marT="5941" marB="0" anchor="ctr"/>
                </a:tc>
                <a:tc>
                  <a:txBody>
                    <a:bodyPr/>
                    <a:lstStyle/>
                    <a:p>
                      <a:pPr algn="ctr" fontAlgn="ctr"/>
                      <a:r>
                        <a:rPr lang="en-GB" sz="600" u="none" strike="noStrike" dirty="0">
                          <a:effectLst/>
                        </a:rPr>
                        <a:t>2</a:t>
                      </a:r>
                      <a:endParaRPr lang="en-GB" sz="600" b="0" i="0" u="none" strike="noStrike" dirty="0">
                        <a:solidFill>
                          <a:srgbClr val="646466"/>
                        </a:solidFill>
                        <a:effectLst/>
                        <a:latin typeface="Segoe UI" panose="020B0502040204020203" pitchFamily="34" charset="0"/>
                      </a:endParaRPr>
                    </a:p>
                  </a:txBody>
                  <a:tcPr marL="5941" marR="5941" marT="5941" marB="0" anchor="ctr"/>
                </a:tc>
                <a:extLst>
                  <a:ext uri="{0D108BD9-81ED-4DB2-BD59-A6C34878D82A}">
                    <a16:rowId xmlns:a16="http://schemas.microsoft.com/office/drawing/2014/main" val="1628135463"/>
                  </a:ext>
                </a:extLst>
              </a:tr>
            </a:tbl>
          </a:graphicData>
        </a:graphic>
      </p:graphicFrame>
    </p:spTree>
    <p:extLst>
      <p:ext uri="{BB962C8B-B14F-4D97-AF65-F5344CB8AC3E}">
        <p14:creationId xmlns:p14="http://schemas.microsoft.com/office/powerpoint/2010/main" val="1187801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9.2</a:t>
            </a:r>
            <a:endParaRPr sz="2400" b="1" dirty="0">
              <a:solidFill>
                <a:srgbClr val="295269"/>
              </a:solidFill>
              <a:latin typeface="Roboto"/>
              <a:ea typeface="Roboto"/>
              <a:cs typeface="Roboto"/>
              <a:sym typeface="Roboto"/>
            </a:endParaRPr>
          </a:p>
        </p:txBody>
      </p:sp>
      <p:pic>
        <p:nvPicPr>
          <p:cNvPr id="4" name="Picture 3">
            <a:extLst>
              <a:ext uri="{FF2B5EF4-FFF2-40B4-BE49-F238E27FC236}">
                <a16:creationId xmlns:a16="http://schemas.microsoft.com/office/drawing/2014/main" id="{2B519D68-76F7-4EB3-B2EB-014F1073726E}"/>
              </a:ext>
            </a:extLst>
          </p:cNvPr>
          <p:cNvPicPr>
            <a:picLocks noChangeAspect="1"/>
          </p:cNvPicPr>
          <p:nvPr/>
        </p:nvPicPr>
        <p:blipFill>
          <a:blip r:embed="rId3"/>
          <a:stretch>
            <a:fillRect/>
          </a:stretch>
        </p:blipFill>
        <p:spPr>
          <a:xfrm>
            <a:off x="0" y="1030816"/>
            <a:ext cx="9144000" cy="4112684"/>
          </a:xfrm>
          <a:prstGeom prst="rect">
            <a:avLst/>
          </a:prstGeom>
        </p:spPr>
      </p:pic>
    </p:spTree>
    <p:extLst>
      <p:ext uri="{BB962C8B-B14F-4D97-AF65-F5344CB8AC3E}">
        <p14:creationId xmlns:p14="http://schemas.microsoft.com/office/powerpoint/2010/main" val="210238330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299">
            <a:extLst>
              <a:ext uri="{FF2B5EF4-FFF2-40B4-BE49-F238E27FC236}">
                <a16:creationId xmlns:a16="http://schemas.microsoft.com/office/drawing/2014/main" id="{21EFCCB7-40C3-442A-A795-A70B675A2C77}"/>
              </a:ext>
            </a:extLst>
          </p:cNvPr>
          <p:cNvPicPr preferRelativeResize="0"/>
          <p:nvPr/>
        </p:nvPicPr>
        <p:blipFill>
          <a:blip r:embed="rId2">
            <a:alphaModFix/>
          </a:blip>
          <a:stretch>
            <a:fillRect/>
          </a:stretch>
        </p:blipFill>
        <p:spPr>
          <a:xfrm>
            <a:off x="466824" y="661700"/>
            <a:ext cx="2024775" cy="425824"/>
          </a:xfrm>
          <a:prstGeom prst="rect">
            <a:avLst/>
          </a:prstGeom>
          <a:noFill/>
          <a:ln>
            <a:noFill/>
          </a:ln>
        </p:spPr>
      </p:pic>
      <p:sp>
        <p:nvSpPr>
          <p:cNvPr id="3" name="Rectangle 2">
            <a:extLst>
              <a:ext uri="{FF2B5EF4-FFF2-40B4-BE49-F238E27FC236}">
                <a16:creationId xmlns:a16="http://schemas.microsoft.com/office/drawing/2014/main" id="{AB3ECD19-24B1-41C0-B113-70A9423316DD}"/>
              </a:ext>
            </a:extLst>
          </p:cNvPr>
          <p:cNvSpPr/>
          <p:nvPr/>
        </p:nvSpPr>
        <p:spPr>
          <a:xfrm>
            <a:off x="466824" y="1842966"/>
            <a:ext cx="4984134" cy="1569660"/>
          </a:xfrm>
          <a:prstGeom prst="rect">
            <a:avLst/>
          </a:prstGeom>
        </p:spPr>
        <p:txBody>
          <a:bodyPr wrap="square">
            <a:spAutoFit/>
          </a:bodyPr>
          <a:lstStyle/>
          <a:p>
            <a:pPr lvl="0">
              <a:buClr>
                <a:srgbClr val="295269"/>
              </a:buClr>
            </a:pPr>
            <a:r>
              <a:rPr lang="pl-PL" sz="4800" dirty="0" err="1">
                <a:solidFill>
                  <a:schemeClr val="lt1"/>
                </a:solidFill>
                <a:latin typeface="Roboto Black" panose="020B0604020202020204" charset="0"/>
                <a:ea typeface="Roboto Black" panose="020B0604020202020204" charset="0"/>
                <a:sym typeface="Roboto Black"/>
              </a:rPr>
              <a:t>Thanks</a:t>
            </a:r>
            <a:r>
              <a:rPr lang="pl-PL" sz="4800" dirty="0">
                <a:solidFill>
                  <a:schemeClr val="lt1"/>
                </a:solidFill>
                <a:latin typeface="Roboto Black" panose="020B0604020202020204" charset="0"/>
                <a:ea typeface="Roboto Black" panose="020B0604020202020204" charset="0"/>
                <a:sym typeface="Roboto Black"/>
              </a:rPr>
              <a:t> for </a:t>
            </a:r>
            <a:r>
              <a:rPr lang="pl-PL" sz="4800" dirty="0" err="1">
                <a:solidFill>
                  <a:schemeClr val="lt1"/>
                </a:solidFill>
                <a:latin typeface="Roboto Black" panose="020B0604020202020204" charset="0"/>
                <a:ea typeface="Roboto Black" panose="020B0604020202020204" charset="0"/>
                <a:sym typeface="Roboto Black"/>
              </a:rPr>
              <a:t>attention</a:t>
            </a:r>
            <a:endParaRPr lang="pl-PL" sz="4800" dirty="0">
              <a:solidFill>
                <a:srgbClr val="EFEFEF"/>
              </a:solidFill>
              <a:latin typeface="Roboto Black" panose="020B0604020202020204" charset="0"/>
              <a:ea typeface="Roboto Black" panose="020B0604020202020204" charset="0"/>
              <a:cs typeface="Roboto Thin"/>
              <a:sym typeface="Roboto Thin"/>
            </a:endParaRPr>
          </a:p>
        </p:txBody>
      </p:sp>
    </p:spTree>
    <p:extLst>
      <p:ext uri="{BB962C8B-B14F-4D97-AF65-F5344CB8AC3E}">
        <p14:creationId xmlns:p14="http://schemas.microsoft.com/office/powerpoint/2010/main" val="3186760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299">
            <a:extLst>
              <a:ext uri="{FF2B5EF4-FFF2-40B4-BE49-F238E27FC236}">
                <a16:creationId xmlns:a16="http://schemas.microsoft.com/office/drawing/2014/main" id="{3007B24B-14B5-4648-86EB-30EC8723E4B7}"/>
              </a:ext>
            </a:extLst>
          </p:cNvPr>
          <p:cNvPicPr preferRelativeResize="0"/>
          <p:nvPr/>
        </p:nvPicPr>
        <p:blipFill>
          <a:blip r:embed="rId2">
            <a:alphaModFix/>
          </a:blip>
          <a:stretch>
            <a:fillRect/>
          </a:stretch>
        </p:blipFill>
        <p:spPr>
          <a:xfrm>
            <a:off x="466824" y="661700"/>
            <a:ext cx="2024775" cy="425824"/>
          </a:xfrm>
          <a:prstGeom prst="rect">
            <a:avLst/>
          </a:prstGeom>
          <a:noFill/>
          <a:ln>
            <a:noFill/>
          </a:ln>
        </p:spPr>
      </p:pic>
      <p:sp>
        <p:nvSpPr>
          <p:cNvPr id="4" name="TextBox 3">
            <a:extLst>
              <a:ext uri="{FF2B5EF4-FFF2-40B4-BE49-F238E27FC236}">
                <a16:creationId xmlns:a16="http://schemas.microsoft.com/office/drawing/2014/main" id="{C889FB34-D56B-4EC2-90A4-45790D5A1670}"/>
              </a:ext>
            </a:extLst>
          </p:cNvPr>
          <p:cNvSpPr txBox="1"/>
          <p:nvPr/>
        </p:nvSpPr>
        <p:spPr>
          <a:xfrm>
            <a:off x="971107" y="1893117"/>
            <a:ext cx="5061098" cy="400110"/>
          </a:xfrm>
          <a:prstGeom prst="rect">
            <a:avLst/>
          </a:prstGeom>
          <a:noFill/>
        </p:spPr>
        <p:txBody>
          <a:bodyPr wrap="square" rtlCol="0">
            <a:spAutoFit/>
          </a:bodyPr>
          <a:lstStyle/>
          <a:p>
            <a:endParaRPr lang="en-GB" sz="2000" dirty="0">
              <a:solidFill>
                <a:schemeClr val="bg1"/>
              </a:solidFill>
              <a:latin typeface="Roboto Black" panose="020B0604020202020204" charset="0"/>
              <a:ea typeface="Roboto Black" panose="020B0604020202020204" charset="0"/>
            </a:endParaRPr>
          </a:p>
        </p:txBody>
      </p:sp>
      <p:sp>
        <p:nvSpPr>
          <p:cNvPr id="5" name="TextBox 4">
            <a:extLst>
              <a:ext uri="{FF2B5EF4-FFF2-40B4-BE49-F238E27FC236}">
                <a16:creationId xmlns:a16="http://schemas.microsoft.com/office/drawing/2014/main" id="{A5704B6D-2AD7-4A3D-88E1-2A7B86CFD4E1}"/>
              </a:ext>
            </a:extLst>
          </p:cNvPr>
          <p:cNvSpPr txBox="1"/>
          <p:nvPr/>
        </p:nvSpPr>
        <p:spPr>
          <a:xfrm>
            <a:off x="410117" y="1536749"/>
            <a:ext cx="5988494" cy="2031325"/>
          </a:xfrm>
          <a:prstGeom prst="rect">
            <a:avLst/>
          </a:prstGeom>
          <a:noFill/>
        </p:spPr>
        <p:txBody>
          <a:bodyPr wrap="square" rtlCol="0">
            <a:spAutoFit/>
          </a:bodyPr>
          <a:lstStyle/>
          <a:p>
            <a:r>
              <a:rPr lang="en-GB" u="sng" dirty="0">
                <a:solidFill>
                  <a:schemeClr val="bg1"/>
                </a:solidFill>
                <a:latin typeface="Roboto Black" panose="020B0604020202020204" charset="0"/>
                <a:ea typeface="Roboto Black" panose="020B0604020202020204" charset="0"/>
                <a:hlinkClick r:id="rId3">
                  <a:extLst>
                    <a:ext uri="{A12FA001-AC4F-418D-AE19-62706E023703}">
                      <ahyp:hlinkClr xmlns:ahyp="http://schemas.microsoft.com/office/drawing/2018/hyperlinkcolor" val="tx"/>
                    </a:ext>
                  </a:extLst>
                </a:hlinkClick>
              </a:rPr>
              <a:t>Twitch</a:t>
            </a:r>
            <a:r>
              <a:rPr lang="en-GB" dirty="0">
                <a:solidFill>
                  <a:schemeClr val="bg1"/>
                </a:solidFill>
                <a:latin typeface="Roboto Black" panose="020B0604020202020204" charset="0"/>
                <a:ea typeface="Roboto Black" panose="020B0604020202020204" charset="0"/>
              </a:rPr>
              <a:t> is the world’s leading live streaming platform for gamers, with 15 million daily active users. Using data to understand its users and products is one of the main responsibilities of the Twitch </a:t>
            </a:r>
            <a:r>
              <a:rPr lang="en-GB" u="sng" dirty="0">
                <a:solidFill>
                  <a:schemeClr val="bg1"/>
                </a:solidFill>
                <a:latin typeface="Roboto Black" panose="020B0604020202020204" charset="0"/>
                <a:ea typeface="Roboto Black" panose="020B0604020202020204" charset="0"/>
                <a:hlinkClick r:id="rId4">
                  <a:extLst>
                    <a:ext uri="{A12FA001-AC4F-418D-AE19-62706E023703}">
                      <ahyp:hlinkClr xmlns:ahyp="http://schemas.microsoft.com/office/drawing/2018/hyperlinkcolor" val="tx"/>
                    </a:ext>
                  </a:extLst>
                </a:hlinkClick>
              </a:rPr>
              <a:t>Science Team</a:t>
            </a:r>
            <a:r>
              <a:rPr lang="en-GB" dirty="0">
                <a:solidFill>
                  <a:schemeClr val="bg1"/>
                </a:solidFill>
                <a:latin typeface="Roboto Black" panose="020B0604020202020204" charset="0"/>
                <a:ea typeface="Roboto Black" panose="020B0604020202020204" charset="0"/>
              </a:rPr>
              <a:t>.</a:t>
            </a:r>
          </a:p>
          <a:p>
            <a:endParaRPr lang="pl-PL" dirty="0">
              <a:solidFill>
                <a:schemeClr val="bg1"/>
              </a:solidFill>
              <a:latin typeface="Roboto Black" panose="020B0604020202020204" charset="0"/>
              <a:ea typeface="Roboto Black" panose="020B0604020202020204" charset="0"/>
            </a:endParaRPr>
          </a:p>
          <a:p>
            <a:endParaRPr lang="pl-PL" dirty="0">
              <a:solidFill>
                <a:schemeClr val="bg1"/>
              </a:solidFill>
              <a:latin typeface="Roboto Black" panose="020B0604020202020204" charset="0"/>
              <a:ea typeface="Roboto Black" panose="020B0604020202020204" charset="0"/>
            </a:endParaRPr>
          </a:p>
          <a:p>
            <a:endParaRPr lang="pl-PL" dirty="0">
              <a:solidFill>
                <a:schemeClr val="bg1"/>
              </a:solidFill>
              <a:latin typeface="Roboto Black" panose="020B0604020202020204" charset="0"/>
              <a:ea typeface="Roboto Black" panose="020B0604020202020204" charset="0"/>
            </a:endParaRPr>
          </a:p>
          <a:p>
            <a:r>
              <a:rPr lang="en-GB" dirty="0">
                <a:solidFill>
                  <a:schemeClr val="bg1"/>
                </a:solidFill>
                <a:latin typeface="Roboto Black" panose="020B0604020202020204" charset="0"/>
                <a:ea typeface="Roboto Black" panose="020B0604020202020204" charset="0"/>
              </a:rPr>
              <a:t>In this project, you will be working with two tables that contain Twitch users’ stream viewing data and chat room usage data.</a:t>
            </a:r>
          </a:p>
          <a:p>
            <a:pPr algn="just"/>
            <a:r>
              <a:rPr lang="en-GB" dirty="0">
                <a:solidFill>
                  <a:schemeClr val="bg1"/>
                </a:solidFill>
                <a:latin typeface="Roboto Black" panose="020B0604020202020204" charset="0"/>
                <a:ea typeface="Roboto Black" panose="020B0604020202020204" charset="0"/>
              </a:rPr>
              <a:t> </a:t>
            </a:r>
            <a:endParaRPr lang="en-GB" sz="2000" dirty="0">
              <a:solidFill>
                <a:schemeClr val="bg1"/>
              </a:solidFill>
              <a:latin typeface="Roboto Black" panose="020B0604020202020204" charset="0"/>
              <a:ea typeface="Roboto Black" panose="020B0604020202020204" charset="0"/>
            </a:endParaRPr>
          </a:p>
        </p:txBody>
      </p:sp>
    </p:spTree>
    <p:extLst>
      <p:ext uri="{BB962C8B-B14F-4D97-AF65-F5344CB8AC3E}">
        <p14:creationId xmlns:p14="http://schemas.microsoft.com/office/powerpoint/2010/main" val="21193477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1.1</a:t>
            </a:r>
            <a:endParaRPr sz="2400" b="1" dirty="0">
              <a:solidFill>
                <a:srgbClr val="295269"/>
              </a:solidFill>
              <a:latin typeface="Roboto"/>
              <a:ea typeface="Roboto"/>
              <a:cs typeface="Roboto"/>
              <a:sym typeface="Roboto"/>
            </a:endParaRPr>
          </a:p>
        </p:txBody>
      </p:sp>
      <p:sp>
        <p:nvSpPr>
          <p:cNvPr id="323" name="Shape 323"/>
          <p:cNvSpPr txBox="1"/>
          <p:nvPr/>
        </p:nvSpPr>
        <p:spPr>
          <a:xfrm>
            <a:off x="6088910" y="1178515"/>
            <a:ext cx="2961087" cy="2512952"/>
          </a:xfrm>
          <a:prstGeom prst="rect">
            <a:avLst/>
          </a:prstGeom>
          <a:solidFill>
            <a:srgbClr val="D9D9D9"/>
          </a:solidFill>
          <a:ln>
            <a:noFill/>
          </a:ln>
        </p:spPr>
        <p:txBody>
          <a:bodyPr spcFirstLastPara="1" wrap="square" lIns="91425" tIns="91425" rIns="91425" bIns="91425" anchor="t" anchorCtr="0">
            <a:noAutofit/>
          </a:bodyPr>
          <a:lstStyle/>
          <a:p>
            <a:r>
              <a:rPr lang="en-GB" sz="1200" dirty="0">
                <a:latin typeface="Courier New" panose="02070309020205020404" pitchFamily="49" charset="0"/>
                <a:cs typeface="Courier New" panose="02070309020205020404" pitchFamily="49" charset="0"/>
              </a:rPr>
              <a:t>SELECT *</a:t>
            </a:r>
          </a:p>
          <a:p>
            <a:r>
              <a:rPr lang="en-GB" sz="1200" dirty="0">
                <a:latin typeface="Courier New" panose="02070309020205020404" pitchFamily="49" charset="0"/>
                <a:cs typeface="Courier New" panose="02070309020205020404" pitchFamily="49" charset="0"/>
              </a:rPr>
              <a:t>FROM stream</a:t>
            </a:r>
          </a:p>
          <a:p>
            <a:r>
              <a:rPr lang="en-GB" sz="1200" dirty="0">
                <a:latin typeface="Courier New" panose="02070309020205020404" pitchFamily="49" charset="0"/>
                <a:cs typeface="Courier New" panose="02070309020205020404" pitchFamily="49" charset="0"/>
              </a:rPr>
              <a:t>LIMIT </a:t>
            </a:r>
            <a:r>
              <a:rPr lang="pl-PL" sz="1200" dirty="0">
                <a:latin typeface="Courier New" panose="02070309020205020404" pitchFamily="49" charset="0"/>
                <a:cs typeface="Courier New" panose="02070309020205020404" pitchFamily="49" charset="0"/>
              </a:rPr>
              <a:t>1</a:t>
            </a:r>
            <a:r>
              <a:rPr lang="en-GB" sz="1200" dirty="0">
                <a:latin typeface="Courier New" panose="02070309020205020404" pitchFamily="49" charset="0"/>
                <a:cs typeface="Courier New" panose="02070309020205020404" pitchFamily="49" charset="0"/>
              </a:rPr>
              <a:t>0;</a:t>
            </a:r>
          </a:p>
          <a:p>
            <a:br>
              <a:rPr lang="en-GB" sz="1200" dirty="0">
                <a:latin typeface="Courier New" panose="02070309020205020404" pitchFamily="49" charset="0"/>
                <a:cs typeface="Courier New" panose="02070309020205020404" pitchFamily="49" charset="0"/>
              </a:rPr>
            </a:br>
            <a:r>
              <a:rPr lang="en-GB" sz="1200" dirty="0">
                <a:latin typeface="Courier New" panose="02070309020205020404" pitchFamily="49" charset="0"/>
                <a:cs typeface="Courier New" panose="02070309020205020404" pitchFamily="49" charset="0"/>
              </a:rPr>
              <a:t>SELECT * </a:t>
            </a:r>
          </a:p>
          <a:p>
            <a:r>
              <a:rPr lang="en-GB" sz="1200" dirty="0">
                <a:latin typeface="Courier New" panose="02070309020205020404" pitchFamily="49" charset="0"/>
                <a:cs typeface="Courier New" panose="02070309020205020404" pitchFamily="49" charset="0"/>
              </a:rPr>
              <a:t>FROM chat</a:t>
            </a:r>
          </a:p>
          <a:p>
            <a:r>
              <a:rPr lang="en-GB" sz="1200" dirty="0">
                <a:latin typeface="Courier New" panose="02070309020205020404" pitchFamily="49" charset="0"/>
                <a:cs typeface="Courier New" panose="02070309020205020404" pitchFamily="49" charset="0"/>
              </a:rPr>
              <a:t>LIMIT </a:t>
            </a:r>
            <a:r>
              <a:rPr lang="pl-PL" sz="1200" dirty="0">
                <a:latin typeface="Courier New" panose="02070309020205020404" pitchFamily="49" charset="0"/>
                <a:cs typeface="Courier New" panose="02070309020205020404" pitchFamily="49" charset="0"/>
              </a:rPr>
              <a:t>1</a:t>
            </a:r>
            <a:r>
              <a:rPr lang="en-GB" sz="1200" dirty="0">
                <a:latin typeface="Courier New" panose="02070309020205020404" pitchFamily="49" charset="0"/>
                <a:cs typeface="Courier New" panose="02070309020205020404" pitchFamily="49" charset="0"/>
              </a:rPr>
              <a:t>0;</a:t>
            </a:r>
          </a:p>
          <a:p>
            <a:br>
              <a:rPr lang="en-GB" dirty="0"/>
            </a:br>
            <a:endParaRPr lang="en-GB" dirty="0"/>
          </a:p>
          <a:p>
            <a:pPr marL="0" lvl="0" indent="0" rtl="0">
              <a:spcBef>
                <a:spcPts val="0"/>
              </a:spcBef>
              <a:spcAft>
                <a:spcPts val="0"/>
              </a:spcAft>
              <a:buNone/>
            </a:pPr>
            <a:endParaRPr sz="900" dirty="0">
              <a:latin typeface="Courier New"/>
              <a:ea typeface="Courier New"/>
              <a:cs typeface="Courier New"/>
              <a:sym typeface="Courier New"/>
            </a:endParaRPr>
          </a:p>
        </p:txBody>
      </p:sp>
      <p:sp>
        <p:nvSpPr>
          <p:cNvPr id="324" name="Shape 324"/>
          <p:cNvSpPr txBox="1"/>
          <p:nvPr/>
        </p:nvSpPr>
        <p:spPr>
          <a:xfrm>
            <a:off x="177974" y="1178515"/>
            <a:ext cx="5910936" cy="579401"/>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en-GB" dirty="0">
                <a:latin typeface="Roboto" panose="020B0604020202020204" charset="0"/>
                <a:ea typeface="Roboto" panose="020B0604020202020204" charset="0"/>
              </a:rPr>
              <a:t>I'll looking inside this two tables.</a:t>
            </a:r>
            <a:endParaRPr lang="pl-PL" dirty="0">
              <a:latin typeface="Roboto" panose="020B0604020202020204" charset="0"/>
              <a:ea typeface="Roboto"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1.2</a:t>
            </a:r>
            <a:endParaRPr sz="2400" b="1" dirty="0">
              <a:solidFill>
                <a:srgbClr val="295269"/>
              </a:solidFill>
              <a:latin typeface="Roboto"/>
              <a:ea typeface="Roboto"/>
              <a:cs typeface="Roboto"/>
              <a:sym typeface="Roboto"/>
            </a:endParaRPr>
          </a:p>
        </p:txBody>
      </p:sp>
      <p:sp>
        <p:nvSpPr>
          <p:cNvPr id="324" name="Shape 324"/>
          <p:cNvSpPr txBox="1"/>
          <p:nvPr/>
        </p:nvSpPr>
        <p:spPr>
          <a:xfrm>
            <a:off x="177974" y="1178515"/>
            <a:ext cx="5910936" cy="381001"/>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b="1" dirty="0" err="1">
                <a:effectLst>
                  <a:outerShdw blurRad="38100" dist="38100" dir="2700000" algn="tl">
                    <a:srgbClr val="000000">
                      <a:alpha val="43137"/>
                    </a:srgbClr>
                  </a:outerShdw>
                </a:effectLst>
                <a:latin typeface="Roboto" panose="020B0604020202020204" charset="0"/>
                <a:ea typeface="Roboto" panose="020B0604020202020204" charset="0"/>
                <a:cs typeface="Roboto"/>
                <a:sym typeface="Roboto"/>
              </a:rPr>
              <a:t>stream</a:t>
            </a:r>
            <a:r>
              <a:rPr lang="pl-PL" sz="1200" dirty="0">
                <a:latin typeface="Roboto" panose="020B0604020202020204" charset="0"/>
                <a:ea typeface="Roboto" panose="020B0604020202020204" charset="0"/>
                <a:cs typeface="Roboto"/>
                <a:sym typeface="Roboto"/>
              </a:rPr>
              <a:t> </a:t>
            </a:r>
            <a:r>
              <a:rPr lang="pl-PL" sz="1200" dirty="0" err="1">
                <a:latin typeface="Roboto" panose="020B0604020202020204" charset="0"/>
                <a:ea typeface="Roboto" panose="020B0604020202020204" charset="0"/>
                <a:cs typeface="Roboto"/>
                <a:sym typeface="Roboto"/>
              </a:rPr>
              <a:t>table</a:t>
            </a:r>
            <a:endParaRPr lang="en-GB" sz="1200" dirty="0">
              <a:latin typeface="Roboto" panose="020B0604020202020204" charset="0"/>
              <a:ea typeface="Roboto" panose="020B0604020202020204" charset="0"/>
              <a:cs typeface="Roboto"/>
              <a:sym typeface="Roboto"/>
            </a:endParaRPr>
          </a:p>
        </p:txBody>
      </p:sp>
      <p:graphicFrame>
        <p:nvGraphicFramePr>
          <p:cNvPr id="2" name="Table 1">
            <a:extLst>
              <a:ext uri="{FF2B5EF4-FFF2-40B4-BE49-F238E27FC236}">
                <a16:creationId xmlns:a16="http://schemas.microsoft.com/office/drawing/2014/main" id="{BA0C69EF-CCF5-4C7F-BA5E-797E17553FF8}"/>
              </a:ext>
            </a:extLst>
          </p:cNvPr>
          <p:cNvGraphicFramePr>
            <a:graphicFrameLocks noGrp="1"/>
          </p:cNvGraphicFramePr>
          <p:nvPr>
            <p:extLst>
              <p:ext uri="{D42A27DB-BD31-4B8C-83A1-F6EECF244321}">
                <p14:modId xmlns:p14="http://schemas.microsoft.com/office/powerpoint/2010/main" val="3487603623"/>
              </p:ext>
            </p:extLst>
          </p:nvPr>
        </p:nvGraphicFramePr>
        <p:xfrm>
          <a:off x="177974" y="1701210"/>
          <a:ext cx="8760463" cy="3243538"/>
        </p:xfrm>
        <a:graphic>
          <a:graphicData uri="http://schemas.openxmlformats.org/drawingml/2006/table">
            <a:tbl>
              <a:tblPr firstRow="1">
                <a:tableStyleId>{7DF18680-E054-41AD-8BC1-D1AEF772440D}</a:tableStyleId>
              </a:tblPr>
              <a:tblGrid>
                <a:gridCol w="956166">
                  <a:extLst>
                    <a:ext uri="{9D8B030D-6E8A-4147-A177-3AD203B41FA5}">
                      <a16:colId xmlns:a16="http://schemas.microsoft.com/office/drawing/2014/main" val="3940095971"/>
                    </a:ext>
                  </a:extLst>
                </a:gridCol>
                <a:gridCol w="2147776">
                  <a:extLst>
                    <a:ext uri="{9D8B030D-6E8A-4147-A177-3AD203B41FA5}">
                      <a16:colId xmlns:a16="http://schemas.microsoft.com/office/drawing/2014/main" val="2080820499"/>
                    </a:ext>
                  </a:extLst>
                </a:gridCol>
                <a:gridCol w="2190307">
                  <a:extLst>
                    <a:ext uri="{9D8B030D-6E8A-4147-A177-3AD203B41FA5}">
                      <a16:colId xmlns:a16="http://schemas.microsoft.com/office/drawing/2014/main" val="3127838929"/>
                    </a:ext>
                  </a:extLst>
                </a:gridCol>
                <a:gridCol w="545805">
                  <a:extLst>
                    <a:ext uri="{9D8B030D-6E8A-4147-A177-3AD203B41FA5}">
                      <a16:colId xmlns:a16="http://schemas.microsoft.com/office/drawing/2014/main" val="2991636437"/>
                    </a:ext>
                  </a:extLst>
                </a:gridCol>
                <a:gridCol w="425302">
                  <a:extLst>
                    <a:ext uri="{9D8B030D-6E8A-4147-A177-3AD203B41FA5}">
                      <a16:colId xmlns:a16="http://schemas.microsoft.com/office/drawing/2014/main" val="3061925756"/>
                    </a:ext>
                  </a:extLst>
                </a:gridCol>
                <a:gridCol w="581247">
                  <a:extLst>
                    <a:ext uri="{9D8B030D-6E8A-4147-A177-3AD203B41FA5}">
                      <a16:colId xmlns:a16="http://schemas.microsoft.com/office/drawing/2014/main" val="790798471"/>
                    </a:ext>
                  </a:extLst>
                </a:gridCol>
                <a:gridCol w="737190">
                  <a:extLst>
                    <a:ext uri="{9D8B030D-6E8A-4147-A177-3AD203B41FA5}">
                      <a16:colId xmlns:a16="http://schemas.microsoft.com/office/drawing/2014/main" val="3044035258"/>
                    </a:ext>
                  </a:extLst>
                </a:gridCol>
                <a:gridCol w="616689">
                  <a:extLst>
                    <a:ext uri="{9D8B030D-6E8A-4147-A177-3AD203B41FA5}">
                      <a16:colId xmlns:a16="http://schemas.microsoft.com/office/drawing/2014/main" val="3960568210"/>
                    </a:ext>
                  </a:extLst>
                </a:gridCol>
                <a:gridCol w="559981">
                  <a:extLst>
                    <a:ext uri="{9D8B030D-6E8A-4147-A177-3AD203B41FA5}">
                      <a16:colId xmlns:a16="http://schemas.microsoft.com/office/drawing/2014/main" val="2409576382"/>
                    </a:ext>
                  </a:extLst>
                </a:gridCol>
              </a:tblGrid>
              <a:tr h="215542">
                <a:tc>
                  <a:txBody>
                    <a:bodyPr/>
                    <a:lstStyle/>
                    <a:p>
                      <a:pPr algn="ctr" fontAlgn="ctr"/>
                      <a:r>
                        <a:rPr lang="en-GB" sz="700" u="none" strike="noStrike">
                          <a:effectLst/>
                        </a:rPr>
                        <a:t>time</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device_id</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login</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channel</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country</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player</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game</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stream_format</a:t>
                      </a:r>
                      <a:endParaRPr lang="en-GB" sz="700" b="1" i="0" u="none" strike="noStrike">
                        <a:solidFill>
                          <a:srgbClr val="19191A"/>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subscriber</a:t>
                      </a:r>
                      <a:endParaRPr lang="en-GB" sz="700" b="1" i="0" u="none" strike="noStrike">
                        <a:solidFill>
                          <a:srgbClr val="19191A"/>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3605090489"/>
                  </a:ext>
                </a:extLst>
              </a:tr>
              <a:tr h="228860">
                <a:tc>
                  <a:txBody>
                    <a:bodyPr/>
                    <a:lstStyle/>
                    <a:p>
                      <a:pPr algn="ctr" fontAlgn="ctr"/>
                      <a:r>
                        <a:rPr lang="en-GB" sz="700" u="none" strike="noStrike">
                          <a:effectLst/>
                        </a:rPr>
                        <a:t>01.01.2015 18:33</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dirty="0">
                          <a:effectLst/>
                        </a:rPr>
                        <a:t>40ffc2fa6534cf760becbdbf5311e31ad069e46e</a:t>
                      </a:r>
                      <a:endParaRPr lang="en-GB" sz="700" b="0" i="0" u="none" strike="noStrike" dirty="0">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085c1eb7b587bfe654f0df7b4ba7f4fc4013636c</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iphone_t</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3246030336"/>
                  </a:ext>
                </a:extLst>
              </a:tr>
              <a:tr h="320204">
                <a:tc>
                  <a:txBody>
                    <a:bodyPr/>
                    <a:lstStyle/>
                    <a:p>
                      <a:pPr algn="ctr" fontAlgn="ctr"/>
                      <a:r>
                        <a:rPr lang="en-GB" sz="700" u="none" strike="noStrike">
                          <a:effectLst/>
                        </a:rPr>
                        <a:t>01.01.2015 23:35</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9a8cc2b7162b99c0a0f501dc9a5ec4f68586a760</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5ad49a7b408ce452140b180dd6efb57a9f4d22c7</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george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DayZ</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chunked</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766250294"/>
                  </a:ext>
                </a:extLst>
              </a:tr>
              <a:tr h="320204">
                <a:tc>
                  <a:txBody>
                    <a:bodyPr/>
                    <a:lstStyle/>
                    <a:p>
                      <a:pPr algn="ctr" fontAlgn="ctr"/>
                      <a:r>
                        <a:rPr lang="en-GB" sz="700" u="none" strike="noStrike">
                          <a:effectLst/>
                        </a:rPr>
                        <a:t>01.01.2015 04:39</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2f9c3f9ee1033b71a3819564243f20ef3bec0183</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dirty="0">
                          <a:effectLst/>
                        </a:rPr>
                        <a:t>5b9a43e68f019185f55615d0b83019dee4b5d06f</a:t>
                      </a:r>
                      <a:endParaRPr lang="en-GB" sz="700" b="0" i="0" u="none" strike="noStrike" dirty="0">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chunked</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1038514028"/>
                  </a:ext>
                </a:extLst>
              </a:tr>
              <a:tr h="320204">
                <a:tc>
                  <a:txBody>
                    <a:bodyPr/>
                    <a:lstStyle/>
                    <a:p>
                      <a:pPr algn="ctr" fontAlgn="ctr"/>
                      <a:r>
                        <a:rPr lang="en-GB" sz="700" u="none" strike="noStrike">
                          <a:effectLst/>
                        </a:rPr>
                        <a:t>01.01.2015 11:15</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dirty="0">
                          <a:effectLst/>
                        </a:rPr>
                        <a:t>0cda8226ba2583424c80c3c1c22c1256b080ad17</a:t>
                      </a:r>
                      <a:endParaRPr lang="en-GB" sz="700" b="0" i="0" u="none" strike="noStrike" dirty="0">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02c7797faa4d8a3ff4b0c14ee1764b6817b53d0b</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estelle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CH</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high</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2976216276"/>
                  </a:ext>
                </a:extLst>
              </a:tr>
              <a:tr h="320204">
                <a:tc>
                  <a:txBody>
                    <a:bodyPr/>
                    <a:lstStyle/>
                    <a:p>
                      <a:pPr algn="ctr" fontAlgn="ctr"/>
                      <a:r>
                        <a:rPr lang="en-GB" sz="700" u="none" strike="noStrike">
                          <a:effectLst/>
                        </a:rPr>
                        <a:t>01.01.2015 11:28</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e3288ca5e3153aa85e32f64cdd994b7666968dcf</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b920c228acbcbebee26d9c79f6eb73b73a9480c7</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morty</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Heroes of the Storm</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medium</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961748741"/>
                  </a:ext>
                </a:extLst>
              </a:tr>
              <a:tr h="228860">
                <a:tc>
                  <a:txBody>
                    <a:bodyPr/>
                    <a:lstStyle/>
                    <a:p>
                      <a:pPr algn="ctr" fontAlgn="ctr"/>
                      <a:r>
                        <a:rPr lang="en-GB" sz="700" u="none" strike="noStrike">
                          <a:effectLst/>
                        </a:rPr>
                        <a:t>01.01.2015 23:27</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343fe2bfd58595d5c18602d420ecf6f9d694d5a8</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7814f661a54349ff5eee84f9d6f476918c9b7270</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george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iphone_t</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DayZ</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1462896980"/>
                  </a:ext>
                </a:extLst>
              </a:tr>
              <a:tr h="320204">
                <a:tc>
                  <a:txBody>
                    <a:bodyPr/>
                    <a:lstStyle/>
                    <a:p>
                      <a:pPr algn="ctr" fontAlgn="ctr"/>
                      <a:r>
                        <a:rPr lang="en-GB" sz="700" u="none" strike="noStrike">
                          <a:effectLst/>
                        </a:rPr>
                        <a:t>01.01.2015 21:09</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80a0c7d1abb6a5a0060e18202b77bef831e08ca5</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eb158cab3f606d3894a32e20bddbfd2d589095a9</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high</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TRUE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384010525"/>
                  </a:ext>
                </a:extLst>
              </a:tr>
              <a:tr h="320204">
                <a:tc>
                  <a:txBody>
                    <a:bodyPr/>
                    <a:lstStyle/>
                    <a:p>
                      <a:pPr algn="ctr" fontAlgn="ctr"/>
                      <a:r>
                        <a:rPr lang="en-GB" sz="700" u="none" strike="noStrike">
                          <a:effectLst/>
                        </a:rPr>
                        <a:t>01.01.2015 19:14</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1e342e5e4e228f617449029054b3bb19c5224528</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2aaf6a414bc3dc923b04f986de7ba1b8101c6698</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CA</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high</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944853360"/>
                  </a:ext>
                </a:extLst>
              </a:tr>
              <a:tr h="416036">
                <a:tc>
                  <a:txBody>
                    <a:bodyPr/>
                    <a:lstStyle/>
                    <a:p>
                      <a:pPr algn="ctr" fontAlgn="ctr"/>
                      <a:r>
                        <a:rPr lang="en-GB" sz="700" u="none" strike="noStrike">
                          <a:effectLst/>
                        </a:rPr>
                        <a:t>01.01.2015 13:51</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272cffbb1a9a33ad3bb48a2ee9ae5cbcac5ca22e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401716920e3435b5e3eec9fc4ccd6a44c7af38f5</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kramer</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TR</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Counter-Strike: Global Offensive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chunked</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FALSE</a:t>
                      </a:r>
                      <a:endParaRPr lang="en-GB" sz="700" b="0" i="0" u="none" strike="noStrike">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1807601473"/>
                  </a:ext>
                </a:extLst>
              </a:tr>
              <a:tr h="228860">
                <a:tc>
                  <a:txBody>
                    <a:bodyPr/>
                    <a:lstStyle/>
                    <a:p>
                      <a:pPr algn="ctr" fontAlgn="ctr"/>
                      <a:r>
                        <a:rPr lang="en-GB" sz="700" u="none" strike="noStrike">
                          <a:effectLst/>
                        </a:rPr>
                        <a:t>01.01.2015 22:00</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593ed161c456eeeb9e18b8005786d42abc1a7373</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ef24dc49ceb4bcd3cccb0fa862d8a150ecf935e1</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site</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a:effectLst/>
                        </a:rPr>
                        <a:t>medium</a:t>
                      </a:r>
                      <a:endParaRPr lang="en-GB" sz="700" b="0" i="0" u="none" strike="noStrike">
                        <a:solidFill>
                          <a:srgbClr val="646466"/>
                        </a:solidFill>
                        <a:effectLst/>
                        <a:latin typeface="Segoe UI" panose="020B0502040204020203" pitchFamily="34" charset="0"/>
                      </a:endParaRPr>
                    </a:p>
                  </a:txBody>
                  <a:tcPr marL="6338" marR="6338" marT="6338" marB="0" anchor="ctr"/>
                </a:tc>
                <a:tc>
                  <a:txBody>
                    <a:bodyPr/>
                    <a:lstStyle/>
                    <a:p>
                      <a:pPr algn="ctr" fontAlgn="ctr"/>
                      <a:r>
                        <a:rPr lang="en-GB" sz="700" u="none" strike="noStrike" dirty="0">
                          <a:effectLst/>
                        </a:rPr>
                        <a:t>FALSE</a:t>
                      </a:r>
                      <a:endParaRPr lang="en-GB" sz="700" b="0" i="0" u="none" strike="noStrike" dirty="0">
                        <a:solidFill>
                          <a:srgbClr val="646466"/>
                        </a:solidFill>
                        <a:effectLst/>
                        <a:latin typeface="Segoe UI" panose="020B0502040204020203" pitchFamily="34" charset="0"/>
                      </a:endParaRPr>
                    </a:p>
                  </a:txBody>
                  <a:tcPr marL="6338" marR="6338" marT="6338" marB="0" anchor="ctr"/>
                </a:tc>
                <a:extLst>
                  <a:ext uri="{0D108BD9-81ED-4DB2-BD59-A6C34878D82A}">
                    <a16:rowId xmlns:a16="http://schemas.microsoft.com/office/drawing/2014/main" val="1107622412"/>
                  </a:ext>
                </a:extLst>
              </a:tr>
            </a:tbl>
          </a:graphicData>
        </a:graphic>
      </p:graphicFrame>
    </p:spTree>
    <p:extLst>
      <p:ext uri="{BB962C8B-B14F-4D97-AF65-F5344CB8AC3E}">
        <p14:creationId xmlns:p14="http://schemas.microsoft.com/office/powerpoint/2010/main" val="66471403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1</a:t>
            </a:r>
            <a:endParaRPr sz="2400" b="1" dirty="0">
              <a:solidFill>
                <a:srgbClr val="295269"/>
              </a:solidFill>
              <a:latin typeface="Roboto"/>
              <a:ea typeface="Roboto"/>
              <a:cs typeface="Roboto"/>
              <a:sym typeface="Roboto"/>
            </a:endParaRPr>
          </a:p>
        </p:txBody>
      </p:sp>
      <p:sp>
        <p:nvSpPr>
          <p:cNvPr id="324" name="Shape 324"/>
          <p:cNvSpPr txBox="1"/>
          <p:nvPr/>
        </p:nvSpPr>
        <p:spPr>
          <a:xfrm>
            <a:off x="177974" y="1178515"/>
            <a:ext cx="5910936" cy="381001"/>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b="1" dirty="0">
                <a:effectLst>
                  <a:outerShdw blurRad="38100" dist="38100" dir="2700000" algn="tl">
                    <a:srgbClr val="000000">
                      <a:alpha val="43137"/>
                    </a:srgbClr>
                  </a:outerShdw>
                </a:effectLst>
                <a:latin typeface="Roboto" panose="020B0604020202020204" charset="0"/>
                <a:ea typeface="Roboto" panose="020B0604020202020204" charset="0"/>
                <a:cs typeface="Roboto"/>
                <a:sym typeface="Roboto"/>
              </a:rPr>
              <a:t>chat</a:t>
            </a:r>
            <a:r>
              <a:rPr lang="pl-PL" sz="1200" dirty="0">
                <a:latin typeface="Roboto" panose="020B0604020202020204" charset="0"/>
                <a:ea typeface="Roboto" panose="020B0604020202020204" charset="0"/>
                <a:cs typeface="Roboto"/>
                <a:sym typeface="Roboto"/>
              </a:rPr>
              <a:t> </a:t>
            </a:r>
            <a:r>
              <a:rPr lang="pl-PL" sz="1200" dirty="0" err="1">
                <a:latin typeface="Roboto" panose="020B0604020202020204" charset="0"/>
                <a:ea typeface="Roboto" panose="020B0604020202020204" charset="0"/>
                <a:cs typeface="Roboto"/>
                <a:sym typeface="Roboto"/>
              </a:rPr>
              <a:t>table</a:t>
            </a:r>
            <a:endParaRPr lang="en-GB" sz="1200" dirty="0">
              <a:latin typeface="Roboto" panose="020B0604020202020204" charset="0"/>
              <a:ea typeface="Roboto" panose="020B0604020202020204" charset="0"/>
              <a:cs typeface="Roboto"/>
              <a:sym typeface="Roboto"/>
            </a:endParaRPr>
          </a:p>
        </p:txBody>
      </p:sp>
      <p:graphicFrame>
        <p:nvGraphicFramePr>
          <p:cNvPr id="4" name="Table 3">
            <a:extLst>
              <a:ext uri="{FF2B5EF4-FFF2-40B4-BE49-F238E27FC236}">
                <a16:creationId xmlns:a16="http://schemas.microsoft.com/office/drawing/2014/main" id="{B59670CC-5027-4685-B4B7-1F37BB16646C}"/>
              </a:ext>
            </a:extLst>
          </p:cNvPr>
          <p:cNvGraphicFramePr>
            <a:graphicFrameLocks noGrp="1"/>
          </p:cNvGraphicFramePr>
          <p:nvPr>
            <p:extLst>
              <p:ext uri="{D42A27DB-BD31-4B8C-83A1-F6EECF244321}">
                <p14:modId xmlns:p14="http://schemas.microsoft.com/office/powerpoint/2010/main" val="1592453963"/>
              </p:ext>
            </p:extLst>
          </p:nvPr>
        </p:nvGraphicFramePr>
        <p:xfrm>
          <a:off x="177974" y="1727202"/>
          <a:ext cx="8469840" cy="3064536"/>
        </p:xfrm>
        <a:graphic>
          <a:graphicData uri="http://schemas.openxmlformats.org/drawingml/2006/table">
            <a:tbl>
              <a:tblPr firstRow="1">
                <a:tableStyleId>{00A15C55-8517-42AA-B614-E9B94910E393}</a:tableStyleId>
              </a:tblPr>
              <a:tblGrid>
                <a:gridCol w="1289319">
                  <a:extLst>
                    <a:ext uri="{9D8B030D-6E8A-4147-A177-3AD203B41FA5}">
                      <a16:colId xmlns:a16="http://schemas.microsoft.com/office/drawing/2014/main" val="118460810"/>
                    </a:ext>
                  </a:extLst>
                </a:gridCol>
                <a:gridCol w="2091070">
                  <a:extLst>
                    <a:ext uri="{9D8B030D-6E8A-4147-A177-3AD203B41FA5}">
                      <a16:colId xmlns:a16="http://schemas.microsoft.com/office/drawing/2014/main" val="440465307"/>
                    </a:ext>
                  </a:extLst>
                </a:gridCol>
                <a:gridCol w="2275367">
                  <a:extLst>
                    <a:ext uri="{9D8B030D-6E8A-4147-A177-3AD203B41FA5}">
                      <a16:colId xmlns:a16="http://schemas.microsoft.com/office/drawing/2014/main" val="3780733711"/>
                    </a:ext>
                  </a:extLst>
                </a:gridCol>
                <a:gridCol w="616689">
                  <a:extLst>
                    <a:ext uri="{9D8B030D-6E8A-4147-A177-3AD203B41FA5}">
                      <a16:colId xmlns:a16="http://schemas.microsoft.com/office/drawing/2014/main" val="724422043"/>
                    </a:ext>
                  </a:extLst>
                </a:gridCol>
                <a:gridCol w="567069">
                  <a:extLst>
                    <a:ext uri="{9D8B030D-6E8A-4147-A177-3AD203B41FA5}">
                      <a16:colId xmlns:a16="http://schemas.microsoft.com/office/drawing/2014/main" val="1606790049"/>
                    </a:ext>
                  </a:extLst>
                </a:gridCol>
                <a:gridCol w="708838">
                  <a:extLst>
                    <a:ext uri="{9D8B030D-6E8A-4147-A177-3AD203B41FA5}">
                      <a16:colId xmlns:a16="http://schemas.microsoft.com/office/drawing/2014/main" val="3769203362"/>
                    </a:ext>
                  </a:extLst>
                </a:gridCol>
                <a:gridCol w="921488">
                  <a:extLst>
                    <a:ext uri="{9D8B030D-6E8A-4147-A177-3AD203B41FA5}">
                      <a16:colId xmlns:a16="http://schemas.microsoft.com/office/drawing/2014/main" val="2158495320"/>
                    </a:ext>
                  </a:extLst>
                </a:gridCol>
              </a:tblGrid>
              <a:tr h="158949">
                <a:tc>
                  <a:txBody>
                    <a:bodyPr/>
                    <a:lstStyle/>
                    <a:p>
                      <a:pPr algn="ctr" fontAlgn="ctr"/>
                      <a:r>
                        <a:rPr lang="en-GB" sz="700" u="none" strike="noStrike">
                          <a:effectLst/>
                        </a:rPr>
                        <a:t>time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device_id</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login</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channel</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country</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player</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game</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1382714917"/>
                  </a:ext>
                </a:extLst>
              </a:tr>
              <a:tr h="311540">
                <a:tc>
                  <a:txBody>
                    <a:bodyPr/>
                    <a:lstStyle/>
                    <a:p>
                      <a:pPr algn="ctr" fontAlgn="ctr"/>
                      <a:r>
                        <a:rPr lang="en-GB" sz="700" u="none" strike="noStrike">
                          <a:effectLst/>
                        </a:rPr>
                        <a:t>01.01.2015 18:45</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70e2b95b5ac0d4c227e46966658d16b3e044996e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5c2f5c1f19a7738e16ed0be551d865e8a8fce71d</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jerry</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BY</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2085977021"/>
                  </a:ext>
                </a:extLst>
              </a:tr>
              <a:tr h="413267">
                <a:tc>
                  <a:txBody>
                    <a:bodyPr/>
                    <a:lstStyle/>
                    <a:p>
                      <a:pPr algn="ctr" fontAlgn="ctr"/>
                      <a:r>
                        <a:rPr lang="en-GB" sz="700" u="none" strike="noStrike">
                          <a:effectLst/>
                        </a:rPr>
                        <a:t>01.01.2015 01:16</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dirty="0">
                          <a:effectLst/>
                        </a:rPr>
                        <a:t>f2b9065b55fd80d6aa653ce989b489f4ec5198be</a:t>
                      </a:r>
                      <a:endParaRPr lang="en-GB" sz="700" b="0" i="0" u="none" strike="noStrike" dirty="0">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0d77740e4fb5ce77d94f9f6c8ef1f762990d0344</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elaine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HK</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Devil May Cry 4: Special Edition</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4229539494"/>
                  </a:ext>
                </a:extLst>
              </a:tr>
              <a:tr h="311540">
                <a:tc>
                  <a:txBody>
                    <a:bodyPr/>
                    <a:lstStyle/>
                    <a:p>
                      <a:pPr algn="ctr" fontAlgn="ctr"/>
                      <a:r>
                        <a:rPr lang="en-GB" sz="700" u="none" strike="noStrike" dirty="0">
                          <a:effectLst/>
                        </a:rPr>
                        <a:t>01.01.2015 16:22</a:t>
                      </a:r>
                      <a:endParaRPr lang="en-GB" sz="700" b="0" i="0" u="none" strike="noStrike" dirty="0">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d448ba963d7e1023dd1b0a40b95d4f6611750692</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77ab14c1fb815e1c369ba0cf7d4c56b4fe489997</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GB</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iphone_t</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1901368560"/>
                  </a:ext>
                </a:extLst>
              </a:tr>
              <a:tr h="311540">
                <a:tc>
                  <a:txBody>
                    <a:bodyPr/>
                    <a:lstStyle/>
                    <a:p>
                      <a:pPr algn="ctr" fontAlgn="ctr"/>
                      <a:r>
                        <a:rPr lang="en-GB" sz="700" u="none" strike="noStrike">
                          <a:effectLst/>
                        </a:rPr>
                        <a:t>01.01.2015 03:58</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8d6823dc52b400b50aebf269bf1f03a36d19eeaa</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91cb88c0743761589273fc5e800e7743ece46494</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frank</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US</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iphone_t</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3825205851"/>
                  </a:ext>
                </a:extLst>
              </a:tr>
              <a:tr h="311540">
                <a:tc>
                  <a:txBody>
                    <a:bodyPr/>
                    <a:lstStyle/>
                    <a:p>
                      <a:pPr algn="ctr" fontAlgn="ctr"/>
                      <a:r>
                        <a:rPr lang="en-GB" sz="700" u="none" strike="noStrike">
                          <a:effectLst/>
                        </a:rPr>
                        <a:t>01.01.2015 11:47</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16c1e39594d62358d27ae604ad43a071f0d86bc4</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51a9234f83d656607cfd7f26690c12d2ffbce353</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estelle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3316887716"/>
                  </a:ext>
                </a:extLst>
              </a:tr>
              <a:tr h="311540">
                <a:tc>
                  <a:txBody>
                    <a:bodyPr/>
                    <a:lstStyle/>
                    <a:p>
                      <a:pPr algn="ctr" fontAlgn="ctr"/>
                      <a:r>
                        <a:rPr lang="en-GB" sz="700" u="none" strike="noStrike">
                          <a:effectLst/>
                        </a:rPr>
                        <a:t>01.01.2015 17:59</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6fcc75522de37833a0fb21fba4965aad3b63ea57</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f628d1cb946ea2e8cffc0b327bc9d77775b8d3c0</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jerry</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RU</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3340552069"/>
                  </a:ext>
                </a:extLst>
              </a:tr>
              <a:tr h="311540">
                <a:tc>
                  <a:txBody>
                    <a:bodyPr/>
                    <a:lstStyle/>
                    <a:p>
                      <a:pPr algn="ctr" fontAlgn="ctr"/>
                      <a:r>
                        <a:rPr lang="en-GB" sz="700" u="none" strike="noStrike">
                          <a:effectLst/>
                        </a:rPr>
                        <a:t>01.01.2015 02:24</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dea94b3030025d837dd841fbfd479e775987f65d</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9dbbcf6c7792074771c4c7284807041eac467ad5</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elaine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TW</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Gaming Talk Shows</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943811241"/>
                  </a:ext>
                </a:extLst>
              </a:tr>
              <a:tr h="311540">
                <a:tc>
                  <a:txBody>
                    <a:bodyPr/>
                    <a:lstStyle/>
                    <a:p>
                      <a:pPr algn="ctr" fontAlgn="ctr"/>
                      <a:r>
                        <a:rPr lang="en-GB" sz="700" u="none" strike="noStrike">
                          <a:effectLst/>
                        </a:rPr>
                        <a:t>01.01.2015 18:26</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671bee0f3d66077876d9bc231990597292392cc2</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51c286a41daa8e060275f622f2b8436bee9fab91</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jerry</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UA</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 </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2773060831"/>
                  </a:ext>
                </a:extLst>
              </a:tr>
              <a:tr h="311540">
                <a:tc>
                  <a:txBody>
                    <a:bodyPr/>
                    <a:lstStyle/>
                    <a:p>
                      <a:pPr algn="ctr" fontAlgn="ctr"/>
                      <a:r>
                        <a:rPr lang="en-GB" sz="700" u="none" strike="noStrike">
                          <a:effectLst/>
                        </a:rPr>
                        <a:t>01.01.2015 13:13</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8b31d5ebd1f4f41d4365ae4a471c1686dd256745</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06decad1d9565150791e183da017f47123433a4c</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estelle</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GB</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a:effectLst/>
                        </a:rPr>
                        <a:t>ipad_t</a:t>
                      </a:r>
                      <a:endParaRPr lang="en-GB" sz="700" b="0" i="0" u="none" strike="noStrike">
                        <a:solidFill>
                          <a:srgbClr val="646466"/>
                        </a:solidFill>
                        <a:effectLst/>
                        <a:latin typeface="Segoe UI" panose="020B0502040204020203" pitchFamily="34" charset="0"/>
                      </a:endParaRPr>
                    </a:p>
                  </a:txBody>
                  <a:tcPr marL="7088" marR="7088" marT="7088" marB="0" anchor="ctr"/>
                </a:tc>
                <a:tc>
                  <a:txBody>
                    <a:bodyPr/>
                    <a:lstStyle/>
                    <a:p>
                      <a:pPr algn="ctr" fontAlgn="ctr"/>
                      <a:r>
                        <a:rPr lang="en-GB" sz="700" u="none" strike="noStrike" dirty="0" err="1">
                          <a:effectLst/>
                        </a:rPr>
                        <a:t>Dota</a:t>
                      </a:r>
                      <a:r>
                        <a:rPr lang="en-GB" sz="700" u="none" strike="noStrike" dirty="0">
                          <a:effectLst/>
                        </a:rPr>
                        <a:t> 2</a:t>
                      </a:r>
                      <a:endParaRPr lang="en-GB" sz="700" b="0" i="0" u="none" strike="noStrike" dirty="0">
                        <a:solidFill>
                          <a:srgbClr val="646466"/>
                        </a:solidFill>
                        <a:effectLst/>
                        <a:latin typeface="Segoe UI" panose="020B0502040204020203" pitchFamily="34" charset="0"/>
                      </a:endParaRPr>
                    </a:p>
                  </a:txBody>
                  <a:tcPr marL="7088" marR="7088" marT="7088" marB="0" anchor="ctr"/>
                </a:tc>
                <a:extLst>
                  <a:ext uri="{0D108BD9-81ED-4DB2-BD59-A6C34878D82A}">
                    <a16:rowId xmlns:a16="http://schemas.microsoft.com/office/drawing/2014/main" val="783526750"/>
                  </a:ext>
                </a:extLst>
              </a:tr>
            </a:tbl>
          </a:graphicData>
        </a:graphic>
      </p:graphicFrame>
    </p:spTree>
    <p:extLst>
      <p:ext uri="{BB962C8B-B14F-4D97-AF65-F5344CB8AC3E}">
        <p14:creationId xmlns:p14="http://schemas.microsoft.com/office/powerpoint/2010/main" val="301489545"/>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2</a:t>
            </a:r>
            <a:endParaRPr sz="2400" b="1" dirty="0">
              <a:solidFill>
                <a:srgbClr val="295269"/>
              </a:solidFill>
              <a:latin typeface="Roboto"/>
              <a:ea typeface="Roboto"/>
              <a:cs typeface="Roboto"/>
              <a:sym typeface="Roboto"/>
            </a:endParaRPr>
          </a:p>
        </p:txBody>
      </p:sp>
      <p:sp>
        <p:nvSpPr>
          <p:cNvPr id="323" name="Shape 323"/>
          <p:cNvSpPr txBox="1"/>
          <p:nvPr/>
        </p:nvSpPr>
        <p:spPr>
          <a:xfrm>
            <a:off x="6088911" y="1192675"/>
            <a:ext cx="2961087" cy="3891559"/>
          </a:xfrm>
          <a:prstGeom prst="rect">
            <a:avLst/>
          </a:prstGeom>
          <a:solidFill>
            <a:srgbClr val="D9D9D9"/>
          </a:solidFill>
          <a:ln>
            <a:noFill/>
          </a:ln>
        </p:spPr>
        <p:txBody>
          <a:bodyPr spcFirstLastPara="1" wrap="square" lIns="91425" tIns="91425" rIns="91425" bIns="91425" anchor="t" anchorCtr="0">
            <a:noAutofit/>
          </a:bodyPr>
          <a:lstStyle/>
          <a:p>
            <a:r>
              <a:rPr lang="en-GB" dirty="0">
                <a:latin typeface="Courier New" panose="02070309020205020404" pitchFamily="49" charset="0"/>
                <a:cs typeface="Courier New" panose="02070309020205020404" pitchFamily="49" charset="0"/>
              </a:rPr>
              <a:t>SELECT DISTINCT game</a:t>
            </a:r>
          </a:p>
          <a:p>
            <a:r>
              <a:rPr lang="en-GB" dirty="0">
                <a:latin typeface="Courier New" panose="02070309020205020404" pitchFamily="49" charset="0"/>
                <a:cs typeface="Courier New" panose="02070309020205020404" pitchFamily="49" charset="0"/>
              </a:rPr>
              <a:t>FROM stream;</a:t>
            </a:r>
          </a:p>
        </p:txBody>
      </p:sp>
      <p:sp>
        <p:nvSpPr>
          <p:cNvPr id="324" name="Shape 324"/>
          <p:cNvSpPr txBox="1"/>
          <p:nvPr/>
        </p:nvSpPr>
        <p:spPr>
          <a:xfrm>
            <a:off x="177975" y="1192675"/>
            <a:ext cx="5910936" cy="475258"/>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dirty="0" err="1">
                <a:latin typeface="Roboto" panose="020B0604020202020204" charset="0"/>
                <a:ea typeface="Roboto" panose="020B0604020202020204" charset="0"/>
              </a:rPr>
              <a:t>What</a:t>
            </a:r>
            <a:r>
              <a:rPr lang="pl-PL" dirty="0">
                <a:latin typeface="Roboto" panose="020B0604020202020204" charset="0"/>
                <a:ea typeface="Roboto" panose="020B0604020202020204" charset="0"/>
              </a:rPr>
              <a:t> </a:t>
            </a:r>
            <a:r>
              <a:rPr lang="pl-PL" dirty="0" err="1">
                <a:latin typeface="Roboto" panose="020B0604020202020204" charset="0"/>
                <a:ea typeface="Roboto" panose="020B0604020202020204" charset="0"/>
              </a:rPr>
              <a:t>are</a:t>
            </a:r>
            <a:r>
              <a:rPr lang="pl-PL" dirty="0">
                <a:latin typeface="Roboto" panose="020B0604020202020204" charset="0"/>
                <a:ea typeface="Roboto" panose="020B0604020202020204" charset="0"/>
              </a:rPr>
              <a:t> the </a:t>
            </a:r>
            <a:r>
              <a:rPr lang="pl-PL" dirty="0" err="1">
                <a:latin typeface="Roboto" panose="020B0604020202020204" charset="0"/>
                <a:ea typeface="Roboto" panose="020B0604020202020204" charset="0"/>
              </a:rPr>
              <a:t>unique</a:t>
            </a:r>
            <a:r>
              <a:rPr lang="pl-PL" dirty="0">
                <a:latin typeface="Roboto" panose="020B0604020202020204" charset="0"/>
                <a:ea typeface="Roboto" panose="020B0604020202020204" charset="0"/>
              </a:rPr>
              <a:t> </a:t>
            </a:r>
            <a:r>
              <a:rPr lang="pl-PL" dirty="0" err="1">
                <a:latin typeface="Roboto" panose="020B0604020202020204" charset="0"/>
                <a:ea typeface="Roboto" panose="020B0604020202020204" charset="0"/>
              </a:rPr>
              <a:t>game’s</a:t>
            </a:r>
            <a:r>
              <a:rPr lang="pl-PL" dirty="0">
                <a:latin typeface="Roboto" panose="020B0604020202020204" charset="0"/>
                <a:ea typeface="Roboto" panose="020B0604020202020204" charset="0"/>
              </a:rPr>
              <a:t> in the </a:t>
            </a:r>
            <a:r>
              <a:rPr lang="pl-PL" dirty="0" err="1">
                <a:latin typeface="Roboto" panose="020B0604020202020204" charset="0"/>
                <a:ea typeface="Roboto" panose="020B0604020202020204" charset="0"/>
              </a:rPr>
              <a:t>stream</a:t>
            </a:r>
            <a:r>
              <a:rPr lang="pl-PL" dirty="0">
                <a:latin typeface="Roboto" panose="020B0604020202020204" charset="0"/>
                <a:ea typeface="Roboto" panose="020B0604020202020204" charset="0"/>
              </a:rPr>
              <a:t> </a:t>
            </a:r>
            <a:r>
              <a:rPr lang="pl-PL" dirty="0" err="1">
                <a:latin typeface="Roboto" panose="020B0604020202020204" charset="0"/>
                <a:ea typeface="Roboto" panose="020B0604020202020204" charset="0"/>
              </a:rPr>
              <a:t>table</a:t>
            </a:r>
            <a:r>
              <a:rPr lang="pl-PL" dirty="0">
                <a:latin typeface="Roboto" panose="020B0604020202020204" charset="0"/>
                <a:ea typeface="Roboto" panose="020B0604020202020204" charset="0"/>
              </a:rPr>
              <a:t>?</a:t>
            </a:r>
          </a:p>
          <a:p>
            <a:endParaRPr lang="pl-PL" sz="1200" b="1" dirty="0">
              <a:effectLst>
                <a:outerShdw blurRad="38100" dist="38100" dir="2700000" algn="tl">
                  <a:srgbClr val="000000">
                    <a:alpha val="43137"/>
                  </a:srgbClr>
                </a:outerShdw>
              </a:effectLst>
              <a:latin typeface="Roboto" panose="020B0604020202020204" charset="0"/>
              <a:ea typeface="Roboto" panose="020B0604020202020204" charset="0"/>
              <a:cs typeface="Roboto"/>
              <a:sym typeface="Roboto"/>
            </a:endParaRPr>
          </a:p>
          <a:p>
            <a:endParaRPr sz="1200" dirty="0">
              <a:latin typeface="Roboto" panose="020B0604020202020204" charset="0"/>
              <a:ea typeface="Roboto" panose="020B0604020202020204" charset="0"/>
              <a:cs typeface="Roboto"/>
              <a:sym typeface="Roboto"/>
            </a:endParaRPr>
          </a:p>
        </p:txBody>
      </p:sp>
      <p:graphicFrame>
        <p:nvGraphicFramePr>
          <p:cNvPr id="4" name="Table 3">
            <a:extLst>
              <a:ext uri="{FF2B5EF4-FFF2-40B4-BE49-F238E27FC236}">
                <a16:creationId xmlns:a16="http://schemas.microsoft.com/office/drawing/2014/main" id="{95BBFEBD-8C5D-41BF-A061-BECD22F10F46}"/>
              </a:ext>
            </a:extLst>
          </p:cNvPr>
          <p:cNvGraphicFramePr>
            <a:graphicFrameLocks noGrp="1"/>
          </p:cNvGraphicFramePr>
          <p:nvPr>
            <p:extLst>
              <p:ext uri="{D42A27DB-BD31-4B8C-83A1-F6EECF244321}">
                <p14:modId xmlns:p14="http://schemas.microsoft.com/office/powerpoint/2010/main" val="1334787402"/>
              </p:ext>
            </p:extLst>
          </p:nvPr>
        </p:nvGraphicFramePr>
        <p:xfrm>
          <a:off x="177975" y="1667933"/>
          <a:ext cx="5910935" cy="3416301"/>
        </p:xfrm>
        <a:graphic>
          <a:graphicData uri="http://schemas.openxmlformats.org/drawingml/2006/table">
            <a:tbl>
              <a:tblPr firstRow="1">
                <a:tableStyleId>{7DF18680-E054-41AD-8BC1-D1AEF772440D}</a:tableStyleId>
              </a:tblPr>
              <a:tblGrid>
                <a:gridCol w="5910935">
                  <a:extLst>
                    <a:ext uri="{9D8B030D-6E8A-4147-A177-3AD203B41FA5}">
                      <a16:colId xmlns:a16="http://schemas.microsoft.com/office/drawing/2014/main" val="4210389325"/>
                    </a:ext>
                  </a:extLst>
                </a:gridCol>
              </a:tblGrid>
              <a:tr h="162681">
                <a:tc>
                  <a:txBody>
                    <a:bodyPr/>
                    <a:lstStyle/>
                    <a:p>
                      <a:pPr algn="ctr" fontAlgn="ctr"/>
                      <a:r>
                        <a:rPr lang="en-GB" sz="700" u="none" strike="noStrike">
                          <a:effectLst/>
                        </a:rPr>
                        <a:t>game</a:t>
                      </a:r>
                      <a:endParaRPr lang="en-GB" sz="700" b="1" i="0" u="none" strike="noStrike">
                        <a:solidFill>
                          <a:srgbClr val="19191A"/>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93788646"/>
                  </a:ext>
                </a:extLst>
              </a:tr>
              <a:tr h="162681">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622515826"/>
                  </a:ext>
                </a:extLst>
              </a:tr>
              <a:tr h="162681">
                <a:tc>
                  <a:txBody>
                    <a:bodyPr/>
                    <a:lstStyle/>
                    <a:p>
                      <a:pPr algn="ctr" fontAlgn="ctr"/>
                      <a:r>
                        <a:rPr lang="en-GB" sz="700" u="none" strike="noStrike">
                          <a:effectLst/>
                        </a:rPr>
                        <a:t>DayZ</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53931720"/>
                  </a:ext>
                </a:extLst>
              </a:tr>
              <a:tr h="162681">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367668559"/>
                  </a:ext>
                </a:extLst>
              </a:tr>
              <a:tr h="162681">
                <a:tc>
                  <a:txBody>
                    <a:bodyPr/>
                    <a:lstStyle/>
                    <a:p>
                      <a:pPr algn="ctr" fontAlgn="ctr"/>
                      <a:r>
                        <a:rPr lang="en-GB" sz="700" u="none" strike="noStrike">
                          <a:effectLst/>
                        </a:rPr>
                        <a:t>Heroes of the Storm</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620042331"/>
                  </a:ext>
                </a:extLst>
              </a:tr>
              <a:tr h="162681">
                <a:tc>
                  <a:txBody>
                    <a:bodyPr/>
                    <a:lstStyle/>
                    <a:p>
                      <a:pPr algn="ctr" fontAlgn="ctr"/>
                      <a:r>
                        <a:rPr lang="en-GB" sz="700" u="none" strike="noStrike">
                          <a:effectLst/>
                        </a:rPr>
                        <a:t>Counter-Strike: Global Offensive</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56602159"/>
                  </a:ext>
                </a:extLst>
              </a:tr>
              <a:tr h="162681">
                <a:tc>
                  <a:txBody>
                    <a:bodyPr/>
                    <a:lstStyle/>
                    <a:p>
                      <a:pPr algn="ctr" fontAlgn="ctr"/>
                      <a:r>
                        <a:rPr lang="en-GB" sz="700" u="none" strike="noStrike">
                          <a:effectLst/>
                        </a:rPr>
                        <a:t>Hearthstone: Heroes of Warcraft</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780489111"/>
                  </a:ext>
                </a:extLst>
              </a:tr>
              <a:tr h="162681">
                <a:tc>
                  <a:txBody>
                    <a:bodyPr/>
                    <a:lstStyle/>
                    <a:p>
                      <a:pPr algn="ctr" fontAlgn="ctr"/>
                      <a:r>
                        <a:rPr lang="en-GB" sz="700" u="none" strike="noStrike">
                          <a:effectLst/>
                        </a:rPr>
                        <a:t>The Binding of Isaac: Rebirth</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712808050"/>
                  </a:ext>
                </a:extLst>
              </a:tr>
              <a:tr h="162681">
                <a:tc>
                  <a:txBody>
                    <a:bodyPr/>
                    <a:lstStyle/>
                    <a:p>
                      <a:pPr algn="ctr" fontAlgn="ctr"/>
                      <a:r>
                        <a:rPr lang="en-GB" sz="700" u="none" strike="noStrike">
                          <a:effectLst/>
                        </a:rPr>
                        <a:t>Agar.io</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183414698"/>
                  </a:ext>
                </a:extLst>
              </a:tr>
              <a:tr h="162681">
                <a:tc>
                  <a:txBody>
                    <a:bodyPr/>
                    <a:lstStyle/>
                    <a:p>
                      <a:pPr algn="ctr" fontAlgn="ctr"/>
                      <a:r>
                        <a:rPr lang="en-GB" sz="700" u="none" strike="noStrike">
                          <a:effectLst/>
                        </a:rPr>
                        <a:t>Gaming Talk Shows</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72221332"/>
                  </a:ext>
                </a:extLst>
              </a:tr>
              <a:tr h="162681">
                <a:tc>
                  <a:txBody>
                    <a:bodyPr/>
                    <a:lstStyle/>
                    <a:p>
                      <a:pPr algn="ctr" fontAlgn="ctr"/>
                      <a:r>
                        <a:rPr lang="en-GB" sz="700" u="none" strike="noStrike" dirty="0">
                          <a:effectLst/>
                        </a:rPr>
                        <a:t> </a:t>
                      </a:r>
                      <a:r>
                        <a:rPr lang="pl-PL" sz="700" u="none" strike="noStrike" dirty="0">
                          <a:effectLst/>
                        </a:rPr>
                        <a:t>Nan</a:t>
                      </a:r>
                      <a:endParaRPr lang="en-GB" sz="700" b="0" i="0" u="none" strike="noStrike" dirty="0">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933493295"/>
                  </a:ext>
                </a:extLst>
              </a:tr>
              <a:tr h="162681">
                <a:tc>
                  <a:txBody>
                    <a:bodyPr/>
                    <a:lstStyle/>
                    <a:p>
                      <a:pPr algn="ctr" fontAlgn="ctr"/>
                      <a:r>
                        <a:rPr lang="en-GB" sz="700" u="none" strike="noStrike">
                          <a:effectLst/>
                        </a:rPr>
                        <a:t>Rocket League</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44391698"/>
                  </a:ext>
                </a:extLst>
              </a:tr>
              <a:tr h="162681">
                <a:tc>
                  <a:txBody>
                    <a:bodyPr/>
                    <a:lstStyle/>
                    <a:p>
                      <a:pPr algn="ctr" fontAlgn="ctr"/>
                      <a:r>
                        <a:rPr lang="en-GB" sz="700" u="none" strike="noStrike">
                          <a:effectLst/>
                        </a:rPr>
                        <a:t>World of Tanks</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219429690"/>
                  </a:ext>
                </a:extLst>
              </a:tr>
              <a:tr h="162681">
                <a:tc>
                  <a:txBody>
                    <a:bodyPr/>
                    <a:lstStyle/>
                    <a:p>
                      <a:pPr algn="ctr" fontAlgn="ctr"/>
                      <a:r>
                        <a:rPr lang="en-GB" sz="700" u="none" strike="noStrike">
                          <a:effectLst/>
                        </a:rPr>
                        <a:t>ARK: Survival Evolved</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42791954"/>
                  </a:ext>
                </a:extLst>
              </a:tr>
              <a:tr h="162681">
                <a:tc>
                  <a:txBody>
                    <a:bodyPr/>
                    <a:lstStyle/>
                    <a:p>
                      <a:pPr algn="ctr" fontAlgn="ctr"/>
                      <a:r>
                        <a:rPr lang="en-GB" sz="700" u="none" strike="noStrike">
                          <a:effectLst/>
                        </a:rPr>
                        <a:t>SpeedRunners</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547890617"/>
                  </a:ext>
                </a:extLst>
              </a:tr>
              <a:tr h="162681">
                <a:tc>
                  <a:txBody>
                    <a:bodyPr/>
                    <a:lstStyle/>
                    <a:p>
                      <a:pPr algn="ctr" fontAlgn="ctr"/>
                      <a:r>
                        <a:rPr lang="en-GB" sz="700" u="none" strike="noStrike">
                          <a:effectLst/>
                        </a:rPr>
                        <a:t>Breaking Point</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8521872"/>
                  </a:ext>
                </a:extLst>
              </a:tr>
              <a:tr h="162681">
                <a:tc>
                  <a:txBody>
                    <a:bodyPr/>
                    <a:lstStyle/>
                    <a:p>
                      <a:pPr algn="ctr" fontAlgn="ctr"/>
                      <a:r>
                        <a:rPr lang="en-GB" sz="700" u="none" strike="noStrike">
                          <a:effectLst/>
                        </a:rPr>
                        <a:t>Duck Game</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93022022"/>
                  </a:ext>
                </a:extLst>
              </a:tr>
              <a:tr h="162681">
                <a:tc>
                  <a:txBody>
                    <a:bodyPr/>
                    <a:lstStyle/>
                    <a:p>
                      <a:pPr algn="ctr" fontAlgn="ctr"/>
                      <a:r>
                        <a:rPr lang="en-GB" sz="700" u="none" strike="noStrike">
                          <a:effectLst/>
                        </a:rPr>
                        <a:t>Devil May Cry 4: Special Edition</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971859938"/>
                  </a:ext>
                </a:extLst>
              </a:tr>
              <a:tr h="162681">
                <a:tc>
                  <a:txBody>
                    <a:bodyPr/>
                    <a:lstStyle/>
                    <a:p>
                      <a:pPr algn="ctr" fontAlgn="ctr"/>
                      <a:r>
                        <a:rPr lang="en-GB" sz="700" u="none" strike="noStrike">
                          <a:effectLst/>
                        </a:rPr>
                        <a:t>Block N Load</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189501673"/>
                  </a:ext>
                </a:extLst>
              </a:tr>
              <a:tr h="162681">
                <a:tc>
                  <a:txBody>
                    <a:bodyPr/>
                    <a:lstStyle/>
                    <a:p>
                      <a:pPr algn="ctr" fontAlgn="ctr"/>
                      <a:r>
                        <a:rPr lang="en-GB" sz="700" u="none" strike="noStrike">
                          <a:effectLst/>
                        </a:rPr>
                        <a:t>Fallout 3</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119077851"/>
                  </a:ext>
                </a:extLst>
              </a:tr>
              <a:tr h="162681">
                <a:tc>
                  <a:txBody>
                    <a:bodyPr/>
                    <a:lstStyle/>
                    <a:p>
                      <a:pPr algn="ctr" fontAlgn="ctr"/>
                      <a:r>
                        <a:rPr lang="en-GB" sz="700" u="none" strike="noStrike" dirty="0">
                          <a:effectLst/>
                        </a:rPr>
                        <a:t>Batman: </a:t>
                      </a:r>
                      <a:r>
                        <a:rPr lang="en-GB" sz="700" u="none" strike="noStrike" dirty="0" err="1">
                          <a:effectLst/>
                        </a:rPr>
                        <a:t>Arkham</a:t>
                      </a:r>
                      <a:r>
                        <a:rPr lang="en-GB" sz="700" u="none" strike="noStrike" dirty="0">
                          <a:effectLst/>
                        </a:rPr>
                        <a:t> Knight</a:t>
                      </a:r>
                      <a:endParaRPr lang="en-GB" sz="700" b="0" i="0" u="none" strike="noStrike" dirty="0">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376958784"/>
                  </a:ext>
                </a:extLst>
              </a:tr>
            </a:tbl>
          </a:graphicData>
        </a:graphic>
      </p:graphicFrame>
    </p:spTree>
    <p:extLst>
      <p:ext uri="{BB962C8B-B14F-4D97-AF65-F5344CB8AC3E}">
        <p14:creationId xmlns:p14="http://schemas.microsoft.com/office/powerpoint/2010/main" val="362345760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3</a:t>
            </a:r>
            <a:endParaRPr sz="2400" b="1" dirty="0">
              <a:solidFill>
                <a:srgbClr val="295269"/>
              </a:solidFill>
              <a:latin typeface="Roboto"/>
              <a:ea typeface="Roboto"/>
              <a:cs typeface="Roboto"/>
              <a:sym typeface="Roboto"/>
            </a:endParaRPr>
          </a:p>
        </p:txBody>
      </p:sp>
      <p:sp>
        <p:nvSpPr>
          <p:cNvPr id="323" name="Shape 323"/>
          <p:cNvSpPr txBox="1"/>
          <p:nvPr/>
        </p:nvSpPr>
        <p:spPr>
          <a:xfrm>
            <a:off x="6088910" y="1192676"/>
            <a:ext cx="2961087" cy="3088702"/>
          </a:xfrm>
          <a:prstGeom prst="rect">
            <a:avLst/>
          </a:prstGeom>
          <a:solidFill>
            <a:srgbClr val="D9D9D9"/>
          </a:solidFill>
          <a:ln>
            <a:noFill/>
          </a:ln>
        </p:spPr>
        <p:txBody>
          <a:bodyPr spcFirstLastPara="1" wrap="square" lIns="91425" tIns="91425" rIns="91425" bIns="91425" anchor="t" anchorCtr="0">
            <a:noAutofit/>
          </a:bodyPr>
          <a:lstStyle/>
          <a:p>
            <a:r>
              <a:rPr lang="en-GB" dirty="0">
                <a:latin typeface="Courier New" panose="02070309020205020404" pitchFamily="49" charset="0"/>
                <a:cs typeface="Courier New" panose="02070309020205020404" pitchFamily="49" charset="0"/>
              </a:rPr>
              <a:t>SELECT DISTINCT channel</a:t>
            </a:r>
          </a:p>
          <a:p>
            <a:r>
              <a:rPr lang="en-GB" dirty="0">
                <a:latin typeface="Courier New" panose="02070309020205020404" pitchFamily="49" charset="0"/>
                <a:cs typeface="Courier New" panose="02070309020205020404" pitchFamily="49" charset="0"/>
              </a:rPr>
              <a:t>FROM stream; </a:t>
            </a:r>
          </a:p>
        </p:txBody>
      </p:sp>
      <p:sp>
        <p:nvSpPr>
          <p:cNvPr id="324" name="Shape 324"/>
          <p:cNvSpPr txBox="1"/>
          <p:nvPr/>
        </p:nvSpPr>
        <p:spPr>
          <a:xfrm>
            <a:off x="177974" y="1192675"/>
            <a:ext cx="5910936" cy="466792"/>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dirty="0" err="1">
                <a:latin typeface="Roboto" panose="020B0604020202020204" charset="0"/>
                <a:ea typeface="Roboto" panose="020B0604020202020204" charset="0"/>
              </a:rPr>
              <a:t>What</a:t>
            </a:r>
            <a:r>
              <a:rPr lang="pl-PL" sz="1200" dirty="0">
                <a:latin typeface="Roboto" panose="020B0604020202020204" charset="0"/>
                <a:ea typeface="Roboto" panose="020B0604020202020204" charset="0"/>
              </a:rPr>
              <a:t> </a:t>
            </a:r>
            <a:r>
              <a:rPr lang="pl-PL" sz="1200" dirty="0" err="1">
                <a:latin typeface="Roboto" panose="020B0604020202020204" charset="0"/>
                <a:ea typeface="Roboto" panose="020B0604020202020204" charset="0"/>
              </a:rPr>
              <a:t>are</a:t>
            </a:r>
            <a:r>
              <a:rPr lang="pl-PL" sz="1200" dirty="0">
                <a:latin typeface="Roboto" panose="020B0604020202020204" charset="0"/>
                <a:ea typeface="Roboto" panose="020B0604020202020204" charset="0"/>
              </a:rPr>
              <a:t> the </a:t>
            </a:r>
            <a:r>
              <a:rPr lang="pl-PL" sz="1200" dirty="0" err="1">
                <a:latin typeface="Roboto" panose="020B0604020202020204" charset="0"/>
                <a:ea typeface="Roboto" panose="020B0604020202020204" charset="0"/>
              </a:rPr>
              <a:t>unique</a:t>
            </a:r>
            <a:r>
              <a:rPr lang="pl-PL" sz="1200" dirty="0">
                <a:latin typeface="Roboto" panose="020B0604020202020204" charset="0"/>
                <a:ea typeface="Roboto" panose="020B0604020202020204" charset="0"/>
              </a:rPr>
              <a:t> </a:t>
            </a:r>
            <a:r>
              <a:rPr lang="pl-PL" sz="1200" dirty="0" err="1">
                <a:latin typeface="Roboto" panose="020B0604020202020204" charset="0"/>
                <a:ea typeface="Roboto" panose="020B0604020202020204" charset="0"/>
              </a:rPr>
              <a:t>channel’s</a:t>
            </a:r>
            <a:r>
              <a:rPr lang="pl-PL" sz="1200" dirty="0">
                <a:latin typeface="Roboto" panose="020B0604020202020204" charset="0"/>
                <a:ea typeface="Roboto" panose="020B0604020202020204" charset="0"/>
              </a:rPr>
              <a:t> in the </a:t>
            </a:r>
            <a:r>
              <a:rPr lang="pl-PL" sz="1200" dirty="0" err="1">
                <a:latin typeface="Roboto" panose="020B0604020202020204" charset="0"/>
                <a:ea typeface="Roboto" panose="020B0604020202020204" charset="0"/>
              </a:rPr>
              <a:t>stream</a:t>
            </a:r>
            <a:r>
              <a:rPr lang="pl-PL" sz="1200" dirty="0">
                <a:latin typeface="Roboto" panose="020B0604020202020204" charset="0"/>
                <a:ea typeface="Roboto" panose="020B0604020202020204" charset="0"/>
              </a:rPr>
              <a:t> </a:t>
            </a:r>
            <a:r>
              <a:rPr lang="pl-PL" sz="1200" dirty="0" err="1">
                <a:latin typeface="Roboto" panose="020B0604020202020204" charset="0"/>
                <a:ea typeface="Roboto" panose="020B0604020202020204" charset="0"/>
              </a:rPr>
              <a:t>table</a:t>
            </a:r>
            <a:r>
              <a:rPr lang="pl-PL" sz="1200" dirty="0">
                <a:latin typeface="Roboto" panose="020B0604020202020204" charset="0"/>
                <a:ea typeface="Roboto" panose="020B0604020202020204" charset="0"/>
              </a:rPr>
              <a:t>?</a:t>
            </a:r>
          </a:p>
          <a:p>
            <a:endParaRPr sz="1200" dirty="0">
              <a:latin typeface="Roboto" panose="020B0604020202020204" charset="0"/>
              <a:ea typeface="Roboto" panose="020B0604020202020204" charset="0"/>
              <a:cs typeface="Roboto"/>
              <a:sym typeface="Roboto"/>
            </a:endParaRPr>
          </a:p>
        </p:txBody>
      </p:sp>
      <p:graphicFrame>
        <p:nvGraphicFramePr>
          <p:cNvPr id="3" name="Table 2">
            <a:extLst>
              <a:ext uri="{FF2B5EF4-FFF2-40B4-BE49-F238E27FC236}">
                <a16:creationId xmlns:a16="http://schemas.microsoft.com/office/drawing/2014/main" id="{88C3FF2A-7D4E-4BD5-8811-6BE0D47245C9}"/>
              </a:ext>
            </a:extLst>
          </p:cNvPr>
          <p:cNvGraphicFramePr>
            <a:graphicFrameLocks noGrp="1"/>
          </p:cNvGraphicFramePr>
          <p:nvPr>
            <p:extLst>
              <p:ext uri="{D42A27DB-BD31-4B8C-83A1-F6EECF244321}">
                <p14:modId xmlns:p14="http://schemas.microsoft.com/office/powerpoint/2010/main" val="691038108"/>
              </p:ext>
            </p:extLst>
          </p:nvPr>
        </p:nvGraphicFramePr>
        <p:xfrm>
          <a:off x="177974" y="1659467"/>
          <a:ext cx="5910936" cy="2621916"/>
        </p:xfrm>
        <a:graphic>
          <a:graphicData uri="http://schemas.openxmlformats.org/drawingml/2006/table">
            <a:tbl>
              <a:tblPr firstRow="1">
                <a:tableStyleId>{7DF18680-E054-41AD-8BC1-D1AEF772440D}</a:tableStyleId>
              </a:tblPr>
              <a:tblGrid>
                <a:gridCol w="5910936">
                  <a:extLst>
                    <a:ext uri="{9D8B030D-6E8A-4147-A177-3AD203B41FA5}">
                      <a16:colId xmlns:a16="http://schemas.microsoft.com/office/drawing/2014/main" val="2141725953"/>
                    </a:ext>
                  </a:extLst>
                </a:gridCol>
              </a:tblGrid>
              <a:tr h="238356">
                <a:tc>
                  <a:txBody>
                    <a:bodyPr/>
                    <a:lstStyle/>
                    <a:p>
                      <a:pPr algn="ctr" fontAlgn="ctr"/>
                      <a:r>
                        <a:rPr lang="en-GB" sz="800" u="none" strike="noStrike">
                          <a:effectLst/>
                        </a:rPr>
                        <a:t>channel</a:t>
                      </a:r>
                      <a:endParaRPr lang="en-GB" sz="800" b="1" i="0" u="none" strike="noStrike">
                        <a:solidFill>
                          <a:srgbClr val="19191A"/>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506220032"/>
                  </a:ext>
                </a:extLst>
              </a:tr>
              <a:tr h="238356">
                <a:tc>
                  <a:txBody>
                    <a:bodyPr/>
                    <a:lstStyle/>
                    <a:p>
                      <a:pPr algn="ctr" fontAlgn="ctr"/>
                      <a:r>
                        <a:rPr lang="en-GB" sz="800" u="none" strike="noStrike">
                          <a:effectLst/>
                        </a:rPr>
                        <a:t>frank</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924584644"/>
                  </a:ext>
                </a:extLst>
              </a:tr>
              <a:tr h="238356">
                <a:tc>
                  <a:txBody>
                    <a:bodyPr/>
                    <a:lstStyle/>
                    <a:p>
                      <a:pPr algn="ctr" fontAlgn="ctr"/>
                      <a:r>
                        <a:rPr lang="en-GB" sz="800" u="none" strike="noStrike">
                          <a:effectLst/>
                        </a:rPr>
                        <a:t>george</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023601102"/>
                  </a:ext>
                </a:extLst>
              </a:tr>
              <a:tr h="238356">
                <a:tc>
                  <a:txBody>
                    <a:bodyPr/>
                    <a:lstStyle/>
                    <a:p>
                      <a:pPr algn="ctr" fontAlgn="ctr"/>
                      <a:r>
                        <a:rPr lang="en-GB" sz="800" u="none" strike="noStrike">
                          <a:effectLst/>
                        </a:rPr>
                        <a:t>estelle</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353199555"/>
                  </a:ext>
                </a:extLst>
              </a:tr>
              <a:tr h="238356">
                <a:tc>
                  <a:txBody>
                    <a:bodyPr/>
                    <a:lstStyle/>
                    <a:p>
                      <a:pPr algn="ctr" fontAlgn="ctr"/>
                      <a:r>
                        <a:rPr lang="en-GB" sz="800" u="none" strike="noStrike">
                          <a:effectLst/>
                        </a:rPr>
                        <a:t>morty</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367782784"/>
                  </a:ext>
                </a:extLst>
              </a:tr>
              <a:tr h="238356">
                <a:tc>
                  <a:txBody>
                    <a:bodyPr/>
                    <a:lstStyle/>
                    <a:p>
                      <a:pPr algn="ctr" fontAlgn="ctr"/>
                      <a:r>
                        <a:rPr lang="en-GB" sz="800" u="none" strike="noStrike">
                          <a:effectLst/>
                        </a:rPr>
                        <a:t>kramer</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543361260"/>
                  </a:ext>
                </a:extLst>
              </a:tr>
              <a:tr h="238356">
                <a:tc>
                  <a:txBody>
                    <a:bodyPr/>
                    <a:lstStyle/>
                    <a:p>
                      <a:pPr algn="ctr" fontAlgn="ctr"/>
                      <a:r>
                        <a:rPr lang="en-GB" sz="800" u="none" strike="noStrike">
                          <a:effectLst/>
                        </a:rPr>
                        <a:t>jerry</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217033405"/>
                  </a:ext>
                </a:extLst>
              </a:tr>
              <a:tr h="238356">
                <a:tc>
                  <a:txBody>
                    <a:bodyPr/>
                    <a:lstStyle/>
                    <a:p>
                      <a:pPr algn="ctr" fontAlgn="ctr"/>
                      <a:r>
                        <a:rPr lang="en-GB" sz="800" u="none" strike="noStrike" dirty="0" err="1">
                          <a:effectLst/>
                        </a:rPr>
                        <a:t>helen</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150132476"/>
                  </a:ext>
                </a:extLst>
              </a:tr>
              <a:tr h="238356">
                <a:tc>
                  <a:txBody>
                    <a:bodyPr/>
                    <a:lstStyle/>
                    <a:p>
                      <a:pPr algn="ctr" fontAlgn="ctr"/>
                      <a:r>
                        <a:rPr lang="en-GB" sz="800" u="none" strike="noStrike">
                          <a:effectLst/>
                        </a:rPr>
                        <a:t>newman</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536711745"/>
                  </a:ext>
                </a:extLst>
              </a:tr>
              <a:tr h="238356">
                <a:tc>
                  <a:txBody>
                    <a:bodyPr/>
                    <a:lstStyle/>
                    <a:p>
                      <a:pPr algn="ctr" fontAlgn="ctr"/>
                      <a:r>
                        <a:rPr lang="en-GB" sz="800" u="none" strike="noStrike">
                          <a:effectLst/>
                        </a:rPr>
                        <a:t>elaine</a:t>
                      </a:r>
                      <a:endParaRPr lang="en-GB" sz="800" b="0" i="0" u="none" strike="noStrike">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809869209"/>
                  </a:ext>
                </a:extLst>
              </a:tr>
              <a:tr h="238356">
                <a:tc>
                  <a:txBody>
                    <a:bodyPr/>
                    <a:lstStyle/>
                    <a:p>
                      <a:pPr algn="ctr" fontAlgn="ctr"/>
                      <a:r>
                        <a:rPr lang="en-GB" sz="800" u="none" strike="noStrike" dirty="0" err="1">
                          <a:effectLst/>
                        </a:rPr>
                        <a:t>susan</a:t>
                      </a:r>
                      <a:endParaRPr lang="en-GB" sz="800" b="0" i="0" u="none" strike="noStrike" dirty="0">
                        <a:solidFill>
                          <a:srgbClr val="646466"/>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940252497"/>
                  </a:ext>
                </a:extLst>
              </a:tr>
            </a:tbl>
          </a:graphicData>
        </a:graphic>
      </p:graphicFrame>
    </p:spTree>
    <p:extLst>
      <p:ext uri="{BB962C8B-B14F-4D97-AF65-F5344CB8AC3E}">
        <p14:creationId xmlns:p14="http://schemas.microsoft.com/office/powerpoint/2010/main" val="190723812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4.1</a:t>
            </a:r>
            <a:endParaRPr sz="2400" b="1" dirty="0">
              <a:solidFill>
                <a:srgbClr val="295269"/>
              </a:solidFill>
              <a:latin typeface="Roboto"/>
              <a:ea typeface="Roboto"/>
              <a:cs typeface="Roboto"/>
              <a:sym typeface="Roboto"/>
            </a:endParaRPr>
          </a:p>
        </p:txBody>
      </p:sp>
      <p:sp>
        <p:nvSpPr>
          <p:cNvPr id="323" name="Shape 323"/>
          <p:cNvSpPr txBox="1"/>
          <p:nvPr/>
        </p:nvSpPr>
        <p:spPr>
          <a:xfrm>
            <a:off x="6088910" y="1192675"/>
            <a:ext cx="2961087" cy="3802659"/>
          </a:xfrm>
          <a:prstGeom prst="rect">
            <a:avLst/>
          </a:prstGeom>
          <a:solidFill>
            <a:srgbClr val="D9D9D9"/>
          </a:solidFill>
          <a:ln>
            <a:noFill/>
          </a:ln>
        </p:spPr>
        <p:txBody>
          <a:bodyPr spcFirstLastPara="1" wrap="square" lIns="91425" tIns="91425" rIns="91425" bIns="91425" anchor="t" anchorCtr="0">
            <a:noAutofit/>
          </a:bodyPr>
          <a:lstStyle/>
          <a:p>
            <a:r>
              <a:rPr lang="en-GB" sz="1100" dirty="0">
                <a:latin typeface="Courier New" panose="02070309020205020404" pitchFamily="49" charset="0"/>
                <a:ea typeface="Courier New"/>
                <a:cs typeface="Courier New" panose="02070309020205020404" pitchFamily="49" charset="0"/>
                <a:sym typeface="Courier New"/>
              </a:rPr>
              <a:t>SELECT game, COUNT(*)</a:t>
            </a:r>
          </a:p>
          <a:p>
            <a:r>
              <a:rPr lang="en-GB" sz="1100" dirty="0">
                <a:latin typeface="Courier New" panose="02070309020205020404" pitchFamily="49" charset="0"/>
                <a:ea typeface="Courier New"/>
                <a:cs typeface="Courier New" panose="02070309020205020404" pitchFamily="49" charset="0"/>
                <a:sym typeface="Courier New"/>
              </a:rPr>
              <a:t>FROM stream</a:t>
            </a:r>
          </a:p>
          <a:p>
            <a:r>
              <a:rPr lang="en-GB" sz="1100" dirty="0">
                <a:latin typeface="Courier New" panose="02070309020205020404" pitchFamily="49" charset="0"/>
                <a:ea typeface="Courier New"/>
                <a:cs typeface="Courier New" panose="02070309020205020404" pitchFamily="49" charset="0"/>
                <a:sym typeface="Courier New"/>
              </a:rPr>
              <a:t>GROUP BY game </a:t>
            </a:r>
          </a:p>
          <a:p>
            <a:r>
              <a:rPr lang="en-GB" sz="1100" dirty="0">
                <a:latin typeface="Courier New" panose="02070309020205020404" pitchFamily="49" charset="0"/>
                <a:ea typeface="Courier New"/>
                <a:cs typeface="Courier New" panose="02070309020205020404" pitchFamily="49" charset="0"/>
                <a:sym typeface="Courier New"/>
              </a:rPr>
              <a:t>ORDER BY COUNT(*) DESC; </a:t>
            </a:r>
            <a:endParaRPr sz="1100" dirty="0">
              <a:latin typeface="Courier New" panose="02070309020205020404" pitchFamily="49" charset="0"/>
              <a:ea typeface="Courier New"/>
              <a:cs typeface="Courier New" panose="02070309020205020404" pitchFamily="49" charset="0"/>
              <a:sym typeface="Courier New"/>
            </a:endParaRPr>
          </a:p>
        </p:txBody>
      </p:sp>
      <p:sp>
        <p:nvSpPr>
          <p:cNvPr id="324" name="Shape 324"/>
          <p:cNvSpPr txBox="1"/>
          <p:nvPr/>
        </p:nvSpPr>
        <p:spPr>
          <a:xfrm>
            <a:off x="177974" y="1192675"/>
            <a:ext cx="5910936" cy="55992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r>
              <a:rPr lang="pl-PL" sz="1200" dirty="0" err="1">
                <a:latin typeface="Roboto" panose="020B0604020202020204" charset="0"/>
                <a:ea typeface="Roboto" panose="020B0604020202020204" charset="0"/>
                <a:cs typeface="Roboto"/>
                <a:sym typeface="Roboto"/>
              </a:rPr>
              <a:t>What</a:t>
            </a:r>
            <a:r>
              <a:rPr lang="pl-PL" sz="1200" dirty="0">
                <a:latin typeface="Roboto" panose="020B0604020202020204" charset="0"/>
                <a:ea typeface="Roboto" panose="020B0604020202020204" charset="0"/>
                <a:cs typeface="Roboto"/>
                <a:sym typeface="Roboto"/>
              </a:rPr>
              <a:t> </a:t>
            </a:r>
            <a:r>
              <a:rPr lang="pl-PL" sz="1200" dirty="0" err="1">
                <a:latin typeface="Roboto" panose="020B0604020202020204" charset="0"/>
                <a:ea typeface="Roboto" panose="020B0604020202020204" charset="0"/>
                <a:cs typeface="Roboto"/>
                <a:sym typeface="Roboto"/>
              </a:rPr>
              <a:t>are</a:t>
            </a:r>
            <a:r>
              <a:rPr lang="pl-PL" sz="1200" dirty="0">
                <a:latin typeface="Roboto" panose="020B0604020202020204" charset="0"/>
                <a:ea typeface="Roboto" panose="020B0604020202020204" charset="0"/>
                <a:cs typeface="Roboto"/>
                <a:sym typeface="Roboto"/>
              </a:rPr>
              <a:t> the most popular </a:t>
            </a:r>
            <a:r>
              <a:rPr lang="pl-PL" sz="1200" dirty="0" err="1">
                <a:latin typeface="Roboto" panose="020B0604020202020204" charset="0"/>
                <a:ea typeface="Roboto" panose="020B0604020202020204" charset="0"/>
                <a:cs typeface="Roboto"/>
                <a:sym typeface="Roboto"/>
              </a:rPr>
              <a:t>games</a:t>
            </a:r>
            <a:r>
              <a:rPr lang="pl-PL" sz="1200" dirty="0">
                <a:latin typeface="Roboto" panose="020B0604020202020204" charset="0"/>
                <a:ea typeface="Roboto" panose="020B0604020202020204" charset="0"/>
                <a:cs typeface="Roboto"/>
                <a:sym typeface="Roboto"/>
              </a:rPr>
              <a:t> in the </a:t>
            </a:r>
            <a:r>
              <a:rPr lang="pl-PL" sz="1200" dirty="0" err="1">
                <a:latin typeface="Roboto" panose="020B0604020202020204" charset="0"/>
                <a:ea typeface="Roboto" panose="020B0604020202020204" charset="0"/>
                <a:cs typeface="Roboto"/>
                <a:sym typeface="Roboto"/>
              </a:rPr>
              <a:t>stream</a:t>
            </a:r>
            <a:r>
              <a:rPr lang="pl-PL" sz="1200" dirty="0">
                <a:latin typeface="Roboto" panose="020B0604020202020204" charset="0"/>
                <a:ea typeface="Roboto" panose="020B0604020202020204" charset="0"/>
                <a:cs typeface="Roboto"/>
                <a:sym typeface="Roboto"/>
              </a:rPr>
              <a:t> </a:t>
            </a:r>
            <a:r>
              <a:rPr lang="pl-PL" sz="1200" dirty="0" err="1">
                <a:latin typeface="Roboto" panose="020B0604020202020204" charset="0"/>
                <a:ea typeface="Roboto" panose="020B0604020202020204" charset="0"/>
                <a:cs typeface="Roboto"/>
                <a:sym typeface="Roboto"/>
              </a:rPr>
              <a:t>table</a:t>
            </a:r>
            <a:r>
              <a:rPr lang="pl-PL" sz="1200" dirty="0">
                <a:latin typeface="Roboto" panose="020B0604020202020204" charset="0"/>
                <a:ea typeface="Roboto" panose="020B0604020202020204" charset="0"/>
                <a:cs typeface="Roboto"/>
                <a:sym typeface="Roboto"/>
              </a:rPr>
              <a:t>? </a:t>
            </a:r>
            <a:endParaRPr sz="1200" dirty="0">
              <a:latin typeface="Roboto" panose="020B0604020202020204" charset="0"/>
              <a:ea typeface="Roboto" panose="020B0604020202020204" charset="0"/>
              <a:cs typeface="Roboto"/>
              <a:sym typeface="Roboto"/>
            </a:endParaRPr>
          </a:p>
        </p:txBody>
      </p:sp>
      <p:graphicFrame>
        <p:nvGraphicFramePr>
          <p:cNvPr id="3" name="Table 2">
            <a:extLst>
              <a:ext uri="{FF2B5EF4-FFF2-40B4-BE49-F238E27FC236}">
                <a16:creationId xmlns:a16="http://schemas.microsoft.com/office/drawing/2014/main" id="{51CAFC06-44A1-4123-A7E5-E282F8BED4FF}"/>
              </a:ext>
            </a:extLst>
          </p:cNvPr>
          <p:cNvGraphicFramePr>
            <a:graphicFrameLocks noGrp="1"/>
          </p:cNvGraphicFramePr>
          <p:nvPr>
            <p:extLst>
              <p:ext uri="{D42A27DB-BD31-4B8C-83A1-F6EECF244321}">
                <p14:modId xmlns:p14="http://schemas.microsoft.com/office/powerpoint/2010/main" val="1880077667"/>
              </p:ext>
            </p:extLst>
          </p:nvPr>
        </p:nvGraphicFramePr>
        <p:xfrm>
          <a:off x="177974" y="1752599"/>
          <a:ext cx="5910936" cy="3242736"/>
        </p:xfrm>
        <a:graphic>
          <a:graphicData uri="http://schemas.openxmlformats.org/drawingml/2006/table">
            <a:tbl>
              <a:tblPr firstRow="1">
                <a:tableStyleId>{7DF18680-E054-41AD-8BC1-D1AEF772440D}</a:tableStyleId>
              </a:tblPr>
              <a:tblGrid>
                <a:gridCol w="3028442">
                  <a:extLst>
                    <a:ext uri="{9D8B030D-6E8A-4147-A177-3AD203B41FA5}">
                      <a16:colId xmlns:a16="http://schemas.microsoft.com/office/drawing/2014/main" val="3652368061"/>
                    </a:ext>
                  </a:extLst>
                </a:gridCol>
                <a:gridCol w="2882494">
                  <a:extLst>
                    <a:ext uri="{9D8B030D-6E8A-4147-A177-3AD203B41FA5}">
                      <a16:colId xmlns:a16="http://schemas.microsoft.com/office/drawing/2014/main" val="1110373219"/>
                    </a:ext>
                  </a:extLst>
                </a:gridCol>
              </a:tblGrid>
              <a:tr h="154416">
                <a:tc>
                  <a:txBody>
                    <a:bodyPr/>
                    <a:lstStyle/>
                    <a:p>
                      <a:pPr algn="ctr" fontAlgn="ctr"/>
                      <a:r>
                        <a:rPr lang="en-GB" sz="700" u="none" strike="noStrike">
                          <a:effectLst/>
                        </a:rPr>
                        <a:t>game</a:t>
                      </a:r>
                      <a:endParaRPr lang="en-GB" sz="700" b="1" i="0" u="none" strike="noStrike">
                        <a:solidFill>
                          <a:srgbClr val="19191A"/>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COUNT(*)</a:t>
                      </a:r>
                      <a:endParaRPr lang="en-GB" sz="700" b="1" i="0" u="none" strike="noStrike">
                        <a:solidFill>
                          <a:srgbClr val="19191A"/>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48918819"/>
                  </a:ext>
                </a:extLst>
              </a:tr>
              <a:tr h="154416">
                <a:tc>
                  <a:txBody>
                    <a:bodyPr/>
                    <a:lstStyle/>
                    <a:p>
                      <a:pPr algn="ctr" fontAlgn="ctr"/>
                      <a:r>
                        <a:rPr lang="en-GB" sz="700" u="none" strike="noStrike">
                          <a:effectLst/>
                        </a:rPr>
                        <a:t>League of Legends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1070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47199160"/>
                  </a:ext>
                </a:extLst>
              </a:tr>
              <a:tr h="154416">
                <a:tc>
                  <a:txBody>
                    <a:bodyPr/>
                    <a:lstStyle/>
                    <a:p>
                      <a:pPr algn="ctr" fontAlgn="ctr"/>
                      <a:r>
                        <a:rPr lang="en-GB" sz="700" u="none" strike="noStrike">
                          <a:effectLst/>
                        </a:rPr>
                        <a:t>Dota 2</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472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944959042"/>
                  </a:ext>
                </a:extLst>
              </a:tr>
              <a:tr h="154416">
                <a:tc>
                  <a:txBody>
                    <a:bodyPr/>
                    <a:lstStyle/>
                    <a:p>
                      <a:pPr algn="ctr" fontAlgn="ctr"/>
                      <a:r>
                        <a:rPr lang="en-GB" sz="700" u="none" strike="noStrike">
                          <a:effectLst/>
                        </a:rPr>
                        <a:t>Counter-Strike: Global Offensive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302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502051442"/>
                  </a:ext>
                </a:extLst>
              </a:tr>
              <a:tr h="154416">
                <a:tc>
                  <a:txBody>
                    <a:bodyPr/>
                    <a:lstStyle/>
                    <a:p>
                      <a:pPr algn="ctr" fontAlgn="ctr"/>
                      <a:r>
                        <a:rPr lang="en-GB" sz="700" u="none" strike="noStrike">
                          <a:effectLst/>
                        </a:rPr>
                        <a:t>DayZ</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239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49569209"/>
                  </a:ext>
                </a:extLst>
              </a:tr>
              <a:tr h="154416">
                <a:tc>
                  <a:txBody>
                    <a:bodyPr/>
                    <a:lstStyle/>
                    <a:p>
                      <a:pPr algn="ctr" fontAlgn="ctr"/>
                      <a:r>
                        <a:rPr lang="en-GB" sz="700" u="none" strike="noStrike">
                          <a:effectLst/>
                        </a:rPr>
                        <a:t>Heroes of the Storm</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210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161832700"/>
                  </a:ext>
                </a:extLst>
              </a:tr>
              <a:tr h="154416">
                <a:tc>
                  <a:txBody>
                    <a:bodyPr/>
                    <a:lstStyle/>
                    <a:p>
                      <a:pPr algn="ctr" fontAlgn="ctr"/>
                      <a:r>
                        <a:rPr lang="en-GB" sz="700" u="none" strike="noStrike">
                          <a:effectLst/>
                        </a:rPr>
                        <a:t>The Binding of Isaac: Rebirth</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171</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575607530"/>
                  </a:ext>
                </a:extLst>
              </a:tr>
              <a:tr h="154416">
                <a:tc>
                  <a:txBody>
                    <a:bodyPr/>
                    <a:lstStyle/>
                    <a:p>
                      <a:pPr algn="ctr" fontAlgn="ctr"/>
                      <a:r>
                        <a:rPr lang="en-GB" sz="700" u="none" strike="noStrike">
                          <a:effectLst/>
                        </a:rPr>
                        <a:t>Gaming Talk Shows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170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1496833003"/>
                  </a:ext>
                </a:extLst>
              </a:tr>
              <a:tr h="154416">
                <a:tc>
                  <a:txBody>
                    <a:bodyPr/>
                    <a:lstStyle/>
                    <a:p>
                      <a:pPr algn="ctr" fontAlgn="ctr"/>
                      <a:r>
                        <a:rPr lang="en-GB" sz="700" u="none" strike="noStrike">
                          <a:effectLst/>
                        </a:rPr>
                        <a:t>Hearthstone: Heroes of Warcraft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90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513503743"/>
                  </a:ext>
                </a:extLst>
              </a:tr>
              <a:tr h="154416">
                <a:tc>
                  <a:txBody>
                    <a:bodyPr/>
                    <a:lstStyle/>
                    <a:p>
                      <a:pPr algn="ctr" fontAlgn="ctr"/>
                      <a:r>
                        <a:rPr lang="en-GB" sz="700" u="none" strike="noStrike">
                          <a:effectLst/>
                        </a:rPr>
                        <a:t>World of Tanks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86</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016855134"/>
                  </a:ext>
                </a:extLst>
              </a:tr>
              <a:tr h="154416">
                <a:tc>
                  <a:txBody>
                    <a:bodyPr/>
                    <a:lstStyle/>
                    <a:p>
                      <a:pPr algn="ctr" fontAlgn="ctr"/>
                      <a:r>
                        <a:rPr lang="en-GB" sz="700" u="none" strike="noStrike">
                          <a:effectLst/>
                        </a:rPr>
                        <a:t>Agar.io</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71</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862590157"/>
                  </a:ext>
                </a:extLst>
              </a:tr>
              <a:tr h="154416">
                <a:tc>
                  <a:txBody>
                    <a:bodyPr/>
                    <a:lstStyle/>
                    <a:p>
                      <a:pPr algn="ctr" fontAlgn="ctr"/>
                      <a:r>
                        <a:rPr lang="en-GB" sz="700" u="none" strike="noStrike">
                          <a:effectLst/>
                        </a:rPr>
                        <a:t>Rocket League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49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51003779"/>
                  </a:ext>
                </a:extLst>
              </a:tr>
              <a:tr h="154416">
                <a:tc>
                  <a:txBody>
                    <a:bodyPr/>
                    <a:lstStyle/>
                    <a:p>
                      <a:pPr algn="ctr" fontAlgn="ctr"/>
                      <a:r>
                        <a:rPr lang="en-GB" sz="700" u="none" strike="noStrike">
                          <a:effectLst/>
                        </a:rPr>
                        <a:t>SpeedRunners</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20</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137394991"/>
                  </a:ext>
                </a:extLst>
              </a:tr>
              <a:tr h="154416">
                <a:tc>
                  <a:txBody>
                    <a:bodyPr/>
                    <a:lstStyle/>
                    <a:p>
                      <a:pPr algn="ctr" fontAlgn="ctr"/>
                      <a:r>
                        <a:rPr lang="en-GB" sz="700" u="none" strike="noStrike">
                          <a:effectLst/>
                        </a:rPr>
                        <a:t>ARK: Survival Evolved</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19</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73506753"/>
                  </a:ext>
                </a:extLst>
              </a:tr>
              <a:tr h="154416">
                <a:tc>
                  <a:txBody>
                    <a:bodyPr/>
                    <a:lstStyle/>
                    <a:p>
                      <a:pPr algn="ctr" fontAlgn="ctr"/>
                      <a:r>
                        <a:rPr lang="en-GB" sz="700" u="none" strike="noStrike" dirty="0">
                          <a:effectLst/>
                        </a:rPr>
                        <a:t> </a:t>
                      </a:r>
                      <a:r>
                        <a:rPr lang="pl-PL" sz="700" u="none" strike="noStrike" dirty="0">
                          <a:effectLst/>
                        </a:rPr>
                        <a:t>Nan</a:t>
                      </a:r>
                      <a:endParaRPr lang="en-GB" sz="700" b="0" i="0" u="none" strike="noStrike" dirty="0">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15</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998012703"/>
                  </a:ext>
                </a:extLst>
              </a:tr>
              <a:tr h="154416">
                <a:tc>
                  <a:txBody>
                    <a:bodyPr/>
                    <a:lstStyle/>
                    <a:p>
                      <a:pPr algn="ctr" fontAlgn="ctr"/>
                      <a:r>
                        <a:rPr lang="en-GB" sz="700" u="none" strike="noStrike">
                          <a:effectLst/>
                        </a:rPr>
                        <a:t>Duck Game</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5</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33113502"/>
                  </a:ext>
                </a:extLst>
              </a:tr>
              <a:tr h="154416">
                <a:tc>
                  <a:txBody>
                    <a:bodyPr/>
                    <a:lstStyle/>
                    <a:p>
                      <a:pPr algn="ctr" fontAlgn="ctr"/>
                      <a:r>
                        <a:rPr lang="en-GB" sz="700" u="none" strike="noStrike">
                          <a:effectLst/>
                        </a:rPr>
                        <a:t>Fallout 3</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282175658"/>
                  </a:ext>
                </a:extLst>
              </a:tr>
              <a:tr h="154416">
                <a:tc>
                  <a:txBody>
                    <a:bodyPr/>
                    <a:lstStyle/>
                    <a:p>
                      <a:pPr algn="ctr" fontAlgn="ctr"/>
                      <a:r>
                        <a:rPr lang="en-GB" sz="700" u="none" strike="noStrike">
                          <a:effectLst/>
                        </a:rPr>
                        <a:t>Batman: Arkham Knight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3</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466195209"/>
                  </a:ext>
                </a:extLst>
              </a:tr>
              <a:tr h="154416">
                <a:tc>
                  <a:txBody>
                    <a:bodyPr/>
                    <a:lstStyle/>
                    <a:p>
                      <a:pPr algn="ctr" fontAlgn="ctr"/>
                      <a:r>
                        <a:rPr lang="en-GB" sz="700" u="none" strike="noStrike">
                          <a:effectLst/>
                        </a:rPr>
                        <a:t>Breaking Point</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2309835082"/>
                  </a:ext>
                </a:extLst>
              </a:tr>
              <a:tr h="154416">
                <a:tc>
                  <a:txBody>
                    <a:bodyPr/>
                    <a:lstStyle/>
                    <a:p>
                      <a:pPr algn="ctr" fontAlgn="ctr"/>
                      <a:r>
                        <a:rPr lang="en-GB" sz="700" u="none" strike="noStrike">
                          <a:effectLst/>
                        </a:rPr>
                        <a:t>Block N Load</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a:effectLst/>
                        </a:rPr>
                        <a:t>2</a:t>
                      </a:r>
                      <a:endParaRPr lang="en-GB" sz="700" b="0" i="0" u="none" strike="noStrike">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378666654"/>
                  </a:ext>
                </a:extLst>
              </a:tr>
              <a:tr h="154416">
                <a:tc>
                  <a:txBody>
                    <a:bodyPr/>
                    <a:lstStyle/>
                    <a:p>
                      <a:pPr algn="ctr" fontAlgn="ctr"/>
                      <a:r>
                        <a:rPr lang="en-GB" sz="700" u="none" strike="noStrike">
                          <a:effectLst/>
                        </a:rPr>
                        <a:t>Devil May Cry 4: Special Edition</a:t>
                      </a:r>
                      <a:endParaRPr lang="en-GB" sz="700" b="0" i="0" u="none" strike="noStrike">
                        <a:solidFill>
                          <a:srgbClr val="646466"/>
                        </a:solidFill>
                        <a:effectLst/>
                        <a:latin typeface="Segoe UI" panose="020B0502040204020203" pitchFamily="34" charset="0"/>
                      </a:endParaRPr>
                    </a:p>
                  </a:txBody>
                  <a:tcPr marL="6507" marR="6507" marT="6507" marB="0" anchor="ctr"/>
                </a:tc>
                <a:tc>
                  <a:txBody>
                    <a:bodyPr/>
                    <a:lstStyle/>
                    <a:p>
                      <a:pPr algn="ctr" fontAlgn="ctr"/>
                      <a:r>
                        <a:rPr lang="en-GB" sz="700" u="none" strike="noStrike" dirty="0">
                          <a:effectLst/>
                        </a:rPr>
                        <a:t>1</a:t>
                      </a:r>
                      <a:endParaRPr lang="en-GB" sz="700" b="0" i="0" u="none" strike="noStrike" dirty="0">
                        <a:solidFill>
                          <a:srgbClr val="646466"/>
                        </a:solidFill>
                        <a:effectLst/>
                        <a:latin typeface="Segoe UI" panose="020B0502040204020203" pitchFamily="34" charset="0"/>
                      </a:endParaRPr>
                    </a:p>
                  </a:txBody>
                  <a:tcPr marL="6507" marR="6507" marT="6507" marB="0" anchor="ctr"/>
                </a:tc>
                <a:extLst>
                  <a:ext uri="{0D108BD9-81ED-4DB2-BD59-A6C34878D82A}">
                    <a16:rowId xmlns:a16="http://schemas.microsoft.com/office/drawing/2014/main" val="3426316373"/>
                  </a:ext>
                </a:extLst>
              </a:tr>
            </a:tbl>
          </a:graphicData>
        </a:graphic>
      </p:graphicFrame>
    </p:spTree>
    <p:extLst>
      <p:ext uri="{BB962C8B-B14F-4D97-AF65-F5344CB8AC3E}">
        <p14:creationId xmlns:p14="http://schemas.microsoft.com/office/powerpoint/2010/main" val="2182080208"/>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pl-PL" sz="2400" b="1" dirty="0">
                <a:solidFill>
                  <a:srgbClr val="295269"/>
                </a:solidFill>
                <a:latin typeface="Roboto"/>
                <a:ea typeface="Roboto"/>
                <a:cs typeface="Roboto"/>
                <a:sym typeface="Roboto"/>
              </a:rPr>
              <a:t>TASK 4.2</a:t>
            </a:r>
            <a:endParaRPr sz="2400" b="1" dirty="0">
              <a:solidFill>
                <a:srgbClr val="295269"/>
              </a:solidFill>
              <a:latin typeface="Roboto"/>
              <a:ea typeface="Roboto"/>
              <a:cs typeface="Roboto"/>
              <a:sym typeface="Roboto"/>
            </a:endParaRPr>
          </a:p>
        </p:txBody>
      </p:sp>
      <p:pic>
        <p:nvPicPr>
          <p:cNvPr id="4" name="Picture 3">
            <a:extLst>
              <a:ext uri="{FF2B5EF4-FFF2-40B4-BE49-F238E27FC236}">
                <a16:creationId xmlns:a16="http://schemas.microsoft.com/office/drawing/2014/main" id="{98DDD534-566A-40E0-A930-3B597F0AA0E9}"/>
              </a:ext>
            </a:extLst>
          </p:cNvPr>
          <p:cNvPicPr>
            <a:picLocks noChangeAspect="1"/>
          </p:cNvPicPr>
          <p:nvPr/>
        </p:nvPicPr>
        <p:blipFill>
          <a:blip r:embed="rId3"/>
          <a:stretch>
            <a:fillRect/>
          </a:stretch>
        </p:blipFill>
        <p:spPr>
          <a:xfrm>
            <a:off x="0" y="1032933"/>
            <a:ext cx="9143999" cy="4216400"/>
          </a:xfrm>
          <a:prstGeom prst="rect">
            <a:avLst/>
          </a:prstGeom>
        </p:spPr>
      </p:pic>
    </p:spTree>
    <p:extLst>
      <p:ext uri="{BB962C8B-B14F-4D97-AF65-F5344CB8AC3E}">
        <p14:creationId xmlns:p14="http://schemas.microsoft.com/office/powerpoint/2010/main" val="62123569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1262</Words>
  <Application>Microsoft Office PowerPoint</Application>
  <PresentationFormat>On-screen Show (16:9)</PresentationFormat>
  <Paragraphs>636</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Roboto Thin</vt:lpstr>
      <vt:lpstr>Roboto Black</vt:lpstr>
      <vt:lpstr>Segoe UI</vt:lpstr>
      <vt:lpstr>Arial</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Paulina Kossowska</dc:creator>
  <cp:lastModifiedBy>pauli</cp:lastModifiedBy>
  <cp:revision>55</cp:revision>
  <dcterms:modified xsi:type="dcterms:W3CDTF">2021-04-08T23:17:43Z</dcterms:modified>
</cp:coreProperties>
</file>