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74" r:id="rId3"/>
    <p:sldId id="463" r:id="rId4"/>
    <p:sldId id="276" r:id="rId5"/>
    <p:sldId id="470" r:id="rId6"/>
    <p:sldId id="451" r:id="rId7"/>
    <p:sldId id="449" r:id="rId8"/>
    <p:sldId id="476" r:id="rId9"/>
    <p:sldId id="472" r:id="rId10"/>
    <p:sldId id="473" r:id="rId11"/>
    <p:sldId id="395" r:id="rId12"/>
    <p:sldId id="477" r:id="rId13"/>
    <p:sldId id="478" r:id="rId14"/>
    <p:sldId id="481" r:id="rId15"/>
    <p:sldId id="474" r:id="rId16"/>
    <p:sldId id="461" r:id="rId17"/>
    <p:sldId id="475" r:id="rId18"/>
    <p:sldId id="479" r:id="rId19"/>
    <p:sldId id="445" r:id="rId20"/>
    <p:sldId id="480" r:id="rId21"/>
    <p:sldId id="484" r:id="rId22"/>
    <p:sldId id="460" r:id="rId23"/>
    <p:sldId id="485" r:id="rId24"/>
    <p:sldId id="483" r:id="rId25"/>
    <p:sldId id="482" r:id="rId26"/>
    <p:sldId id="464" r:id="rId27"/>
    <p:sldId id="465" r:id="rId28"/>
    <p:sldId id="446" r:id="rId29"/>
    <p:sldId id="456" r:id="rId30"/>
    <p:sldId id="458" r:id="rId31"/>
    <p:sldId id="457" r:id="rId32"/>
    <p:sldId id="448" r:id="rId33"/>
    <p:sldId id="455" r:id="rId34"/>
    <p:sldId id="466" r:id="rId35"/>
    <p:sldId id="467" r:id="rId36"/>
    <p:sldId id="468" r:id="rId37"/>
    <p:sldId id="459" r:id="rId38"/>
    <p:sldId id="349" r:id="rId39"/>
    <p:sldId id="462" r:id="rId40"/>
    <p:sldId id="413" r:id="rId41"/>
    <p:sldId id="469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463"/>
            <p14:sldId id="276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  <p14:sldId id="472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474"/>
            <p14:sldId id="461"/>
            <p14:sldId id="475"/>
            <p14:sldId id="479"/>
            <p14:sldId id="445"/>
            <p14:sldId id="480"/>
          </p14:sldIdLst>
        </p14:section>
        <p14:section name="Серии от проверки" id="{E9EC52CD-E2F8-4F8F-A9BC-3481B32FD3A3}">
          <p14:sldIdLst>
            <p14:sldId id="484"/>
            <p14:sldId id="460"/>
            <p14:sldId id="485"/>
            <p14:sldId id="483"/>
            <p14:sldId id="482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46"/>
            <p14:sldId id="456"/>
            <p14:sldId id="458"/>
            <p14:sldId id="457"/>
            <p14:sldId id="448"/>
            <p14:sldId id="455"/>
          </p14:sldIdLst>
        </p14:section>
        <p14:section name="Дебъгване" id="{AB046EE2-0F50-400C-BEA0-94C4D817559B}">
          <p14:sldIdLst>
            <p14:sldId id="466"/>
            <p14:sldId id="467"/>
            <p14:sldId id="468"/>
          </p14:sldIdLst>
        </p14:section>
        <p14:section name="Задачи" id="{404568EE-C957-4972-8FF5-F398C2C614C3}">
          <p14:sldIdLst>
            <p14:sldId id="459"/>
            <p14:sldId id="349"/>
            <p14:sldId id="462"/>
            <p14:sldId id="413"/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533" autoAdjust="0"/>
  </p:normalViewPr>
  <p:slideViewPr>
    <p:cSldViewPr>
      <p:cViewPr varScale="1">
        <p:scale>
          <a:sx n="88" d="100"/>
          <a:sy n="88" d="100"/>
        </p:scale>
        <p:origin x="26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15-Jul-17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1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15-Jul-17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</a:t>
            </a:r>
            <a:r>
              <a:rPr lang="bg-BG"/>
              <a:t>и проверки </a:t>
            </a:r>
            <a:r>
              <a:rPr lang="bg-BG" dirty="0"/>
              <a:t>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C74A6C-93C0-4520-8EDC-B75FD37B0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44" y="3656219"/>
            <a:ext cx="3949717" cy="24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latin typeface="+mj-lt"/>
            </a:endParaRPr>
          </a:p>
          <a:p>
            <a:r>
              <a:rPr lang="bg-BG" sz="3200" dirty="0">
                <a:latin typeface="+mj-lt"/>
              </a:rPr>
              <a:t>Резултатът е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true </a:t>
            </a:r>
            <a:r>
              <a:rPr lang="bg-BG" sz="3200" dirty="0">
                <a:latin typeface="+mj-lt"/>
              </a:rPr>
              <a:t>или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false</a:t>
            </a:r>
            <a:endParaRPr lang="bg-BG" sz="32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80" y="3936298"/>
            <a:ext cx="43830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//код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2649508"/>
            <a:ext cx="2838423" cy="874272"/>
          </a:xfrm>
          <a:prstGeom prst="wedgeRoundRectCallout">
            <a:avLst>
              <a:gd name="adj1" fmla="val 67545"/>
              <a:gd name="adj2" fmla="val 1151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2582557"/>
            <a:ext cx="3124200" cy="1338180"/>
          </a:xfrm>
          <a:prstGeom prst="wedgeRoundRectCallout">
            <a:avLst>
              <a:gd name="adj1" fmla="val -94521"/>
              <a:gd name="adj2" fmla="val 105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2001" y="1052885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+mj-lt"/>
              </a:rPr>
              <a:t>Напишете програма,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Чете оценка </a:t>
            </a:r>
            <a:r>
              <a:rPr lang="en-US" sz="3000" dirty="0">
                <a:latin typeface="+mj-lt"/>
              </a:rPr>
              <a:t>(</a:t>
            </a:r>
            <a:r>
              <a:rPr lang="bg-BG" sz="3000" dirty="0">
                <a:latin typeface="+mj-lt"/>
              </a:rPr>
              <a:t>число</a:t>
            </a:r>
            <a:r>
              <a:rPr lang="en-US" sz="3000" dirty="0">
                <a:latin typeface="+mj-lt"/>
              </a:rPr>
              <a:t>)</a:t>
            </a:r>
            <a:r>
              <a:rPr lang="bg-BG" sz="3000" dirty="0">
                <a:latin typeface="+mj-lt"/>
              </a:rPr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Проверява</a:t>
            </a:r>
            <a:r>
              <a:rPr lang="bg-BG" sz="3000" dirty="0">
                <a:latin typeface="+mj-lt"/>
              </a:rPr>
              <a:t> дали е отлична</a:t>
            </a:r>
            <a:endParaRPr lang="en-US" sz="3000" dirty="0">
              <a:latin typeface="+mj-lt"/>
            </a:endParaRPr>
          </a:p>
          <a:p>
            <a:pPr lvl="1"/>
            <a:r>
              <a:rPr lang="bg-BG" sz="3000" dirty="0">
                <a:latin typeface="+mj-lt"/>
              </a:rPr>
              <a:t>Извежда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Excellent</a:t>
            </a:r>
            <a:r>
              <a:rPr lang="en-US" sz="3000" dirty="0">
                <a:latin typeface="+mj-lt"/>
              </a:rPr>
              <a:t>"</a:t>
            </a:r>
            <a:r>
              <a:rPr lang="bg-BG" sz="3000" dirty="0">
                <a:latin typeface="+mj-lt"/>
              </a:rPr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5,50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bg-BG" sz="3200" dirty="0">
                <a:latin typeface="+mj-lt"/>
              </a:rPr>
              <a:t>Пример:</a:t>
            </a:r>
          </a:p>
          <a:p>
            <a:endParaRPr lang="bg-BG" sz="3200" dirty="0">
              <a:latin typeface="+mj-lt"/>
            </a:endParaRPr>
          </a:p>
          <a:p>
            <a:pPr marL="0" indent="0">
              <a:buNone/>
            </a:pPr>
            <a:endParaRPr lang="bg-BG" sz="32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715000"/>
            <a:ext cx="9906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5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.50</a:t>
            </a:r>
            <a:endParaRPr lang="it-IT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959" y="5715000"/>
            <a:ext cx="2464612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Excellent</a:t>
            </a:r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B661C1BC-41F9-46B6-AE3E-93D8DFE1AEC8}"/>
              </a:ext>
            </a:extLst>
          </p:cNvPr>
          <p:cNvSpPr/>
          <p:nvPr/>
        </p:nvSpPr>
        <p:spPr>
          <a:xfrm>
            <a:off x="2436812" y="576312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4720854"/>
            <a:ext cx="99060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</a:t>
            </a:r>
            <a:endParaRPr lang="it-IT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436812" y="4803114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799" y="4700976"/>
            <a:ext cx="2464612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няма изход</a:t>
            </a:r>
            <a:endParaRPr lang="it-IT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04212" y="2057400"/>
            <a:ext cx="10744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grade = Double.parseDouble(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невярност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изпълним други действия – чрез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2" y="3352800"/>
            <a:ext cx="4383088" cy="2203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код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код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2619098"/>
            <a:ext cx="3200400" cy="1467398"/>
          </a:xfrm>
          <a:prstGeom prst="wedgeRoundRectCallout">
            <a:avLst>
              <a:gd name="adj1" fmla="val -81984"/>
              <a:gd name="adj2" fmla="val 1046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065" y="40341"/>
            <a:ext cx="9577597" cy="1110780"/>
          </a:xfrm>
        </p:spPr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412" y="2110094"/>
            <a:ext cx="10896600" cy="30654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"red"))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System.out.println("Red");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System.out.println("Yellow");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999412" y="5251768"/>
            <a:ext cx="2696650" cy="1034561"/>
          </a:xfrm>
          <a:prstGeom prst="wedgeRoundRectCallout">
            <a:avLst>
              <a:gd name="adj1" fmla="val -108451"/>
              <a:gd name="adj2" fmla="val -79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се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"Red"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2812" y="3076832"/>
            <a:ext cx="5111728" cy="428368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959260" y="3893076"/>
            <a:ext cx="5592352" cy="79423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534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Без тях се изпълнява само първия ред код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065" y="40341"/>
            <a:ext cx="9577597" cy="1110780"/>
          </a:xfrm>
        </p:spPr>
        <p:txBody>
          <a:bodyPr/>
          <a:lstStyle/>
          <a:p>
            <a:r>
              <a:rPr lang="bg-BG" dirty="0"/>
              <a:t>Блок от код </a:t>
            </a:r>
            <a:r>
              <a:rPr lang="en-US" dirty="0"/>
              <a:t>(2)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411" y="2023579"/>
            <a:ext cx="11049001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System.out.println("Yellow");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28600" y="5172756"/>
            <a:ext cx="2438400" cy="1302913"/>
          </a:xfrm>
          <a:prstGeom prst="wedgeRoundRectCallout">
            <a:avLst>
              <a:gd name="adj1" fmla="val -100893"/>
              <a:gd name="adj2" fmla="val -69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"Red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434" y="3124200"/>
            <a:ext cx="5138071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836612" y="4183176"/>
            <a:ext cx="5791200" cy="465024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738550"/>
            <a:ext cx="99060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</a:t>
            </a:r>
            <a:endParaRPr lang="it-IT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2368358" y="482081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116" y="4751569"/>
            <a:ext cx="1127508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even</a:t>
            </a:r>
            <a:endParaRPr lang="it-IT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5638800"/>
            <a:ext cx="99060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7</a:t>
            </a:r>
            <a:endParaRPr lang="it-IT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2368358" y="5715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116" y="5638800"/>
            <a:ext cx="1127508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odd</a:t>
            </a:r>
            <a:endParaRPr lang="it-IT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E1AC85-9772-4051-A184-3C0C8B4A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1828800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"Greater number: "</a:t>
            </a:r>
            <a:endParaRPr lang="bg-BG" dirty="0"/>
          </a:p>
          <a:p>
            <a:pPr lvl="1"/>
            <a:r>
              <a:rPr lang="bg-BG" dirty="0"/>
              <a:t>Долепя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738550"/>
            <a:ext cx="990600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8</a:t>
            </a:r>
            <a:endParaRPr lang="it-IT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368358" y="4876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116" y="4738550"/>
            <a:ext cx="1127508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8</a:t>
            </a:r>
            <a:endParaRPr lang="it-IT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5638800"/>
            <a:ext cx="990600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7</a:t>
            </a:r>
            <a:endParaRPr lang="bg-BG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3</a:t>
            </a:r>
            <a:endParaRPr lang="it-IT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2368358" y="5715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406" y="5638800"/>
            <a:ext cx="1127508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7</a:t>
            </a:r>
            <a:endParaRPr lang="it-IT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64D088-6B8A-4E67-97A3-B17C98EA6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1530223"/>
            <a:ext cx="10363202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 &gt; 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System.out.println("Greater number: " + num1);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System.out.println("Greater number: " + num2);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8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По-сложни условни конструкции</a:t>
            </a:r>
            <a:endParaRPr lang="en-US" dirty="0"/>
          </a:p>
        </p:txBody>
      </p:sp>
      <p:pic>
        <p:nvPicPr>
          <p:cNvPr id="5" name="Picture 4" descr="http://softuni.bg" title="SoftUni Code Wizard">
            <a:extLst>
              <a:ext uri="{FF2B5EF4-FFF2-40B4-BE49-F238E27FC236}">
                <a16:creationId xmlns:a16="http://schemas.microsoft.com/office/drawing/2014/main" id="{E81E9128-AD28-4978-A7E4-5786E063C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8812" y="2124042"/>
            <a:ext cx="2133598" cy="2341486"/>
          </a:xfrm>
          <a:prstGeom prst="rect">
            <a:avLst/>
          </a:prstGeom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5421296-D701-49C6-8BBB-6AC5B9E11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2" y="914400"/>
            <a:ext cx="2209800" cy="1531513"/>
          </a:xfrm>
          <a:prstGeom prst="wedgeRoundRectCallout">
            <a:avLst>
              <a:gd name="adj1" fmla="val -103610"/>
              <a:gd name="adj2" fmla="val 603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if…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 if… else?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6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2" y="1052884"/>
            <a:ext cx="11804822" cy="58051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200" dirty="0"/>
              <a:t> </a:t>
            </a:r>
            <a:r>
              <a:rPr lang="bg-BG" sz="3200" dirty="0"/>
              <a:t>може да е в серия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 истинност на едно условие, не се продължава към проверяване на следващите</a:t>
            </a: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2" y="1905000"/>
            <a:ext cx="4383088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код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(...)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код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(...)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код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295400"/>
            <a:ext cx="10363200" cy="3962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a = 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 &gt; 4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System.out.println("Bigger than 4");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else if 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 &gt; 5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System.out.println("Bigger than 5");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System.out.println("Equal to 7");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2" y="4870714"/>
            <a:ext cx="3429000" cy="1752526"/>
          </a:xfrm>
          <a:prstGeom prst="wedgeRoundRectCallout">
            <a:avLst>
              <a:gd name="adj1" fmla="val -77662"/>
              <a:gd name="adj2" fmla="val -607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едно до 10 с текст - условие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1,9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извежда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стойността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 текст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65" y="4808882"/>
            <a:ext cx="685800" cy="838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0" y="4833730"/>
            <a:ext cx="1238599" cy="838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seven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749372" y="510705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089" y="4833730"/>
            <a:ext cx="685800" cy="838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0154AE9B-1BF2-4F30-8B21-0CF213627A85}"/>
              </a:ext>
            </a:extLst>
          </p:cNvPr>
          <p:cNvSpPr/>
          <p:nvPr/>
        </p:nvSpPr>
        <p:spPr>
          <a:xfrm>
            <a:off x="7313612" y="510705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334" y="4835386"/>
            <a:ext cx="2697077" cy="838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too big</a:t>
            </a:r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едно до 10  с текст - решение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600200"/>
            <a:ext cx="10363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Integer.parseInt(scanner.nextLine());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System.out.println("two");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System.out.println("three");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System.out.println("number too big");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96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524000"/>
            <a:ext cx="2971800" cy="28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2176790"/>
            <a:ext cx="10668000" cy="2154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currentDay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entDay.equals(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"Monday"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Double.parseDouble(scanner.nextLine())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408612" y="379628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Изчислява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  <a:p>
            <a:pPr lvl="1"/>
            <a:r>
              <a:rPr lang="bg-BG" dirty="0"/>
              <a:t>Принтира сумата</a:t>
            </a:r>
          </a:p>
          <a:p>
            <a:pPr lvl="1"/>
            <a:r>
              <a:rPr lang="bg-BG" dirty="0"/>
              <a:t>Ако числото е: </a:t>
            </a:r>
          </a:p>
          <a:p>
            <a:pPr lvl="2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2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7C9A5-0632-486F-BD3A-9A2C1495D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308" y="2912218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6D660-BE8E-467C-915D-EF5B4880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508" y="2908806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0AD2FB8A-85A8-4EC1-B77E-F3610CDB32CE}"/>
              </a:ext>
            </a:extLst>
          </p:cNvPr>
          <p:cNvSpPr/>
          <p:nvPr/>
        </p:nvSpPr>
        <p:spPr>
          <a:xfrm>
            <a:off x="9866684" y="322754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65E2FD-2835-43E6-B771-C9C1122EC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308" y="4086715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D63E9E-05AF-4505-8AC8-D8097149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508" y="4083303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37D1DFD5-6FB7-44D3-AB97-95AC23BD681E}"/>
              </a:ext>
            </a:extLst>
          </p:cNvPr>
          <p:cNvSpPr/>
          <p:nvPr/>
        </p:nvSpPr>
        <p:spPr>
          <a:xfrm>
            <a:off x="9866684" y="4402044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54C644-15FE-4909-87F2-DF30895DA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307" y="5261212"/>
            <a:ext cx="1232103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270.3</a:t>
            </a:r>
            <a:r>
              <a:rPr lang="en-US" dirty="0"/>
              <a:t>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9FE2-1D4B-4D04-B0B5-7408C539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508" y="5257800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Right Arrow 17">
            <a:extLst>
              <a:ext uri="{FF2B5EF4-FFF2-40B4-BE49-F238E27FC236}">
                <a16:creationId xmlns:a16="http://schemas.microsoft.com/office/drawing/2014/main" id="{65F8F26E-F8A2-485B-83E6-DC6A4E3FA83B}"/>
              </a:ext>
            </a:extLst>
          </p:cNvPr>
          <p:cNvSpPr/>
          <p:nvPr/>
        </p:nvSpPr>
        <p:spPr>
          <a:xfrm>
            <a:off x="9866684" y="557654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104" y="1143000"/>
            <a:ext cx="1124570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= num * 0.10;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+=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System.out.println("Bonus score: " +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System.out.println("Total score: " + (num + bonusScore));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Трима спортни състезатели финишират за някакъв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/>
              <a:t> (между </a:t>
            </a:r>
            <a:r>
              <a:rPr lang="en-US" dirty="0"/>
              <a:t>1</a:t>
            </a:r>
            <a:r>
              <a:rPr lang="bg-BG" dirty="0"/>
              <a:t> и 50). Да се пресметне сумарното им време във формат</a:t>
            </a:r>
            <a:r>
              <a:rPr lang="en-US" dirty="0"/>
              <a:t>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/>
              <a:t>. Секундите да се изведат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/>
              <a:t>(2 </a:t>
            </a:r>
            <a:r>
              <a:rPr lang="bg-BG" dirty="0">
                <a:sym typeface="Wingdings" panose="05000000000000000000" pitchFamily="2" charset="2"/>
              </a:rPr>
              <a:t> "02", 7  "07", 35  "35").</a:t>
            </a:r>
            <a:endParaRPr lang="en-US" dirty="0"/>
          </a:p>
          <a:p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Серия от проверки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Живот на променлива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sec1 = Integer.parseInt(scanner.nextLine());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&gt; 59)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mins++; secs = secs - 60; 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System.out.println(mins + ":" + "0" + secs);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System.out.println(mins + ":" + secs);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число,</a:t>
            </a:r>
            <a:br>
              <a:rPr lang="bg-BG" dirty="0"/>
            </a:br>
            <a:r>
              <a:rPr lang="bg-BG" dirty="0"/>
              <a:t>входна мерна единица,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size = Double.parseDouble(scanner.nextLine());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sourceMetric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destMetric = scanner.nextLine();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/ 0.001;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mm, cm, ft, </a:t>
            </a:r>
            <a:r>
              <a:rPr lang="en-US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* 3.2808399;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mm, cm, ft, </a:t>
            </a:r>
            <a:r>
              <a:rPr lang="en-US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System.out.println(size + " " + destMetric);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973079"/>
          </a:xfrm>
        </p:spPr>
        <p:txBody>
          <a:bodyPr/>
          <a:lstStyle/>
          <a:p>
            <a:r>
              <a:rPr lang="bg-BG" dirty="0"/>
              <a:t>Процес на проследяване на изпълнението на програмата, което ни позволява да проследим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18" y="3124200"/>
            <a:ext cx="6246812" cy="3383689"/>
          </a:xfrm>
          <a:prstGeom prst="rect">
            <a:avLst/>
          </a:prstGeom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15" y="4416822"/>
            <a:ext cx="2407332" cy="831574"/>
          </a:xfrm>
          <a:prstGeom prst="wedgeRoundRectCallout">
            <a:avLst>
              <a:gd name="adj1" fmla="val 74304"/>
              <a:gd name="adj2" fmla="val -573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582679"/>
          </a:xfrm>
        </p:spPr>
        <p:txBody>
          <a:bodyPr>
            <a:normAutofit/>
          </a:bodyPr>
          <a:lstStyle/>
          <a:p>
            <a:r>
              <a:rPr lang="bg-BG" sz="3000" dirty="0"/>
              <a:t>Натискане на </a:t>
            </a:r>
            <a:r>
              <a:rPr lang="en-US" sz="3000" dirty="0"/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Shift + F9</a:t>
            </a:r>
            <a:r>
              <a:rPr lang="en-US" sz="3000" dirty="0"/>
              <a:t>]</a:t>
            </a:r>
            <a:r>
              <a:rPr lang="bg-BG" sz="3000" dirty="0"/>
              <a:t> 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/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F8</a:t>
            </a:r>
            <a:r>
              <a:rPr lang="en-US" sz="3000" dirty="0"/>
              <a:t>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Ctrl + F8</a:t>
            </a:r>
            <a:r>
              <a:rPr lang="en-US" sz="3000" dirty="0"/>
              <a:t>]</a:t>
            </a:r>
            <a:r>
              <a:rPr lang="bg-BG" sz="3000" dirty="0"/>
              <a:t> 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изпозлвайки </a:t>
            </a:r>
            <a:r>
              <a:rPr lang="en-US" sz="3000" dirty="0"/>
              <a:t>[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000" dirty="0"/>
              <a:t>]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IntelliJ IDEA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6" y="3635002"/>
            <a:ext cx="6107105" cy="30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2" y="1774208"/>
            <a:ext cx="4038601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71609" y="1774208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9556" y="4595656"/>
            <a:ext cx="2898665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436716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Java"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515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0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89925"/>
              </p:ext>
            </p:extLst>
          </p:nvPr>
        </p:nvGraphicFramePr>
        <p:xfrm>
          <a:off x="1000238" y="1143000"/>
          <a:ext cx="10208503" cy="5257801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35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44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логически оператори </a:t>
            </a:r>
            <a:r>
              <a:rPr lang="en-US" dirty="0"/>
              <a:t>(</a:t>
            </a:r>
            <a:r>
              <a:rPr lang="bg-BG" dirty="0"/>
              <a:t>за числа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2231681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System.out.println(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7017279" y="3112146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7017279" y="3592111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7017279" y="45331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7029048" y="40496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7017279" y="5056235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7017279" y="5548036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==</a:t>
            </a:r>
            <a:r>
              <a:rPr lang="en-US" dirty="0"/>
              <a:t> </a:t>
            </a:r>
            <a:r>
              <a:rPr lang="bg-BG" dirty="0"/>
              <a:t>по адрес в паметта</a:t>
            </a:r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0F597E3-227F-45AA-98FB-A000A4B3B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73" y="4076250"/>
            <a:ext cx="10042689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b = 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System.out.println(a==b);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9096" y="2064609"/>
            <a:ext cx="10066239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"Exampl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System.out.println(a==b);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713412" y="3055652"/>
            <a:ext cx="333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//true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5926317" y="5538952"/>
            <a:ext cx="333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//false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4DB027-E8D4-41E0-AC58-FEAC88A1ACC4}"/>
              </a:ext>
            </a:extLst>
          </p:cNvPr>
          <p:cNvSpPr/>
          <p:nvPr/>
        </p:nvSpPr>
        <p:spPr>
          <a:xfrm>
            <a:off x="2983563" y="4569913"/>
            <a:ext cx="3949049" cy="966724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334" y="4689650"/>
            <a:ext cx="2172836" cy="1297487"/>
          </a:xfrm>
          <a:prstGeom prst="wedgeRoundRectCallout">
            <a:avLst>
              <a:gd name="adj1" fmla="val -100291"/>
              <a:gd name="adj2" fmla="val 67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5" grpId="0" animBg="1"/>
      <p:bldP spid="11" grpId="0"/>
      <p:bldP spid="13" grpId="0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equals </a:t>
            </a:r>
            <a:r>
              <a:rPr lang="en-US" dirty="0"/>
              <a:t> </a:t>
            </a:r>
            <a:r>
              <a:rPr lang="bg-BG" dirty="0"/>
              <a:t>по стойност</a:t>
            </a:r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Променливи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String </a:t>
            </a:r>
            <a:r>
              <a:rPr lang="bg-BG" dirty="0"/>
              <a:t>сравняваме чрез метода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equals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93E844C-4406-427E-9716-7DEC358D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261901"/>
            <a:ext cx="10042689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b = 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a.equals(b)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64B2A5-D371-40BE-9F58-B7D9CD62F1AD}"/>
              </a:ext>
            </a:extLst>
          </p:cNvPr>
          <p:cNvSpPr/>
          <p:nvPr/>
        </p:nvSpPr>
        <p:spPr>
          <a:xfrm>
            <a:off x="2817812" y="2797964"/>
            <a:ext cx="3949049" cy="966724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Текстово поле 12">
            <a:extLst>
              <a:ext uri="{FF2B5EF4-FFF2-40B4-BE49-F238E27FC236}">
                <a16:creationId xmlns:a16="http://schemas.microsoft.com/office/drawing/2014/main" id="{7204F23B-AE74-496A-AAD2-B2F730067018}"/>
              </a:ext>
            </a:extLst>
          </p:cNvPr>
          <p:cNvSpPr txBox="1"/>
          <p:nvPr/>
        </p:nvSpPr>
        <p:spPr>
          <a:xfrm>
            <a:off x="7080663" y="3674688"/>
            <a:ext cx="333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//true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717" y="2335260"/>
            <a:ext cx="2172836" cy="1297487"/>
          </a:xfrm>
          <a:prstGeom prst="wedgeRoundRectCallout">
            <a:avLst>
              <a:gd name="adj1" fmla="val -141079"/>
              <a:gd name="adj2" fmla="val 392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80403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17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67BEB24-EE7C-43F8-98B9-3ABACC86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143000"/>
            <a:ext cx="2590800" cy="32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1963</Words>
  <Application>Microsoft Office PowerPoint</Application>
  <PresentationFormat>Custom</PresentationFormat>
  <Paragraphs>448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 16x9</vt:lpstr>
      <vt:lpstr>Прости проверки</vt:lpstr>
      <vt:lpstr>Have a Question?</vt:lpstr>
      <vt:lpstr>Съдържание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</vt:lpstr>
      <vt:lpstr>Сравняване на стойности (3)</vt:lpstr>
      <vt:lpstr>Прости проверки</vt:lpstr>
      <vt:lpstr>Прости проверки</vt:lpstr>
      <vt:lpstr>Отлична оценка - условие</vt:lpstr>
      <vt:lpstr>Отлична оценка - решение</vt:lpstr>
      <vt:lpstr>Прости проверки – if-else</vt:lpstr>
      <vt:lpstr>Блок от код</vt:lpstr>
      <vt:lpstr>Блок от код (2)</vt:lpstr>
      <vt:lpstr>Четно или нечетно число – условие</vt:lpstr>
      <vt:lpstr>Четно или нечетно – решение</vt:lpstr>
      <vt:lpstr>По-голямото число – условие</vt:lpstr>
      <vt:lpstr>По-голямото число – решение</vt:lpstr>
      <vt:lpstr>Серии от проверки</vt:lpstr>
      <vt:lpstr>Серии от проверки</vt:lpstr>
      <vt:lpstr>Серия от проверки - пример</vt:lpstr>
      <vt:lpstr>Число от едно до 10 с текст - условие</vt:lpstr>
      <vt:lpstr>Число от едно до 10  с текст - решение</vt:lpstr>
      <vt:lpstr>Живот на променлива</vt:lpstr>
      <vt:lpstr>Живот на променлива</vt:lpstr>
      <vt:lpstr>Бонус точки – условие</vt:lpstr>
      <vt:lpstr>Бонус точки – решение</vt:lpstr>
      <vt:lpstr>Сумиране на секунди – условие</vt:lpstr>
      <vt:lpstr>Сумиране на секунди – решение</vt:lpstr>
      <vt:lpstr>Конвертор за мерни единици – условие</vt:lpstr>
      <vt:lpstr>Конвертор за мерни единици – решение</vt:lpstr>
      <vt:lpstr>Дебъгване</vt:lpstr>
      <vt:lpstr>Дебъгване</vt:lpstr>
      <vt:lpstr>Дебъгване във IntelliJ IDEA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2017-07-14T21:05:34Z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