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7"/>
  </p:notesMasterIdLst>
  <p:handoutMasterIdLst>
    <p:handoutMasterId r:id="rId48"/>
  </p:handoutMasterIdLst>
  <p:sldIdLst>
    <p:sldId id="274" r:id="rId3"/>
    <p:sldId id="460" r:id="rId4"/>
    <p:sldId id="276" r:id="rId5"/>
    <p:sldId id="420" r:id="rId6"/>
    <p:sldId id="415" r:id="rId7"/>
    <p:sldId id="418" r:id="rId8"/>
    <p:sldId id="473" r:id="rId9"/>
    <p:sldId id="426" r:id="rId10"/>
    <p:sldId id="436" r:id="rId11"/>
    <p:sldId id="462" r:id="rId12"/>
    <p:sldId id="434" r:id="rId13"/>
    <p:sldId id="421" r:id="rId14"/>
    <p:sldId id="463" r:id="rId15"/>
    <p:sldId id="431" r:id="rId16"/>
    <p:sldId id="438" r:id="rId17"/>
    <p:sldId id="464" r:id="rId18"/>
    <p:sldId id="432" r:id="rId19"/>
    <p:sldId id="465" r:id="rId20"/>
    <p:sldId id="476" r:id="rId21"/>
    <p:sldId id="439" r:id="rId22"/>
    <p:sldId id="433" r:id="rId23"/>
    <p:sldId id="474" r:id="rId24"/>
    <p:sldId id="454" r:id="rId25"/>
    <p:sldId id="451" r:id="rId26"/>
    <p:sldId id="452" r:id="rId27"/>
    <p:sldId id="466" r:id="rId28"/>
    <p:sldId id="427" r:id="rId29"/>
    <p:sldId id="428" r:id="rId30"/>
    <p:sldId id="467" r:id="rId31"/>
    <p:sldId id="429" r:id="rId32"/>
    <p:sldId id="417" r:id="rId33"/>
    <p:sldId id="455" r:id="rId34"/>
    <p:sldId id="456" r:id="rId35"/>
    <p:sldId id="468" r:id="rId36"/>
    <p:sldId id="469" r:id="rId37"/>
    <p:sldId id="457" r:id="rId38"/>
    <p:sldId id="471" r:id="rId39"/>
    <p:sldId id="470" r:id="rId40"/>
    <p:sldId id="475" r:id="rId41"/>
    <p:sldId id="349" r:id="rId42"/>
    <p:sldId id="472" r:id="rId43"/>
    <p:sldId id="412" r:id="rId44"/>
    <p:sldId id="413" r:id="rId45"/>
    <p:sldId id="461" r:id="rId4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D00826-7666-4F3A-84D7-FAB11F09943F}">
          <p14:sldIdLst>
            <p14:sldId id="274"/>
            <p14:sldId id="460"/>
            <p14:sldId id="276"/>
          </p14:sldIdLst>
        </p14:section>
        <p14:section name="Вложени проверки" id="{A9B5D6C7-7774-433E-9812-47BEC2C32923}">
          <p14:sldIdLst>
            <p14:sldId id="420"/>
            <p14:sldId id="415"/>
            <p14:sldId id="418"/>
            <p14:sldId id="473"/>
            <p14:sldId id="426"/>
            <p14:sldId id="436"/>
            <p14:sldId id="462"/>
            <p14:sldId id="434"/>
          </p14:sldIdLst>
        </p14:section>
        <p14:section name="По-сложни проверки" id="{B65D4BEB-B7AE-4596-924E-2E960D3710BE}">
          <p14:sldIdLst>
            <p14:sldId id="421"/>
            <p14:sldId id="463"/>
            <p14:sldId id="431"/>
            <p14:sldId id="438"/>
            <p14:sldId id="464"/>
            <p14:sldId id="432"/>
            <p14:sldId id="465"/>
            <p14:sldId id="476"/>
            <p14:sldId id="439"/>
            <p14:sldId id="433"/>
            <p14:sldId id="474"/>
            <p14:sldId id="454"/>
            <p14:sldId id="451"/>
            <p14:sldId id="452"/>
            <p14:sldId id="466"/>
            <p14:sldId id="427"/>
            <p14:sldId id="428"/>
            <p14:sldId id="467"/>
            <p14:sldId id="429"/>
            <p14:sldId id="417"/>
          </p14:sldIdLst>
        </p14:section>
        <p14:section name="Switch-case" id="{D2BE6575-1E0B-4D8A-85A8-0F593FE39AE6}">
          <p14:sldIdLst>
            <p14:sldId id="455"/>
            <p14:sldId id="456"/>
            <p14:sldId id="468"/>
            <p14:sldId id="469"/>
            <p14:sldId id="457"/>
            <p14:sldId id="471"/>
            <p14:sldId id="470"/>
            <p14:sldId id="475"/>
            <p14:sldId id="349"/>
            <p14:sldId id="472"/>
            <p14:sldId id="412"/>
            <p14:sldId id="413"/>
            <p14:sldId id="4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0A22E"/>
    <a:srgbClr val="573A0F"/>
    <a:srgbClr val="603A14"/>
    <a:srgbClr val="0097CC"/>
    <a:srgbClr val="FFF0D9"/>
    <a:srgbClr val="F0F5FA"/>
    <a:srgbClr val="1A8AFA"/>
    <a:srgbClr val="FDFFFF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88" d="100"/>
          <a:sy n="88" d="100"/>
        </p:scale>
        <p:origin x="264" y="5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21-Jul-17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90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89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21-Jul-17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21-Jul-17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3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5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6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7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8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9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4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8.png"/><Relationship Id="rId7" Type="http://schemas.openxmlformats.org/officeDocument/2006/relationships/image" Target="../media/image21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7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2.png"/><Relationship Id="rId14" Type="http://schemas.openxmlformats.org/officeDocument/2006/relationships/hyperlink" Target="http://www.indeavr.com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32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0.png"/><Relationship Id="rId1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37601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Вложени </a:t>
            </a:r>
            <a:r>
              <a:rPr lang="en-US" dirty="0"/>
              <a:t>if </a:t>
            </a:r>
            <a:r>
              <a:rPr lang="bg-BG" dirty="0"/>
              <a:t>конструкции и</a:t>
            </a:r>
            <a:br>
              <a:rPr lang="bg-BG" dirty="0"/>
            </a:br>
            <a:r>
              <a:rPr lang="bg-BG" dirty="0"/>
              <a:t>по-сложни логически условия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10236" y="39069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669663" y="3805230"/>
            <a:ext cx="1713098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По-сложни</a:t>
            </a:r>
            <a:b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проверки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223" y="3691987"/>
            <a:ext cx="3305749" cy="2479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458201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endParaRPr lang="en-US" sz="30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93812" y="3175610"/>
            <a:ext cx="13412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40041" y="3176525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42218" y="3197719"/>
            <a:ext cx="1524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peanuts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Plovdiv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706695" y="3206400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1.5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49470" y="3177060"/>
            <a:ext cx="114075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740616" y="3175610"/>
            <a:ext cx="7620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7.2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CA0C489-34B3-43B8-87FB-CE42A261CECE}"/>
              </a:ext>
            </a:extLst>
          </p:cNvPr>
          <p:cNvSpPr/>
          <p:nvPr/>
        </p:nvSpPr>
        <p:spPr>
          <a:xfrm>
            <a:off x="2796192" y="3707641"/>
            <a:ext cx="20180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2ACAA61-4B18-40EE-85DE-1642EDDADCB8}"/>
              </a:ext>
            </a:extLst>
          </p:cNvPr>
          <p:cNvSpPr/>
          <p:nvPr/>
        </p:nvSpPr>
        <p:spPr>
          <a:xfrm>
            <a:off x="6365339" y="3739156"/>
            <a:ext cx="20180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61CAEA1-095F-4BB3-BDB5-8A77CD051BE2}"/>
              </a:ext>
            </a:extLst>
          </p:cNvPr>
          <p:cNvSpPr/>
          <p:nvPr/>
        </p:nvSpPr>
        <p:spPr>
          <a:xfrm>
            <a:off x="9399556" y="3707641"/>
            <a:ext cx="20180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922107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7012" y="1126153"/>
            <a:ext cx="113538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product = scanner.nextLine().toLowerCase();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town = scanner.nextLine().toLowerCase();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quantity = Double.parseDouble(scanner.nextLine());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(town.equals("sofia"))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(product.equals("coffee"))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System.out.println(0.50 * quantity);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TODO: finish checks for all the products…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(town.equals("varna"))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other towns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(town.equals("plovdiv"))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9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253" y="4568599"/>
            <a:ext cx="9296398" cy="820600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56253" y="5412181"/>
            <a:ext cx="9296398" cy="692873"/>
          </a:xfrm>
        </p:spPr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pic>
        <p:nvPicPr>
          <p:cNvPr id="22" name="Picture 21" descr="http://softuni.bg" title="SoftUni Code Wizard">
            <a:extLst>
              <a:ext uri="{FF2B5EF4-FFF2-40B4-BE49-F238E27FC236}">
                <a16:creationId xmlns:a16="http://schemas.microsoft.com/office/drawing/2014/main" id="{7B265FCB-54E6-4D8B-A49C-C427B5EA3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75014" y="1876211"/>
            <a:ext cx="2133598" cy="2341486"/>
          </a:xfrm>
          <a:prstGeom prst="rect">
            <a:avLst/>
          </a:prstGeom>
        </p:spPr>
      </p:pic>
      <p:sp>
        <p:nvSpPr>
          <p:cNvPr id="23" name="AutoShape 7">
            <a:extLst>
              <a:ext uri="{FF2B5EF4-FFF2-40B4-BE49-F238E27FC236}">
                <a16:creationId xmlns:a16="http://schemas.microsoft.com/office/drawing/2014/main" id="{97EABCF0-A7FD-4255-B632-5F29AED6E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1483230"/>
            <a:ext cx="1930033" cy="785962"/>
          </a:xfrm>
          <a:prstGeom prst="wedgeRoundRectCallout">
            <a:avLst>
              <a:gd name="adj1" fmla="val -72318"/>
              <a:gd name="adj2" fmla="val 545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&amp;&amp;,  || , !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00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булеви резултат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bg-BG" dirty="0"/>
              <a:t> 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4339" y="3109304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38928" y="3109304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/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18771" y="2481533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"&amp;&amp;"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393387" y="4431098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0759" y="3152602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7649" y="3152602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18959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"||"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1811" y="3109304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2988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0412" y="5587580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Вярност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двете</a:t>
            </a:r>
            <a:r>
              <a:rPr lang="bg-BG" dirty="0"/>
              <a:t> условия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491025" y="5492555"/>
            <a:ext cx="2814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/>
              <a:t>Вярност на </a:t>
            </a:r>
          </a:p>
          <a:p>
            <a:pPr algn="ctr"/>
            <a:r>
              <a:rPr lang="bg-BG" dirty="0"/>
              <a:t>едното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 другото </a:t>
            </a:r>
          </a:p>
          <a:p>
            <a:pPr algn="ctr"/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1712" y="5571850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Отрицание на условие</a:t>
            </a:r>
            <a:endParaRPr lang="en-US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0023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1668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5909" y="3109304"/>
            <a:ext cx="2283837" cy="16034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5908" y="3171366"/>
            <a:ext cx="2283837" cy="16034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51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/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724" y="4386259"/>
            <a:ext cx="10882198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Integer.parseInt(scanner.nextLine());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 10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151812" y="1981721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4281059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Проверява дали точка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вътрешна</a:t>
            </a:r>
            <a:r>
              <a:rPr lang="bg-BG" dirty="0"/>
              <a:t> за даден правоъгълник</a:t>
            </a:r>
          </a:p>
          <a:p>
            <a:pPr>
              <a:lnSpc>
                <a:spcPct val="100000"/>
              </a:lnSpc>
            </a:pPr>
            <a:r>
              <a:rPr lang="bg-BG" dirty="0"/>
              <a:t>Точка е вътрешна, ако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надясно от лявата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наляво от дясната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надолу от горната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Точка в правоъгълник - условие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3280740"/>
            <a:ext cx="4140103" cy="3238016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252380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Точка в правоъгълник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8243" y="1600200"/>
            <a:ext cx="10777184" cy="29700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Double.parseDouble(scanner.nextLine());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y1 = Double.parseDouble(scanner.nextLine());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TODO: Read the coordinates of the points …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System.out.println("Inside");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System.out.println("Outside");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69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Проверява дали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8681654" y="1828800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725" y="4724400"/>
            <a:ext cx="10882198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input = scanner.nextLine();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(input.equals("Example")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input.equals("Demo"))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788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81" y="110664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Зеленчуци: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800"/>
              </a:spcBef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1339" y="5814247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lemon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62870" y="5816674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723688" y="593735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780587" y="5814247"/>
            <a:ext cx="920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259710" y="5814247"/>
            <a:ext cx="146303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unknown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9828094" y="593735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D93EDC-5198-4A24-88D3-2E8E097B2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656" y="5814247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carrot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4C1E7F-74D3-4010-98FC-1F6B51D10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569" y="5814247"/>
            <a:ext cx="1821525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vegetable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4">
            <a:extLst>
              <a:ext uri="{FF2B5EF4-FFF2-40B4-BE49-F238E27FC236}">
                <a16:creationId xmlns:a16="http://schemas.microsoft.com/office/drawing/2014/main" id="{964B6846-110F-4D21-9ED4-BE49DC94953A}"/>
              </a:ext>
            </a:extLst>
          </p:cNvPr>
          <p:cNvSpPr/>
          <p:nvPr/>
        </p:nvSpPr>
        <p:spPr>
          <a:xfrm>
            <a:off x="5753558" y="593735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332643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158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Чрез скоби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 ) </a:t>
            </a:r>
            <a:r>
              <a:rPr lang="bg-BG" dirty="0"/>
              <a:t>можем да приоритизираме условия </a:t>
            </a:r>
            <a:endParaRPr lang="en-US" b="1" dirty="0"/>
          </a:p>
          <a:p>
            <a:r>
              <a:rPr lang="bg-BG" dirty="0"/>
              <a:t>Пример:</a:t>
            </a:r>
          </a:p>
          <a:p>
            <a:pPr lvl="1"/>
            <a:r>
              <a:rPr lang="bg-BG" dirty="0"/>
              <a:t>Проверка дали се интервюира кандидат за позиция: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999A50-C4AD-4D97-ABB3-2547C99C0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58" y="3936298"/>
            <a:ext cx="11658600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collegeYears = 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averageGrade = 4.75;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yearsOfExperience 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collegeYears &gt; 3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(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averageGrade &gt;= 4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yearsOfExperience &gt; 1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System.out.println("Interview applicant");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38771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bg-BG" sz="11500" b="1"/>
              <a:t>TODO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69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Плод или зеленчук</a:t>
            </a:r>
            <a:r>
              <a:rPr lang="en-US" dirty="0"/>
              <a:t> -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39724" y="1219200"/>
            <a:ext cx="11506200" cy="45035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scanner.nextLine();</a:t>
            </a:r>
            <a:endParaRPr lang="bg-BG" sz="245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s.equals("banana") </a:t>
            </a:r>
            <a:r>
              <a:rPr lang="en-US" sz="24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s.equals("apple") </a:t>
            </a:r>
            <a:r>
              <a:rPr lang="en-US" sz="24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s.equals("kiwi") </a:t>
            </a:r>
            <a:r>
              <a:rPr lang="en-US" sz="24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s.equals("cherry") </a:t>
            </a:r>
            <a:r>
              <a:rPr lang="en-US" sz="24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s.equals("lemon") </a:t>
            </a:r>
            <a:r>
              <a:rPr lang="en-US" sz="24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s.equals("grapes")</a:t>
            </a:r>
            <a:r>
              <a:rPr lang="en-US" sz="24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</a:t>
            </a:r>
            <a:r>
              <a:rPr lang="en-US" sz="24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r>
              <a:rPr lang="en-US" sz="24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4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</a:t>
            </a: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s.equals("tomato") </a:t>
            </a:r>
            <a:r>
              <a:rPr lang="en-US" sz="24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s.equals("cucumber") </a:t>
            </a:r>
            <a:r>
              <a:rPr lang="en-US" sz="24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br>
              <a:rPr lang="en-US" sz="24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s.equals("pepper") </a:t>
            </a:r>
            <a:r>
              <a:rPr lang="en-US" sz="24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s.equals("carrot")</a:t>
            </a:r>
            <a:r>
              <a:rPr lang="en-US" sz="24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</a:t>
            </a:r>
            <a:r>
              <a:rPr lang="en-US" sz="24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vegetable</a:t>
            </a:r>
            <a:r>
              <a:rPr lang="en-US" sz="24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4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</a:t>
            </a:r>
            <a:r>
              <a:rPr lang="en-US" sz="24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unknown</a:t>
            </a:r>
            <a:r>
              <a:rPr lang="en-US" sz="24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</a:t>
            </a:r>
            <a:r>
              <a:rPr lang="bg-BG" dirty="0">
                <a:hlinkClick r:id="rId2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4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изпълнено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0019" y="4506455"/>
            <a:ext cx="11285610" cy="14888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7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isValid)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System.out.println("Invalid");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7847012" y="1476618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endParaRPr lang="en-US" sz="166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544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756721"/>
            <a:ext cx="9296398" cy="820600"/>
          </a:xfrm>
        </p:spPr>
        <p:txBody>
          <a:bodyPr/>
          <a:lstStyle/>
          <a:p>
            <a:r>
              <a:rPr lang="bg-BG" dirty="0"/>
              <a:t>Логически оператори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658621"/>
            <a:ext cx="9296398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1154941"/>
            <a:ext cx="2859272" cy="3334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8107">
            <a:off x="2427107" y="2227036"/>
            <a:ext cx="4772025" cy="1857375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864" y="1976101"/>
            <a:ext cx="1517464" cy="15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78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sz="2800" dirty="0"/>
              <a:t>Напишете програма, която: </a:t>
            </a:r>
          </a:p>
          <a:p>
            <a:pPr lvl="1"/>
            <a:r>
              <a:rPr lang="bg-BG" sz="2800" dirty="0"/>
              <a:t>Чете 6 десетични числа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x1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y1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x2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y2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sz="2800" dirty="0"/>
              <a:t> </a:t>
            </a:r>
            <a:r>
              <a:rPr lang="bg-BG" sz="2800" dirty="0"/>
              <a:t>и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y</a:t>
            </a:r>
            <a:endParaRPr lang="bg-BG" sz="2800" dirty="0"/>
          </a:p>
          <a:p>
            <a:pPr lvl="1"/>
            <a:r>
              <a:rPr lang="bg-BG" sz="2800" dirty="0"/>
              <a:t>Извежда дали точката е:</a:t>
            </a:r>
          </a:p>
          <a:p>
            <a:pPr lvl="2"/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върху страна </a:t>
            </a:r>
            <a:r>
              <a:rPr lang="bg-BG" sz="2400" dirty="0"/>
              <a:t>от правоъгълника 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Border</a:t>
            </a:r>
            <a:r>
              <a:rPr lang="en-US" sz="2400" dirty="0"/>
              <a:t>")</a:t>
            </a:r>
          </a:p>
          <a:p>
            <a:pPr lvl="2"/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в</a:t>
            </a:r>
            <a:r>
              <a:rPr lang="en-US" sz="2400" dirty="0"/>
              <a:t> </a:t>
            </a:r>
            <a:r>
              <a:rPr lang="bg-BG" sz="2400" dirty="0"/>
              <a:t>или </a:t>
            </a:r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извън</a:t>
            </a:r>
            <a:r>
              <a:rPr lang="bg-BG" sz="2400" dirty="0"/>
              <a:t> правоъгълника 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Inside/Outside</a:t>
            </a:r>
            <a:r>
              <a:rPr lang="en-US" sz="2400" dirty="0"/>
              <a:t>")</a:t>
            </a:r>
          </a:p>
          <a:p>
            <a:pPr>
              <a:spcBef>
                <a:spcPts val="1800"/>
              </a:spcBef>
            </a:pPr>
            <a:r>
              <a:rPr lang="bg-BG" sz="2800" dirty="0"/>
              <a:t>Примерен</a:t>
            </a:r>
            <a:br>
              <a:rPr lang="bg-BG" sz="2800" dirty="0"/>
            </a:br>
            <a:r>
              <a:rPr lang="bg-BG" sz="2800" dirty="0"/>
              <a:t>вход и изход:</a:t>
            </a:r>
            <a:endParaRPr lang="en-US" sz="2800" dirty="0"/>
          </a:p>
          <a:p>
            <a:pPr marL="682634" lvl="2" indent="0">
              <a:buNone/>
            </a:pPr>
            <a:endParaRPr lang="bg-BG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Точка върху страна на правоъгълник - условие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74056" y="4289932"/>
            <a:ext cx="542415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dirty="0"/>
              <a:t>2</a:t>
            </a:r>
            <a:endParaRPr lang="en-US" dirty="0"/>
          </a:p>
          <a:p>
            <a:r>
              <a:rPr lang="bg-BG" dirty="0"/>
              <a:t>-3</a:t>
            </a:r>
            <a:endParaRPr lang="en-US" dirty="0"/>
          </a:p>
          <a:p>
            <a:r>
              <a:rPr lang="bg-BG" dirty="0"/>
              <a:t>12</a:t>
            </a:r>
            <a:endParaRPr lang="en-US" dirty="0"/>
          </a:p>
          <a:p>
            <a:r>
              <a:rPr lang="bg-BG" dirty="0"/>
              <a:t>3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73115" y="4289932"/>
            <a:ext cx="16764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Outside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592393" y="5047644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074" y="1447800"/>
            <a:ext cx="3096676" cy="2404934"/>
          </a:xfrm>
          <a:prstGeom prst="roundRect">
            <a:avLst>
              <a:gd name="adj" fmla="val 1866"/>
            </a:avLst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53320" y="4289932"/>
            <a:ext cx="54488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dirty="0"/>
              <a:t>2</a:t>
            </a:r>
            <a:endParaRPr lang="en-US" dirty="0"/>
          </a:p>
          <a:p>
            <a:r>
              <a:rPr lang="bg-BG" dirty="0"/>
              <a:t>-3</a:t>
            </a:r>
            <a:endParaRPr lang="en-US" dirty="0"/>
          </a:p>
          <a:p>
            <a:r>
              <a:rPr lang="bg-BG" dirty="0"/>
              <a:t>12</a:t>
            </a:r>
            <a:endParaRPr lang="en-US" dirty="0"/>
          </a:p>
          <a:p>
            <a:r>
              <a:rPr lang="bg-BG" dirty="0"/>
              <a:t>3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95143" y="4289932"/>
            <a:ext cx="126681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50128" y="507262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26825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800" dirty="0"/>
              <a:t>Точка лежи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върху някоя от страните </a:t>
            </a:r>
            <a:r>
              <a:rPr lang="bg-BG" sz="2800" dirty="0"/>
              <a:t>на правоъгълник, ако:</a:t>
            </a: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2400" dirty="0"/>
              <a:t> </a:t>
            </a:r>
            <a:r>
              <a:rPr lang="bg-BG" sz="2400" dirty="0"/>
              <a:t>съвпада с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2400" dirty="0"/>
              <a:t> </a:t>
            </a:r>
            <a:r>
              <a:rPr lang="bg-BG" sz="2400" dirty="0"/>
              <a:t>или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2400" dirty="0"/>
              <a:t> </a:t>
            </a:r>
            <a:r>
              <a:rPr lang="bg-BG" sz="2400" dirty="0"/>
              <a:t>и същевременно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sz="2400" dirty="0"/>
              <a:t> </a:t>
            </a:r>
            <a:r>
              <a:rPr lang="bg-BG" sz="2400" dirty="0"/>
              <a:t>е между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2400" dirty="0"/>
              <a:t> </a:t>
            </a:r>
            <a:r>
              <a:rPr lang="bg-BG" sz="2400" dirty="0"/>
              <a:t>и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bg-BG" sz="2400" dirty="0"/>
              <a:t> или</a:t>
            </a:r>
            <a:endParaRPr lang="bg-BG" sz="2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sz="2400" dirty="0"/>
              <a:t> </a:t>
            </a:r>
            <a:r>
              <a:rPr lang="bg-BG" sz="2400" dirty="0"/>
              <a:t>съвпада с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2400" dirty="0"/>
              <a:t> </a:t>
            </a:r>
            <a:r>
              <a:rPr lang="bg-BG" sz="2400" dirty="0"/>
              <a:t>или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sz="2400" dirty="0"/>
              <a:t> </a:t>
            </a:r>
            <a:r>
              <a:rPr lang="bg-BG" sz="2400" dirty="0"/>
              <a:t>и същевременно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2400" dirty="0"/>
              <a:t> </a:t>
            </a:r>
            <a:r>
              <a:rPr lang="bg-BG" sz="2400" dirty="0"/>
              <a:t>е между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2400" dirty="0"/>
              <a:t> </a:t>
            </a:r>
            <a:r>
              <a:rPr lang="bg-BG" sz="2400" dirty="0"/>
              <a:t>и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endParaRPr lang="bg-BG" sz="2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Точка върху страна на правоъгълник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5025" y="2778674"/>
            <a:ext cx="10515598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== x1 || x == x2)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(y &gt;= y1) &amp;&amp; (y &lt;= y2)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== y1 || y == y2)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(x &gt;= x1) &amp;&amp; (x &lt;= x2)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System.out.println("Border");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System.out.println("Inside/Outside");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812" y="2971982"/>
            <a:ext cx="3393629" cy="2645991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7366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Предходното условие може да се опрости</a:t>
            </a:r>
            <a:r>
              <a:rPr lang="en-US" dirty="0"/>
              <a:t> </a:t>
            </a:r>
            <a:r>
              <a:rPr lang="bg-BG" dirty="0"/>
              <a:t>ето така: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Опростяване на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6649" y="1905000"/>
            <a:ext cx="10715528" cy="31870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onLeftSide = (x == x1)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onRightSide = (x == x2)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onUpSide = (y == y1) &amp;&amp; (x &gt;= x1) &amp;&amp; (x &lt;= x2);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onDownSide = (y == y2) &amp;&amp; (x &gt;= x1) &amp;&amp; (x &lt;= x2);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(onLeftSide || onRightSide || onUpSide || onDownSide)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System.out.println("Border");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61800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</a:t>
            </a:r>
            <a:r>
              <a:rPr lang="bg-BG" dirty="0">
                <a:hlinkClick r:id="rId2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6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 потребителски вход:</a:t>
            </a:r>
          </a:p>
          <a:p>
            <a:pPr lvl="2"/>
            <a:r>
              <a:rPr lang="bg-BG" sz="2800" dirty="0"/>
              <a:t>Продукт</a:t>
            </a:r>
          </a:p>
          <a:p>
            <a:pPr lvl="2"/>
            <a:r>
              <a:rPr lang="bg-BG" sz="2800" dirty="0"/>
              <a:t>Ден</a:t>
            </a:r>
          </a:p>
          <a:p>
            <a:pPr lvl="2"/>
            <a:r>
              <a:rPr lang="bg-BG" sz="2800" dirty="0"/>
              <a:t>Количество</a:t>
            </a:r>
          </a:p>
          <a:p>
            <a:pPr lvl="1"/>
            <a:r>
              <a:rPr lang="bg-BG" sz="3000" dirty="0"/>
              <a:t>Извежда сумата, която трябва да се заплати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според деня и продукта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88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23998"/>
              </p:ext>
            </p:extLst>
          </p:nvPr>
        </p:nvGraphicFramePr>
        <p:xfrm>
          <a:off x="1089151" y="1771775"/>
          <a:ext cx="10007346" cy="1159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5.50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3.85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382649"/>
              </p:ext>
            </p:extLst>
          </p:nvPr>
        </p:nvGraphicFramePr>
        <p:xfrm>
          <a:off x="1093250" y="3753029"/>
          <a:ext cx="10007346" cy="1109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2.70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1.25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4.20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9424" y="5190696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76164" y="5203519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5181600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10CBA5C2-F76B-4AD7-8836-A7DD9332FAAD}"/>
              </a:ext>
            </a:extLst>
          </p:cNvPr>
          <p:cNvSpPr/>
          <p:nvPr/>
        </p:nvSpPr>
        <p:spPr>
          <a:xfrm>
            <a:off x="5148736" y="5668631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6252EF7-0AF9-4C23-8E8C-530C73D74965}"/>
              </a:ext>
            </a:extLst>
          </p:cNvPr>
          <p:cNvSpPr/>
          <p:nvPr/>
        </p:nvSpPr>
        <p:spPr>
          <a:xfrm>
            <a:off x="9217813" y="5668631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58172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2" y="954643"/>
            <a:ext cx="11125200" cy="54476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day = scanner.nextLine().toLowerCase();</a:t>
            </a:r>
            <a:endParaRPr lang="bg-BG" sz="29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(day.equals("saturday") || day.equals("sunday"))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(fruit.equals("banana"))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(fruit.equals("apple")) price = 1.25;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the other fruits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(day.equals("monday") || day.equals("tuesday") || day.equals("wednesday") || day.equals("thursday") || day.equals("friday"))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(fruit.equals("banana") price = 2.50;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the other fruits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9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6612" y="639240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 от потребителя:</a:t>
            </a:r>
          </a:p>
          <a:p>
            <a:pPr lvl="2"/>
            <a:r>
              <a:rPr lang="bg-BG" sz="2800" dirty="0"/>
              <a:t>Град</a:t>
            </a:r>
          </a:p>
          <a:p>
            <a:pPr lvl="2"/>
            <a:r>
              <a:rPr lang="bg-BG" sz="2800" dirty="0"/>
              <a:t>Обем на продажби </a:t>
            </a:r>
            <a:r>
              <a:rPr lang="en-US" sz="2800" dirty="0"/>
              <a:t>(</a:t>
            </a:r>
            <a:r>
              <a:rPr lang="bg-BG" sz="2800" dirty="0"/>
              <a:t>десетично число</a:t>
            </a:r>
            <a:r>
              <a:rPr lang="en-US" sz="2800" dirty="0"/>
              <a:t>)</a:t>
            </a:r>
            <a:endParaRPr lang="bg-BG" sz="2800" dirty="0"/>
          </a:p>
          <a:p>
            <a:pPr lvl="1"/>
            <a:r>
              <a:rPr lang="bg-BG" sz="3000" dirty="0"/>
              <a:t>Изчислява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комисионната</a:t>
            </a:r>
            <a:r>
              <a:rPr lang="bg-BG" sz="3000" dirty="0"/>
              <a:t>, която дадена фирма дава на търговците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според града и обема на продажбите</a:t>
            </a:r>
          </a:p>
          <a:p>
            <a:pPr lvl="1"/>
            <a:r>
              <a:rPr lang="bg-BG" sz="3000" dirty="0"/>
              <a:t>Извежда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стойността</a:t>
            </a:r>
            <a:r>
              <a:rPr lang="bg-BG" sz="3000" dirty="0"/>
              <a:t> на комисионната, закръглена до 2 цифри след десетичната запетая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- условие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46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6742197" cy="5530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bg-BG" dirty="0"/>
              <a:t>Вложени проверки</a:t>
            </a:r>
            <a:endParaRPr lang="en-US" dirty="0"/>
          </a:p>
          <a:p>
            <a:pPr marL="0" indent="0"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bg-BG" dirty="0"/>
              <a:t>По-сложни проверки</a:t>
            </a:r>
          </a:p>
          <a:p>
            <a:pPr marL="723900" lvl="1" indent="-420688"/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</a:t>
            </a:r>
            <a:r>
              <a:rPr lang="en-US" dirty="0"/>
              <a:t>,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приоритет на условия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en-US" dirty="0"/>
              <a:t>Switch-case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030" y="1271366"/>
            <a:ext cx="3800782" cy="49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73606"/>
            <a:ext cx="11804822" cy="5570355"/>
          </a:xfrm>
        </p:spPr>
        <p:txBody>
          <a:bodyPr>
            <a:noAutofit/>
          </a:bodyPr>
          <a:lstStyle/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Примерен вход и изход: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– условие</a:t>
            </a:r>
            <a:r>
              <a:rPr lang="en-US" dirty="0"/>
              <a:t> (2)</a:t>
            </a:r>
            <a:r>
              <a:rPr lang="bg-BG" dirty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016864"/>
              </p:ext>
            </p:extLst>
          </p:nvPr>
        </p:nvGraphicFramePr>
        <p:xfrm>
          <a:off x="760412" y="1635931"/>
          <a:ext cx="106680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6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6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8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Град / цена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≤ </a:t>
                      </a: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500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500 &lt; </a:t>
                      </a: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1 000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1 000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&gt;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b="1" dirty="0">
                          <a:solidFill>
                            <a:schemeClr val="bg1"/>
                          </a:solidFill>
                          <a:effectLst/>
                        </a:rPr>
                        <a:t>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b="1" dirty="0">
                          <a:solidFill>
                            <a:schemeClr val="bg1"/>
                          </a:solidFill>
                          <a:effectLst/>
                        </a:rPr>
                        <a:t>7%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>
                          <a:solidFill>
                            <a:schemeClr val="bg1"/>
                          </a:solidFill>
                          <a:effectLst/>
                        </a:rPr>
                        <a:t>8%</a:t>
                      </a:r>
                      <a:endParaRPr lang="en-US" sz="26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>
                          <a:solidFill>
                            <a:schemeClr val="bg1"/>
                          </a:solidFill>
                          <a:effectLst/>
                        </a:rPr>
                        <a:t>12%</a:t>
                      </a:r>
                      <a:endParaRPr lang="en-US" sz="26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4.5%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7.5%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10%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>
                          <a:solidFill>
                            <a:schemeClr val="bg1"/>
                          </a:solidFill>
                          <a:effectLst/>
                        </a:rPr>
                        <a:t>13%</a:t>
                      </a:r>
                      <a:endParaRPr lang="en-US" sz="26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Plovdiv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5.5%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8%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12%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14.5%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41812" y="5257800"/>
            <a:ext cx="1052400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>
                <a:latin typeface="Consolas" panose="020B0609020204030204" pitchFamily="49" charset="0"/>
              </a:rPr>
              <a:t>27.50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43118" y="5254388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Plovdiv</a:t>
            </a:r>
          </a:p>
          <a:p>
            <a:r>
              <a:rPr lang="bg-BG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499.99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847294" y="55731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7756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2412" y="956397"/>
            <a:ext cx="10944000" cy="53953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town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commission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(town.equals("sofia"))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(sales &gt;= 0 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(sales &gt; 500 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the other price ranges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(town.equals("varna")) </a:t>
            </a:r>
            <a:r>
              <a:rPr lang="en-US" sz="239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the price ranges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(town.equals("plovdiv")) </a:t>
            </a:r>
            <a:r>
              <a:rPr lang="en-US" sz="239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the price ranges </a:t>
            </a: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(commission &gt;=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System.out.printf("%.2f", sales * commission);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System.out.println("error");</a:t>
            </a:r>
          </a:p>
        </p:txBody>
      </p:sp>
      <p:sp>
        <p:nvSpPr>
          <p:cNvPr id="6" name="Rectangle 5"/>
          <p:cNvSpPr/>
          <p:nvPr/>
        </p:nvSpPr>
        <p:spPr>
          <a:xfrm>
            <a:off x="612803" y="635172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0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719034"/>
          </a:xfrm>
        </p:spPr>
        <p:txBody>
          <a:bodyPr/>
          <a:lstStyle/>
          <a:p>
            <a:r>
              <a:rPr lang="bg-BG" dirty="0"/>
              <a:t>По-доброто</a:t>
            </a:r>
            <a:r>
              <a:rPr lang="en-US" dirty="0"/>
              <a:t> If-Else-If-Else?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052703"/>
            <a:ext cx="8938472" cy="1568497"/>
          </a:xfrm>
        </p:spPr>
        <p:txBody>
          <a:bodyPr/>
          <a:lstStyle/>
          <a:p>
            <a:pPr lvl="0"/>
            <a:r>
              <a:rPr lang="bg-BG" dirty="0"/>
              <a:t>Условна конструкция </a:t>
            </a:r>
            <a:r>
              <a:rPr lang="en-US" dirty="0"/>
              <a:t>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witch-case</a:t>
            </a:r>
            <a:endParaRPr lang="en-US" dirty="0"/>
          </a:p>
        </p:txBody>
      </p:sp>
      <p:pic>
        <p:nvPicPr>
          <p:cNvPr id="6" name="Picture 5" descr="http://softuni.bg" title="SoftUni Code Wizard">
            <a:extLst>
              <a:ext uri="{FF2B5EF4-FFF2-40B4-BE49-F238E27FC236}">
                <a16:creationId xmlns:a16="http://schemas.microsoft.com/office/drawing/2014/main" id="{1EB40AA1-C9D0-46A6-9004-D117414BD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75012" y="1728706"/>
            <a:ext cx="2133598" cy="2341486"/>
          </a:xfrm>
          <a:prstGeom prst="rect">
            <a:avLst/>
          </a:prstGeom>
        </p:spPr>
      </p:pic>
      <p:sp>
        <p:nvSpPr>
          <p:cNvPr id="7" name="AutoShape 7">
            <a:extLst>
              <a:ext uri="{FF2B5EF4-FFF2-40B4-BE49-F238E27FC236}">
                <a16:creationId xmlns:a16="http://schemas.microsoft.com/office/drawing/2014/main" id="{AC50EC66-6928-4EEF-9BCA-F00AB2951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059" y="1200133"/>
            <a:ext cx="1961554" cy="1396426"/>
          </a:xfrm>
          <a:prstGeom prst="wedgeRoundRectCallout">
            <a:avLst>
              <a:gd name="adj1" fmla="val -73956"/>
              <a:gd name="adj2" fmla="val 401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 (…)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 …?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706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39504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else-if…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/>
              <a:t>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3656013" y="1874716"/>
            <a:ext cx="3352800" cy="42734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…: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//code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//code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213" y="2409360"/>
            <a:ext cx="2286000" cy="1396426"/>
          </a:xfrm>
          <a:prstGeom prst="wedgeRoundRectCallout">
            <a:avLst>
              <a:gd name="adj1" fmla="val 83795"/>
              <a:gd name="adj2" fmla="val -503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Условието в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switch-case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633" y="2027036"/>
            <a:ext cx="2286000" cy="1396426"/>
          </a:xfrm>
          <a:prstGeom prst="wedgeRoundRectCallout">
            <a:avLst>
              <a:gd name="adj1" fmla="val -68659"/>
              <a:gd name="adj2" fmla="val 920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Изброяване на условия  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стойности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029267" y="2362200"/>
            <a:ext cx="2102070" cy="2122525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536" y="4135317"/>
            <a:ext cx="3276600" cy="1301021"/>
          </a:xfrm>
          <a:prstGeom prst="wedgeRoundRectCallout">
            <a:avLst>
              <a:gd name="adj1" fmla="val -70546"/>
              <a:gd name="adj2" fmla="val 352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Код, който ще се изпълни, ако няма дефинирано условие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037012" y="4604170"/>
            <a:ext cx="1976737" cy="1131254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959858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39504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цяло число  </a:t>
            </a:r>
            <a:r>
              <a:rPr lang="bg-BG" sz="3000" dirty="0"/>
              <a:t>въведено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Извежда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(1…7)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Извежда </a:t>
            </a:r>
            <a:r>
              <a:rPr lang="en-US" sz="2800" dirty="0"/>
              <a:t>"Error!"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dirty="0"/>
              <a:t>Примерен вход и изход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B42989-7416-427F-AAB4-62437175F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972" y="4512132"/>
            <a:ext cx="1295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Monday</a:t>
            </a:r>
            <a:endParaRPr lang="bg-BG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BCED7B-B963-40CF-8EFD-ABB585F57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278" y="4508720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bg-BG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7">
            <a:extLst>
              <a:ext uri="{FF2B5EF4-FFF2-40B4-BE49-F238E27FC236}">
                <a16:creationId xmlns:a16="http://schemas.microsoft.com/office/drawing/2014/main" id="{06DF8F33-BAC3-486E-BDA0-0082CD82057E}"/>
              </a:ext>
            </a:extLst>
          </p:cNvPr>
          <p:cNvSpPr/>
          <p:nvPr/>
        </p:nvSpPr>
        <p:spPr>
          <a:xfrm>
            <a:off x="2919454" y="4827461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57AF4B-2F12-48A3-A961-811B93CB2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506" y="5704996"/>
            <a:ext cx="1732772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Thursday</a:t>
            </a:r>
            <a:endParaRPr lang="bg-BG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A7C465-2064-468E-B146-AE8387E1B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5701584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7">
            <a:extLst>
              <a:ext uri="{FF2B5EF4-FFF2-40B4-BE49-F238E27FC236}">
                <a16:creationId xmlns:a16="http://schemas.microsoft.com/office/drawing/2014/main" id="{B2D39940-DDE1-48EA-8B5B-4FC71BC332F0}"/>
              </a:ext>
            </a:extLst>
          </p:cNvPr>
          <p:cNvSpPr/>
          <p:nvPr/>
        </p:nvSpPr>
        <p:spPr>
          <a:xfrm>
            <a:off x="2897988" y="6020325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5415095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- решение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608012" y="1752600"/>
            <a:ext cx="10377602" cy="35132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day = Integer.parseInt(scanner.nextLine());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 System.out.println("Monday");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2: System.out.println("Tuesday");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7: System.out.println("Sunday");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System.out.println("Error!");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26991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Тестване на решението 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https://judge.softuni.bg/Contests/Practice/Index/153#8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5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28390" name="Rectangle 6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switch-case, </a:t>
            </a:r>
            <a:r>
              <a:rPr lang="bg-BG" sz="3000" dirty="0"/>
              <a:t>можем да изпълняваме един и същ код за 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</a:t>
            </a:r>
            <a:r>
              <a:rPr lang="en-US" dirty="0"/>
              <a:t> Switch-case</a:t>
            </a:r>
            <a:endParaRPr lang="bg-BG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3198812" y="2103198"/>
            <a:ext cx="37338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: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//код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//код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3586815" y="2667000"/>
            <a:ext cx="2102070" cy="2122525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198" y="1752600"/>
            <a:ext cx="2994110" cy="1553301"/>
          </a:xfrm>
          <a:prstGeom prst="wedgeRoundRectCallout">
            <a:avLst>
              <a:gd name="adj1" fmla="val -68659"/>
              <a:gd name="adj2" fmla="val 920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Кодът ще се изпълни за някое от трите условия в серията</a:t>
            </a:r>
          </a:p>
        </p:txBody>
      </p:sp>
    </p:spTree>
    <p:extLst>
      <p:ext uri="{BB962C8B-B14F-4D97-AF65-F5344CB8AC3E}">
        <p14:creationId xmlns:p14="http://schemas.microsoft.com/office/powerpoint/2010/main" val="38430878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28390" name="Rectangle 6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 от потребителя дума </a:t>
            </a:r>
            <a:r>
              <a:rPr lang="en-US" sz="3000" dirty="0"/>
              <a:t>(</a:t>
            </a:r>
            <a:r>
              <a:rPr lang="bg-BG" sz="3000" dirty="0"/>
              <a:t>животно</a:t>
            </a:r>
            <a:r>
              <a:rPr lang="en-US" sz="3000" dirty="0"/>
              <a:t>)</a:t>
            </a:r>
          </a:p>
          <a:p>
            <a:pPr lvl="2"/>
            <a:r>
              <a:rPr lang="bg-BG" sz="2800" dirty="0"/>
              <a:t>Възможен вход: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"dog"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"crocodile"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"tortoise"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"snake": </a:t>
            </a:r>
            <a:endParaRPr lang="bg-BG" sz="2800" dirty="0"/>
          </a:p>
          <a:p>
            <a:pPr lvl="1"/>
            <a:r>
              <a:rPr lang="bg-BG" sz="3000" dirty="0"/>
              <a:t>Извежда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вида на животно според името му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sz="2400" dirty="0"/>
              <a:t>Бозайник – </a:t>
            </a:r>
            <a:r>
              <a:rPr lang="en-US" sz="2400" dirty="0"/>
              <a:t>"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mammal</a:t>
            </a:r>
            <a:r>
              <a:rPr lang="en-US" sz="2400" dirty="0"/>
              <a:t>"</a:t>
            </a:r>
          </a:p>
          <a:p>
            <a:pPr lvl="2"/>
            <a:r>
              <a:rPr lang="bg-BG" sz="2400" dirty="0"/>
              <a:t>Влечуго – </a:t>
            </a:r>
            <a:r>
              <a:rPr lang="en-US" sz="2400" dirty="0"/>
              <a:t>"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reptile</a:t>
            </a:r>
            <a:r>
              <a:rPr lang="en-US" sz="2400" dirty="0"/>
              <a:t>"</a:t>
            </a:r>
          </a:p>
          <a:p>
            <a:pPr lvl="2"/>
            <a:r>
              <a:rPr lang="bg-BG" sz="2400" dirty="0"/>
              <a:t>Други – </a:t>
            </a:r>
            <a:r>
              <a:rPr lang="en-US" sz="2400" dirty="0"/>
              <a:t>"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sz="2400" dirty="0"/>
              <a:t>"</a:t>
            </a:r>
          </a:p>
          <a:p>
            <a:r>
              <a:rPr lang="bg-BG" sz="2800" dirty="0"/>
              <a:t>Примерен вход и изход:</a:t>
            </a:r>
          </a:p>
          <a:p>
            <a:endParaRPr lang="en-US" sz="2800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 животно - условие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15011-B621-45E1-A6DB-BFDA2034E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601" y="5898525"/>
            <a:ext cx="1295400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mammal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9D00C6-C169-4D4C-AD18-ADB20738B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5898525"/>
            <a:ext cx="762000" cy="4796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dog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55CCAA47-3946-450E-B499-C47FA0E5AF43}"/>
              </a:ext>
            </a:extLst>
          </p:cNvPr>
          <p:cNvSpPr/>
          <p:nvPr/>
        </p:nvSpPr>
        <p:spPr>
          <a:xfrm>
            <a:off x="2305059" y="6022334"/>
            <a:ext cx="284153" cy="251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8D6B4D-B904-47EC-90A2-6B945C5D5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039" y="5898525"/>
            <a:ext cx="1508410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unknown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28AFB3-978C-4ED5-A72E-4E09C419F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5650" y="5898525"/>
            <a:ext cx="762000" cy="4796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car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014ADF2A-FA74-4941-BA67-4ECF3EB6A862}"/>
              </a:ext>
            </a:extLst>
          </p:cNvPr>
          <p:cNvSpPr/>
          <p:nvPr/>
        </p:nvSpPr>
        <p:spPr>
          <a:xfrm>
            <a:off x="6024497" y="6022334"/>
            <a:ext cx="284153" cy="251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5505280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</a:t>
            </a:r>
            <a:r>
              <a:rPr lang="en-US" dirty="0"/>
              <a:t> Switch-case</a:t>
            </a:r>
            <a:r>
              <a:rPr lang="bg-BG" dirty="0"/>
              <a:t> .</a:t>
            </a: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608012" y="1446850"/>
            <a:ext cx="104538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animal = scanner.nextLine();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(animal)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"dog": System.out.println("mammal");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"crocodile":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"tortoise":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"snake": System.out.println("reptile");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System.out.println("unknown");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25599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https://judge.softuni.bg/Contests/Practice/Index/153#9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1242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756721"/>
            <a:ext cx="9296398" cy="820600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658621"/>
            <a:ext cx="9296398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1154941"/>
            <a:ext cx="2859272" cy="3334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8107">
            <a:off x="2427107" y="2227036"/>
            <a:ext cx="4772025" cy="1857375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864" y="1976101"/>
            <a:ext cx="1517464" cy="15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1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Вложени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bg-BG" dirty="0"/>
              <a:t>конструкции, вложени една в друга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77" y="1219200"/>
            <a:ext cx="2859272" cy="3334801"/>
          </a:xfrm>
          <a:prstGeom prst="rect">
            <a:avLst/>
          </a:prstGeom>
        </p:spPr>
      </p:pic>
      <p:pic>
        <p:nvPicPr>
          <p:cNvPr id="307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8960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30" y="1872116"/>
            <a:ext cx="2242682" cy="22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Вложени проверки:</a:t>
            </a:r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По-сложни проверки с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en-US" sz="3200" dirty="0"/>
              <a:t>,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752600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52600"/>
            <a:ext cx="6701616" cy="2012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(condition1)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(condition2)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1" y="5195804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System.out.println("Point on the left or right side.");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Switch-case </a:t>
            </a:r>
            <a:r>
              <a:rPr lang="bg-BG" sz="3200" dirty="0"/>
              <a:t>конструкция </a:t>
            </a:r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pPr marL="0" indent="0">
              <a:buNone/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 </a:t>
            </a:r>
            <a:r>
              <a:rPr lang="en-US" dirty="0"/>
              <a:t>(2)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752600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4E6FB86D-F210-4107-8350-D4F8EE971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3" y="1752600"/>
            <a:ext cx="3200400" cy="42734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…: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//code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//code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39886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Java"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77887" lvl="1" indent="0">
              <a:lnSpc>
                <a:spcPct val="100000"/>
              </a:lnSpc>
              <a:buNone/>
              <a:tabLst>
                <a:tab pos="282575" algn="l"/>
              </a:tabLst>
            </a:pP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651500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Конструкциите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/>
              <a:t> могат да се влагат една в друга</a:t>
            </a:r>
            <a:r>
              <a:rPr lang="en-US" dirty="0"/>
              <a:t>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Само при изпълнение на първото условие се преминава към вложената проверка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2" y="1828800"/>
            <a:ext cx="10363200" cy="37117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(condition1)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System.out.println("condition2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проверки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491768" y="1676503"/>
            <a:ext cx="4731600" cy="599946"/>
          </a:xfrm>
          <a:prstGeom prst="wedgeRoundRectCallout">
            <a:avLst>
              <a:gd name="adj1" fmla="val -47304"/>
              <a:gd name="adj2" fmla="val 1344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Вложена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0D340D-646A-420F-B2A8-459E18E70EE1}"/>
              </a:ext>
            </a:extLst>
          </p:cNvPr>
          <p:cNvSpPr/>
          <p:nvPr/>
        </p:nvSpPr>
        <p:spPr>
          <a:xfrm>
            <a:off x="1422300" y="2895600"/>
            <a:ext cx="9191823" cy="2063067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560" y="975883"/>
            <a:ext cx="1132985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Чете от потребителя: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Възраст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Пол</a:t>
            </a:r>
          </a:p>
          <a:p>
            <a:pPr lvl="1">
              <a:lnSpc>
                <a:spcPct val="110000"/>
              </a:lnSpc>
            </a:pPr>
            <a:r>
              <a:rPr lang="bg-BG" sz="2800" dirty="0"/>
              <a:t>Принтира обръщение според въведеното, както е показано на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схемата</a:t>
            </a:r>
            <a:r>
              <a:rPr lang="en-US" sz="2800" dirty="0"/>
              <a:t> (</a:t>
            </a:r>
            <a:r>
              <a:rPr lang="bg-BG" sz="2800" dirty="0"/>
              <a:t>в следващия слайд</a:t>
            </a:r>
            <a:r>
              <a:rPr lang="en-US" sz="2800" dirty="0"/>
              <a:t>)</a:t>
            </a:r>
            <a:endParaRPr lang="bg-BG" sz="2800" dirty="0"/>
          </a:p>
          <a:p>
            <a:pPr>
              <a:lnSpc>
                <a:spcPct val="110000"/>
              </a:lnSpc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84152" y="5496496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738014" y="5498534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Miss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307530" y="5496496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408612" y="5486400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Mr.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211B7E4F-124B-4711-8422-6143EC966B7F}"/>
              </a:ext>
            </a:extLst>
          </p:cNvPr>
          <p:cNvSpPr/>
          <p:nvPr/>
        </p:nvSpPr>
        <p:spPr>
          <a:xfrm>
            <a:off x="2428844" y="5828472"/>
            <a:ext cx="20180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A67F42F2-67B8-4696-93ED-3A17F3EA5FE9}"/>
              </a:ext>
            </a:extLst>
          </p:cNvPr>
          <p:cNvSpPr/>
          <p:nvPr/>
        </p:nvSpPr>
        <p:spPr>
          <a:xfrm>
            <a:off x="5094161" y="5798408"/>
            <a:ext cx="20180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 fontScale="90000"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r>
              <a:rPr lang="en-US" sz="3800" dirty="0"/>
              <a:t> (2)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C82851-46FB-42D0-9147-AD793B8DE54C}"/>
              </a:ext>
            </a:extLst>
          </p:cNvPr>
          <p:cNvSpPr/>
          <p:nvPr/>
        </p:nvSpPr>
        <p:spPr>
          <a:xfrm>
            <a:off x="4391478" y="1162326"/>
            <a:ext cx="2698205" cy="1091077"/>
          </a:xfrm>
          <a:prstGeom prst="ellipse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age</a:t>
            </a:r>
          </a:p>
          <a:p>
            <a:pPr algn="ctr"/>
            <a:r>
              <a:rPr lang="en-US" dirty="0"/>
              <a:t>Read gender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</p:cNvCxnSpPr>
          <p:nvPr/>
        </p:nvCxnSpPr>
        <p:spPr>
          <a:xfrm>
            <a:off x="5740139" y="2431543"/>
            <a:ext cx="0" cy="3870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68F6148-4398-4709-8C0C-CFC05A77871F}"/>
              </a:ext>
            </a:extLst>
          </p:cNvPr>
          <p:cNvSpPr/>
          <p:nvPr/>
        </p:nvSpPr>
        <p:spPr>
          <a:xfrm>
            <a:off x="4016534" y="2937824"/>
            <a:ext cx="3447209" cy="753466"/>
          </a:xfrm>
          <a:prstGeom prst="ellipse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Gender equals "f"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846782-9124-42E9-98FC-8B3CCF25A5D2}"/>
              </a:ext>
            </a:extLst>
          </p:cNvPr>
          <p:cNvSpPr txBox="1"/>
          <p:nvPr/>
        </p:nvSpPr>
        <p:spPr>
          <a:xfrm rot="18935076">
            <a:off x="3097467" y="3611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true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D612956-2AFB-469D-9D09-6A3751CCB2CE}"/>
              </a:ext>
            </a:extLst>
          </p:cNvPr>
          <p:cNvSpPr/>
          <p:nvPr/>
        </p:nvSpPr>
        <p:spPr>
          <a:xfrm>
            <a:off x="2495608" y="4375711"/>
            <a:ext cx="1819207" cy="442786"/>
          </a:xfrm>
          <a:prstGeom prst="ellipse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 &lt; 16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4AC3C0-E3CF-4931-9056-C601409078A6}"/>
              </a:ext>
            </a:extLst>
          </p:cNvPr>
          <p:cNvSpPr txBox="1"/>
          <p:nvPr/>
        </p:nvSpPr>
        <p:spPr>
          <a:xfrm rot="18935076">
            <a:off x="1927913" y="4925852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true</a:t>
            </a: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01BF33-4109-4F75-AB8E-336C15FEE775}"/>
              </a:ext>
            </a:extLst>
          </p:cNvPr>
          <p:cNvSpPr txBox="1"/>
          <p:nvPr/>
        </p:nvSpPr>
        <p:spPr>
          <a:xfrm rot="2831618">
            <a:off x="3978868" y="4893044"/>
            <a:ext cx="678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false</a:t>
            </a:r>
            <a:endParaRPr lang="en-US" sz="1600" dirty="0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811980" y="5639027"/>
            <a:ext cx="2158232" cy="506659"/>
          </a:xfrm>
          <a:prstGeom prst="parallelogram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"Miss" 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78110849-13C6-4230-BC49-2C02E9B89AC4}"/>
              </a:ext>
            </a:extLst>
          </p:cNvPr>
          <p:cNvSpPr/>
          <p:nvPr/>
        </p:nvSpPr>
        <p:spPr>
          <a:xfrm flipH="1">
            <a:off x="3812094" y="5647221"/>
            <a:ext cx="2053718" cy="498465"/>
          </a:xfrm>
          <a:prstGeom prst="parallelogram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"</a:t>
            </a:r>
            <a:r>
              <a:rPr lang="en-US" dirty="0" err="1"/>
              <a:t>Ms</a:t>
            </a:r>
            <a:r>
              <a:rPr lang="bg-BG" dirty="0"/>
              <a:t>.</a:t>
            </a:r>
            <a:r>
              <a:rPr lang="en-US" dirty="0"/>
              <a:t>"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2BA2B8-F811-4BDA-BD47-8DE06EAFB8F8}"/>
              </a:ext>
            </a:extLst>
          </p:cNvPr>
          <p:cNvCxnSpPr>
            <a:cxnSpLocks/>
          </p:cNvCxnSpPr>
          <p:nvPr/>
        </p:nvCxnSpPr>
        <p:spPr>
          <a:xfrm flipH="1">
            <a:off x="3386307" y="3727023"/>
            <a:ext cx="425787" cy="46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19FCA1-282A-46B4-B8BD-29043EADB542}"/>
              </a:ext>
            </a:extLst>
          </p:cNvPr>
          <p:cNvCxnSpPr>
            <a:cxnSpLocks/>
          </p:cNvCxnSpPr>
          <p:nvPr/>
        </p:nvCxnSpPr>
        <p:spPr>
          <a:xfrm flipH="1">
            <a:off x="2205208" y="5035178"/>
            <a:ext cx="425787" cy="46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AA54A1-9C0D-497D-A413-A081BF801CC2}"/>
              </a:ext>
            </a:extLst>
          </p:cNvPr>
          <p:cNvCxnSpPr>
            <a:cxnSpLocks/>
          </p:cNvCxnSpPr>
          <p:nvPr/>
        </p:nvCxnSpPr>
        <p:spPr>
          <a:xfrm>
            <a:off x="3965691" y="5035178"/>
            <a:ext cx="425787" cy="46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2DEC098-F319-4039-B337-C1B65849A9BE}"/>
              </a:ext>
            </a:extLst>
          </p:cNvPr>
          <p:cNvSpPr txBox="1"/>
          <p:nvPr/>
        </p:nvSpPr>
        <p:spPr>
          <a:xfrm rot="2664924" flipH="1">
            <a:off x="7508012" y="3640670"/>
            <a:ext cx="670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false</a:t>
            </a:r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9C5E40E-59F0-4FE1-9F5B-ED84FA811EE6}"/>
              </a:ext>
            </a:extLst>
          </p:cNvPr>
          <p:cNvSpPr/>
          <p:nvPr/>
        </p:nvSpPr>
        <p:spPr>
          <a:xfrm>
            <a:off x="7320419" y="4460827"/>
            <a:ext cx="1819207" cy="442786"/>
          </a:xfrm>
          <a:prstGeom prst="ellipse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 &lt; 16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1925AD-3CC4-4197-AB5B-2222E192CB31}"/>
              </a:ext>
            </a:extLst>
          </p:cNvPr>
          <p:cNvSpPr txBox="1"/>
          <p:nvPr/>
        </p:nvSpPr>
        <p:spPr>
          <a:xfrm rot="18935076">
            <a:off x="6915930" y="4946247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true</a:t>
            </a:r>
            <a:endParaRPr 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B18D6B-FCB5-4DDA-8FCB-5FDB41A6A6D7}"/>
              </a:ext>
            </a:extLst>
          </p:cNvPr>
          <p:cNvSpPr txBox="1"/>
          <p:nvPr/>
        </p:nvSpPr>
        <p:spPr>
          <a:xfrm rot="2831618">
            <a:off x="9102369" y="5003336"/>
            <a:ext cx="678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false</a:t>
            </a:r>
            <a:endParaRPr lang="en-US" sz="1600" dirty="0"/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027972" y="5639026"/>
            <a:ext cx="2581040" cy="506659"/>
          </a:xfrm>
          <a:prstGeom prst="parallelogram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"Master" 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28E56C7-4774-4B2A-821A-4FC1695A6062}"/>
              </a:ext>
            </a:extLst>
          </p:cNvPr>
          <p:cNvSpPr/>
          <p:nvPr/>
        </p:nvSpPr>
        <p:spPr>
          <a:xfrm flipH="1">
            <a:off x="8768855" y="5639026"/>
            <a:ext cx="2100400" cy="498465"/>
          </a:xfrm>
          <a:prstGeom prst="parallelogram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"</a:t>
            </a:r>
            <a:r>
              <a:rPr lang="en-US" dirty="0" err="1"/>
              <a:t>Mr</a:t>
            </a:r>
            <a:r>
              <a:rPr lang="bg-BG" dirty="0"/>
              <a:t>.</a:t>
            </a:r>
            <a:r>
              <a:rPr lang="en-US" dirty="0"/>
              <a:t>"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6E7F899-1EDC-4CC7-A792-D650DE8B1CE8}"/>
              </a:ext>
            </a:extLst>
          </p:cNvPr>
          <p:cNvCxnSpPr>
            <a:cxnSpLocks/>
          </p:cNvCxnSpPr>
          <p:nvPr/>
        </p:nvCxnSpPr>
        <p:spPr>
          <a:xfrm>
            <a:off x="7467331" y="3801200"/>
            <a:ext cx="425787" cy="46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D707047-1824-449B-9BBD-7EC4CAD49214}"/>
              </a:ext>
            </a:extLst>
          </p:cNvPr>
          <p:cNvCxnSpPr>
            <a:cxnSpLocks/>
          </p:cNvCxnSpPr>
          <p:nvPr/>
        </p:nvCxnSpPr>
        <p:spPr>
          <a:xfrm flipH="1">
            <a:off x="7171982" y="5086305"/>
            <a:ext cx="425787" cy="46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DD82281-3551-4C9C-9568-8D156FF14A84}"/>
              </a:ext>
            </a:extLst>
          </p:cNvPr>
          <p:cNvCxnSpPr>
            <a:cxnSpLocks/>
          </p:cNvCxnSpPr>
          <p:nvPr/>
        </p:nvCxnSpPr>
        <p:spPr>
          <a:xfrm>
            <a:off x="9064345" y="5097582"/>
            <a:ext cx="425787" cy="46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28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24" grpId="0"/>
      <p:bldP spid="28" grpId="0" animBg="1"/>
      <p:bldP spid="32" grpId="0"/>
      <p:bldP spid="34" grpId="0"/>
      <p:bldP spid="26" grpId="0" animBg="1"/>
      <p:bldP spid="42" grpId="0" animBg="1"/>
      <p:bldP spid="49" grpId="0"/>
      <p:bldP spid="50" grpId="0" animBg="1"/>
      <p:bldP spid="51" grpId="0"/>
      <p:bldP spid="52" grpId="0"/>
      <p:bldP spid="53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Решение: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82636" y="938198"/>
            <a:ext cx="10134600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age = Double.parseDouble(scanner.nextLine());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gender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(gender.equals("f")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&lt; 16)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System.out.println("Miss");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System.out.println("Ms");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&lt; 16)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System.out.println("Master");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System.out.println("Mr");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420953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458201"/>
          </a:xfrm>
        </p:spPr>
        <p:txBody>
          <a:bodyPr>
            <a:normAutofit/>
          </a:bodyPr>
          <a:lstStyle/>
          <a:p>
            <a:r>
              <a:rPr lang="bg-BG" sz="30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потребителя:</a:t>
            </a:r>
          </a:p>
          <a:p>
            <a:pPr lvl="2"/>
            <a:r>
              <a:rPr lang="bg-BG" sz="2600" dirty="0"/>
              <a:t>Име на продукт</a:t>
            </a:r>
          </a:p>
          <a:p>
            <a:pPr lvl="2"/>
            <a:r>
              <a:rPr lang="bg-BG" sz="2600" dirty="0"/>
              <a:t>Град</a:t>
            </a:r>
          </a:p>
          <a:p>
            <a:pPr lvl="2"/>
            <a:r>
              <a:rPr lang="bg-BG" sz="2600" dirty="0"/>
              <a:t>Количество	</a:t>
            </a:r>
          </a:p>
          <a:p>
            <a:pPr lvl="1"/>
            <a:r>
              <a:rPr lang="bg-BG" sz="3000" dirty="0"/>
              <a:t>Пресмята цената му спрямо таблицата:</a:t>
            </a:r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456409"/>
              </p:ext>
            </p:extLst>
          </p:nvPr>
        </p:nvGraphicFramePr>
        <p:xfrm>
          <a:off x="1622547" y="4653283"/>
          <a:ext cx="8940554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2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9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град / продукт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coffee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water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sweets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peanuts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0.50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0.80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1.20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1.45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1.60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1.50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Varna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1.55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68111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2476</Words>
  <Application>Microsoft Office PowerPoint</Application>
  <PresentationFormat>Custom</PresentationFormat>
  <Paragraphs>586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 16x9</vt:lpstr>
      <vt:lpstr>По-сложни проверки</vt:lpstr>
      <vt:lpstr>Have a Question?</vt:lpstr>
      <vt:lpstr>Съдържание</vt:lpstr>
      <vt:lpstr>Вложени проверки</vt:lpstr>
      <vt:lpstr>Вложени проверки</vt:lpstr>
      <vt:lpstr>Обръщение според възраст и пол – условие</vt:lpstr>
      <vt:lpstr>Обръщение според възраст и пол – условие (2)</vt:lpstr>
      <vt:lpstr>Решение: Обръщение според възраст и пол</vt:lpstr>
      <vt:lpstr>Квартално магазинче – условие</vt:lpstr>
      <vt:lpstr>Квартално магазинче – условие (2)</vt:lpstr>
      <vt:lpstr>Квартално магазинче - решение</vt:lpstr>
      <vt:lpstr>По-сложни проверки</vt:lpstr>
      <vt:lpstr>Булеви оператори</vt:lpstr>
      <vt:lpstr>Логическо "И"</vt:lpstr>
      <vt:lpstr>Точка в правоъгълник - условие</vt:lpstr>
      <vt:lpstr>Точка в правоъгълник - решение</vt:lpstr>
      <vt:lpstr>Логическо "ИЛИ"</vt:lpstr>
      <vt:lpstr>Плод или зеленчук - условие</vt:lpstr>
      <vt:lpstr>Приоритет на условия</vt:lpstr>
      <vt:lpstr>Плод или зеленчук - решение</vt:lpstr>
      <vt:lpstr>Логическо отрицание</vt:lpstr>
      <vt:lpstr>Логически оператори</vt:lpstr>
      <vt:lpstr>Точка върху страна на правоъгълник - условие</vt:lpstr>
      <vt:lpstr>Точка върху страна на правоъгълник - решение</vt:lpstr>
      <vt:lpstr>Опростяване на логически условия</vt:lpstr>
      <vt:lpstr>Магазин за плодове – условие</vt:lpstr>
      <vt:lpstr>Магазин за плодове – условие (2)</vt:lpstr>
      <vt:lpstr>Магазин за плодове - решение</vt:lpstr>
      <vt:lpstr>Търговски комисионни - условие</vt:lpstr>
      <vt:lpstr>Търговски комисионни – условие (2) </vt:lpstr>
      <vt:lpstr>Търговски комисионни - решение</vt:lpstr>
      <vt:lpstr>Условна конструкция Switch-case</vt:lpstr>
      <vt:lpstr>Условна конструкция Switch-case</vt:lpstr>
      <vt:lpstr>Ден от седмицата - условие</vt:lpstr>
      <vt:lpstr>Ден от седмицата - решение</vt:lpstr>
      <vt:lpstr>Множество случаи в Switch-case</vt:lpstr>
      <vt:lpstr>Вид животно - условие</vt:lpstr>
      <vt:lpstr>Множество случаи в Switch-case .</vt:lpstr>
      <vt:lpstr>По-сложни проверки</vt:lpstr>
      <vt:lpstr>Какво научихме днес?</vt:lpstr>
      <vt:lpstr>Какво научихме днес? (2)</vt:lpstr>
      <vt:lpstr>По-сложни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2017-07-21T17:05:21Z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