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274" r:id="rId3"/>
    <p:sldId id="461" r:id="rId4"/>
    <p:sldId id="276" r:id="rId5"/>
    <p:sldId id="448" r:id="rId6"/>
    <p:sldId id="433" r:id="rId7"/>
    <p:sldId id="429" r:id="rId8"/>
    <p:sldId id="434" r:id="rId9"/>
    <p:sldId id="464" r:id="rId10"/>
    <p:sldId id="430" r:id="rId11"/>
    <p:sldId id="465" r:id="rId12"/>
    <p:sldId id="436" r:id="rId13"/>
    <p:sldId id="466" r:id="rId14"/>
    <p:sldId id="438" r:id="rId15"/>
    <p:sldId id="439" r:id="rId16"/>
    <p:sldId id="437" r:id="rId17"/>
    <p:sldId id="420" r:id="rId18"/>
    <p:sldId id="459" r:id="rId19"/>
    <p:sldId id="418" r:id="rId20"/>
    <p:sldId id="428" r:id="rId21"/>
    <p:sldId id="442" r:id="rId22"/>
    <p:sldId id="443" r:id="rId23"/>
    <p:sldId id="444" r:id="rId24"/>
    <p:sldId id="451" r:id="rId25"/>
    <p:sldId id="445" r:id="rId26"/>
    <p:sldId id="446" r:id="rId27"/>
    <p:sldId id="440" r:id="rId28"/>
    <p:sldId id="441" r:id="rId29"/>
    <p:sldId id="463" r:id="rId30"/>
    <p:sldId id="427" r:id="rId31"/>
    <p:sldId id="460" r:id="rId32"/>
    <p:sldId id="413" r:id="rId33"/>
    <p:sldId id="462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8C68C3-BFCA-4C12-9048-521E7C4B2D5D}">
          <p14:sldIdLst>
            <p14:sldId id="274"/>
            <p14:sldId id="461"/>
            <p14:sldId id="276"/>
          </p14:sldIdLst>
        </p14:section>
        <p14:section name="Вложени цикли" id="{D996854E-62DD-4C6F-9908-C23B86595197}">
          <p14:sldIdLst>
            <p14:sldId id="448"/>
            <p14:sldId id="433"/>
            <p14:sldId id="429"/>
            <p14:sldId id="434"/>
            <p14:sldId id="464"/>
            <p14:sldId id="430"/>
            <p14:sldId id="465"/>
            <p14:sldId id="436"/>
            <p14:sldId id="466"/>
            <p14:sldId id="438"/>
            <p14:sldId id="439"/>
            <p14:sldId id="437"/>
          </p14:sldIdLst>
        </p14:section>
        <p14:section name="Чертане на прости фигури с for" id="{B37B85DF-EB36-49FB-81A1-0A43B9C0A84D}">
          <p14:sldIdLst>
            <p14:sldId id="420"/>
            <p14:sldId id="459"/>
            <p14:sldId id="418"/>
            <p14:sldId id="428"/>
          </p14:sldIdLst>
        </p14:section>
        <p14:section name="По-сложни фигури" id="{2D863567-AC93-4834-8334-F89F8AF9BBE5}">
          <p14:sldIdLst>
            <p14:sldId id="442"/>
            <p14:sldId id="443"/>
            <p14:sldId id="444"/>
            <p14:sldId id="451"/>
            <p14:sldId id="445"/>
            <p14:sldId id="446"/>
            <p14:sldId id="440"/>
            <p14:sldId id="441"/>
            <p14:sldId id="463"/>
            <p14:sldId id="427"/>
            <p14:sldId id="460"/>
            <p14:sldId id="413"/>
            <p14:sldId id="4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3CD60"/>
    <a:srgbClr val="F0A22E"/>
    <a:srgbClr val="0097CC"/>
    <a:srgbClr val="FFF0D9"/>
    <a:srgbClr val="F0F5FA"/>
    <a:srgbClr val="1A8AFA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87" autoAdjust="0"/>
    <p:restoredTop sz="94533" autoAdjust="0"/>
  </p:normalViewPr>
  <p:slideViewPr>
    <p:cSldViewPr>
      <p:cViewPr varScale="1">
        <p:scale>
          <a:sx n="88" d="100"/>
          <a:sy n="88" d="100"/>
        </p:scale>
        <p:origin x="250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48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04-Aug-17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04-Aug-17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86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79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934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0812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736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63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04-Aug-17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04-Aug-17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6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udge.softuni.bg/Contests/Practice/Index/155#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judge.softuni.bg/Contests/Practice/Index/155#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7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7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8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9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4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8.png"/><Relationship Id="rId7" Type="http://schemas.openxmlformats.org/officeDocument/2006/relationships/image" Target="../media/image21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7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2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33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1.png"/><Relationship Id="rId1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udge.softuni.bg/Contests/Practice/Index/155#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/>
              <a:t>Чертане с цикли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61402"/>
            <a:ext cx="8215099" cy="701700"/>
          </a:xfrm>
        </p:spPr>
        <p:txBody>
          <a:bodyPr>
            <a:normAutofit/>
          </a:bodyPr>
          <a:lstStyle/>
          <a:p>
            <a:r>
              <a:rPr lang="bg-BG" dirty="0"/>
              <a:t>Чертане на фигурки на конзолата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7868073" y="2858678"/>
            <a:ext cx="3863892" cy="3349871"/>
            <a:chOff x="7340506" y="2293756"/>
            <a:chExt cx="4594703" cy="3914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26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34963" y="2293756"/>
              <a:ext cx="2300246" cy="2095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 rot="576164">
            <a:off x="5259504" y="3581766"/>
            <a:ext cx="2621230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Рисуване с цикли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Квадратна рамка - решение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7014" y="1188644"/>
            <a:ext cx="11061398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top row: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System.out.print("+");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- 2; i++)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System.out.print(" -");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 +");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 = 0; row &lt; n - 2; row++)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 rows: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- - - 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row: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- - - +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7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Ромбче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Начертайте на конзолата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ромбче от звездички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396068"/>
            <a:ext cx="1450975" cy="24944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1" y="1997172"/>
            <a:ext cx="1450975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484311" y="2827492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19" name="Group 10"/>
          <p:cNvGrpSpPr/>
          <p:nvPr/>
        </p:nvGrpSpPr>
        <p:grpSpPr>
          <a:xfrm>
            <a:off x="3927892" y="1997172"/>
            <a:ext cx="1450975" cy="2946324"/>
            <a:chOff x="912811" y="1997172"/>
            <a:chExt cx="1450975" cy="2946324"/>
          </a:xfrm>
        </p:grpSpPr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912811" y="3396068"/>
              <a:ext cx="1450975" cy="154742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 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* * 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912811" y="1997172"/>
              <a:ext cx="1450975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2" name="Down Arrow 13"/>
            <p:cNvSpPr/>
            <p:nvPr/>
          </p:nvSpPr>
          <p:spPr>
            <a:xfrm>
              <a:off x="1484311" y="2827492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3" name="Group 14"/>
          <p:cNvGrpSpPr/>
          <p:nvPr/>
        </p:nvGrpSpPr>
        <p:grpSpPr>
          <a:xfrm>
            <a:off x="6954504" y="1997172"/>
            <a:ext cx="1450975" cy="1896589"/>
            <a:chOff x="912811" y="1997172"/>
            <a:chExt cx="1450975" cy="1896589"/>
          </a:xfrm>
        </p:grpSpPr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912811" y="3396068"/>
              <a:ext cx="1450975" cy="4976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</a:t>
              </a: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912811" y="1997172"/>
              <a:ext cx="1450975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6" name="Down Arrow 17"/>
            <p:cNvSpPr/>
            <p:nvPr/>
          </p:nvSpPr>
          <p:spPr>
            <a:xfrm>
              <a:off x="1484311" y="2827492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723134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Ромбче от звездички - решение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91076" y="1106175"/>
            <a:ext cx="11049000" cy="50044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 = 0; row &lt; n; row++)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col = 0; col &lt; n-row; col++)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System.out.print(" 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System.out.print("*");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col = 1; col &lt; row; col++)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System.out.print(" 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side of the rhombus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0412" y="61404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8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Прочита число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(1 ≤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≤ 100)</a:t>
            </a:r>
            <a:endParaRPr lang="bg-BG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Печата коледна елха </a:t>
            </a:r>
            <a:r>
              <a:rPr lang="bg-BG" dirty="0"/>
              <a:t>с размер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600" dirty="0"/>
              <a:t>Примерен вход и изход: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елха - условие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10849" y="3996846"/>
            <a:ext cx="1447800" cy="2320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15848" y="3996846"/>
            <a:ext cx="1752600" cy="2320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3331" y="3188331"/>
            <a:ext cx="2443081" cy="31288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9070" y="3996846"/>
            <a:ext cx="1117600" cy="2320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558021" y="3615847"/>
            <a:ext cx="2088000" cy="27013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 | ****</a:t>
            </a:r>
          </a:p>
        </p:txBody>
      </p:sp>
    </p:spTree>
    <p:extLst>
      <p:ext uri="{BB962C8B-B14F-4D97-AF65-F5344CB8AC3E}">
        <p14:creationId xmlns:p14="http://schemas.microsoft.com/office/powerpoint/2010/main" val="2867826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елха 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31310"/>
            <a:ext cx="10667998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Integer.parseInt(scanner.nextLine());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&lt;= n; i++)</a:t>
            </a:r>
            <a:r>
              <a:rPr lang="bg-BG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repeatStr("*", i);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repeatStr(" ", n - i);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85331" y="3501180"/>
            <a:ext cx="2443081" cy="2380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3D4C3-244B-469F-AE9B-A4A22E35E5F0}"/>
              </a:ext>
            </a:extLst>
          </p:cNvPr>
          <p:cNvSpPr txBox="1"/>
          <p:nvPr/>
        </p:nvSpPr>
        <p:spPr>
          <a:xfrm>
            <a:off x="593724" y="6049028"/>
            <a:ext cx="112278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Тестване на решението: </a:t>
            </a:r>
            <a:r>
              <a:rPr lang="en-US" sz="2600" dirty="0">
                <a:hlinkClick r:id="rId2"/>
              </a:rPr>
              <a:t>https://judge.softuni.bg/Contests/Practice/Index/155#6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4142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23404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Използване на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 за чертане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Можем да си направим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repeatStr</a:t>
            </a:r>
            <a:r>
              <a:rPr lang="en-US" dirty="0"/>
              <a:t>" </a:t>
            </a:r>
            <a:r>
              <a:rPr lang="bg-BG" dirty="0"/>
              <a:t>метод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Повтаря знак няколко пъти</a:t>
            </a:r>
            <a:r>
              <a:rPr lang="en-US" dirty="0"/>
              <a:t> </a:t>
            </a:r>
            <a:r>
              <a:rPr lang="bg-BG" dirty="0"/>
              <a:t>и го връща като низ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Повтаряне на знаци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2057685"/>
            <a:ext cx="9753598" cy="3724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Ins="9144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repeatStr(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strToRepeat,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count)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text = 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endParaRPr lang="bg-BG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0; i &lt;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text = text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strToRepeat;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r>
              <a:rPr lang="bg-BG" sz="4000" spc="200" dirty="0">
                <a:solidFill>
                  <a:srgbClr val="F0A22E"/>
                </a:solidFill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0A2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BAEAC571-9237-4E91-B88C-21CD0C66E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8243" y="1019694"/>
            <a:ext cx="3567532" cy="874773"/>
          </a:xfrm>
          <a:prstGeom prst="wedgeRoundRectCallout">
            <a:avLst>
              <a:gd name="adj1" fmla="val -70265"/>
              <a:gd name="adj2" fmla="val 764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Знак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или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дума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която ще се повтаря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D63F17C-B308-455E-957E-37DC8A32D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2842" y="2586829"/>
            <a:ext cx="2998334" cy="573982"/>
          </a:xfrm>
          <a:prstGeom prst="wedgeRoundRectCallout">
            <a:avLst>
              <a:gd name="adj1" fmla="val -61590"/>
              <a:gd name="adj2" fmla="val -601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Брой повторения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D985B0C-7027-4387-B10A-25BD82EB2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4" y="4191000"/>
            <a:ext cx="3124200" cy="796108"/>
          </a:xfrm>
          <a:prstGeom prst="wedgeRoundRectCallout">
            <a:avLst>
              <a:gd name="adj1" fmla="val -65798"/>
              <a:gd name="adj2" fmla="val -880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Конкатенация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низ</a:t>
            </a:r>
          </a:p>
        </p:txBody>
      </p:sp>
    </p:spTree>
    <p:extLst>
      <p:ext uri="{BB962C8B-B14F-4D97-AF65-F5344CB8AC3E}">
        <p14:creationId xmlns:p14="http://schemas.microsoft.com/office/powerpoint/2010/main" val="311888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 от 10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1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0 звездички</a:t>
            </a:r>
            <a:r>
              <a:rPr lang="bg-BG" sz="3200" dirty="0"/>
              <a:t>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 marL="0" indent="0">
              <a:lnSpc>
                <a:spcPct val="110000"/>
              </a:lnSpc>
              <a:buNone/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Правоъгълник от 10 </a:t>
            </a:r>
            <a:r>
              <a:rPr lang="en-US" dirty="0"/>
              <a:t>x</a:t>
            </a:r>
            <a:r>
              <a:rPr lang="bg-BG" dirty="0"/>
              <a:t> 10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72314" y="2066730"/>
            <a:ext cx="8610598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repeatStr("*", 10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#0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52860" y="2023403"/>
            <a:ext cx="2151664" cy="2523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AutoShape 7">
            <a:extLst>
              <a:ext uri="{FF2B5EF4-FFF2-40B4-BE49-F238E27FC236}">
                <a16:creationId xmlns:a16="http://schemas.microsoft.com/office/drawing/2014/main" id="{1EB3EE3A-D495-4617-B355-82E9C3934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2" y="3531641"/>
            <a:ext cx="2590800" cy="532631"/>
          </a:xfrm>
          <a:prstGeom prst="wedgeRoundRectCallout">
            <a:avLst>
              <a:gd name="adj1" fmla="val 82358"/>
              <a:gd name="adj2" fmla="val -2395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Брой редове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9E5B568C-E38E-4138-8D2E-6C48B5826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561" y="3285070"/>
            <a:ext cx="2667000" cy="905930"/>
          </a:xfrm>
          <a:prstGeom prst="wedgeRoundRectCallout">
            <a:avLst>
              <a:gd name="adj1" fmla="val 46382"/>
              <a:gd name="adj2" fmla="val -775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Брой звездички</a:t>
            </a: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 от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Правоъгълник от </a:t>
            </a:r>
            <a:r>
              <a:rPr lang="en-US" dirty="0"/>
              <a:t>N</a:t>
            </a:r>
            <a:r>
              <a:rPr lang="bg-BG" dirty="0"/>
              <a:t> </a:t>
            </a:r>
            <a:r>
              <a:rPr lang="en-US" dirty="0"/>
              <a:t>x</a:t>
            </a:r>
            <a:r>
              <a:rPr lang="bg-BG" dirty="0"/>
              <a:t> </a:t>
            </a:r>
            <a:r>
              <a:rPr lang="en-US" dirty="0"/>
              <a:t>N</a:t>
            </a:r>
            <a:r>
              <a:rPr lang="bg-BG" dirty="0"/>
              <a:t>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1891225"/>
            <a:ext cx="10667998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Integer.parseInt(scanner.nextLine());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repeatStr("*", n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58629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#1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2" y="3048000"/>
            <a:ext cx="3962400" cy="205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0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bg-BG" sz="11500" b="1"/>
              <a:t>TODO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76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с вложени цикли и проверки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</p:txBody>
      </p:sp>
    </p:spTree>
    <p:extLst>
      <p:ext uri="{BB962C8B-B14F-4D97-AF65-F5344CB8AC3E}">
        <p14:creationId xmlns:p14="http://schemas.microsoft.com/office/powerpoint/2010/main" val="4027481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Прочита цяло число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(3 ≤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000" dirty="0"/>
              <a:t> ≤ </a:t>
            </a:r>
            <a:r>
              <a:rPr lang="bg-BG" sz="3000" dirty="0"/>
              <a:t>100</a:t>
            </a:r>
            <a:r>
              <a:rPr lang="en-US" sz="3000" dirty="0"/>
              <a:t>) </a:t>
            </a:r>
            <a:endParaRPr lang="bg-BG" sz="3000" dirty="0"/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Печата слънчеви очила </a:t>
            </a:r>
            <a:r>
              <a:rPr lang="bg-BG" sz="3000" dirty="0"/>
              <a:t>с размер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5*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3000" dirty="0"/>
              <a:t>x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000" dirty="0"/>
              <a:t> като в примерите:</a:t>
            </a:r>
          </a:p>
          <a:p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 - условие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40934" y="4461682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19330" y="4461679"/>
            <a:ext cx="4741804" cy="21268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40934" y="3763489"/>
            <a:ext cx="3581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719330" y="3763486"/>
            <a:ext cx="47418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59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014864"/>
            <a:ext cx="10667998" cy="492709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Integer.parseInt(scanner.nextLine());</a:t>
            </a:r>
            <a:endParaRPr lang="bg-BG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top part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System.out.print(repeatStr("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System.out.print(repeatStr("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System.out.println(repeatStr("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- 2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r>
              <a:rPr lang="bg-BG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part </a:t>
            </a:r>
          </a:p>
          <a:p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(see next slide)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bottom part – same as top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42212" y="3657600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CC58C6-65ED-4C09-B5FB-DDAA1D7587A6}"/>
              </a:ext>
            </a:extLst>
          </p:cNvPr>
          <p:cNvSpPr txBox="1"/>
          <p:nvPr/>
        </p:nvSpPr>
        <p:spPr>
          <a:xfrm>
            <a:off x="480472" y="6238093"/>
            <a:ext cx="112278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Тестване на решението: </a:t>
            </a:r>
            <a:r>
              <a:rPr lang="en-US" sz="2600" dirty="0">
                <a:hlinkClick r:id="rId2"/>
              </a:rPr>
              <a:t>https://judge.softuni.bg/Contests/Practice/Index/155#7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1814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r>
              <a:rPr lang="en-US" dirty="0"/>
              <a:t>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954063"/>
            <a:ext cx="10667998" cy="54810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part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- 2; i++)</a:t>
            </a:r>
            <a:r>
              <a:rPr lang="bg-BG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== (n-1) / 2 - 1)</a:t>
            </a:r>
            <a:r>
              <a:rPr lang="bg-BG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System.out.print(repeatStr("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n));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 {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System.out.print(repeatStr(" ", n));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System.out.println();</a:t>
            </a:r>
            <a:endParaRPr lang="nn-NO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18412" y="1095343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4F7DD-924E-4309-9DA1-E1BB310F0E5A}"/>
              </a:ext>
            </a:extLst>
          </p:cNvPr>
          <p:cNvSpPr txBox="1"/>
          <p:nvPr/>
        </p:nvSpPr>
        <p:spPr>
          <a:xfrm>
            <a:off x="480472" y="6377018"/>
            <a:ext cx="112278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Тестване на решението: </a:t>
            </a:r>
            <a:r>
              <a:rPr lang="en-US" sz="2600" dirty="0">
                <a:hlinkClick r:id="rId2"/>
              </a:rPr>
              <a:t>https://judge.softuni.bg/Contests/Practice/Index/155#7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48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 </a:t>
            </a:r>
          </a:p>
          <a:p>
            <a:pPr lvl="1"/>
            <a:r>
              <a:rPr lang="bg-BG" sz="3000" dirty="0"/>
              <a:t>Прочита число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(</a:t>
            </a:r>
            <a:r>
              <a:rPr lang="bg-BG" sz="3000" dirty="0"/>
              <a:t>2</a:t>
            </a:r>
            <a:r>
              <a:rPr lang="en-US" sz="3000" dirty="0"/>
              <a:t> ≤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000" dirty="0"/>
              <a:t> ≤ </a:t>
            </a:r>
            <a:r>
              <a:rPr lang="bg-BG" sz="3000" dirty="0"/>
              <a:t>100</a:t>
            </a:r>
            <a:r>
              <a:rPr lang="en-US" sz="3000" dirty="0"/>
              <a:t>) </a:t>
            </a:r>
            <a:endParaRPr lang="bg-BG" sz="3000" dirty="0"/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Печата къщичка </a:t>
            </a:r>
            <a:r>
              <a:rPr lang="bg-BG" sz="3000" dirty="0"/>
              <a:t>с размер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x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000" dirty="0"/>
              <a:t>:</a:t>
            </a:r>
          </a:p>
          <a:p>
            <a:r>
              <a:rPr lang="bg-BG" sz="3200" dirty="0"/>
              <a:t>Примерен вход и изход: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Къщичка - условие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585671" y="4441002"/>
            <a:ext cx="1524000" cy="17999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85212" y="2507153"/>
            <a:ext cx="260820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585671" y="3742809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685212" y="1808963"/>
            <a:ext cx="26082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8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170612" y="3746193"/>
            <a:ext cx="1905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170612" y="3048000"/>
            <a:ext cx="1905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299671" y="4441003"/>
            <a:ext cx="1524000" cy="17999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|*|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299671" y="3742809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</a:p>
        </p:txBody>
      </p:sp>
    </p:spTree>
    <p:extLst>
      <p:ext uri="{BB962C8B-B14F-4D97-AF65-F5344CB8AC3E}">
        <p14:creationId xmlns:p14="http://schemas.microsoft.com/office/powerpoint/2010/main" val="3680617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Къщичка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4" y="919711"/>
            <a:ext cx="10943998" cy="54810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stars = 1;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 % 2 == 0) stars++;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(n+1) / 2; i++) 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roof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padding = (n - stars) / 2);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System.out.print(repeatStr("-", padding);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System.out.print(repeatStr("*", stars));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System.out.println(repeatStr("-", padding);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stars = stars + 2;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/ 2; i++) {</a:t>
            </a:r>
          </a:p>
          <a:p>
            <a:pPr>
              <a:spcBef>
                <a:spcPts val="1200"/>
              </a:spcBef>
            </a:pP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house body: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 </a:t>
            </a:r>
          </a:p>
          <a:p>
            <a:pPr>
              <a:spcBef>
                <a:spcPts val="1200"/>
              </a:spcBef>
            </a:pP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447212" y="2819400"/>
            <a:ext cx="19050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431ED-B749-4410-8BD2-6B5AA94565B3}"/>
              </a:ext>
            </a:extLst>
          </p:cNvPr>
          <p:cNvSpPr txBox="1"/>
          <p:nvPr/>
        </p:nvSpPr>
        <p:spPr>
          <a:xfrm>
            <a:off x="588867" y="6384325"/>
            <a:ext cx="112278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Тестване на решението: </a:t>
            </a:r>
            <a:r>
              <a:rPr lang="en-US" sz="2600" dirty="0">
                <a:hlinkClick r:id="rId2"/>
              </a:rPr>
              <a:t>https://judge.softuni.bg/Contests/Practice/Index/155#8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9667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986807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 Прочита цяло число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(1 ≤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000" dirty="0"/>
              <a:t> ≤ </a:t>
            </a:r>
            <a:r>
              <a:rPr lang="bg-BG" sz="3000" dirty="0"/>
              <a:t>100</a:t>
            </a:r>
            <a:r>
              <a:rPr lang="en-US" sz="3000" dirty="0"/>
              <a:t>) </a:t>
            </a:r>
            <a:endParaRPr lang="bg-BG" sz="3000" dirty="0"/>
          </a:p>
          <a:p>
            <a:pPr lvl="1"/>
            <a:r>
              <a:rPr lang="bg-BG" sz="300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</a:t>
            </a:r>
            <a:r>
              <a:rPr lang="bg-BG" sz="3000">
                <a:solidFill>
                  <a:schemeClr val="tx2">
                    <a:lumMod val="75000"/>
                  </a:schemeClr>
                </a:solidFill>
              </a:rPr>
              <a:t>ечата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диамант </a:t>
            </a:r>
            <a:r>
              <a:rPr lang="bg-BG" sz="3000" dirty="0"/>
              <a:t>с размер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000" dirty="0"/>
              <a:t>:</a:t>
            </a:r>
          </a:p>
          <a:p>
            <a:r>
              <a:rPr lang="bg-BG" sz="3200" dirty="0"/>
              <a:t>Примерен вход и изход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Диамант - условие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72516" y="4441706"/>
            <a:ext cx="1295400" cy="15526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23412" y="3484253"/>
            <a:ext cx="18288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72516" y="3743513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523412" y="2786061"/>
            <a:ext cx="18288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7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637212" y="4238593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637212" y="3540400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96116" y="4441706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96116" y="3743513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81271" y="6032244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81271" y="5334051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948916" y="4454586"/>
            <a:ext cx="1295400" cy="1539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3948916" y="3756392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559616" y="4238593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559616" y="3540400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64045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Диамант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143000"/>
            <a:ext cx="10667998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leftRight = (n - 1) / 2;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(n-1) / 2; i++) {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top part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System.out.print(repeatStr("-", leftRight));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System.out.print("*");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mid = n - 2 * leftRight - 2;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(mid &gt;= 0) {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System.out.print(repeatStr("-", mid));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System.out.print("*");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System.out.println(repeatStr("-", leftRight));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leftRight--;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Draw the bottom part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92854" y="3175716"/>
            <a:ext cx="1949700" cy="19297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92854" y="1447800"/>
            <a:ext cx="1949700" cy="14379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09BE7F-3BA3-44E4-BDB5-C702C5405F4F}"/>
              </a:ext>
            </a:extLst>
          </p:cNvPr>
          <p:cNvSpPr txBox="1"/>
          <p:nvPr/>
        </p:nvSpPr>
        <p:spPr>
          <a:xfrm>
            <a:off x="574799" y="6221002"/>
            <a:ext cx="112278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Тестване на решението: </a:t>
            </a:r>
            <a:r>
              <a:rPr lang="en-US" sz="2600" dirty="0">
                <a:hlinkClick r:id="rId2"/>
              </a:rPr>
              <a:t>https://judge.softuni.bg/Contests/Practice/Index/155#9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8402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Вложени цикли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251" y="3397965"/>
            <a:ext cx="3413263" cy="25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739113"/>
            <a:ext cx="711871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r++) 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//code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985312-1292-41CE-8F21-D4ABB35F5C3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275" y="1341478"/>
            <a:ext cx="2195400" cy="2195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F7C92D-1ECB-46E9-B83F-AE06A18259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718" y="1811921"/>
            <a:ext cx="1254514" cy="125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98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чертаем фигури с</a:t>
            </a:r>
            <a:r>
              <a:rPr lang="en-US" sz="3200" dirty="0"/>
              <a:t> </a:t>
            </a:r>
            <a:r>
              <a:rPr lang="bg-BG" sz="3200" dirty="0"/>
              <a:t>вложени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цикли: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r>
              <a:rPr lang="en-US" dirty="0"/>
              <a:t> (2)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824" y="3196743"/>
            <a:ext cx="3413263" cy="25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97082"/>
            <a:ext cx="7118710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r++) 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 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804" y="2023963"/>
            <a:ext cx="1926608" cy="1427116"/>
          </a:xfrm>
          <a:prstGeom prst="rect">
            <a:avLst/>
          </a:prstGeom>
        </p:spPr>
      </p:pic>
      <p:pic>
        <p:nvPicPr>
          <p:cNvPr id="11" name="Picture 2" descr="https://cdn4.iconfinder.com/data/icons/STROKE/text/png/400/color_fi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3243" flipH="1">
            <a:off x="7983545" y="1712801"/>
            <a:ext cx="1688659" cy="15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прости фигури с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dirty="0"/>
              <a:t>-</a:t>
            </a:r>
            <a:r>
              <a:rPr lang="bg-BG" dirty="0"/>
              <a:t>цикъл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22" y="1423766"/>
            <a:ext cx="3800782" cy="490083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656129" y="1118195"/>
            <a:ext cx="2153283" cy="1787997"/>
            <a:chOff x="7340506" y="2208490"/>
            <a:chExt cx="4523032" cy="40000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90745" y="2208490"/>
              <a:ext cx="2172793" cy="2172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Чертане с 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143580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Java"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77887" lvl="1" indent="0">
              <a:lnSpc>
                <a:spcPct val="100000"/>
              </a:lnSpc>
              <a:buNone/>
              <a:tabLst>
                <a:tab pos="282575" algn="l"/>
              </a:tabLst>
            </a:pP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65150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9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2452"/>
            <a:ext cx="10363200" cy="820600"/>
          </a:xfrm>
        </p:spPr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3" name="Групиране 2"/>
          <p:cNvGrpSpPr/>
          <p:nvPr/>
        </p:nvGrpSpPr>
        <p:grpSpPr>
          <a:xfrm>
            <a:off x="4341812" y="1676400"/>
            <a:ext cx="3200400" cy="3200400"/>
            <a:chOff x="4341812" y="1676400"/>
            <a:chExt cx="3200400" cy="32004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71E545-2B52-4080-A715-95F21F294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1812" y="1676400"/>
              <a:ext cx="3200400" cy="32004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DC531E6-FC52-49F8-A403-94A8FE84E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3280">
              <a:off x="5027612" y="2362200"/>
              <a:ext cx="1828800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717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4" y="3388412"/>
            <a:ext cx="10820398" cy="2817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row =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row++)</a:t>
            </a:r>
            <a:r>
              <a:rPr lang="bg-BG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col =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&lt;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System.out.print("*");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bg-BG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2237291"/>
          </a:xfrm>
        </p:spPr>
        <p:txBody>
          <a:bodyPr/>
          <a:lstStyle/>
          <a:p>
            <a:r>
              <a:rPr lang="bg-BG" dirty="0"/>
              <a:t>Цикъл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съдържащ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 себе си </a:t>
            </a:r>
            <a:r>
              <a:rPr lang="bg-BG" dirty="0"/>
              <a:t>друг цикъл</a:t>
            </a:r>
          </a:p>
          <a:p>
            <a:pPr lvl="1"/>
            <a:r>
              <a:rPr lang="bg-BG" dirty="0"/>
              <a:t>Двата цикъла итерират различни променливи</a:t>
            </a:r>
          </a:p>
          <a:p>
            <a:r>
              <a:rPr lang="bg-BG" dirty="0"/>
              <a:t>Пример: външен цикъл </a:t>
            </a:r>
            <a:r>
              <a:rPr lang="en-US" dirty="0"/>
              <a:t>(</a:t>
            </a:r>
            <a:r>
              <a:rPr lang="bg-BG" dirty="0"/>
              <a:t>по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dirty="0"/>
              <a:t>)</a:t>
            </a:r>
            <a:r>
              <a:rPr lang="bg-BG" dirty="0"/>
              <a:t> и вътрешен цикъл</a:t>
            </a:r>
            <a:r>
              <a:rPr lang="en-US" dirty="0"/>
              <a:t> </a:t>
            </a:r>
            <a:r>
              <a:rPr lang="bg-BG" dirty="0"/>
              <a:t>(по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15101" y="3245882"/>
            <a:ext cx="4113213" cy="1041829"/>
          </a:xfrm>
          <a:prstGeom prst="wedgeRoundRectCallout">
            <a:avLst>
              <a:gd name="adj1" fmla="val -70418"/>
              <a:gd name="adj2" fmla="val 543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външния цикъл се повтаря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A98395-F45C-4B28-9263-4B3F0FFD2E4B}"/>
              </a:ext>
            </a:extLst>
          </p:cNvPr>
          <p:cNvSpPr/>
          <p:nvPr/>
        </p:nvSpPr>
        <p:spPr>
          <a:xfrm>
            <a:off x="1159557" y="3852363"/>
            <a:ext cx="5486400" cy="1938837"/>
          </a:xfrm>
          <a:prstGeom prst="rect">
            <a:avLst/>
          </a:prstGeom>
          <a:noFill/>
          <a:ln w="381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3B6643-AFE0-4775-BDC8-9C1AC89A6CC0}"/>
              </a:ext>
            </a:extLst>
          </p:cNvPr>
          <p:cNvSpPr/>
          <p:nvPr/>
        </p:nvSpPr>
        <p:spPr>
          <a:xfrm>
            <a:off x="1598610" y="4170222"/>
            <a:ext cx="3810002" cy="533401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3012" y="4800600"/>
            <a:ext cx="3810000" cy="1184359"/>
          </a:xfrm>
          <a:prstGeom prst="wedgeRoundRectCallout">
            <a:avLst>
              <a:gd name="adj1" fmla="val -67080"/>
              <a:gd name="adj2" fmla="val -585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вътрешния цикъл се повтаря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</a:p>
        </p:txBody>
      </p:sp>
    </p:spTree>
    <p:extLst>
      <p:ext uri="{BB962C8B-B14F-4D97-AF65-F5344CB8AC3E}">
        <p14:creationId xmlns:p14="http://schemas.microsoft.com/office/powerpoint/2010/main" val="240949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12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Квадрат от звездички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Начертайте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квадрат от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1787834"/>
            <a:ext cx="10667998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Integer.parseInt(scanner.nextLine());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r++)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#2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5"/>
          <a:stretch/>
        </p:blipFill>
        <p:spPr bwMode="auto">
          <a:xfrm>
            <a:off x="8456612" y="2590800"/>
            <a:ext cx="2286000" cy="276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14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Триъгълник от долари - условие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Начертайте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триъгълник от долари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3326799"/>
            <a:ext cx="213359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 $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2057400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1674812" y="283255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10" name="Group 10"/>
          <p:cNvGrpSpPr/>
          <p:nvPr/>
        </p:nvGrpSpPr>
        <p:grpSpPr>
          <a:xfrm>
            <a:off x="4656949" y="2057400"/>
            <a:ext cx="2133598" cy="3383412"/>
            <a:chOff x="760414" y="2057400"/>
            <a:chExt cx="2133598" cy="3383412"/>
          </a:xfrm>
        </p:grpSpPr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760414" y="3326799"/>
              <a:ext cx="2133598" cy="21140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 $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760414" y="2057400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4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Down Arrow 13"/>
            <p:cNvSpPr/>
            <p:nvPr/>
          </p:nvSpPr>
          <p:spPr>
            <a:xfrm>
              <a:off x="1674812" y="2832558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326092" y="2059757"/>
            <a:ext cx="2133598" cy="2435460"/>
            <a:chOff x="760414" y="2057400"/>
            <a:chExt cx="2133598" cy="2435460"/>
          </a:xfrm>
        </p:grpSpPr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760414" y="3326799"/>
              <a:ext cx="2133598" cy="116606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760414" y="2057400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2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Down Arrow 17"/>
            <p:cNvSpPr/>
            <p:nvPr/>
          </p:nvSpPr>
          <p:spPr>
            <a:xfrm>
              <a:off x="1674812" y="2832558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50620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Триъгълник от долари - решение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1600200"/>
            <a:ext cx="107442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Integer.parseInt(scanner.nextLine());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row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row++)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col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System.out.print("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2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r>
              <a:rPr lang="bg-BG" dirty="0"/>
              <a:t>Начертайте на конзолата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квадратна рамка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Квадратна рамка - 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365285"/>
            <a:ext cx="2133597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953904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598609" y="2797206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10" name="Group 10"/>
          <p:cNvGrpSpPr/>
          <p:nvPr/>
        </p:nvGrpSpPr>
        <p:grpSpPr>
          <a:xfrm>
            <a:off x="4597420" y="1953904"/>
            <a:ext cx="2133598" cy="3525394"/>
            <a:chOff x="684212" y="1953904"/>
            <a:chExt cx="2133598" cy="3525394"/>
          </a:xfrm>
        </p:grpSpPr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684212" y="3365285"/>
              <a:ext cx="2133597" cy="21140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- +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|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|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- +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84212" y="1953904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4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Down Arrow 13"/>
            <p:cNvSpPr/>
            <p:nvPr/>
          </p:nvSpPr>
          <p:spPr>
            <a:xfrm>
              <a:off x="1598609" y="2797206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082024" y="1951514"/>
            <a:ext cx="2133598" cy="3051418"/>
            <a:chOff x="684212" y="1953904"/>
            <a:chExt cx="2133598" cy="3051418"/>
          </a:xfrm>
        </p:grpSpPr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684212" y="3365285"/>
              <a:ext cx="2133597" cy="16400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+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|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+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684212" y="1953904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3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Down Arrow 17"/>
            <p:cNvSpPr/>
            <p:nvPr/>
          </p:nvSpPr>
          <p:spPr>
            <a:xfrm>
              <a:off x="1598609" y="2797206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3688957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2049</Words>
  <Application>Microsoft Office PowerPoint</Application>
  <PresentationFormat>Custom</PresentationFormat>
  <Paragraphs>473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 16x9</vt:lpstr>
      <vt:lpstr>Чертане с цикли</vt:lpstr>
      <vt:lpstr>Have a Question?</vt:lpstr>
      <vt:lpstr>Съдържание</vt:lpstr>
      <vt:lpstr>Вложени цикли</vt:lpstr>
      <vt:lpstr>Вложени цикли</vt:lpstr>
      <vt:lpstr>Квадрат от звездички – пример</vt:lpstr>
      <vt:lpstr>Триъгълник от долари - условие</vt:lpstr>
      <vt:lpstr>Триъгълник от долари - решение</vt:lpstr>
      <vt:lpstr>Квадратна рамка - пример</vt:lpstr>
      <vt:lpstr>Квадратна рамка - решение</vt:lpstr>
      <vt:lpstr>Ромбче от звездички</vt:lpstr>
      <vt:lpstr>Ромбче от звездички - решение</vt:lpstr>
      <vt:lpstr>Коледна елха - условие</vt:lpstr>
      <vt:lpstr>Коледна елха – решение</vt:lpstr>
      <vt:lpstr>Чертане на прости фигури</vt:lpstr>
      <vt:lpstr>Чертане на прости фигури</vt:lpstr>
      <vt:lpstr>Повтаряне на знаци</vt:lpstr>
      <vt:lpstr>Правоъгълник от 10 x 10 звездички</vt:lpstr>
      <vt:lpstr>Правоъгълник от N x N звездички</vt:lpstr>
      <vt:lpstr>Чертане на по-сложни фигури</vt:lpstr>
      <vt:lpstr>Слънчеви очила - условие</vt:lpstr>
      <vt:lpstr>Слънчеви очила – решение</vt:lpstr>
      <vt:lpstr>Слънчеви очила – решение (2)</vt:lpstr>
      <vt:lpstr>Къщичка - условие</vt:lpstr>
      <vt:lpstr>Къщичка – решение</vt:lpstr>
      <vt:lpstr>Диамант - условие</vt:lpstr>
      <vt:lpstr>Диамант – решение</vt:lpstr>
      <vt:lpstr>Какво научихме днес?</vt:lpstr>
      <vt:lpstr>Какво научихме днес? (2)</vt:lpstr>
      <vt:lpstr>Чертане с цикли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2017-08-04T17:46:46Z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