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  <p:sldMasterId id="2147483673" r:id="rId3"/>
  </p:sldMasterIdLst>
  <p:notesMasterIdLst>
    <p:notesMasterId r:id="rId54"/>
  </p:notesMasterIdLst>
  <p:handoutMasterIdLst>
    <p:handoutMasterId r:id="rId55"/>
  </p:handoutMasterIdLst>
  <p:sldIdLst>
    <p:sldId id="274" r:id="rId4"/>
    <p:sldId id="474" r:id="rId5"/>
    <p:sldId id="276" r:id="rId6"/>
    <p:sldId id="420" r:id="rId7"/>
    <p:sldId id="428" r:id="rId8"/>
    <p:sldId id="480" r:id="rId9"/>
    <p:sldId id="429" r:id="rId10"/>
    <p:sldId id="481" r:id="rId11"/>
    <p:sldId id="432" r:id="rId12"/>
    <p:sldId id="482" r:id="rId13"/>
    <p:sldId id="433" r:id="rId14"/>
    <p:sldId id="483" r:id="rId15"/>
    <p:sldId id="434" r:id="rId16"/>
    <p:sldId id="476" r:id="rId17"/>
    <p:sldId id="430" r:id="rId18"/>
    <p:sldId id="477" r:id="rId19"/>
    <p:sldId id="478" r:id="rId20"/>
    <p:sldId id="431" r:id="rId21"/>
    <p:sldId id="470" r:id="rId22"/>
    <p:sldId id="471" r:id="rId23"/>
    <p:sldId id="444" r:id="rId24"/>
    <p:sldId id="448" r:id="rId25"/>
    <p:sldId id="479" r:id="rId26"/>
    <p:sldId id="436" r:id="rId27"/>
    <p:sldId id="437" r:id="rId28"/>
    <p:sldId id="484" r:id="rId29"/>
    <p:sldId id="442" r:id="rId30"/>
    <p:sldId id="485" r:id="rId31"/>
    <p:sldId id="438" r:id="rId32"/>
    <p:sldId id="446" r:id="rId33"/>
    <p:sldId id="486" r:id="rId34"/>
    <p:sldId id="447" r:id="rId35"/>
    <p:sldId id="449" r:id="rId36"/>
    <p:sldId id="450" r:id="rId37"/>
    <p:sldId id="488" r:id="rId38"/>
    <p:sldId id="445" r:id="rId39"/>
    <p:sldId id="435" r:id="rId40"/>
    <p:sldId id="491" r:id="rId41"/>
    <p:sldId id="439" r:id="rId42"/>
    <p:sldId id="492" r:id="rId43"/>
    <p:sldId id="440" r:id="rId44"/>
    <p:sldId id="452" r:id="rId45"/>
    <p:sldId id="493" r:id="rId46"/>
    <p:sldId id="453" r:id="rId47"/>
    <p:sldId id="472" r:id="rId48"/>
    <p:sldId id="427" r:id="rId49"/>
    <p:sldId id="494" r:id="rId50"/>
    <p:sldId id="473" r:id="rId51"/>
    <p:sldId id="413" r:id="rId52"/>
    <p:sldId id="475" r:id="rId5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8D503DEF-2AB1-4987-A915-7B5FEE9665BE}">
          <p14:sldIdLst>
            <p14:sldId id="274"/>
            <p14:sldId id="474"/>
            <p14:sldId id="276"/>
          </p14:sldIdLst>
        </p14:section>
        <p14:section name="Цикъл със стъпка" id="{AC02D9CC-BF0A-4F02-8147-BCA5573FFE10}">
          <p14:sldIdLst>
            <p14:sldId id="420"/>
            <p14:sldId id="428"/>
            <p14:sldId id="480"/>
            <p14:sldId id="429"/>
            <p14:sldId id="481"/>
            <p14:sldId id="432"/>
            <p14:sldId id="482"/>
            <p14:sldId id="433"/>
            <p14:sldId id="483"/>
            <p14:sldId id="434"/>
            <p14:sldId id="476"/>
            <p14:sldId id="430"/>
            <p14:sldId id="477"/>
            <p14:sldId id="478"/>
            <p14:sldId id="431"/>
            <p14:sldId id="470"/>
          </p14:sldIdLst>
        </p14:section>
        <p14:section name="НОД" id="{9E3609AD-A3C3-4840-B79F-ED65C0424766}">
          <p14:sldIdLst>
            <p14:sldId id="471"/>
            <p14:sldId id="444"/>
            <p14:sldId id="448"/>
            <p14:sldId id="479"/>
          </p14:sldIdLst>
        </p14:section>
        <p14:section name="Do-While цикъл" id="{A2EBEB89-BAA6-49EB-AF12-FEEC3011A458}">
          <p14:sldIdLst>
            <p14:sldId id="436"/>
            <p14:sldId id="437"/>
            <p14:sldId id="484"/>
            <p14:sldId id="442"/>
            <p14:sldId id="485"/>
          </p14:sldIdLst>
        </p14:section>
        <p14:section name="Безкраен цикъл и break" id="{852AB6E8-B99D-47EF-8598-FA24C9200854}">
          <p14:sldIdLst>
            <p14:sldId id="438"/>
            <p14:sldId id="446"/>
            <p14:sldId id="486"/>
            <p14:sldId id="447"/>
            <p14:sldId id="449"/>
            <p14:sldId id="450"/>
            <p14:sldId id="488"/>
          </p14:sldIdLst>
        </p14:section>
        <p14:section name="Задачи с цикли" id="{E6098E28-5284-42F9-B11E-8B1EFD8C9606}">
          <p14:sldIdLst>
            <p14:sldId id="445"/>
            <p14:sldId id="435"/>
            <p14:sldId id="491"/>
            <p14:sldId id="439"/>
            <p14:sldId id="492"/>
            <p14:sldId id="440"/>
            <p14:sldId id="452"/>
            <p14:sldId id="493"/>
            <p14:sldId id="453"/>
            <p14:sldId id="472"/>
            <p14:sldId id="427"/>
            <p14:sldId id="494"/>
            <p14:sldId id="473"/>
            <p14:sldId id="413"/>
            <p14:sldId id="4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D60"/>
    <a:srgbClr val="0097CC"/>
    <a:srgbClr val="FFF0D9"/>
    <a:srgbClr val="FFA72A"/>
    <a:srgbClr val="F0F5FA"/>
    <a:srgbClr val="1A8AFA"/>
    <a:srgbClr val="FDFFFF"/>
    <a:srgbClr val="603A14"/>
    <a:srgbClr val="E85C0E"/>
    <a:srgbClr val="BAB39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533" autoAdjust="0"/>
  </p:normalViewPr>
  <p:slideViewPr>
    <p:cSldViewPr>
      <p:cViewPr varScale="1">
        <p:scale>
          <a:sx n="88" d="100"/>
          <a:sy n="88" d="100"/>
        </p:scale>
        <p:origin x="264" y="6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55" d="100"/>
          <a:sy n="55" d="100"/>
        </p:scale>
        <p:origin x="2880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11-Aug-17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11-Aug-17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21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10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66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>
              <a:solidFill>
                <a:prstClr val="black"/>
              </a:solidFill>
            </a:endParaRPr>
          </a:p>
          <a:p>
            <a:r>
              <a:rPr lang="en-US" sz="100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>
                <a:solidFill>
                  <a:prstClr val="black"/>
                </a:solidFill>
              </a:rPr>
              <a:t>license.</a:t>
            </a:r>
            <a:endParaRPr lang="en-US" sz="10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48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581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40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33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11-Aug-17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</p:spTree>
    <p:extLst>
      <p:ext uri="{BB962C8B-B14F-4D97-AF65-F5344CB8AC3E}">
        <p14:creationId xmlns:p14="http://schemas.microsoft.com/office/powerpoint/2010/main" val="46725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11-Aug-17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573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2813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2813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70026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655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 rot="20967714">
            <a:off x="457076" y="2405125"/>
            <a:ext cx="2338944" cy="2395502"/>
          </a:xfrm>
          <a:prstGeom prst="rect">
            <a:avLst/>
          </a:prstGeom>
        </p:spPr>
      </p:pic>
      <p:sp>
        <p:nvSpPr>
          <p:cNvPr id="19" name="Rectangle 18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59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11-Aug-17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11-Aug-17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7648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softuni.bg/" TargetMode="External"/><Relationship Id="rId3" Type="http://schemas.openxmlformats.org/officeDocument/2006/relationships/hyperlink" Target="http://creativecommons.org/licenses/by-nc-sa/4.0/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softuni.org/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4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5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.d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6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7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8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9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1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komfo.com/" TargetMode="External"/><Relationship Id="rId13" Type="http://schemas.openxmlformats.org/officeDocument/2006/relationships/image" Target="../media/image34.png"/><Relationship Id="rId18" Type="http://schemas.openxmlformats.org/officeDocument/2006/relationships/hyperlink" Target="http://netpeak.bg/" TargetMode="External"/><Relationship Id="rId3" Type="http://schemas.openxmlformats.org/officeDocument/2006/relationships/hyperlink" Target="https://softuni.bg/courses/programming-basics/" TargetMode="External"/><Relationship Id="rId21" Type="http://schemas.openxmlformats.org/officeDocument/2006/relationships/image" Target="../media/image38.png"/><Relationship Id="rId7" Type="http://schemas.openxmlformats.org/officeDocument/2006/relationships/image" Target="../media/image31.png"/><Relationship Id="rId12" Type="http://schemas.openxmlformats.org/officeDocument/2006/relationships/hyperlink" Target="http://www.softwaregroup-bg.com/" TargetMode="External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6" Type="http://schemas.openxmlformats.org/officeDocument/2006/relationships/hyperlink" Target="http://www.infragistics.com/" TargetMode="External"/><Relationship Id="rId20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10" Type="http://schemas.openxmlformats.org/officeDocument/2006/relationships/hyperlink" Target="http://smartit.bg/" TargetMode="External"/><Relationship Id="rId19" Type="http://schemas.openxmlformats.org/officeDocument/2006/relationships/image" Target="../media/image37.png"/><Relationship Id="rId4" Type="http://schemas.openxmlformats.org/officeDocument/2006/relationships/hyperlink" Target="http://www.luxoft.com/" TargetMode="External"/><Relationship Id="rId9" Type="http://schemas.openxmlformats.org/officeDocument/2006/relationships/image" Target="../media/image32.png"/><Relationship Id="rId14" Type="http://schemas.openxmlformats.org/officeDocument/2006/relationships/hyperlink" Target="http://www.indeavr.com/" TargetMode="External"/><Relationship Id="rId22" Type="http://schemas.openxmlformats.org/officeDocument/2006/relationships/hyperlink" Target="http://www.telenor.bg/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hyperlink" Target="http://www.introprogramming.info/intro-java-book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facebook.com/SoftwareUniversity" TargetMode="External"/><Relationship Id="rId13" Type="http://schemas.openxmlformats.org/officeDocument/2006/relationships/image" Target="../media/image43.png"/><Relationship Id="rId3" Type="http://schemas.openxmlformats.org/officeDocument/2006/relationships/hyperlink" Target="http://softuni.org/" TargetMode="External"/><Relationship Id="rId7" Type="http://schemas.openxmlformats.org/officeDocument/2006/relationships/image" Target="../media/image6.png"/><Relationship Id="rId12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2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s://softuni.bg/forum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41.png"/><Relationship Id="rId1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156#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3275012" y="685800"/>
            <a:ext cx="8215099" cy="1095352"/>
          </a:xfrm>
        </p:spPr>
        <p:txBody>
          <a:bodyPr>
            <a:normAutofit/>
          </a:bodyPr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3275012" y="1828800"/>
            <a:ext cx="8215099" cy="701700"/>
          </a:xfrm>
        </p:spPr>
        <p:txBody>
          <a:bodyPr>
            <a:normAutofit fontScale="92500"/>
          </a:bodyPr>
          <a:lstStyle/>
          <a:p>
            <a:r>
              <a:rPr lang="bg-BG" dirty="0"/>
              <a:t>Цикли със стъпка, </a:t>
            </a:r>
            <a:r>
              <a:rPr lang="en-US" dirty="0"/>
              <a:t>While, Do…While</a:t>
            </a:r>
          </a:p>
        </p:txBody>
      </p:sp>
      <p:pic>
        <p:nvPicPr>
          <p:cNvPr id="102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5783" y="3219091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3" name="Picture 12" descr="http://softuni.bg" title="SoftUni Code Wizard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960812" y="3505200"/>
            <a:ext cx="2405705" cy="2640106"/>
          </a:xfrm>
          <a:prstGeom prst="rect">
            <a:avLst/>
          </a:prstGeom>
        </p:spPr>
      </p:pic>
      <p:pic>
        <p:nvPicPr>
          <p:cNvPr id="17" name="Picture 16" descr="http://softuni.org" title="Software University Foundation">
            <a:hlinkClick r:id="rId6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359" t="-15226" r="-5359" b="-15226"/>
          <a:stretch/>
        </p:blipFill>
        <p:spPr>
          <a:xfrm>
            <a:off x="745783" y="2057400"/>
            <a:ext cx="2175525" cy="83855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sp>
        <p:nvSpPr>
          <p:cNvPr id="23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684212" y="4604899"/>
            <a:ext cx="3187613" cy="525135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84213" y="5074798"/>
            <a:ext cx="3187614" cy="444343"/>
          </a:xfrm>
        </p:spPr>
        <p:txBody>
          <a:bodyPr/>
          <a:lstStyle/>
          <a:p>
            <a:r>
              <a:rPr lang="bg-BG" noProof="1"/>
              <a:t>трейнърски</a:t>
            </a:r>
            <a:r>
              <a:rPr lang="bg-BG" dirty="0"/>
              <a:t> екип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84212" y="5479925"/>
            <a:ext cx="3187613" cy="382788"/>
          </a:xfrm>
        </p:spPr>
        <p:txBody>
          <a:bodyPr/>
          <a:lstStyle/>
          <a:p>
            <a:r>
              <a:rPr lang="bg-BG" sz="2000" dirty="0"/>
              <a:t>Софтуерен университет</a:t>
            </a:r>
            <a:endParaRPr lang="en-US" sz="20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84212" y="5820446"/>
            <a:ext cx="3187613" cy="351754"/>
          </a:xfrm>
        </p:spPr>
        <p:txBody>
          <a:bodyPr/>
          <a:lstStyle/>
          <a:p>
            <a:r>
              <a:rPr lang="en-US" sz="1800" dirty="0">
                <a:hlinkClick r:id="rId8"/>
              </a:rPr>
              <a:t>http://softuni.bg</a:t>
            </a:r>
            <a:endParaRPr lang="en-US" sz="18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0812" y="3135071"/>
            <a:ext cx="3709546" cy="3073478"/>
            <a:chOff x="7558418" y="2819400"/>
            <a:chExt cx="3921940" cy="338914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6" name="TextBox 15"/>
          <p:cNvSpPr txBox="1"/>
          <p:nvPr/>
        </p:nvSpPr>
        <p:spPr>
          <a:xfrm rot="576164">
            <a:off x="5179207" y="3548214"/>
            <a:ext cx="2650854" cy="4090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5000"/>
              </a:lnSpc>
            </a:pPr>
            <a:r>
              <a:rPr lang="bg-BG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По-сложни цикли</a:t>
            </a:r>
            <a:endParaRPr lang="en-US" b="1" spc="50" dirty="0">
              <a:ln w="9525" cmpd="sng">
                <a:solidFill>
                  <a:srgbClr val="FFA72A"/>
                </a:solidFill>
                <a:prstDash val="solid"/>
              </a:ln>
              <a:solidFill>
                <a:srgbClr val="FFF0D9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 - 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676400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pt-BR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i++)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65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</a:t>
            </a:r>
            <a:r>
              <a:rPr lang="bg-BG" dirty="0">
                <a:solidFill>
                  <a:srgbClr val="F3CD60"/>
                </a:solidFill>
              </a:rPr>
              <a:t>четните степени </a:t>
            </a:r>
            <a:r>
              <a:rPr lang="bg-BG" dirty="0"/>
              <a:t>на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bg-BG" dirty="0"/>
              <a:t> до </a:t>
            </a:r>
            <a:r>
              <a:rPr lang="en-US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r>
              <a:rPr lang="bg-BG" dirty="0"/>
              <a:t>: 2</a:t>
            </a:r>
            <a:r>
              <a:rPr lang="bg-BG" baseline="30000" dirty="0">
                <a:solidFill>
                  <a:srgbClr val="F3CD60"/>
                </a:solidFill>
              </a:rPr>
              <a:t>0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2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4</a:t>
            </a:r>
            <a:r>
              <a:rPr lang="bg-BG" dirty="0"/>
              <a:t>, 2</a:t>
            </a:r>
            <a:r>
              <a:rPr lang="bg-BG" baseline="30000" dirty="0">
                <a:solidFill>
                  <a:srgbClr val="F3CD60"/>
                </a:solidFill>
              </a:rPr>
              <a:t>8</a:t>
            </a:r>
            <a:r>
              <a:rPr lang="bg-BG" dirty="0"/>
              <a:t>, …, </a:t>
            </a:r>
            <a:r>
              <a:rPr lang="bg-BG" b="1" dirty="0">
                <a:solidFill>
                  <a:srgbClr val="F3CD60"/>
                </a:solidFill>
              </a:rPr>
              <a:t>2</a:t>
            </a:r>
            <a:r>
              <a:rPr lang="en-US" b="1" baseline="30000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условие</a:t>
            </a:r>
            <a:endParaRPr lang="en-US" dirty="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1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513012" y="43491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3275012" y="4191000"/>
            <a:ext cx="6629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16 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901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942012" y="3184351"/>
            <a:ext cx="963304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912812" y="1607057"/>
            <a:ext cx="10363200" cy="36471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i+=2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= num * 2 * 2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2 - решение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https://judge.softuni.bg/Contests/Practice/Index/156#3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237412" y="3916851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Ползваме стъпка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275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8014" y="4970600"/>
            <a:ext cx="10972798" cy="820600"/>
          </a:xfrm>
        </p:spPr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608014" y="5757966"/>
            <a:ext cx="10972798" cy="719034"/>
          </a:xfrm>
        </p:spPr>
        <p:txBody>
          <a:bodyPr/>
          <a:lstStyle/>
          <a:p>
            <a:r>
              <a:rPr lang="bg-BG" dirty="0"/>
              <a:t>Повторение докато е в сила дадено условие</a:t>
            </a:r>
            <a:endParaRPr lang="en-US" dirty="0"/>
          </a:p>
        </p:txBody>
      </p:sp>
      <p:grpSp>
        <p:nvGrpSpPr>
          <p:cNvPr id="43" name="Group 42"/>
          <p:cNvGrpSpPr/>
          <p:nvPr/>
        </p:nvGrpSpPr>
        <p:grpSpPr>
          <a:xfrm>
            <a:off x="4875212" y="381000"/>
            <a:ext cx="3505200" cy="4229258"/>
            <a:chOff x="4523568" y="457200"/>
            <a:chExt cx="3505200" cy="4229258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666568" y="457200"/>
              <a:ext cx="0" cy="60960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lowchart: Decision 9"/>
            <p:cNvSpPr/>
            <p:nvPr/>
          </p:nvSpPr>
          <p:spPr>
            <a:xfrm>
              <a:off x="4523568" y="1037211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44610" y="1564474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666568" y="2362200"/>
              <a:ext cx="0" cy="91739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4523568" y="3267088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74620" y="3474436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8" name="Elbow Connector 17"/>
            <p:cNvCxnSpPr>
              <a:stCxn id="15" idx="2"/>
              <a:endCxn id="10" idx="1"/>
            </p:cNvCxnSpPr>
            <p:nvPr/>
          </p:nvCxnSpPr>
          <p:spPr>
            <a:xfrm rot="5400000" flipH="1">
              <a:off x="3913968" y="2441398"/>
              <a:ext cx="2362200" cy="1143000"/>
            </a:xfrm>
            <a:prstGeom prst="bentConnector4">
              <a:avLst>
                <a:gd name="adj1" fmla="val -18343"/>
                <a:gd name="adj2" fmla="val 167761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/>
            <p:nvPr/>
          </p:nvCxnSpPr>
          <p:spPr>
            <a:xfrm rot="16200000" flipH="1">
              <a:off x="5771982" y="2763828"/>
              <a:ext cx="2854661" cy="990600"/>
            </a:xfrm>
            <a:prstGeom prst="bentConnector3">
              <a:avLst>
                <a:gd name="adj1" fmla="val 279"/>
              </a:avLst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789612" y="2590800"/>
              <a:ext cx="9868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вярно</a:t>
              </a:r>
              <a:endParaRPr lang="en-US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8153" y="1296349"/>
              <a:ext cx="13106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b="1" dirty="0"/>
                <a:t>невярно</a:t>
              </a:r>
              <a:endParaRPr lang="en-US" b="1" dirty="0"/>
            </a:p>
          </p:txBody>
        </p:sp>
      </p:grp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072" y="2476351"/>
            <a:ext cx="2123128" cy="1600272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165508" y="1928904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69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000" dirty="0"/>
              <a:t>Тялото на цикъла се изпълнява </a:t>
            </a:r>
            <a:r>
              <a:rPr lang="bg-BG" sz="3000" dirty="0">
                <a:solidFill>
                  <a:srgbClr val="F3CD60"/>
                </a:solidFill>
              </a:rPr>
              <a:t>докато</a:t>
            </a:r>
            <a:r>
              <a:rPr lang="bg-BG" sz="3000" dirty="0"/>
              <a:t> </a:t>
            </a:r>
            <a:r>
              <a:rPr lang="bg-BG" sz="3000" dirty="0">
                <a:solidFill>
                  <a:srgbClr val="F3CD60"/>
                </a:solidFill>
              </a:rPr>
              <a:t>е вярно </a:t>
            </a:r>
            <a:r>
              <a:rPr lang="bg-BG" sz="3000" dirty="0"/>
              <a:t>дадено условие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70212" y="2999767"/>
            <a:ext cx="5943600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code</a:t>
            </a:r>
            <a:endParaRPr lang="pt-BR" sz="3000" b="1" noProof="1">
              <a:solidFill>
                <a:srgbClr val="F3CD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332412" y="2415995"/>
            <a:ext cx="1929088" cy="611767"/>
          </a:xfrm>
          <a:prstGeom prst="wedgeRoundRectCallout">
            <a:avLst>
              <a:gd name="adj1" fmla="val -76455"/>
              <a:gd name="adj2" fmla="val 71208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561012" y="4061596"/>
            <a:ext cx="2971800" cy="1397048"/>
          </a:xfrm>
          <a:prstGeom prst="wedgeRoundRectCallout">
            <a:avLst>
              <a:gd name="adj1" fmla="val -76359"/>
              <a:gd name="adj2" fmla="val -4210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357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sz="3200" dirty="0"/>
              <a:t>Напишете програма, която: </a:t>
            </a:r>
          </a:p>
          <a:p>
            <a:pPr lvl="1"/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endParaRPr lang="bg-BG" sz="3000" b="1" dirty="0">
              <a:solidFill>
                <a:srgbClr val="F3CD60"/>
              </a:solidFill>
            </a:endParaRPr>
          </a:p>
          <a:p>
            <a:pPr lvl="1"/>
            <a:r>
              <a:rPr lang="bg-BG" sz="3000" dirty="0"/>
              <a:t>Отпечатва всички числа </a:t>
            </a:r>
            <a:r>
              <a:rPr lang="en-US" sz="3000" dirty="0"/>
              <a:t>≤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sz="3000" dirty="0"/>
              <a:t> от редицата:</a:t>
            </a:r>
            <a:r>
              <a:rPr lang="en-US" sz="3000" dirty="0"/>
              <a:t>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000" dirty="0"/>
              <a:t>, 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en-US" sz="3000" dirty="0"/>
              <a:t>, …</a:t>
            </a:r>
          </a:p>
          <a:p>
            <a:pPr lvl="1"/>
            <a:r>
              <a:rPr lang="bg-BG" sz="3000" dirty="0"/>
              <a:t>Всяко следващо число </a:t>
            </a:r>
            <a:r>
              <a:rPr lang="en-US" sz="3000" dirty="0"/>
              <a:t>e </a:t>
            </a:r>
            <a:r>
              <a:rPr lang="bg-BG" sz="3000" dirty="0"/>
              <a:t>равно на предишното * 2 + 1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1224" y="3936298"/>
            <a:ext cx="10363200" cy="5721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bg-BG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en-US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, (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*2)+1 = </a:t>
            </a:r>
            <a:r>
              <a:rPr lang="en-US" sz="30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r>
              <a:rPr lang="en-US" sz="30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1604078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</a:t>
            </a:r>
            <a:r>
              <a:rPr lang="en-US" dirty="0"/>
              <a:t>k</a:t>
            </a:r>
            <a:r>
              <a:rPr lang="bg-BG" dirty="0"/>
              <a:t>+1 -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483516"/>
            <a:ext cx="1036320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k =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System.out.println(num);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=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 * 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k </a:t>
            </a:r>
            <a:r>
              <a:rPr lang="bg-BG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+ 1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bg-BG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59708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https://judge.softuni.bg/Contests/Practice/Index/156#4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256212" y="2590800"/>
            <a:ext cx="4191000" cy="970208"/>
          </a:xfrm>
          <a:prstGeom prst="wedgeRoundRectCallout">
            <a:avLst>
              <a:gd name="adj1" fmla="val -70079"/>
              <a:gd name="adj2" fmla="val 19760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 докато е в сила условието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k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/>
              <a:t>≤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45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</a:p>
          <a:p>
            <a:pPr lvl="1"/>
            <a:r>
              <a:rPr lang="bg-BG" dirty="0"/>
              <a:t>Проверява дали е в диапазона </a:t>
            </a:r>
            <a:r>
              <a:rPr lang="en-US" dirty="0"/>
              <a:t>[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…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100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Намиране на число в диапазона, </a:t>
            </a:r>
          </a:p>
          <a:p>
            <a:pPr marL="682634" lvl="2" indent="0">
              <a:buNone/>
            </a:pPr>
            <a:r>
              <a:rPr lang="bg-BG" dirty="0"/>
              <a:t>   прекратява изпълнение</a:t>
            </a:r>
            <a:endParaRPr lang="en-US" dirty="0"/>
          </a:p>
          <a:p>
            <a:pPr lvl="2"/>
            <a:r>
              <a:rPr lang="bg-BG" dirty="0"/>
              <a:t>Невалидно число прочита</a:t>
            </a:r>
            <a:r>
              <a:rPr lang="en-US" dirty="0"/>
              <a:t> </a:t>
            </a:r>
            <a:r>
              <a:rPr lang="bg-BG" dirty="0"/>
              <a:t>ново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условие</a:t>
            </a:r>
            <a:endParaRPr lang="en-US" dirty="0"/>
          </a:p>
        </p:txBody>
      </p:sp>
      <p:pic>
        <p:nvPicPr>
          <p:cNvPr id="4098" name="Picture 2" descr="http://www.clker.com/cliparts/C/l/0/D/3/Q/reload-m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012" y="3810000"/>
            <a:ext cx="2362200" cy="20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518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Число в диапазона </a:t>
            </a:r>
            <a:r>
              <a:rPr lang="en-US" dirty="0"/>
              <a:t>[1…100]</a:t>
            </a:r>
            <a:r>
              <a:rPr lang="bg-BG" dirty="0"/>
              <a:t>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752600"/>
            <a:ext cx="10366376" cy="326243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(num &lt; 1 </a:t>
            </a:r>
            <a:r>
              <a:rPr lang="pt-BR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||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num &gt; 100)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System.out.println("Invalid number!");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num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System.out.println("The number is: " + num);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0960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31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070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780637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Цикли със стъпка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369005" y="990600"/>
            <a:ext cx="3921940" cy="3389149"/>
            <a:chOff x="7558418" y="2819400"/>
            <a:chExt cx="3921940" cy="3389149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636" y="1638642"/>
            <a:ext cx="2688569" cy="2688569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413157" y="1728902"/>
            <a:ext cx="3015255" cy="250804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5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9474966" y="2756378"/>
              <a:ext cx="11705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while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8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373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bg-BG" b="1" dirty="0"/>
          </a:p>
          <a:p>
            <a:pPr marL="0" indent="0" algn="ctr">
              <a:buNone/>
            </a:pPr>
            <a:r>
              <a:rPr lang="en-US" sz="8800" b="1" dirty="0">
                <a:solidFill>
                  <a:srgbClr val="F3CD60"/>
                </a:solidFill>
                <a:hlinkClick r:id="rId2"/>
              </a:rPr>
              <a:t>sli.do</a:t>
            </a:r>
            <a:r>
              <a:rPr lang="en-US" sz="6000" b="1" dirty="0"/>
              <a:t/>
            </a:r>
            <a:br>
              <a:rPr lang="en-US" sz="6000" b="1" dirty="0"/>
            </a:br>
            <a:r>
              <a:rPr lang="en-US" sz="11500" b="1" dirty="0"/>
              <a:t>#</a:t>
            </a:r>
            <a:r>
              <a:rPr lang="bg-BG" sz="11500" b="1" dirty="0"/>
              <a:t>TODO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45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899212"/>
            <a:ext cx="10363200" cy="820600"/>
          </a:xfrm>
        </p:spPr>
        <p:txBody>
          <a:bodyPr/>
          <a:lstStyle/>
          <a:p>
            <a:r>
              <a:rPr lang="bg-BG" dirty="0"/>
              <a:t>Най-голям общ делител (НОД)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Алгоритъм на Евклид</a:t>
            </a:r>
            <a:endParaRPr lang="en-US" dirty="0"/>
          </a:p>
        </p:txBody>
      </p:sp>
      <p:pic>
        <p:nvPicPr>
          <p:cNvPr id="4" name="Picture 2" descr="http://www.hisschemoller.com/wp-content/uploads/2011/01/eucli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033" y="1295400"/>
            <a:ext cx="2670050" cy="3216926"/>
          </a:xfrm>
          <a:prstGeom prst="roundRect">
            <a:avLst>
              <a:gd name="adj" fmla="val 1806"/>
            </a:avLst>
          </a:prstGeom>
          <a:noFill/>
          <a:ln>
            <a:solidFill>
              <a:schemeClr val="tx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images.tutorvista.com/cms/images/113/hcd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965" y="1295401"/>
            <a:ext cx="4873644" cy="3216924"/>
          </a:xfrm>
          <a:prstGeom prst="roundRect">
            <a:avLst>
              <a:gd name="adj" fmla="val 1634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47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Най-голям общ делител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НОД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на две естествени числа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е най-голямото число, което дели едновременно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bg-BG" sz="3200" dirty="0"/>
              <a:t> и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sz="3200" dirty="0"/>
              <a:t> </a:t>
            </a:r>
            <a:r>
              <a:rPr lang="bg-BG" sz="3200" dirty="0"/>
              <a:t>без остатък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НОД(</a:t>
            </a:r>
            <a:r>
              <a:rPr lang="en-US" sz="3000" dirty="0"/>
              <a:t>24, 16</a:t>
            </a:r>
            <a:r>
              <a:rPr lang="bg-BG" sz="3000" dirty="0"/>
              <a:t>)</a:t>
            </a:r>
            <a:r>
              <a:rPr lang="en-US" sz="3000" dirty="0"/>
              <a:t> = 8</a:t>
            </a:r>
            <a:endParaRPr lang="bg-BG" sz="3000" dirty="0"/>
          </a:p>
          <a:p>
            <a:pPr lvl="1">
              <a:lnSpc>
                <a:spcPct val="110000"/>
              </a:lnSpc>
            </a:pPr>
            <a:r>
              <a:rPr lang="bg-BG" sz="3000" dirty="0"/>
              <a:t>НОД(67</a:t>
            </a:r>
            <a:r>
              <a:rPr lang="en-US" sz="3000" dirty="0"/>
              <a:t>, 1</a:t>
            </a:r>
            <a:r>
              <a:rPr lang="bg-BG" sz="3000" dirty="0"/>
              <a:t>8)</a:t>
            </a:r>
            <a:r>
              <a:rPr lang="en-US" sz="3000" dirty="0"/>
              <a:t> = </a:t>
            </a:r>
            <a:r>
              <a:rPr lang="bg-BG" sz="3000" dirty="0"/>
              <a:t>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 общ делител</a:t>
            </a:r>
            <a:r>
              <a:rPr lang="en-US" dirty="0"/>
              <a:t> (</a:t>
            </a:r>
            <a:r>
              <a:rPr lang="bg-BG" dirty="0"/>
              <a:t>НОД</a:t>
            </a:r>
            <a:r>
              <a:rPr lang="en-US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639" y="3657600"/>
            <a:ext cx="3490123" cy="11960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НОД(12</a:t>
            </a:r>
            <a:r>
              <a:rPr lang="en-US" sz="3000" dirty="0">
                <a:solidFill>
                  <a:prstClr val="white"/>
                </a:solidFill>
              </a:rPr>
              <a:t>, </a:t>
            </a:r>
            <a:r>
              <a:rPr lang="bg-BG" sz="3000" dirty="0">
                <a:solidFill>
                  <a:prstClr val="white"/>
                </a:solidFill>
              </a:rPr>
              <a:t>24)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12</a:t>
            </a:r>
            <a:endParaRPr lang="en-US" sz="3000" dirty="0">
              <a:solidFill>
                <a:prstClr val="white"/>
              </a:solidFill>
            </a:endParaRP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НОД(15, 9)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8815" y="4897902"/>
            <a:ext cx="3490123" cy="12157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10, 10</a:t>
            </a:r>
            <a:r>
              <a:rPr lang="bg-BG" sz="3000" dirty="0">
                <a:solidFill>
                  <a:prstClr val="white"/>
                </a:solidFill>
              </a:rPr>
              <a:t>)</a:t>
            </a:r>
            <a:r>
              <a:rPr lang="en-US" sz="3000" dirty="0">
                <a:solidFill>
                  <a:prstClr val="white"/>
                </a:solidFill>
              </a:rPr>
              <a:t> = </a:t>
            </a:r>
            <a:r>
              <a:rPr lang="bg-BG" sz="3000" dirty="0">
                <a:solidFill>
                  <a:prstClr val="white"/>
                </a:solidFill>
              </a:rPr>
              <a:t>1</a:t>
            </a:r>
            <a:r>
              <a:rPr lang="en-US" sz="3000" dirty="0">
                <a:solidFill>
                  <a:prstClr val="white"/>
                </a:solidFill>
              </a:rPr>
              <a:t>0</a:t>
            </a:r>
          </a:p>
          <a:p>
            <a:pPr lvl="1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0A22E"/>
              </a:buClr>
              <a:buSzPct val="80000"/>
              <a:buFont typeface="Wingdings" panose="05000000000000000000" pitchFamily="2" charset="2"/>
              <a:buChar char="§"/>
            </a:pPr>
            <a:r>
              <a:rPr lang="bg-BG" sz="3000" dirty="0">
                <a:solidFill>
                  <a:prstClr val="white"/>
                </a:solidFill>
              </a:rPr>
              <a:t>НОД(</a:t>
            </a:r>
            <a:r>
              <a:rPr lang="en-US" sz="3000" dirty="0">
                <a:solidFill>
                  <a:prstClr val="white"/>
                </a:solidFill>
              </a:rPr>
              <a:t>100, 88</a:t>
            </a:r>
            <a:r>
              <a:rPr lang="bg-BG" sz="3000" dirty="0">
                <a:solidFill>
                  <a:prstClr val="white"/>
                </a:solidFill>
              </a:rPr>
              <a:t>) = </a:t>
            </a:r>
            <a:r>
              <a:rPr lang="en-US" sz="3000" dirty="0">
                <a:solidFill>
                  <a:prstClr val="white"/>
                </a:solidFill>
              </a:rPr>
              <a:t>4</a:t>
            </a:r>
            <a:endParaRPr lang="bg-BG" sz="3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9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52885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2 цели числа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Намира най-големия им общ делител -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НОД</a:t>
            </a:r>
            <a:r>
              <a:rPr lang="en-US" dirty="0"/>
              <a:t>(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bg-BG" dirty="0"/>
              <a:t>)</a:t>
            </a:r>
          </a:p>
          <a:p>
            <a:r>
              <a:rPr lang="bg-BG" dirty="0"/>
              <a:t>Насоки:</a:t>
            </a:r>
          </a:p>
          <a:p>
            <a:pPr lvl="1"/>
            <a:r>
              <a:rPr lang="bg-BG" dirty="0"/>
              <a:t>Докато не се достигне остатък 0:</a:t>
            </a:r>
          </a:p>
          <a:p>
            <a:pPr lvl="2"/>
            <a:r>
              <a:rPr lang="bg-BG" dirty="0"/>
              <a:t>Дели се по-голямото число на по-малкото</a:t>
            </a:r>
          </a:p>
          <a:p>
            <a:pPr lvl="2"/>
            <a:r>
              <a:rPr lang="bg-BG" dirty="0"/>
              <a:t>Взема се остатъка от делението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</a:t>
            </a:r>
            <a:r>
              <a:rPr lang="en-US" dirty="0"/>
              <a:t> -</a:t>
            </a:r>
            <a:r>
              <a:rPr lang="bg-BG" dirty="0"/>
              <a:t> условие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343827" y="3505200"/>
            <a:ext cx="3204432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b ≠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int oldB =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b = a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%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a = oldB;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print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а;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70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Алгоритъм на Евклид за НОД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368895"/>
            <a:ext cx="10366376" cy="45366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a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(b != 0)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oldB =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b = a % b;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a = oldB;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GCD = 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" +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a</a:t>
            </a:r>
            <a:r>
              <a:rPr lang="pt-BR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9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31814" y="4970600"/>
            <a:ext cx="11125198" cy="820600"/>
          </a:xfrm>
        </p:spPr>
        <p:txBody>
          <a:bodyPr/>
          <a:lstStyle/>
          <a:p>
            <a:r>
              <a:rPr lang="en-US" dirty="0"/>
              <a:t>Do…While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531814" y="5757966"/>
            <a:ext cx="11125198" cy="719034"/>
          </a:xfrm>
        </p:spPr>
        <p:txBody>
          <a:bodyPr/>
          <a:lstStyle/>
          <a:p>
            <a:r>
              <a:rPr lang="bg-BG" dirty="0"/>
              <a:t>Повторение докато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bg-BG" dirty="0"/>
              <a:t>изпълнено условието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018212" y="609600"/>
            <a:ext cx="0" cy="609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875212" y="3034134"/>
            <a:ext cx="2286000" cy="1589174"/>
            <a:chOff x="4875212" y="3186534"/>
            <a:chExt cx="2286000" cy="1589174"/>
          </a:xfrm>
        </p:grpSpPr>
        <p:sp>
          <p:nvSpPr>
            <p:cNvPr id="10" name="Flowchart: Decision 9"/>
            <p:cNvSpPr/>
            <p:nvPr/>
          </p:nvSpPr>
          <p:spPr>
            <a:xfrm>
              <a:off x="4875212" y="3186534"/>
              <a:ext cx="2286000" cy="1589174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06016" y="3694221"/>
              <a:ext cx="14439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условие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875212" y="1219200"/>
            <a:ext cx="2286000" cy="926910"/>
            <a:chOff x="2586252" y="1101100"/>
            <a:chExt cx="2286000" cy="926910"/>
          </a:xfrm>
        </p:grpSpPr>
        <p:sp>
          <p:nvSpPr>
            <p:cNvPr id="15" name="Rectangle 14"/>
            <p:cNvSpPr/>
            <p:nvPr/>
          </p:nvSpPr>
          <p:spPr>
            <a:xfrm>
              <a:off x="2586252" y="1101100"/>
              <a:ext cx="2286000" cy="92691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935477" y="1309897"/>
              <a:ext cx="15875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bg-BG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команди</a:t>
              </a:r>
              <a:endPara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18" name="Elbow Connector 17"/>
          <p:cNvCxnSpPr>
            <a:endCxn id="15" idx="1"/>
          </p:cNvCxnSpPr>
          <p:nvPr/>
        </p:nvCxnSpPr>
        <p:spPr>
          <a:xfrm rot="16200000" flipV="1">
            <a:off x="3950677" y="2607191"/>
            <a:ext cx="2158041" cy="308969"/>
          </a:xfrm>
          <a:prstGeom prst="bentConnector4">
            <a:avLst>
              <a:gd name="adj1" fmla="val 52"/>
              <a:gd name="adj2" fmla="val 39484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/>
          <p:nvPr/>
        </p:nvCxnSpPr>
        <p:spPr>
          <a:xfrm>
            <a:off x="7008812" y="3828721"/>
            <a:ext cx="1219200" cy="585956"/>
          </a:xfrm>
          <a:prstGeom prst="bentConnector3">
            <a:avLst>
              <a:gd name="adj1" fmla="val 100374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066320" y="3272135"/>
            <a:ext cx="9868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7039304" y="3272135"/>
            <a:ext cx="1310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85" y="2146110"/>
            <a:ext cx="2512427" cy="1893700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8470259" y="1685668"/>
            <a:ext cx="3581401" cy="2429132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386602" y="2784561"/>
              <a:ext cx="1435203" cy="476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</a:rPr>
                <a:t>do-while</a:t>
              </a:r>
            </a:p>
          </p:txBody>
        </p:sp>
      </p:grp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6018212" y="2133600"/>
            <a:ext cx="0" cy="90053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4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601" y="1137869"/>
            <a:ext cx="11804822" cy="5570355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естествено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Изчислява факториел от </a:t>
            </a:r>
            <a:r>
              <a:rPr lang="en-US" dirty="0"/>
              <a:t>n (</a:t>
            </a:r>
            <a:r>
              <a:rPr lang="en-US" dirty="0">
                <a:latin typeface="Consolas" panose="020B0609020204030204" pitchFamily="49" charset="0"/>
              </a:rPr>
              <a:t>n!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pPr lvl="1"/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!</a:t>
            </a:r>
            <a:r>
              <a:rPr lang="en-US" dirty="0"/>
              <a:t> =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> *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> *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bg-BG" dirty="0"/>
              <a:t>= 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120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условие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544705" y="3858243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972007" y="46482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2343607" y="48063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05607" y="4648200"/>
            <a:ext cx="931405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403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Изчисляване на факториел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676640"/>
            <a:ext cx="10366376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fact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fact = fact * n;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n--;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System.out.println(fact);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https://judge.softuni.bg/Contests/Practice/Index/156#7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66212" y="2743200"/>
            <a:ext cx="202170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n!</a:t>
            </a:r>
          </a:p>
        </p:txBody>
      </p:sp>
    </p:spTree>
    <p:extLst>
      <p:ext uri="{BB962C8B-B14F-4D97-AF65-F5344CB8AC3E}">
        <p14:creationId xmlns:p14="http://schemas.microsoft.com/office/powerpoint/2010/main" val="108981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</a:t>
            </a:r>
            <a:r>
              <a:rPr lang="en-US" dirty="0"/>
              <a:t> </a:t>
            </a:r>
            <a:r>
              <a:rPr lang="bg-BG" dirty="0"/>
              <a:t>положително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Сумира цифрите на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= 5634: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6 </a:t>
            </a:r>
            <a:r>
              <a:rPr lang="en-US" dirty="0"/>
              <a:t>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 +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4 </a:t>
            </a:r>
            <a:r>
              <a:rPr lang="en-US" dirty="0"/>
              <a:t>=</a:t>
            </a:r>
            <a:r>
              <a:rPr lang="bg-BG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18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условие</a:t>
            </a:r>
            <a:endParaRPr lang="en-US" dirty="0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912812" y="51054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5634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284412" y="5263597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3046412" y="5105400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18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559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Сумиране на цифрите на число -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1224" y="1752600"/>
            <a:ext cx="10366376" cy="34532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do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sum = sum + (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%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/ 10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(n &gt; 0);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System.out.println("Sum of digits: " + sum);</a:t>
            </a:r>
          </a:p>
        </p:txBody>
      </p:sp>
      <p:sp>
        <p:nvSpPr>
          <p:cNvPr id="6" name="Rectangle 5"/>
          <p:cNvSpPr/>
          <p:nvPr/>
        </p:nvSpPr>
        <p:spPr>
          <a:xfrm>
            <a:off x="760412" y="6123296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https://judge.softuni.bg/Contests/Practice/Index/156#8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540378" y="2895599"/>
            <a:ext cx="4202234" cy="922521"/>
          </a:xfrm>
          <a:prstGeom prst="wedgeRoundRectCallout">
            <a:avLst>
              <a:gd name="adj1" fmla="val -67368"/>
              <a:gd name="adj2" fmla="val 2924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%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 последната цифра на числото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646612" y="4032313"/>
            <a:ext cx="6434224" cy="489059"/>
          </a:xfrm>
          <a:prstGeom prst="wedgeRoundRectCallout">
            <a:avLst>
              <a:gd name="adj1" fmla="val -62906"/>
              <a:gd name="adj2" fmla="val -3579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10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 последната цифра на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n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61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5883" t="9229" r="6685" b="9229"/>
          <a:stretch/>
        </p:blipFill>
        <p:spPr>
          <a:xfrm>
            <a:off x="2762534" y="1600200"/>
            <a:ext cx="6622126" cy="3564254"/>
          </a:xfrm>
          <a:prstGeom prst="roundRect">
            <a:avLst>
              <a:gd name="adj" fmla="val 3432"/>
            </a:avLst>
          </a:prstGeom>
          <a:effectLst>
            <a:softEdge rad="127000"/>
          </a:effec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4214" y="5504000"/>
            <a:ext cx="10820398" cy="820600"/>
          </a:xfrm>
        </p:spPr>
        <p:txBody>
          <a:bodyPr/>
          <a:lstStyle/>
          <a:p>
            <a:r>
              <a:rPr lang="bg-BG" dirty="0"/>
              <a:t>Безкрайни цикли и оператор </a:t>
            </a:r>
            <a:r>
              <a:rPr lang="en-US" dirty="0">
                <a:latin typeface="Consolas" panose="020B0609020204030204" pitchFamily="49" charset="0"/>
              </a:rPr>
              <a:t>break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8192963" y="1733223"/>
            <a:ext cx="2193746" cy="2193746"/>
            <a:chOff x="7740739" y="1887573"/>
            <a:chExt cx="2193746" cy="2193746"/>
          </a:xfrm>
        </p:grpSpPr>
        <p:pic>
          <p:nvPicPr>
            <p:cNvPr id="2058" name="Picture 10" descr="https://cdn3.iconfinder.com/data/icons/UltimateGnome/256x256/actions/go-jump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509691">
              <a:off x="7740739" y="1887573"/>
              <a:ext cx="2193746" cy="2193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 rot="937806">
              <a:off x="8184463" y="2237096"/>
              <a:ext cx="1170513" cy="381000"/>
            </a:xfrm>
            <a:prstGeom prst="rect">
              <a:avLst/>
            </a:prstGeom>
            <a:noFill/>
          </p:spPr>
          <p:txBody>
            <a:bodyPr wrap="none" rtlCol="0">
              <a:prstTxWarp prst="textChevron">
                <a:avLst/>
              </a:prstTxWarp>
              <a:spAutoFit/>
            </a:bodyPr>
            <a:lstStyle/>
            <a:p>
              <a:r>
                <a:rPr 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anose="020B0609020204030204" pitchFamily="49" charset="0"/>
                </a:rPr>
                <a:t>break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 rot="2657645">
            <a:off x="4765364" y="3120717"/>
            <a:ext cx="2685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b="1" dirty="0">
                <a:solidFill>
                  <a:schemeClr val="accent6">
                    <a:lumMod val="50000"/>
                  </a:schemeClr>
                </a:solidFill>
              </a:rPr>
              <a:t>безкраен цикъл</a:t>
            </a:r>
            <a:endParaRPr lang="en-US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37" name="Picture 10" descr="https://cdn3.iconfinder.com/data/icons/UltimateGnome/256x256/actions/go-jum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39882" flipH="1">
            <a:off x="1535629" y="2077885"/>
            <a:ext cx="2441854" cy="219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 rot="20486230">
            <a:off x="2190946" y="2313153"/>
            <a:ext cx="1203749" cy="466362"/>
          </a:xfrm>
          <a:prstGeom prst="rect">
            <a:avLst/>
          </a:prstGeom>
          <a:noFill/>
        </p:spPr>
        <p:txBody>
          <a:bodyPr wrap="none" rtlCol="0">
            <a:prstTxWarp prst="textChevron">
              <a:avLst/>
            </a:prstTxWarp>
            <a:spAutoFit/>
          </a:bodyPr>
          <a:lstStyle/>
          <a:p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</a:t>
            </a:r>
          </a:p>
        </p:txBody>
      </p:sp>
    </p:spTree>
    <p:extLst>
      <p:ext uri="{BB962C8B-B14F-4D97-AF65-F5344CB8AC3E}">
        <p14:creationId xmlns:p14="http://schemas.microsoft.com/office/powerpoint/2010/main" val="265832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4" y="1191467"/>
            <a:ext cx="7808997" cy="5530010"/>
          </a:xfrm>
        </p:spPr>
        <p:txBody>
          <a:bodyPr>
            <a:normAutofit/>
          </a:bodyPr>
          <a:lstStyle/>
          <a:p>
            <a:pPr lvl="0"/>
            <a:r>
              <a:rPr lang="bg-BG" dirty="0"/>
              <a:t>По-сложни конструкции за цикъл:</a:t>
            </a:r>
            <a:endParaRPr lang="en-US" dirty="0"/>
          </a:p>
          <a:p>
            <a:pPr lvl="1"/>
            <a:r>
              <a:rPr lang="en-US" dirty="0"/>
              <a:t>For-</a:t>
            </a:r>
            <a:r>
              <a:rPr lang="bg-BG" dirty="0"/>
              <a:t>цикъл със стъпка</a:t>
            </a:r>
          </a:p>
          <a:p>
            <a:pPr lvl="1"/>
            <a:r>
              <a:rPr lang="en-US" dirty="0"/>
              <a:t>For-</a:t>
            </a:r>
            <a:r>
              <a:rPr lang="bg-BG" dirty="0"/>
              <a:t>цикъл с намаляваща стъпка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dirty="0"/>
              <a:t>-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  <a:endParaRPr lang="en-US" dirty="0"/>
          </a:p>
          <a:p>
            <a:pPr lvl="1"/>
            <a:r>
              <a:rPr lang="bg-BG" dirty="0"/>
              <a:t>Безкраен цикъл и оператор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70812" y="1243633"/>
            <a:ext cx="3827607" cy="4928567"/>
            <a:chOff x="7860965" y="1217225"/>
            <a:chExt cx="3827607" cy="492856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60965" y="1549758"/>
              <a:ext cx="3564398" cy="4596034"/>
            </a:xfrm>
            <a:prstGeom prst="rect">
              <a:avLst/>
            </a:prstGeom>
          </p:spPr>
        </p:pic>
        <p:grpSp>
          <p:nvGrpSpPr>
            <p:cNvPr id="11" name="Group 10"/>
            <p:cNvGrpSpPr/>
            <p:nvPr/>
          </p:nvGrpSpPr>
          <p:grpSpPr>
            <a:xfrm>
              <a:off x="9766411" y="1217225"/>
              <a:ext cx="1922161" cy="1678375"/>
              <a:chOff x="7558418" y="2564463"/>
              <a:chExt cx="4019280" cy="3644086"/>
            </a:xfrm>
          </p:grpSpPr>
          <p:pic>
            <p:nvPicPr>
              <p:cNvPr id="12" name="Picture 1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58418" y="3391125"/>
                <a:ext cx="3737958" cy="2817424"/>
              </a:xfrm>
              <a:prstGeom prst="rect">
                <a:avLst/>
              </a:prstGeom>
            </p:spPr>
          </p:pic>
          <p:pic>
            <p:nvPicPr>
              <p:cNvPr id="13" name="Picture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848827" y="2564463"/>
                <a:ext cx="1728871" cy="1686705"/>
              </a:xfrm>
              <a:prstGeom prst="rect">
                <a:avLst/>
              </a:prstGeom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</p:pic>
        </p:grpSp>
      </p:grp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до безкрайност: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09636" y="3048000"/>
            <a:ext cx="10366376" cy="15142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5122" name="Picture 2" descr="http://www.infiniteimpactmsu.com/s/811/images/editor/infinite_impact/infinite-impact-icon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3812" y="3251664"/>
            <a:ext cx="2052637" cy="110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3351212" y="1905000"/>
            <a:ext cx="3200400" cy="908001"/>
          </a:xfrm>
          <a:prstGeom prst="wedgeRoundRectCallout">
            <a:avLst>
              <a:gd name="adj1" fmla="val -63326"/>
              <a:gd name="adj2" fmla="val 83019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Условието е винаги вярно</a:t>
            </a:r>
          </a:p>
        </p:txBody>
      </p:sp>
    </p:spTree>
    <p:extLst>
      <p:ext uri="{BB962C8B-B14F-4D97-AF65-F5344CB8AC3E}">
        <p14:creationId xmlns:p14="http://schemas.microsoft.com/office/powerpoint/2010/main" val="152505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2" y="1151124"/>
            <a:ext cx="11804822" cy="5570355"/>
          </a:xfrm>
        </p:spPr>
        <p:txBody>
          <a:bodyPr/>
          <a:lstStyle/>
          <a:p>
            <a:r>
              <a:rPr lang="bg-BG" dirty="0"/>
              <a:t>Оператор </a:t>
            </a:r>
            <a:r>
              <a:rPr lang="en-US" dirty="0">
                <a:solidFill>
                  <a:srgbClr val="F3CD60"/>
                </a:solidFill>
              </a:rPr>
              <a:t>break</a:t>
            </a:r>
            <a:r>
              <a:rPr lang="en-US" dirty="0"/>
              <a:t> – </a:t>
            </a:r>
            <a:r>
              <a:rPr lang="bg-BG" dirty="0"/>
              <a:t>прекъсване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 </a:t>
            </a:r>
            <a:r>
              <a:rPr lang="en-US" dirty="0"/>
              <a:t>(2)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989012" y="2413211"/>
            <a:ext cx="10366376" cy="34101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(…)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rgbClr val="F3CD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503612" y="4267200"/>
            <a:ext cx="4294496" cy="990600"/>
          </a:xfrm>
          <a:prstGeom prst="wedgeRoundRectCallout">
            <a:avLst>
              <a:gd name="adj1" fmla="val -64983"/>
              <a:gd name="adj2" fmla="val -94093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9905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066800"/>
            <a:ext cx="11804822" cy="557035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200" dirty="0"/>
              <a:t>Напишете програма, която: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Прочита цяло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Проверява да 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просто число</a:t>
            </a:r>
            <a:endParaRPr lang="bg-BG" sz="2400" dirty="0"/>
          </a:p>
          <a:p>
            <a:pPr>
              <a:lnSpc>
                <a:spcPct val="110000"/>
              </a:lnSpc>
            </a:pPr>
            <a:r>
              <a:rPr lang="bg-BG" sz="3200" dirty="0"/>
              <a:t>Насоки: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Едно число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sz="3000" dirty="0"/>
              <a:t> </a:t>
            </a:r>
            <a:r>
              <a:rPr lang="bg-BG" sz="3000" dirty="0"/>
              <a:t>е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просто</a:t>
            </a:r>
            <a:r>
              <a:rPr lang="bg-BG" sz="3000" dirty="0"/>
              <a:t>, ако се дели единствено на </a:t>
            </a:r>
            <a:r>
              <a:rPr lang="bg-BG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Прости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23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29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31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37</a:t>
            </a:r>
            <a:r>
              <a:rPr lang="bg-BG" sz="3000" dirty="0"/>
              <a:t>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41</a:t>
            </a:r>
            <a:r>
              <a:rPr lang="bg-BG" sz="3000" dirty="0"/>
              <a:t>,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 43</a:t>
            </a:r>
            <a:r>
              <a:rPr lang="bg-BG" sz="3000" dirty="0"/>
              <a:t>, …</a:t>
            </a:r>
          </a:p>
          <a:p>
            <a:pPr lvl="1">
              <a:lnSpc>
                <a:spcPct val="110000"/>
              </a:lnSpc>
            </a:pPr>
            <a:r>
              <a:rPr lang="bg-BG" sz="3000" dirty="0"/>
              <a:t>Непрости (композитни) числа: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10</a:t>
            </a:r>
            <a:r>
              <a:rPr lang="bg-BG" sz="3000" dirty="0"/>
              <a:t> = 2 * 5,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21 </a:t>
            </a:r>
            <a:r>
              <a:rPr lang="bg-BG" sz="3000" dirty="0"/>
              <a:t>= 3 * 7,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143</a:t>
            </a:r>
            <a:r>
              <a:rPr lang="bg-BG" sz="3000" dirty="0"/>
              <a:t> = 13 * 11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числа</a:t>
            </a:r>
            <a:r>
              <a:rPr lang="en-US" dirty="0"/>
              <a:t> - </a:t>
            </a:r>
            <a:r>
              <a:rPr lang="bg-BG" dirty="0"/>
              <a:t>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95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00" dirty="0"/>
              <a:t>Проверка за просто число - решение</a:t>
            </a:r>
            <a:endParaRPr lang="en-US" sz="39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2812" y="990600"/>
            <a:ext cx="1036637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boolean prime = true;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2; i &lt;= Math.sqrt(n); i++)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i == 0) 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prime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 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if (prime) { System.out.println("Prime"); }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else System.out.println("Not prime");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2484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9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3898260" y="3810000"/>
            <a:ext cx="4294496" cy="838200"/>
          </a:xfrm>
          <a:prstGeom prst="wedgeRoundRectCallout">
            <a:avLst>
              <a:gd name="adj1" fmla="val -61280"/>
              <a:gd name="adj2" fmla="val -35082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break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излиза от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текущия цикъл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cxnSp>
        <p:nvCxnSpPr>
          <p:cNvPr id="10" name="Elbow Connector 9"/>
          <p:cNvCxnSpPr/>
          <p:nvPr/>
        </p:nvCxnSpPr>
        <p:spPr>
          <a:xfrm rot="10800000" flipV="1">
            <a:off x="967404" y="3886200"/>
            <a:ext cx="1066800" cy="1025856"/>
          </a:xfrm>
          <a:prstGeom prst="bentConnector3">
            <a:avLst>
              <a:gd name="adj1" fmla="val 14339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7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Напишете програма, която:</a:t>
            </a:r>
          </a:p>
          <a:p>
            <a:pPr lvl="1"/>
            <a:r>
              <a:rPr lang="bg-BG" sz="3000" dirty="0"/>
              <a:t>Прочита число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sz="3000" dirty="0"/>
              <a:t>Проверява дали </a:t>
            </a:r>
            <a:r>
              <a:rPr lang="en-US" sz="3000" b="1" dirty="0">
                <a:solidFill>
                  <a:srgbClr val="F3CD60"/>
                </a:solidFill>
              </a:rPr>
              <a:t>n</a:t>
            </a:r>
            <a:r>
              <a:rPr lang="bg-BG" sz="3000" dirty="0"/>
              <a:t> е четно</a:t>
            </a:r>
            <a:endParaRPr lang="en-US" sz="3000" dirty="0"/>
          </a:p>
          <a:p>
            <a:pPr lvl="1"/>
            <a:r>
              <a:rPr lang="bg-BG" sz="3000" dirty="0"/>
              <a:t>При невалидно число се връща към повторно въвеждане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условие</a:t>
            </a:r>
            <a:endParaRPr lang="en-US" dirty="0"/>
          </a:p>
        </p:txBody>
      </p:sp>
      <p:grpSp>
        <p:nvGrpSpPr>
          <p:cNvPr id="9" name="Group 7"/>
          <p:cNvGrpSpPr/>
          <p:nvPr/>
        </p:nvGrpSpPr>
        <p:grpSpPr>
          <a:xfrm>
            <a:off x="8173412" y="4267200"/>
            <a:ext cx="3186000" cy="1780061"/>
            <a:chOff x="9094190" y="2597400"/>
            <a:chExt cx="2216908" cy="1288800"/>
          </a:xfrm>
        </p:grpSpPr>
        <p:pic>
          <p:nvPicPr>
            <p:cNvPr id="10" name="Picture 2" descr="http://www.infiniteimpactmsu.com/s/811/images/editor/infinite_impact/infinite-impact-icon-01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94190" y="2970223"/>
              <a:ext cx="1698540" cy="9159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45891" y="2597400"/>
              <a:ext cx="1165207" cy="9578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3972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число -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2533" y="1371600"/>
            <a:ext cx="10207624" cy="4795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(true)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System.out.print("Enter even number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if (n % 2 == 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// even number </a:t>
            </a:r>
            <a:r>
              <a:rPr lang="bg-BG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-&gt; </a:t>
            </a:r>
            <a:r>
              <a:rPr lang="en-US" sz="2600" b="1" i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exit from the loop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System.out.println("The number is not even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.");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System.out.println("Even number entered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: "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+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n);</a:t>
            </a:r>
          </a:p>
        </p:txBody>
      </p:sp>
    </p:spTree>
    <p:extLst>
      <p:ext uri="{BB962C8B-B14F-4D97-AF65-F5344CB8AC3E}">
        <p14:creationId xmlns:p14="http://schemas.microsoft.com/office/powerpoint/2010/main" val="7313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12814" y="5427800"/>
            <a:ext cx="10363198" cy="820600"/>
          </a:xfrm>
        </p:spPr>
        <p:txBody>
          <a:bodyPr/>
          <a:lstStyle/>
          <a:p>
            <a:r>
              <a:rPr lang="bg-BG" dirty="0"/>
              <a:t>Задачи с цикли</a:t>
            </a:r>
            <a:endParaRPr lang="en-US" dirty="0"/>
          </a:p>
        </p:txBody>
      </p:sp>
      <p:grpSp>
        <p:nvGrpSpPr>
          <p:cNvPr id="47" name="Group 46"/>
          <p:cNvGrpSpPr/>
          <p:nvPr/>
        </p:nvGrpSpPr>
        <p:grpSpPr>
          <a:xfrm>
            <a:off x="3884612" y="1236800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026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2052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2273335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8837612" y="1693951"/>
            <a:ext cx="2359356" cy="2816596"/>
            <a:chOff x="8837612" y="1693951"/>
            <a:chExt cx="2359356" cy="281659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054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66225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450" y="1127933"/>
            <a:ext cx="11804822" cy="55703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Прочита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>
              <a:lnSpc>
                <a:spcPct val="100000"/>
              </a:lnSpc>
            </a:pPr>
            <a:r>
              <a:rPr lang="bg-BG" dirty="0"/>
              <a:t>Пресмята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bg-BG" b="1" dirty="0">
                <a:solidFill>
                  <a:srgbClr val="F3CD60"/>
                </a:solidFill>
              </a:rPr>
              <a:t>-тото </a:t>
            </a:r>
            <a:r>
              <a:rPr lang="bg-BG" dirty="0"/>
              <a:t>число на Фибоначи</a:t>
            </a:r>
          </a:p>
          <a:p>
            <a:pPr>
              <a:lnSpc>
                <a:spcPct val="100000"/>
              </a:lnSpc>
            </a:pPr>
            <a:r>
              <a:rPr lang="bg-BG" dirty="0"/>
              <a:t>Числата на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Фибоначи</a:t>
            </a:r>
            <a:r>
              <a:rPr lang="bg-BG" dirty="0"/>
              <a:t> са следните: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8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13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21</a:t>
            </a:r>
            <a:r>
              <a:rPr lang="en-US" dirty="0"/>
              <a:t>,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34</a:t>
            </a:r>
            <a:r>
              <a:rPr lang="en-US" dirty="0"/>
              <a:t>, …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0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1</a:t>
            </a:r>
            <a:r>
              <a:rPr lang="en-US" noProof="1"/>
              <a:t> = 1</a:t>
            </a:r>
          </a:p>
          <a:p>
            <a:pPr lvl="1">
              <a:lnSpc>
                <a:spcPct val="100000"/>
              </a:lnSpc>
            </a:pPr>
            <a:r>
              <a:rPr lang="en-US" noProof="1"/>
              <a:t>F</a:t>
            </a:r>
            <a:r>
              <a:rPr lang="en-US" sz="3600" baseline="-25000" noProof="1"/>
              <a:t>n</a:t>
            </a:r>
            <a:r>
              <a:rPr lang="en-US" noProof="1"/>
              <a:t> = F</a:t>
            </a:r>
            <a:r>
              <a:rPr lang="en-US" sz="3600" baseline="-25000" noProof="1"/>
              <a:t>n-1</a:t>
            </a:r>
            <a:r>
              <a:rPr lang="en-US" noProof="1"/>
              <a:t> + F</a:t>
            </a:r>
            <a:r>
              <a:rPr lang="en-US" sz="3600" baseline="-25000" noProof="1"/>
              <a:t>n-2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 - условие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634" y="3883293"/>
            <a:ext cx="6553200" cy="1280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4747" lvl="0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prstClr val="white"/>
                </a:solidFill>
              </a:rPr>
              <a:t>Примерен вход и изход: </a:t>
            </a:r>
          </a:p>
          <a:p>
            <a:pPr marL="914240" lvl="1" indent="-304747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prstClr val="white"/>
                </a:solidFill>
              </a:rPr>
              <a:t>F(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15</a:t>
            </a:r>
            <a:r>
              <a:rPr lang="en-US" sz="3200" dirty="0">
                <a:solidFill>
                  <a:prstClr val="white"/>
                </a:solidFill>
              </a:rPr>
              <a:t>) =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987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5637212" y="5635443"/>
            <a:ext cx="6858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15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6558651" y="580358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320651" y="5645383"/>
            <a:ext cx="931405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987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075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 на Фибоначи</a:t>
            </a:r>
            <a:r>
              <a:rPr lang="en-US" dirty="0"/>
              <a:t> - </a:t>
            </a:r>
            <a:r>
              <a:rPr lang="bg-BG" dirty="0"/>
              <a:t>решение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46112" y="1447800"/>
            <a:ext cx="10287000" cy="40257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f0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f1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 (int i = 0; i &lt; n-1; i++)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int fNext =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f0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pt-BR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f1</a:t>
            </a: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f0 = f1;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f1 = fNext;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8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System.out.println(f1);</a:t>
            </a:r>
            <a:endParaRPr lang="en-US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112" y="6161575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r>
              <a:rPr lang="en-US" dirty="0">
                <a:hlinkClick r:id="rId2"/>
              </a:rPr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75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b="1" dirty="0">
              <a:solidFill>
                <a:srgbClr val="F3CD60"/>
              </a:solidFill>
            </a:endParaRPr>
          </a:p>
          <a:p>
            <a:pPr lvl="1"/>
            <a:r>
              <a:rPr lang="bg-BG" dirty="0"/>
              <a:t>Отпечатва числата </a:t>
            </a:r>
            <a:r>
              <a:rPr lang="bg-BG" dirty="0">
                <a:solidFill>
                  <a:srgbClr val="F3CD60"/>
                </a:solidFill>
              </a:rPr>
              <a:t>от 1 до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r>
              <a:rPr lang="en-US" dirty="0">
                <a:solidFill>
                  <a:srgbClr val="F3CD60"/>
                </a:solidFill>
              </a:rPr>
              <a:t> </a:t>
            </a:r>
            <a:r>
              <a:rPr lang="bg-BG" dirty="0"/>
              <a:t>в пирамида</a:t>
            </a:r>
          </a:p>
          <a:p>
            <a:pPr lvl="1"/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- условие</a:t>
            </a:r>
            <a:endParaRPr lang="en-US" dirty="0"/>
          </a:p>
        </p:txBody>
      </p:sp>
      <p:pic>
        <p:nvPicPr>
          <p:cNvPr id="21" name="Picture 4" descr="http://findicons.com/files/icons/2625/google_plus_interface_icons/128/pyram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2812" y="3200400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73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2813" y="4780637"/>
            <a:ext cx="10363200" cy="820600"/>
          </a:xfrm>
        </p:spPr>
        <p:txBody>
          <a:bodyPr/>
          <a:lstStyle/>
          <a:p>
            <a:r>
              <a:rPr lang="bg-BG"/>
              <a:t>Цикли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651472"/>
            <a:ext cx="10363200" cy="719034"/>
          </a:xfrm>
        </p:spPr>
        <p:txBody>
          <a:bodyPr/>
          <a:lstStyle/>
          <a:p>
            <a:r>
              <a:rPr lang="bg-BG" dirty="0"/>
              <a:t>Работа с по-сложни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1065212" y="990600"/>
            <a:ext cx="3921940" cy="3389149"/>
            <a:chOff x="7558418" y="2819400"/>
            <a:chExt cx="3921940" cy="3389149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58418" y="3391125"/>
              <a:ext cx="3737958" cy="2817424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80612" y="2819400"/>
              <a:ext cx="1499746" cy="1463167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812" y="1638642"/>
            <a:ext cx="2688569" cy="26885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6911" y="1504518"/>
            <a:ext cx="3859102" cy="282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6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условие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9613" y="3531300"/>
            <a:ext cx="144779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9613" y="2261901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7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341111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9002" y="3531299"/>
            <a:ext cx="20208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509003" y="2261901"/>
            <a:ext cx="2020800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12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6367002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54307" y="3531300"/>
            <a:ext cx="2017799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54308" y="2261901"/>
            <a:ext cx="201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0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10805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193020" y="3531300"/>
            <a:ext cx="3146783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13 14 15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193021" y="2261901"/>
            <a:ext cx="314678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9604220" y="3037059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808551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Пирамида от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87065"/>
            <a:ext cx="10591800" cy="497366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1; row &lt;= n; row++)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1; col &lt;= row; col++) {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(col &gt; 1) System.out.print("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System.out.print(num);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num++;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  if (num &gt; n) 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if (num &gt; n) { </a:t>
            </a:r>
            <a:r>
              <a:rPr lang="en-US" sz="26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break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}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990012" y="3505200"/>
            <a:ext cx="2020800" cy="23944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6</a:t>
            </a:r>
            <a:endParaRPr lang="en-US" sz="26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7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8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9</a:t>
            </a:r>
            <a:r>
              <a:rPr lang="en-US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11 12</a:t>
            </a:r>
          </a:p>
        </p:txBody>
      </p:sp>
    </p:spTree>
    <p:extLst>
      <p:ext uri="{BB962C8B-B14F-4D97-AF65-F5344CB8AC3E}">
        <p14:creationId xmlns:p14="http://schemas.microsoft.com/office/powerpoint/2010/main" val="394165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dirty="0"/>
              <a:t>n</a:t>
            </a:r>
          </a:p>
          <a:p>
            <a:pPr lvl="1"/>
            <a:r>
              <a:rPr lang="bg-BG" dirty="0"/>
              <a:t>Отпечатва числата от 1 до </a:t>
            </a:r>
            <a:r>
              <a:rPr lang="en-US" dirty="0"/>
              <a:t>n</a:t>
            </a:r>
            <a:r>
              <a:rPr lang="bg-BG" dirty="0"/>
              <a:t> в таблица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266" name="Picture 2" descr="https://revelsystems.com/wp-content/uploads/2013/07/pos-feat-matrix-inventory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212" y="3505200"/>
            <a:ext cx="2514279" cy="251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16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26110" y="3301019"/>
            <a:ext cx="1447798" cy="16400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226110" y="2031620"/>
            <a:ext cx="1447798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7" name="Down Arrow 6"/>
          <p:cNvSpPr/>
          <p:nvPr/>
        </p:nvSpPr>
        <p:spPr>
          <a:xfrm>
            <a:off x="3797608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965500" y="3301019"/>
            <a:ext cx="2243712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endParaRPr lang="bg-BG" sz="2800" b="1" noProof="1">
              <a:solidFill>
                <a:schemeClr val="tx2">
                  <a:lumMod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965500" y="2031620"/>
            <a:ext cx="2243712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8823499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310805" y="3301019"/>
            <a:ext cx="1850408" cy="211401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3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310805" y="2031620"/>
            <a:ext cx="1850407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4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6083607" y="2806778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1141412" y="3301019"/>
            <a:ext cx="1447801" cy="1166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 </a:t>
            </a: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1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1141412" y="2031620"/>
            <a:ext cx="1447801" cy="69208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 = </a:t>
            </a: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2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1712911" y="2801095"/>
            <a:ext cx="304801" cy="4168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67826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с числа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60412" y="1151121"/>
            <a:ext cx="1059180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row = 0; row &lt; n; row++)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col = 0; col &lt; n; col++)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int num = row + col + 1;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if (num &gt; n) { num = 2 * n - num;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   System.out.print(num + "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System.out.println();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60412" y="6144904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>
                <a:solidFill>
                  <a:prstClr val="white"/>
                </a:solidFill>
              </a:rPr>
              <a:t>Тестване на решението:</a:t>
            </a:r>
            <a:r>
              <a:rPr lang="en-US" dirty="0">
                <a:solidFill>
                  <a:prstClr val="white"/>
                </a:solidFill>
              </a:rPr>
              <a:t> </a:t>
            </a:r>
            <a:r>
              <a:rPr lang="en-US" dirty="0">
                <a:solidFill>
                  <a:prstClr val="white"/>
                </a:solidFill>
                <a:hlinkClick r:id="rId2"/>
              </a:rPr>
              <a:t>https://judge.softuni.bg/Contests/Practice/Index/156#</a:t>
            </a:r>
            <a:r>
              <a:rPr lang="bg-BG" dirty="0">
                <a:solidFill>
                  <a:prstClr val="white"/>
                </a:solidFill>
                <a:hlinkClick r:id="rId2"/>
              </a:rPr>
              <a:t>13</a:t>
            </a: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1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912813" y="5757966"/>
            <a:ext cx="10363200" cy="719034"/>
          </a:xfrm>
        </p:spPr>
        <p:txBody>
          <a:bodyPr/>
          <a:lstStyle/>
          <a:p>
            <a:r>
              <a:rPr lang="bg-BG" dirty="0"/>
              <a:t>Работа на живо в клас (</a:t>
            </a:r>
            <a:r>
              <a:rPr lang="bg-BG" noProof="1"/>
              <a:t>лаб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12813" y="4887533"/>
            <a:ext cx="10363200" cy="820600"/>
          </a:xfrm>
          <a:prstGeom prst="rect">
            <a:avLst/>
          </a:prstGeom>
        </p:spPr>
        <p:txBody>
          <a:bodyPr vert="horz" wrap="square" lIns="36000" tIns="36000" rIns="36000" bIns="36000" rtlCol="0" anchor="b" anchorCtr="0">
            <a:spAutoFit/>
          </a:bodyPr>
          <a:lstStyle>
            <a:lvl1pPr algn="ct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none" baseline="0">
                <a:solidFill>
                  <a:srgbClr val="F3BE6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По-сложни задачи с цикли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3776306" y="913405"/>
            <a:ext cx="5333998" cy="3730898"/>
            <a:chOff x="8552596" y="1826084"/>
            <a:chExt cx="3015255" cy="2508048"/>
          </a:xfrm>
          <a:scene3d>
            <a:camera prst="perspectiveHeroicExtremeRightFacing"/>
            <a:lightRig rig="threePt" dir="t"/>
          </a:scene3d>
        </p:grpSpPr>
        <p:pic>
          <p:nvPicPr>
            <p:cNvPr id="17" name="Picture 2" descr="http://icons.iconarchive.com/icons/tooschee/misc/512/Sync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2596" y="1826084"/>
              <a:ext cx="3015255" cy="25080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535824" y="2780711"/>
              <a:ext cx="960817" cy="535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bg-BG" sz="4800" b="1" dirty="0"/>
                <a:t>цикли</a:t>
              </a:r>
              <a:endParaRPr lang="en-US" sz="4800" b="1" dirty="0"/>
            </a:p>
          </p:txBody>
        </p:sp>
      </p:grpSp>
      <p:pic>
        <p:nvPicPr>
          <p:cNvPr id="19" name="Picture 4" descr="http://migrare.com/wp-content/uploads/2014/11/operations-icon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" y="1905431"/>
            <a:ext cx="3124200" cy="2092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8837612" y="1326047"/>
            <a:ext cx="2359356" cy="2816596"/>
            <a:chOff x="8837612" y="1693951"/>
            <a:chExt cx="2359356" cy="2816596"/>
          </a:xfrm>
        </p:grpSpPr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7612" y="1693951"/>
              <a:ext cx="2359356" cy="2816596"/>
            </a:xfrm>
            <a:prstGeom prst="rect">
              <a:avLst/>
            </a:prstGeom>
          </p:spPr>
        </p:pic>
        <p:pic>
          <p:nvPicPr>
            <p:cNvPr id="22" name="Picture 6" descr="http://www.trisotech.com/wp-content/uploads/icon-process-260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5522" y="2119952"/>
              <a:ext cx="1334848" cy="1026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3093807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Можем да ползваме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-</a:t>
            </a:r>
            <a:r>
              <a:rPr lang="bg-BG" sz="3200" dirty="0"/>
              <a:t>цикли със 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стъпка</a:t>
            </a:r>
            <a:r>
              <a:rPr lang="bg-BG" sz="3200" dirty="0"/>
              <a:t>:</a:t>
            </a:r>
            <a:endParaRPr lang="en-US" sz="3200" dirty="0"/>
          </a:p>
          <a:p>
            <a:pPr>
              <a:lnSpc>
                <a:spcPct val="100000"/>
              </a:lnSpc>
            </a:pP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научихме днес?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24891" y="1872994"/>
            <a:ext cx="6885636" cy="164352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28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8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</p:spTree>
    <p:extLst>
      <p:ext uri="{BB962C8B-B14F-4D97-AF65-F5344CB8AC3E}">
        <p14:creationId xmlns:p14="http://schemas.microsoft.com/office/powerpoint/2010/main" val="22999522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3" y="1012208"/>
            <a:ext cx="8113799" cy="557035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bg-BG" sz="3200" dirty="0"/>
              <a:t>Цикли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/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do</a:t>
            </a:r>
            <a:r>
              <a:rPr lang="en-US" sz="3200" dirty="0"/>
              <a:t>-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</a:t>
            </a:r>
            <a:r>
              <a:rPr lang="bg-BG" sz="3200" dirty="0"/>
              <a:t>повтарят блок от код докато е в сила дадено условие:</a:t>
            </a:r>
            <a:endParaRPr lang="en-US" sz="32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научихме днес?</a:t>
            </a:r>
            <a:r>
              <a:rPr lang="en-US" dirty="0"/>
              <a:t> (2)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91349" y="1981200"/>
            <a:ext cx="3413263" cy="3657600"/>
            <a:chOff x="8091349" y="1981200"/>
            <a:chExt cx="3413263" cy="3657600"/>
          </a:xfrm>
        </p:grpSpPr>
        <p:pic>
          <p:nvPicPr>
            <p:cNvPr id="7" name="Picture 2" descr="C:\Users\Ivan\Desktop\elements_presentations\summary_pic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349" y="3106618"/>
              <a:ext cx="3413263" cy="25321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501804" y="1981200"/>
              <a:ext cx="1926608" cy="1427116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58527">
              <a:off x="8169433" y="1984082"/>
              <a:ext cx="1177151" cy="1086969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scene3d>
              <a:camera prst="perspectiveRight"/>
              <a:lightRig rig="threePt" dir="t"/>
            </a:scene3d>
          </p:spPr>
        </p:pic>
      </p:grp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606917" y="2362200"/>
            <a:ext cx="6885636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 = 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(</a:t>
            </a:r>
            <a:r>
              <a:rPr lang="pt-BR" sz="3000" b="1" noProof="1">
                <a:solidFill>
                  <a:srgbClr val="FBEEC9">
                    <a:lumMod val="75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 &lt;= n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 {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bg-BG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</a:t>
            </a:r>
            <a:r>
              <a:rPr lang="pt-BR" sz="3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num++</a:t>
            </a: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);</a:t>
            </a:r>
          </a:p>
          <a:p>
            <a:pPr lvl="0" eaLnBrk="0" hangingPunct="0">
              <a:lnSpc>
                <a:spcPct val="120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pt-BR" sz="30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133047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по-сложни цикли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51754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https://softuni.bg/courses/programming-basics/</a:t>
            </a:r>
            <a:endParaRPr lang="en-US" dirty="0"/>
          </a:p>
        </p:txBody>
      </p:sp>
      <p:pic>
        <p:nvPicPr>
          <p:cNvPr id="14" name="Picture 1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0612" y="2729472"/>
            <a:ext cx="1726158" cy="932887"/>
          </a:xfrm>
          <a:prstGeom prst="roundRect">
            <a:avLst>
              <a:gd name="adj" fmla="val 2953"/>
            </a:avLst>
          </a:prstGeom>
        </p:spPr>
      </p:pic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8812" y="1305705"/>
            <a:ext cx="1752600" cy="804224"/>
          </a:xfrm>
          <a:prstGeom prst="roundRect">
            <a:avLst>
              <a:gd name="adj" fmla="val 3159"/>
            </a:avLst>
          </a:prstGeom>
        </p:spPr>
      </p:pic>
      <p:pic>
        <p:nvPicPr>
          <p:cNvPr id="17" name="Picture 16">
            <a:hlinkClick r:id="rId8"/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68146" y="1295400"/>
            <a:ext cx="2040956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19" name="Picture 18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4212" y="1316222"/>
            <a:ext cx="2093874" cy="804013"/>
          </a:xfrm>
          <a:prstGeom prst="roundRect">
            <a:avLst>
              <a:gd name="adj" fmla="val 3159"/>
            </a:avLst>
          </a:prstGeom>
        </p:spPr>
      </p:pic>
      <p:pic>
        <p:nvPicPr>
          <p:cNvPr id="20" name="Picture 19">
            <a:hlinkClick r:id="rId12"/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764" y="5373443"/>
            <a:ext cx="3352800" cy="849557"/>
          </a:xfrm>
          <a:prstGeom prst="roundRect">
            <a:avLst>
              <a:gd name="adj" fmla="val 3159"/>
            </a:avLst>
          </a:prstGeom>
        </p:spPr>
      </p:pic>
      <p:pic>
        <p:nvPicPr>
          <p:cNvPr id="22" name="Picture 21">
            <a:hlinkClick r:id="rId14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358563" y="5373443"/>
            <a:ext cx="2753589" cy="849556"/>
          </a:xfrm>
          <a:prstGeom prst="roundRect">
            <a:avLst>
              <a:gd name="adj" fmla="val 2953"/>
            </a:avLst>
          </a:prstGeom>
        </p:spPr>
      </p:pic>
      <p:pic>
        <p:nvPicPr>
          <p:cNvPr id="23" name="Picture 22">
            <a:hlinkClick r:id="rId16"/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33728" y="5373443"/>
            <a:ext cx="4073042" cy="849556"/>
          </a:xfrm>
          <a:prstGeom prst="roundRect">
            <a:avLst>
              <a:gd name="adj" fmla="val 3159"/>
            </a:avLst>
          </a:prstGeom>
        </p:spPr>
      </p:pic>
      <p:pic>
        <p:nvPicPr>
          <p:cNvPr id="24" name="Picture 23">
            <a:hlinkClick r:id="rId18"/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75612" y="1316222"/>
            <a:ext cx="3631158" cy="783191"/>
          </a:xfrm>
          <a:prstGeom prst="roundRect">
            <a:avLst>
              <a:gd name="adj" fmla="val 3159"/>
            </a:avLst>
          </a:prstGeom>
        </p:spPr>
      </p:pic>
      <p:pic>
        <p:nvPicPr>
          <p:cNvPr id="25" name="Picture 24">
            <a:hlinkClick r:id="rId20"/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713413" y="4251041"/>
            <a:ext cx="5993358" cy="550371"/>
          </a:xfrm>
          <a:prstGeom prst="roundRect">
            <a:avLst>
              <a:gd name="adj" fmla="val 3159"/>
            </a:avLst>
          </a:prstGeom>
        </p:spPr>
      </p:pic>
      <p:pic>
        <p:nvPicPr>
          <p:cNvPr id="13" name="Picture 12">
            <a:hlinkClick r:id="rId22"/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684119" y="2709374"/>
            <a:ext cx="2097840" cy="932890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25299838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413" y="1151121"/>
            <a:ext cx="11804822" cy="5570355"/>
          </a:xfrm>
        </p:spPr>
        <p:txBody>
          <a:bodyPr>
            <a:normAutofit/>
          </a:bodyPr>
          <a:lstStyle/>
          <a:p>
            <a:r>
              <a:rPr lang="bg-BG" dirty="0"/>
              <a:t>Настоящият курс </a:t>
            </a:r>
            <a:r>
              <a:rPr lang="en-US" dirty="0"/>
              <a:t>(</a:t>
            </a:r>
            <a:r>
              <a:rPr lang="bg-BG" dirty="0"/>
              <a:t>слайдове</a:t>
            </a:r>
            <a:r>
              <a:rPr lang="en-US" dirty="0"/>
              <a:t>, </a:t>
            </a:r>
            <a:r>
              <a:rPr lang="bg-BG" dirty="0"/>
              <a:t>примери</a:t>
            </a:r>
            <a:r>
              <a:rPr lang="en-US" dirty="0"/>
              <a:t>, </a:t>
            </a:r>
            <a:r>
              <a:rPr lang="bg-BG" dirty="0"/>
              <a:t>видео</a:t>
            </a:r>
            <a:r>
              <a:rPr lang="en-US" dirty="0"/>
              <a:t>, </a:t>
            </a:r>
            <a:r>
              <a:rPr lang="bg-BG" dirty="0"/>
              <a:t>задачи и др.</a:t>
            </a:r>
            <a:r>
              <a:rPr lang="en-US" dirty="0"/>
              <a:t>)</a:t>
            </a:r>
            <a:r>
              <a:rPr lang="bg-BG" dirty="0"/>
              <a:t> се разпространяват под свободен лиценз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bg-BG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endParaRPr lang="bg-BG" sz="2400" dirty="0"/>
          </a:p>
          <a:p>
            <a:pPr>
              <a:spcBef>
                <a:spcPts val="1800"/>
              </a:spcBef>
            </a:pPr>
            <a:r>
              <a:rPr lang="bg-BG" sz="2400" dirty="0"/>
              <a:t>Благодарности</a:t>
            </a:r>
            <a:r>
              <a:rPr lang="en-US" sz="2400" dirty="0"/>
              <a:t>: </a:t>
            </a:r>
            <a:r>
              <a:rPr lang="bg-BG" sz="2400" dirty="0"/>
              <a:t>настоящият материал може да съдържа части от следните източници</a:t>
            </a:r>
            <a:endParaRPr lang="en-US" sz="2400" dirty="0"/>
          </a:p>
          <a:p>
            <a:pPr lvl="1"/>
            <a:r>
              <a:rPr lang="bg-BG" sz="2000" dirty="0"/>
              <a:t>Книга </a:t>
            </a:r>
            <a:r>
              <a:rPr lang="en-US" sz="2000" dirty="0"/>
              <a:t>"</a:t>
            </a:r>
            <a:r>
              <a:rPr lang="bg-BG" sz="2000" dirty="0">
                <a:hlinkClick r:id="rId4"/>
              </a:rPr>
              <a:t>Основи на програмирането със </a:t>
            </a:r>
            <a:r>
              <a:rPr lang="en-US" sz="2000" dirty="0">
                <a:hlinkClick r:id="rId4"/>
              </a:rPr>
              <a:t>Java"</a:t>
            </a:r>
            <a:r>
              <a:rPr lang="bg-BG" sz="2000" dirty="0"/>
              <a:t> от Светлин Наков и колектив с лиценз</a:t>
            </a:r>
            <a:r>
              <a:rPr lang="en-US" sz="2000" dirty="0"/>
              <a:t> </a:t>
            </a:r>
            <a:r>
              <a:rPr lang="en-US" sz="2000" dirty="0">
                <a:hlinkClick r:id="rId5"/>
              </a:rPr>
              <a:t>CC-BY-SA</a:t>
            </a:r>
            <a:endParaRPr lang="bg-BG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pic>
        <p:nvPicPr>
          <p:cNvPr id="8" name="Picture 4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07637" y="351721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48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  <a:endParaRPr lang="bg-BG" dirty="0"/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bg-BG" dirty="0"/>
              <a:t> до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3</a:t>
            </a:r>
            <a:endParaRPr lang="bg-BG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bg-BG" dirty="0"/>
              <a:t>Примерен вход и изход: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условие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5212" y="3899855"/>
            <a:ext cx="1890600" cy="1890600"/>
          </a:xfrm>
          <a:prstGeom prst="rect">
            <a:avLst/>
          </a:prstGeom>
        </p:spPr>
      </p:pic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00939"/>
            <a:ext cx="28956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49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04426" y="103188"/>
            <a:ext cx="8869723" cy="936625"/>
          </a:xfrm>
        </p:spPr>
        <p:txBody>
          <a:bodyPr>
            <a:normAutofit/>
          </a:bodyPr>
          <a:lstStyle/>
          <a:p>
            <a:r>
              <a:rPr lang="bg-BG" dirty="0"/>
              <a:t>Безплатни обучения в </a:t>
            </a:r>
            <a:r>
              <a:rPr lang="bg-BG" noProof="1"/>
              <a:t>СофтУни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27012" y="1039813"/>
            <a:ext cx="9429532" cy="56388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 </a:t>
            </a:r>
            <a:r>
              <a:rPr lang="en-US" sz="3200" dirty="0"/>
              <a:t>– </a:t>
            </a:r>
            <a:r>
              <a:rPr lang="en-US" sz="3200" noProof="1">
                <a:hlinkClick r:id="rId3"/>
              </a:rPr>
              <a:t>softuni.org</a:t>
            </a:r>
            <a:endParaRPr lang="en-US" sz="32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</a:t>
            </a:r>
            <a:r>
              <a:rPr lang="bg-BG" dirty="0"/>
              <a:t> </a:t>
            </a:r>
            <a:r>
              <a:rPr lang="en-US" dirty="0"/>
              <a:t>@ 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77887" lvl="1" indent="0">
              <a:lnSpc>
                <a:spcPct val="100000"/>
              </a:lnSpc>
              <a:buNone/>
              <a:tabLst>
                <a:tab pos="282575" algn="l"/>
              </a:tabLst>
            </a:pP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bg-BG" noProof="1"/>
              <a:t>СофтУни форуми</a:t>
            </a:r>
            <a:r>
              <a:rPr lang="en-US" noProof="1"/>
              <a:t> – </a:t>
            </a:r>
            <a:r>
              <a:rPr lang="en-US" dirty="0">
                <a:hlinkClick r:id="rId6"/>
              </a:rPr>
              <a:t>forum.softuni.bg</a:t>
            </a:r>
            <a:endParaRPr lang="en-US" noProof="1"/>
          </a:p>
        </p:txBody>
      </p:sp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510966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8"/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129404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10"/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202" y="4651500"/>
            <a:ext cx="970156" cy="965726"/>
          </a:xfrm>
          <a:prstGeom prst="rect">
            <a:avLst/>
          </a:prstGeom>
        </p:spPr>
      </p:pic>
      <p:pic>
        <p:nvPicPr>
          <p:cNvPr id="14" name="Picture 13" descr="http://softuni.bg" title="Software University">
            <a:hlinkClick r:id="rId12" tooltip="Software University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68" y="1566110"/>
            <a:ext cx="1701050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9" name="Picture 8">
            <a:hlinkClick r:id="rId4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2612" y="3213098"/>
            <a:ext cx="2286198" cy="24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9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323012" y="3092897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2812" y="18288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i &lt;=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+=3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3 - решение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https://judge.softuni.bg/Contests/Practice/Index/156#0</a:t>
            </a:r>
            <a:endParaRPr lang="en-US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7693024" y="3886200"/>
            <a:ext cx="2073388" cy="1127817"/>
          </a:xfrm>
          <a:prstGeom prst="wedgeRoundRectCallout">
            <a:avLst>
              <a:gd name="adj1" fmla="val -72738"/>
              <a:gd name="adj2" fmla="val -5965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</a:t>
            </a:r>
          </a:p>
        </p:txBody>
      </p:sp>
    </p:spTree>
    <p:extLst>
      <p:ext uri="{BB962C8B-B14F-4D97-AF65-F5344CB8AC3E}">
        <p14:creationId xmlns:p14="http://schemas.microsoft.com/office/powerpoint/2010/main" val="2237879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n</a:t>
            </a:r>
            <a:r>
              <a:rPr lang="bg-BG" dirty="0"/>
              <a:t> до</a:t>
            </a:r>
            <a:r>
              <a:rPr lang="en-US" dirty="0"/>
              <a:t>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> </a:t>
            </a:r>
            <a:r>
              <a:rPr lang="bg-BG" dirty="0"/>
              <a:t>в обратен ред</a:t>
            </a:r>
            <a:r>
              <a:rPr lang="en-US" dirty="0"/>
              <a:t> (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стъпка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-1</a:t>
            </a:r>
            <a:r>
              <a:rPr lang="bg-BG" dirty="0"/>
              <a:t>)</a:t>
            </a:r>
          </a:p>
          <a:p>
            <a:r>
              <a:rPr lang="bg-BG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условие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0412" y="4191000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2132012" y="4359136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894012" y="4200939"/>
            <a:ext cx="54102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05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341812" y="2877412"/>
            <a:ext cx="1481307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76259" y="2877411"/>
            <a:ext cx="1033816" cy="492563"/>
          </a:xfrm>
          <a:prstGeom prst="rect">
            <a:avLst/>
          </a:prstGeom>
          <a:solidFill>
            <a:schemeClr val="accent1">
              <a:alpha val="50000"/>
            </a:schemeClr>
          </a:solidFill>
          <a:ln w="28575">
            <a:solidFill>
              <a:schemeClr val="tx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87707" y="1600200"/>
            <a:ext cx="1036320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Scanner scanner = new Scanner(System.in);</a:t>
            </a:r>
            <a:endParaRPr lang="bg-BG" sz="3200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 = Integer.parseInt(scanner.nextLine());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for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(int i =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n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 &gt;= 1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 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</a:t>
            </a:r>
            <a:r>
              <a:rPr lang="bg-BG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-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bg-BG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  System.out.println(i);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}</a:t>
            </a:r>
            <a:endParaRPr lang="en-US" sz="32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- решение</a:t>
            </a:r>
            <a:endParaRPr lang="en-US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456612" y="2920049"/>
            <a:ext cx="3276600" cy="813751"/>
          </a:xfrm>
          <a:prstGeom prst="wedgeRoundRectCallout">
            <a:avLst>
              <a:gd name="adj1" fmla="val -88348"/>
              <a:gd name="adj2" fmla="val -28385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Намаляваща стъпка: </a:t>
            </a:r>
            <a:r>
              <a:rPr lang="bg-BG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9" name="Rectangle 8"/>
          <p:cNvSpPr/>
          <p:nvPr/>
        </p:nvSpPr>
        <p:spPr>
          <a:xfrm>
            <a:off x="760412" y="6019800"/>
            <a:ext cx="1066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dirty="0"/>
              <a:t>Тестване на решението: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https://judge.softuni.bg/Contests/Practice/Index/156#</a:t>
            </a:r>
            <a:r>
              <a:rPr lang="bg-BG" dirty="0">
                <a:hlinkClick r:id="rId2"/>
              </a:rPr>
              <a:t>1</a:t>
            </a:r>
            <a:endParaRPr lang="en-US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364137" y="3861146"/>
            <a:ext cx="3430504" cy="1015654"/>
          </a:xfrm>
          <a:prstGeom prst="wedgeRoundRectCallout">
            <a:avLst>
              <a:gd name="adj1" fmla="val -61941"/>
              <a:gd name="adj2" fmla="val -90111"/>
              <a:gd name="adj3" fmla="val 16667"/>
            </a:avLst>
          </a:prstGeom>
          <a:solidFill>
            <a:srgbClr val="663606">
              <a:alpha val="94902"/>
            </a:srgbClr>
          </a:solidFill>
          <a:ln w="19050">
            <a:solidFill>
              <a:srgbClr val="F8D49E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 &gt;= 1</a:t>
            </a:r>
          </a:p>
        </p:txBody>
      </p:sp>
    </p:spTree>
    <p:extLst>
      <p:ext uri="{BB962C8B-B14F-4D97-AF65-F5344CB8AC3E}">
        <p14:creationId xmlns:p14="http://schemas.microsoft.com/office/powerpoint/2010/main" val="198504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8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 </a:t>
            </a:r>
            <a:r>
              <a:rPr lang="en-US" b="1" dirty="0">
                <a:solidFill>
                  <a:srgbClr val="F3CD60"/>
                </a:solidFill>
              </a:rPr>
              <a:t>n</a:t>
            </a:r>
          </a:p>
          <a:p>
            <a:pPr lvl="1"/>
            <a:r>
              <a:rPr lang="bg-BG" dirty="0"/>
              <a:t>Отпечатва числата от 1 до </a:t>
            </a:r>
            <a:r>
              <a:rPr lang="bg-BG" b="1" dirty="0">
                <a:solidFill>
                  <a:srgbClr val="F3CD60"/>
                </a:solidFill>
                <a:latin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F3CD60"/>
                </a:solidFill>
                <a:latin typeface="Consolas" panose="020B0609020204030204" pitchFamily="49" charset="0"/>
              </a:rPr>
              <a:t>n</a:t>
            </a:r>
            <a:endParaRPr lang="en-US" b="1" dirty="0">
              <a:solidFill>
                <a:srgbClr val="F3CD60"/>
              </a:solidFill>
            </a:endParaRPr>
          </a:p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2</a:t>
            </a:r>
            <a:r>
              <a:rPr lang="en-US" baseline="30000" dirty="0"/>
              <a:t>n</a:t>
            </a:r>
            <a:r>
              <a:rPr lang="bg-BG" dirty="0"/>
              <a:t> с </a:t>
            </a:r>
            <a:r>
              <a:rPr lang="en-US" dirty="0"/>
              <a:t>for-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075" y="1354862"/>
            <a:ext cx="2610674" cy="2598001"/>
          </a:xfrm>
          <a:prstGeom prst="roundRect">
            <a:avLst>
              <a:gd name="adj" fmla="val 1795"/>
            </a:avLst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60412" y="4294573"/>
            <a:ext cx="1143000" cy="6410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Стрелка надясно 9"/>
          <p:cNvSpPr/>
          <p:nvPr/>
        </p:nvSpPr>
        <p:spPr>
          <a:xfrm>
            <a:off x="2132012" y="4452770"/>
            <a:ext cx="5334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894012" y="4294573"/>
            <a:ext cx="6629400" cy="6832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1, 2, 4 , 8, 16, 32, …, 1024</a:t>
            </a:r>
            <a:endParaRPr lang="en-US" sz="3200" b="1" noProof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09323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2443</Words>
  <Application>Microsoft Office PowerPoint</Application>
  <PresentationFormat>Custom</PresentationFormat>
  <Paragraphs>480</Paragraphs>
  <Slides>50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Consolas</vt:lpstr>
      <vt:lpstr>Wingdings</vt:lpstr>
      <vt:lpstr>Wingdings 2</vt:lpstr>
      <vt:lpstr>SoftUni 16x9</vt:lpstr>
      <vt:lpstr>1_SoftUni 16x9</vt:lpstr>
      <vt:lpstr>Работа с по-сложни цикли</vt:lpstr>
      <vt:lpstr>Въпроси?</vt:lpstr>
      <vt:lpstr>Съдържание</vt:lpstr>
      <vt:lpstr>Цикли със стъпка</vt:lpstr>
      <vt:lpstr>Числата от 1 до N през 3 - условие</vt:lpstr>
      <vt:lpstr>Числата от 1 до N през 3 - решение</vt:lpstr>
      <vt:lpstr>Числата от N до 1 в обратен ред - условие</vt:lpstr>
      <vt:lpstr>Числата от N до 1 в обратен ред - решение</vt:lpstr>
      <vt:lpstr>Числата от 1 до 2n с for-цикъл – условие</vt:lpstr>
      <vt:lpstr>Числата от 1 до 2n с for-цикъл - решение</vt:lpstr>
      <vt:lpstr>Четни степени на 2 - условие</vt:lpstr>
      <vt:lpstr>Четни степени на 2 - решение</vt:lpstr>
      <vt:lpstr>While цикъл</vt:lpstr>
      <vt:lpstr>While цикъл</vt:lpstr>
      <vt:lpstr>Редица числа 2k+1 - условие</vt:lpstr>
      <vt:lpstr>Редица числа 2k+1 - решение</vt:lpstr>
      <vt:lpstr>Число в диапазона [1…100] - условие</vt:lpstr>
      <vt:lpstr>Число в диапазона [1…100] - решение</vt:lpstr>
      <vt:lpstr>PowerPoint Presentation</vt:lpstr>
      <vt:lpstr>Най-голям общ делител (НОД)</vt:lpstr>
      <vt:lpstr>Най-голям общ делител (НОД)</vt:lpstr>
      <vt:lpstr>Алгоритъм на Евклид за НОД - условие</vt:lpstr>
      <vt:lpstr>Алгоритъм на Евклид за НОД - решение</vt:lpstr>
      <vt:lpstr>Do…While цикъл</vt:lpstr>
      <vt:lpstr>Изчисляване на факториел - условие</vt:lpstr>
      <vt:lpstr>Изчисляване на факториел - решение</vt:lpstr>
      <vt:lpstr>Сумиране на цифрите на число - условие</vt:lpstr>
      <vt:lpstr>Сумиране на цифрите на число - решение</vt:lpstr>
      <vt:lpstr>Безкрайни цикли и оператор break</vt:lpstr>
      <vt:lpstr>Безкраен цикъл</vt:lpstr>
      <vt:lpstr>Безкраен цикъл (2)</vt:lpstr>
      <vt:lpstr>Прости числа - условие</vt:lpstr>
      <vt:lpstr>Проверка за просто число - решение</vt:lpstr>
      <vt:lpstr>Четно число - условие</vt:lpstr>
      <vt:lpstr>Четно число - решение</vt:lpstr>
      <vt:lpstr>Задачи с цикли</vt:lpstr>
      <vt:lpstr>Числа на Фибоначи - условие</vt:lpstr>
      <vt:lpstr>Числа на Фибоначи - решение</vt:lpstr>
      <vt:lpstr>Пирамида от числа - условие</vt:lpstr>
      <vt:lpstr>Пирамида от числа – условие (2)</vt:lpstr>
      <vt:lpstr>Пирамида от числа – решение</vt:lpstr>
      <vt:lpstr>Таблица с числа – условие</vt:lpstr>
      <vt:lpstr>Таблица с числа – условие (2)</vt:lpstr>
      <vt:lpstr>Таблица с числа – решение</vt:lpstr>
      <vt:lpstr>PowerPoint Presentation</vt:lpstr>
      <vt:lpstr>Какво научихме днес?</vt:lpstr>
      <vt:lpstr>Какво научихме днес? (2)</vt:lpstr>
      <vt:lpstr>Работа с по-сложни цикли</vt:lpstr>
      <vt:lpstr>Лиценз</vt:lpstr>
      <vt:lpstr>Безплатни обучения в СофтУни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/>
  <cp:keywords>Sofware University, SoftUni, programming, coding, software development, education, training, course, курс, програмиране, кодене, кодиране, СофтУни</cp:keywords>
  <dc:description>https://softuni.bg/courses/programming-basics/</dc:description>
  <cp:lastModifiedBy/>
  <cp:revision>1</cp:revision>
  <dcterms:created xsi:type="dcterms:W3CDTF">2014-01-02T17:00:34Z</dcterms:created>
  <dcterms:modified xsi:type="dcterms:W3CDTF">2017-08-11T17:18:59Z</dcterms:modified>
  <cp:category>computer programming;programming;C#;програмиране;кодиране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