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2"/>
  </p:notesMasterIdLst>
  <p:handoutMasterIdLst>
    <p:handoutMasterId r:id="rId33"/>
  </p:handoutMasterIdLst>
  <p:sldIdLst>
    <p:sldId id="402" r:id="rId3"/>
    <p:sldId id="489" r:id="rId4"/>
    <p:sldId id="466" r:id="rId5"/>
    <p:sldId id="467" r:id="rId6"/>
    <p:sldId id="468" r:id="rId7"/>
    <p:sldId id="491" r:id="rId8"/>
    <p:sldId id="470" r:id="rId9"/>
    <p:sldId id="471" r:id="rId10"/>
    <p:sldId id="472" r:id="rId11"/>
    <p:sldId id="473" r:id="rId12"/>
    <p:sldId id="474" r:id="rId13"/>
    <p:sldId id="475" r:id="rId14"/>
    <p:sldId id="476" r:id="rId15"/>
    <p:sldId id="477" r:id="rId16"/>
    <p:sldId id="478" r:id="rId17"/>
    <p:sldId id="479" r:id="rId18"/>
    <p:sldId id="480" r:id="rId19"/>
    <p:sldId id="481" r:id="rId20"/>
    <p:sldId id="482" r:id="rId21"/>
    <p:sldId id="483" r:id="rId22"/>
    <p:sldId id="484" r:id="rId23"/>
    <p:sldId id="485" r:id="rId24"/>
    <p:sldId id="486" r:id="rId25"/>
    <p:sldId id="487" r:id="rId26"/>
    <p:sldId id="488" r:id="rId27"/>
    <p:sldId id="464" r:id="rId28"/>
    <p:sldId id="490" r:id="rId29"/>
    <p:sldId id="400" r:id="rId30"/>
    <p:sldId id="399" r:id="rId3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89"/>
            <p14:sldId id="466"/>
          </p14:sldIdLst>
        </p14:section>
        <p14:section name="C# Basic Syntax" id="{FC3162B8-F7F1-41A9-BC7A-568B12A7A842}">
          <p14:sldIdLst>
            <p14:sldId id="467"/>
            <p14:sldId id="468"/>
            <p14:sldId id="491"/>
            <p14:sldId id="470"/>
          </p14:sldIdLst>
        </p14:section>
        <p14:section name="Declaring Variables" id="{DEFF4B61-2A30-4FD0-91B2-7D543B28AF84}">
          <p14:sldIdLst>
            <p14:sldId id="471"/>
            <p14:sldId id="472"/>
          </p14:sldIdLst>
        </p14:section>
        <p14:section name="Console I/O" id="{F0B29FFF-4C94-4FA3-A2DD-554DFAF732B3}">
          <p14:sldIdLst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</p14:sldIdLst>
        </p14:section>
        <p14:section name="Conclusion" id="{10E03AB1-9AA8-4E86-9A64-D741901E50A2}">
          <p14:sldIdLst>
            <p14:sldId id="464"/>
            <p14:sldId id="490"/>
            <p14:sldId id="400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533" autoAdjust="0"/>
  </p:normalViewPr>
  <p:slideViewPr>
    <p:cSldViewPr>
      <p:cViewPr varScale="1">
        <p:scale>
          <a:sx n="114" d="100"/>
          <a:sy n="114" d="100"/>
        </p:scale>
        <p:origin x="474" y="1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78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032"/>
    </p:cViewPr>
  </p:sorterViewPr>
  <p:notesViewPr>
    <p:cSldViewPr showGuides="1">
      <p:cViewPr varScale="1">
        <p:scale>
          <a:sx n="87" d="100"/>
          <a:sy n="87" d="100"/>
        </p:scale>
        <p:origin x="3840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5/11/2018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5/11/2018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081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691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7718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201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1877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5813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1644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7141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6491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722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883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2656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296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6332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0128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7956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136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8121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82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23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48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200" b="0" i="0" dirty="0">
              <a:solidFill>
                <a:schemeClr val="tx1"/>
              </a:solidFill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200" b="0" i="0" dirty="0">
              <a:solidFill>
                <a:schemeClr val="tx1"/>
              </a:solidFill>
            </a:endParaRP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200" b="0" i="0" dirty="0">
              <a:solidFill>
                <a:schemeClr val="tx1"/>
              </a:solidFill>
            </a:endParaRP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200" b="0" i="0" dirty="0">
              <a:solidFill>
                <a:schemeClr val="tx1"/>
              </a:solidFill>
            </a:endParaRPr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35588" cy="4467225"/>
          </a:xfrm>
          <a:noFill/>
        </p:spPr>
        <p:txBody>
          <a:bodyPr/>
          <a:lstStyle/>
          <a:p>
            <a:pPr eaLnBrk="1" hangingPunct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96199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251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072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741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889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260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5/11/2018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9F432C-DAEA-400E-A53E-57A9FB8885F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559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559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559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6.png"/><Relationship Id="rId18" Type="http://schemas.openxmlformats.org/officeDocument/2006/relationships/image" Target="../media/image29.jpeg"/><Relationship Id="rId3" Type="http://schemas.openxmlformats.org/officeDocument/2006/relationships/hyperlink" Target="https://softuni.bg/courses/programming-fundamentals" TargetMode="External"/><Relationship Id="rId7" Type="http://schemas.openxmlformats.org/officeDocument/2006/relationships/image" Target="../media/image23.png"/><Relationship Id="rId12" Type="http://schemas.openxmlformats.org/officeDocument/2006/relationships/hyperlink" Target="http://www.telenor.bg/" TargetMode="External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6" Type="http://schemas.openxmlformats.org/officeDocument/2006/relationships/hyperlink" Target="https://netpeak.net/" TargetMode="External"/><Relationship Id="rId20" Type="http://schemas.openxmlformats.org/officeDocument/2006/relationships/image" Target="../media/image31.jpe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0.jpe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4.png"/><Relationship Id="rId14" Type="http://schemas.openxmlformats.org/officeDocument/2006/relationships/hyperlink" Target="http://www.softwaregroup-bg.com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788071"/>
          </a:xfrm>
        </p:spPr>
        <p:txBody>
          <a:bodyPr>
            <a:normAutofit/>
          </a:bodyPr>
          <a:lstStyle/>
          <a:p>
            <a:r>
              <a:rPr lang="en-US" dirty="0"/>
              <a:t>C#</a:t>
            </a:r>
            <a:r>
              <a:rPr lang="bg-BG" dirty="0"/>
              <a:t> – </a:t>
            </a:r>
            <a:r>
              <a:rPr lang="en-US" dirty="0"/>
              <a:t>Introduction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554117"/>
            <a:ext cx="7910298" cy="1189084"/>
          </a:xfrm>
        </p:spPr>
        <p:txBody>
          <a:bodyPr>
            <a:normAutofit lnSpcReduction="10000"/>
          </a:bodyPr>
          <a:lstStyle/>
          <a:p>
            <a:r>
              <a:rPr lang="en-US" noProof="1"/>
              <a:t>C# Basic Syntax, Visual Studio, Console Input / Output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15016" y="3940552"/>
            <a:ext cx="2253081" cy="2438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634853">
            <a:off x="4618231" y="3579074"/>
            <a:ext cx="2182817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Programming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Fundamentals</a:t>
            </a:r>
          </a:p>
        </p:txBody>
      </p:sp>
      <p:pic>
        <p:nvPicPr>
          <p:cNvPr id="18" name="Picture 4" descr="Image result for c#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56212" y="3633206"/>
            <a:ext cx="4410541" cy="2230149"/>
          </a:xfrm>
          <a:prstGeom prst="roundRect">
            <a:avLst>
              <a:gd name="adj" fmla="val 68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25176" y="4876800"/>
            <a:ext cx="8938472" cy="820600"/>
          </a:xfrm>
        </p:spPr>
        <p:txBody>
          <a:bodyPr/>
          <a:lstStyle/>
          <a:p>
            <a:r>
              <a:rPr lang="en-US" dirty="0"/>
              <a:t>Console I/O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178253" y="5791200"/>
            <a:ext cx="9832319" cy="719034"/>
          </a:xfrm>
        </p:spPr>
        <p:txBody>
          <a:bodyPr/>
          <a:lstStyle/>
          <a:p>
            <a:r>
              <a:rPr lang="en-US" dirty="0"/>
              <a:t>Reading from and Writing to the Console</a:t>
            </a:r>
          </a:p>
        </p:txBody>
      </p:sp>
      <p:pic>
        <p:nvPicPr>
          <p:cNvPr id="1030" name="Picture 6" descr="Image result for termin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560" y="1014150"/>
            <a:ext cx="5677705" cy="351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99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We can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read/write</a:t>
            </a:r>
            <a:r>
              <a:rPr lang="en-US" dirty="0"/>
              <a:t> to the console, using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Console</a:t>
            </a:r>
            <a:r>
              <a:rPr lang="en-US" dirty="0"/>
              <a:t> class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Use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System</a:t>
            </a:r>
            <a:r>
              <a:rPr lang="en-US" dirty="0"/>
              <a:t> namespace to access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System.Console</a:t>
            </a:r>
            <a:r>
              <a:rPr lang="en-US" dirty="0"/>
              <a:t> class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dirty="0"/>
              <a:t>Reading input from the console using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Console.ReadLine()</a:t>
            </a:r>
            <a:r>
              <a:rPr lang="en-US" noProof="1"/>
              <a:t>:</a:t>
            </a:r>
          </a:p>
          <a:p>
            <a:pPr>
              <a:lnSpc>
                <a:spcPct val="120000"/>
              </a:lnSpc>
            </a:pP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from the Console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4572000"/>
            <a:ext cx="7772400" cy="729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8075612" y="5378116"/>
            <a:ext cx="3138600" cy="725632"/>
          </a:xfrm>
          <a:prstGeom prst="wedgeRoundRectCallout">
            <a:avLst>
              <a:gd name="adj1" fmla="val -56229"/>
              <a:gd name="adj2" fmla="val -5415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Returns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endParaRPr lang="en-US" sz="32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2812" y="2699084"/>
            <a:ext cx="3429000" cy="729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using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System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BD5A99-A9DE-4600-82EB-82DEDDDC7955}"/>
              </a:ext>
            </a:extLst>
          </p:cNvPr>
          <p:cNvSpPr/>
          <p:nvPr/>
        </p:nvSpPr>
        <p:spPr>
          <a:xfrm>
            <a:off x="4113212" y="4648200"/>
            <a:ext cx="4419600" cy="609600"/>
          </a:xfrm>
          <a:prstGeom prst="rect">
            <a:avLst/>
          </a:prstGeom>
          <a:noFill/>
          <a:ln w="508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46294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Console.ReadLine()</a:t>
            </a:r>
            <a:r>
              <a:rPr lang="en-US" dirty="0"/>
              <a:t> returns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 </a:t>
            </a:r>
          </a:p>
          <a:p>
            <a:r>
              <a:rPr lang="en-US" dirty="0"/>
              <a:t>Convert the string to number by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parsing</a:t>
            </a:r>
            <a:r>
              <a:rPr lang="en-US" dirty="0"/>
              <a:t>:</a:t>
            </a:r>
            <a:endParaRPr lang="en-US" noProof="1"/>
          </a:p>
          <a:p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Input from the Console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9412" y="2819400"/>
            <a:ext cx="11504613" cy="18132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 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salary 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double.Parse(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08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dirty="0"/>
              <a:t> to the console, using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Console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Use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System</a:t>
            </a:r>
            <a:r>
              <a:rPr lang="en-US" dirty="0"/>
              <a:t> namespace to access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System.Console</a:t>
            </a:r>
            <a:r>
              <a:rPr lang="en-US" dirty="0"/>
              <a:t> class</a:t>
            </a:r>
          </a:p>
          <a:p>
            <a:r>
              <a:rPr lang="en-US" dirty="0"/>
              <a:t>Writing output to the console using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Console.WriteLine()</a:t>
            </a:r>
            <a:r>
              <a:rPr lang="en-US" dirty="0"/>
              <a:t>:</a:t>
            </a:r>
            <a:endParaRPr lang="en-US" noProof="1"/>
          </a:p>
          <a:p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to the Console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3429000"/>
            <a:ext cx="5867399" cy="13014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"Gosho"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WriteLine(name)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5865812" y="4800600"/>
            <a:ext cx="2743200" cy="753612"/>
          </a:xfrm>
          <a:prstGeom prst="wedgeRoundRectCallout">
            <a:avLst>
              <a:gd name="adj1" fmla="val -62733"/>
              <a:gd name="adj2" fmla="val -4556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Prints</a:t>
            </a:r>
            <a:r>
              <a:rPr lang="en-US" sz="3200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Gosho</a:t>
            </a:r>
            <a:endParaRPr lang="en-US" sz="32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00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dirty="0"/>
              <a:t>Sometimes, we want to print text on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same line</a:t>
            </a:r>
          </a:p>
          <a:p>
            <a:pPr>
              <a:spcAft>
                <a:spcPts val="1800"/>
              </a:spcAft>
            </a:pPr>
            <a:r>
              <a:rPr lang="en-US" dirty="0"/>
              <a:t>Use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Console.Write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  <a:r>
              <a:rPr lang="en-US" dirty="0"/>
              <a:t>:</a:t>
            </a:r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>
              <a:spcAft>
                <a:spcPts val="1800"/>
              </a:spcAft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on the Same Line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5616" y="3048000"/>
            <a:ext cx="69342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Console.Write("Name: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Console.WriteLine("Hi, " + name);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63934" b="27660"/>
          <a:stretch/>
        </p:blipFill>
        <p:spPr>
          <a:xfrm>
            <a:off x="8174611" y="3047999"/>
            <a:ext cx="3183601" cy="16400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9469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string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concatenation</a:t>
            </a:r>
            <a:r>
              <a:rPr lang="en-US" dirty="0"/>
              <a:t> to print text with numbers</a:t>
            </a:r>
          </a:p>
          <a:p>
            <a:r>
              <a:rPr lang="en-US" dirty="0"/>
              <a:t>Or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{0}</a:t>
            </a:r>
            <a:r>
              <a:rPr lang="en-US" dirty="0"/>
              <a:t> placeholders</a:t>
            </a:r>
          </a:p>
          <a:p>
            <a:r>
              <a:rPr lang="en-US" dirty="0"/>
              <a:t>Or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${variable}</a:t>
            </a:r>
            <a:r>
              <a:rPr lang="en-US" dirty="0"/>
              <a:t> syntax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on the Console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412" y="3599793"/>
            <a:ext cx="10944000" cy="25618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string name = 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Gosho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 age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Console.WriteLine("Name: 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name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", Age: 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age);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Console.WriteLine("Name: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{0}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, Age: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{1}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", name, age);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"Name: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{name}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, Age: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{age}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13250" b="20350"/>
          <a:stretch/>
        </p:blipFill>
        <p:spPr>
          <a:xfrm>
            <a:off x="6119115" y="2617781"/>
            <a:ext cx="5447298" cy="161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6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C# program, which greets the user by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Greeting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68711" y="2456520"/>
            <a:ext cx="1524000" cy="729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Pesho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789612" y="2456520"/>
            <a:ext cx="3276600" cy="7597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Hello, Pesho!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Arrow: Right 13"/>
          <p:cNvSpPr/>
          <p:nvPr/>
        </p:nvSpPr>
        <p:spPr>
          <a:xfrm>
            <a:off x="4797510" y="2645918"/>
            <a:ext cx="687301" cy="380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976359" y="3537420"/>
            <a:ext cx="1524000" cy="729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Ivan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789612" y="3537420"/>
            <a:ext cx="3276600" cy="7597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Hello, Ivan!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Arrow: Right 17"/>
          <p:cNvSpPr/>
          <p:nvPr/>
        </p:nvSpPr>
        <p:spPr>
          <a:xfrm>
            <a:off x="4797511" y="3726818"/>
            <a:ext cx="687301" cy="380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968711" y="4648200"/>
            <a:ext cx="1524000" cy="729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Merry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789612" y="4648200"/>
            <a:ext cx="3276600" cy="7597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Hello, Merry!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Arrow: Right 24"/>
          <p:cNvSpPr/>
          <p:nvPr/>
        </p:nvSpPr>
        <p:spPr>
          <a:xfrm>
            <a:off x="4797511" y="4837598"/>
            <a:ext cx="687301" cy="380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/>
          <p:nvPr/>
        </p:nvSpPr>
        <p:spPr>
          <a:xfrm>
            <a:off x="1065212" y="6098544"/>
            <a:ext cx="1005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dirty="0">
                <a:solidFill>
                  <a:prstClr val="white"/>
                </a:solidFill>
              </a:rPr>
              <a:t>Check your solution here: </a:t>
            </a:r>
            <a:r>
              <a:rPr lang="en-US" dirty="0">
                <a:solidFill>
                  <a:prstClr val="white"/>
                </a:solidFill>
                <a:hlinkClick r:id="rId3"/>
              </a:rPr>
              <a:t>https://judge.softuni.bg/Contests/559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57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name from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console </a:t>
            </a:r>
            <a:r>
              <a:rPr lang="en-US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print </a:t>
            </a:r>
            <a:r>
              <a:rPr lang="en-US" dirty="0"/>
              <a:t>it: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Greeting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73124" y="2057400"/>
            <a:ext cx="10439400" cy="40099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"Hello, " + name + "!"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placeholders</a:t>
            </a:r>
            <a:r>
              <a:rPr lang="en-US" dirty="0"/>
              <a:t> to print at the console: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Placeholders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4563752"/>
            <a:ext cx="109728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= "Gosho";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Console.WriteLine("Name: {0}, Age: {1}", name, age)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13250" b="20350"/>
          <a:stretch/>
        </p:blipFill>
        <p:spPr>
          <a:xfrm>
            <a:off x="5543410" y="2133600"/>
            <a:ext cx="6037402" cy="1775219"/>
          </a:xfrm>
          <a:prstGeom prst="rect">
            <a:avLst/>
          </a:prstGeom>
        </p:spPr>
      </p:pic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1674812" y="2950486"/>
            <a:ext cx="3618156" cy="1285799"/>
          </a:xfrm>
          <a:prstGeom prst="wedgeRoundRectCallout">
            <a:avLst>
              <a:gd name="adj1" fmla="val 65866"/>
              <a:gd name="adj2" fmla="val 15142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Placeholder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{0}</a:t>
            </a:r>
            <a:r>
              <a:rPr lang="en-US" sz="2800" noProof="1">
                <a:solidFill>
                  <a:srgbClr val="FFFFFF"/>
                </a:solidFill>
              </a:rPr>
              <a:t> corresponds to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name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5789612" y="3733799"/>
            <a:ext cx="3618156" cy="1285799"/>
          </a:xfrm>
          <a:prstGeom prst="wedgeRoundRectCallout">
            <a:avLst>
              <a:gd name="adj1" fmla="val 40282"/>
              <a:gd name="adj2" fmla="val 9932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Placeholder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{0}</a:t>
            </a:r>
            <a:r>
              <a:rPr lang="en-US" sz="2800" noProof="1">
                <a:solidFill>
                  <a:srgbClr val="FFFFFF"/>
                </a:solidFill>
              </a:rPr>
              <a:t> corresponds to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178520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44498"/>
            <a:ext cx="11804822" cy="5570355"/>
          </a:xfrm>
        </p:spPr>
        <p:txBody>
          <a:bodyPr/>
          <a:lstStyle/>
          <a:p>
            <a:r>
              <a:rPr lang="en-US" dirty="0"/>
              <a:t>Write a C# program to read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two integers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dirty="0"/>
              <a:t> them together. Print the sum like shown at the examples: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Add Two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48584" y="2334032"/>
            <a:ext cx="840827" cy="1202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789611" y="2570570"/>
            <a:ext cx="2743201" cy="729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+ 5 = 7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Arrow: Right 13"/>
          <p:cNvSpPr/>
          <p:nvPr/>
        </p:nvSpPr>
        <p:spPr>
          <a:xfrm>
            <a:off x="4622971" y="2745029"/>
            <a:ext cx="687301" cy="380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348583" y="3830134"/>
            <a:ext cx="840453" cy="1202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789611" y="4027085"/>
            <a:ext cx="2743201" cy="729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+ 3 = 4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Arrow: Right 17"/>
          <p:cNvSpPr/>
          <p:nvPr/>
        </p:nvSpPr>
        <p:spPr>
          <a:xfrm>
            <a:off x="4622596" y="4201544"/>
            <a:ext cx="687301" cy="380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3348959" y="5247062"/>
            <a:ext cx="840453" cy="1202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789611" y="5404945"/>
            <a:ext cx="2743201" cy="729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-3 + 5 = 2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Arrow: Right 24"/>
          <p:cNvSpPr/>
          <p:nvPr/>
        </p:nvSpPr>
        <p:spPr>
          <a:xfrm>
            <a:off x="4645861" y="5579404"/>
            <a:ext cx="687301" cy="380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5139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600" dirty="0"/>
              <a:t>Basic Syntax</a:t>
            </a:r>
          </a:p>
          <a:p>
            <a:r>
              <a:rPr lang="en-GB" sz="3600" dirty="0"/>
              <a:t>Declaring Variables</a:t>
            </a:r>
          </a:p>
          <a:p>
            <a:r>
              <a:rPr lang="en-GB" sz="3600" dirty="0"/>
              <a:t>Reading from the Console</a:t>
            </a:r>
          </a:p>
          <a:p>
            <a:r>
              <a:rPr lang="en-US" sz="3600" dirty="0"/>
              <a:t>Printing to the Console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0FAFFB-7120-45B8-BD5C-87E92C695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612" y="1800720"/>
            <a:ext cx="3312444" cy="427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the integers from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console</a:t>
            </a:r>
            <a:r>
              <a:rPr lang="en-US" dirty="0"/>
              <a:t>,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sum </a:t>
            </a:r>
            <a:r>
              <a:rPr lang="en-US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print </a:t>
            </a:r>
            <a:r>
              <a:rPr lang="en-US" dirty="0"/>
              <a:t>them: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Add Two Numbers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55612" y="2616611"/>
            <a:ext cx="11277600" cy="2926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 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 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= a + b;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"{0} + {1} = {2}", a, b, sum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Rectangle 5"/>
          <p:cNvSpPr/>
          <p:nvPr/>
        </p:nvSpPr>
        <p:spPr>
          <a:xfrm>
            <a:off x="1065212" y="6098544"/>
            <a:ext cx="1005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dirty="0">
                <a:solidFill>
                  <a:prstClr val="white"/>
                </a:solidFill>
              </a:rPr>
              <a:t>Check your solution here: </a:t>
            </a:r>
            <a:r>
              <a:rPr lang="en-US" dirty="0">
                <a:solidFill>
                  <a:prstClr val="white"/>
                </a:solidFill>
                <a:hlinkClick r:id="rId3"/>
              </a:rPr>
              <a:t>https://judge.softuni.bg/Contests/559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10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 interpolation</a:t>
            </a:r>
            <a:r>
              <a:rPr lang="en-US" dirty="0"/>
              <a:t> to print at the console: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String Interpolation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2072638"/>
            <a:ext cx="9577597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= "Gosho";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$"Name: {name}, Age: {age}"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13250" b="20350"/>
          <a:stretch/>
        </p:blipFill>
        <p:spPr>
          <a:xfrm>
            <a:off x="5529010" y="4358454"/>
            <a:ext cx="6037402" cy="1775219"/>
          </a:xfrm>
          <a:prstGeom prst="rect">
            <a:avLst/>
          </a:prstGeom>
        </p:spPr>
      </p:pic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4875212" y="1810321"/>
            <a:ext cx="4223002" cy="1337133"/>
          </a:xfrm>
          <a:prstGeom prst="wedgeRoundRectCallout">
            <a:avLst>
              <a:gd name="adj1" fmla="val -58737"/>
              <a:gd name="adj2" fmla="val 4543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$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front of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""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use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interpolation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rrow: Bent 7">
            <a:extLst>
              <a:ext uri="{FF2B5EF4-FFF2-40B4-BE49-F238E27FC236}">
                <a16:creationId xmlns:a16="http://schemas.microsoft.com/office/drawing/2014/main" id="{7E0F8218-2D4F-4462-A674-04248E92E615}"/>
              </a:ext>
            </a:extLst>
          </p:cNvPr>
          <p:cNvSpPr/>
          <p:nvPr/>
        </p:nvSpPr>
        <p:spPr>
          <a:xfrm rot="10800000" flipH="1">
            <a:off x="3656012" y="4495800"/>
            <a:ext cx="1033055" cy="901645"/>
          </a:xfrm>
          <a:prstGeom prst="bentArrow">
            <a:avLst>
              <a:gd name="adj1" fmla="val 23638"/>
              <a:gd name="adj2" fmla="val 25000"/>
              <a:gd name="adj3" fmla="val 36848"/>
              <a:gd name="adj4" fmla="val 534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21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</a:t>
            </a:r>
            <a:r>
              <a:rPr lang="en-US" dirty="0"/>
              <a:t> – format number to certain digits with leading zeros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dirty="0"/>
              <a:t> – format floating point number with certain digits after the decimal point</a:t>
            </a:r>
          </a:p>
          <a:p>
            <a:r>
              <a:rPr lang="en-US" dirty="0"/>
              <a:t>Examples: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Numbers in Placeholders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3936298"/>
            <a:ext cx="9982200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grade = 5.5334;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percentage = 55;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"{0:F2}", grade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 // 5.53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"{0:D3}", percentage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055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26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C# program, which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reads employee information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prints</a:t>
            </a:r>
            <a:r>
              <a:rPr lang="en-US" dirty="0"/>
              <a:t> them</a:t>
            </a:r>
            <a:r>
              <a:rPr lang="bg-BG" dirty="0"/>
              <a:t>,</a:t>
            </a:r>
            <a:r>
              <a:rPr lang="en-US" dirty="0"/>
              <a:t> formatted like shown below: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Employee Data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89112" y="3177744"/>
            <a:ext cx="2208299" cy="23848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Ivan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1192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1500.353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294313" y="3177744"/>
            <a:ext cx="5105400" cy="23848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Name: Ivan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Age: 24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 ID: 00001192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Salary: 1500.35</a:t>
            </a:r>
          </a:p>
        </p:txBody>
      </p:sp>
      <p:sp>
        <p:nvSpPr>
          <p:cNvPr id="14" name="Arrow: Right 13"/>
          <p:cNvSpPr/>
          <p:nvPr/>
        </p:nvSpPr>
        <p:spPr>
          <a:xfrm>
            <a:off x="4284065" y="4179672"/>
            <a:ext cx="687301" cy="380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5952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Read</a:t>
            </a:r>
            <a:r>
              <a:rPr lang="en-US" dirty="0"/>
              <a:t> the data from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console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format</a:t>
            </a:r>
            <a:r>
              <a:rPr lang="en-US" dirty="0"/>
              <a:t> it: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Employee Data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22412" y="1828800"/>
            <a:ext cx="10944000" cy="41376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employeeId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salary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double.Parse(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$"Name: {name}"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$"Age: {age}"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$"Employee ID: {employeeId:D8}"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$"Salary: {salary:F2}"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Rectangle 5"/>
          <p:cNvSpPr/>
          <p:nvPr/>
        </p:nvSpPr>
        <p:spPr>
          <a:xfrm>
            <a:off x="1065212" y="6098544"/>
            <a:ext cx="1005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dirty="0">
                <a:solidFill>
                  <a:prstClr val="white"/>
                </a:solidFill>
              </a:rPr>
              <a:t>Check your solution here: </a:t>
            </a:r>
            <a:r>
              <a:rPr lang="en-US" dirty="0">
                <a:solidFill>
                  <a:prstClr val="white"/>
                </a:solidFill>
                <a:hlinkClick r:id="rId3"/>
              </a:rPr>
              <a:t>https://judge.softuni.bg/Contests/559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13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Basic Syntax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625176" y="5773600"/>
            <a:ext cx="8938472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9" name="Picture 6" descr="Image result for termin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412" y="956044"/>
            <a:ext cx="6096000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c#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812" y="1752600"/>
            <a:ext cx="1981200" cy="1981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64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500" dirty="0"/>
              <a:t>Declare variables in C#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500" dirty="0"/>
              <a:t>Read input from the console using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Console.ReadLine()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 string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sz="2500" dirty="0"/>
              <a:t>Convert input to numbers by 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parsing</a:t>
            </a:r>
            <a:r>
              <a:rPr lang="en-US" sz="2500" dirty="0"/>
              <a:t>, e.g.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int.Parse(str)</a:t>
            </a:r>
            <a:r>
              <a:rPr lang="en-US" sz="2500" dirty="0"/>
              <a:t>,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double.Parse(str)</a:t>
            </a:r>
          </a:p>
          <a:p>
            <a:pPr>
              <a:lnSpc>
                <a:spcPct val="110000"/>
              </a:lnSpc>
            </a:pPr>
            <a:r>
              <a:rPr lang="en-US" sz="2500" dirty="0"/>
              <a:t>Print to the console using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Console.Write()</a:t>
            </a:r>
            <a:b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sz="2500" dirty="0"/>
              <a:t>and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Console.WriteLine()</a:t>
            </a:r>
          </a:p>
          <a:p>
            <a:pPr lvl="1">
              <a:lnSpc>
                <a:spcPct val="110000"/>
              </a:lnSpc>
            </a:pPr>
            <a:r>
              <a:rPr lang="en-US" sz="2500" noProof="1"/>
              <a:t>Use </a:t>
            </a:r>
            <a:r>
              <a:rPr lang="en-US" sz="2500" noProof="1">
                <a:solidFill>
                  <a:schemeClr val="tx2">
                    <a:lumMod val="75000"/>
                  </a:schemeClr>
                </a:solidFill>
              </a:rPr>
              <a:t>concatenation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sz="2500" noProof="1"/>
              <a:t>,</a:t>
            </a:r>
            <a:r>
              <a:rPr lang="en-US" sz="2500" noProof="1">
                <a:solidFill>
                  <a:schemeClr val="tx2">
                    <a:lumMod val="75000"/>
                  </a:schemeClr>
                </a:solidFill>
              </a:rPr>
              <a:t> placeholders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{0}</a:t>
            </a:r>
            <a:r>
              <a:rPr lang="en-US" sz="2500" noProof="1"/>
              <a:t> and </a:t>
            </a:r>
            <a:r>
              <a:rPr lang="en-US" sz="2500" noProof="1">
                <a:solidFill>
                  <a:schemeClr val="tx2">
                    <a:lumMod val="75000"/>
                  </a:schemeClr>
                </a:solidFill>
              </a:rPr>
              <a:t>string interpolation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$"text {variable}"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3074" name="Picture 2" descr="Image result for learning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217" y="4778758"/>
            <a:ext cx="1460406" cy="1460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Резултат с изображение за exam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266" y="3581400"/>
            <a:ext cx="1553899" cy="155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377743"/>
            <a:ext cx="2209800" cy="14120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1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Programming Fundamentals – </a:t>
            </a:r>
            <a:r>
              <a:rPr lang="en-GB" dirty="0"/>
              <a:t>C# 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33178" r="-29792"/>
          <a:stretch/>
        </p:blipFill>
        <p:spPr>
          <a:xfrm>
            <a:off x="4891690" y="1267840"/>
            <a:ext cx="2614762" cy="73623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18331" r="-18331"/>
          <a:stretch/>
        </p:blipFill>
        <p:spPr>
          <a:xfrm>
            <a:off x="4862979" y="5300520"/>
            <a:ext cx="2638724" cy="741400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8219130" y="5300520"/>
            <a:ext cx="3604684" cy="741400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540868" y="1267840"/>
            <a:ext cx="3585896" cy="737537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l="-14709" r="-21057"/>
          <a:stretch/>
        </p:blipFill>
        <p:spPr>
          <a:xfrm>
            <a:off x="7033530" y="3932189"/>
            <a:ext cx="2158320" cy="706525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4906" t="-4936" r="-6206" b="-4690"/>
          <a:stretch/>
        </p:blipFill>
        <p:spPr>
          <a:xfrm>
            <a:off x="7033530" y="2584642"/>
            <a:ext cx="2158320" cy="731278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4" name="Picture 23">
            <a:hlinkClick r:id="rId16"/>
          </p:cNvPr>
          <p:cNvPicPr>
            <a:picLocks noChangeAspect="1"/>
          </p:cNvPicPr>
          <p:nvPr/>
        </p:nvPicPr>
        <p:blipFill rotWithShape="1">
          <a:blip r:embed="rId17"/>
          <a:srcRect l="-9951" r="-9951"/>
          <a:stretch/>
        </p:blipFill>
        <p:spPr>
          <a:xfrm>
            <a:off x="8271378" y="1274099"/>
            <a:ext cx="3555466" cy="731278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776537-67C3-4742-9746-D7654DD6FF7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846" t="-15048" r="-53846" b="-14226"/>
          <a:stretch/>
        </p:blipFill>
        <p:spPr>
          <a:xfrm>
            <a:off x="9673025" y="2585906"/>
            <a:ext cx="2150789" cy="73001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FB619D-CE8B-44DC-8073-5F04FDFAA105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62" r="-23306"/>
          <a:stretch/>
        </p:blipFill>
        <p:spPr>
          <a:xfrm>
            <a:off x="9663098" y="3942581"/>
            <a:ext cx="2154510" cy="731277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B862F2-3005-4A86-ABC4-559A60AE8F28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464" r="-20825"/>
          <a:stretch/>
        </p:blipFill>
        <p:spPr>
          <a:xfrm>
            <a:off x="540868" y="5300520"/>
            <a:ext cx="3604684" cy="741400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42956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92001" y="1794761"/>
            <a:ext cx="11804822" cy="3268479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tech-softuni</a:t>
            </a:r>
            <a:endParaRPr lang="en-US" sz="6000" b="1" noProof="1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747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0412" y="5410200"/>
            <a:ext cx="10815551" cy="820600"/>
          </a:xfrm>
        </p:spPr>
        <p:txBody>
          <a:bodyPr/>
          <a:lstStyle/>
          <a:p>
            <a:r>
              <a:rPr lang="en-US" dirty="0"/>
              <a:t>Introduction and Basic Syntax</a:t>
            </a:r>
          </a:p>
        </p:txBody>
      </p:sp>
      <p:pic>
        <p:nvPicPr>
          <p:cNvPr id="2050" name="Picture 2" descr="Image result for c#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813" y="1295401"/>
            <a:ext cx="4267200" cy="4267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657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97A4E0B-AFC7-4CB4-8AEA-B5E865F2E78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7856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C# is modern, flexible, general-purpose programming language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Object-oriented</a:t>
            </a:r>
            <a:r>
              <a:rPr lang="en-US" dirty="0"/>
              <a:t> by nature, statically-typed, compiled</a:t>
            </a:r>
          </a:p>
          <a:p>
            <a:pPr lvl="1"/>
            <a:r>
              <a:rPr lang="en-US" dirty="0"/>
              <a:t>Runs on .NET Framework / .NET Core</a:t>
            </a:r>
            <a:endParaRPr lang="bg-BG" dirty="0"/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– Introduction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51012" y="3352800"/>
            <a:ext cx="7850188" cy="29352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("What's your name?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=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$"Hello, {name}!"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780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653" y="1447800"/>
            <a:ext cx="3694199" cy="5570355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Visual Studio </a:t>
            </a:r>
            <a:r>
              <a:rPr lang="en-US" dirty="0"/>
              <a:t>(VS) is powerful IDE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C# </a:t>
            </a:r>
            <a:r>
              <a:rPr lang="en-US" dirty="0"/>
              <a:t>and other languages</a:t>
            </a:r>
          </a:p>
          <a:p>
            <a:r>
              <a:rPr lang="en-US" dirty="0"/>
              <a:t>Create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console application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Using Visual Studio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972" y="1600200"/>
            <a:ext cx="6951481" cy="442840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5443E06-C815-4B90-B1E2-B024AC7D9B6A}"/>
              </a:ext>
            </a:extLst>
          </p:cNvPr>
          <p:cNvSpPr/>
          <p:nvPr/>
        </p:nvSpPr>
        <p:spPr>
          <a:xfrm>
            <a:off x="6094412" y="2895600"/>
            <a:ext cx="3200400" cy="304800"/>
          </a:xfrm>
          <a:prstGeom prst="rect">
            <a:avLst/>
          </a:prstGeom>
          <a:noFill/>
          <a:ln w="66675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7424E0-2DFA-4834-A6FB-934E9C75BAB3}"/>
              </a:ext>
            </a:extLst>
          </p:cNvPr>
          <p:cNvSpPr/>
          <p:nvPr/>
        </p:nvSpPr>
        <p:spPr>
          <a:xfrm>
            <a:off x="4404539" y="2362200"/>
            <a:ext cx="632826" cy="228600"/>
          </a:xfrm>
          <a:prstGeom prst="rect">
            <a:avLst/>
          </a:prstGeom>
          <a:noFill/>
          <a:ln w="66675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786AB5-754F-4D66-81DD-19C27FD2809B}"/>
              </a:ext>
            </a:extLst>
          </p:cNvPr>
          <p:cNvSpPr/>
          <p:nvPr/>
        </p:nvSpPr>
        <p:spPr>
          <a:xfrm>
            <a:off x="5256212" y="5058537"/>
            <a:ext cx="603988" cy="167328"/>
          </a:xfrm>
          <a:prstGeom prst="rect">
            <a:avLst/>
          </a:prstGeom>
          <a:noFill/>
          <a:ln w="381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181BB6-2D77-4407-90F3-AD58E5ABC4A3}"/>
              </a:ext>
            </a:extLst>
          </p:cNvPr>
          <p:cNvSpPr/>
          <p:nvPr/>
        </p:nvSpPr>
        <p:spPr>
          <a:xfrm>
            <a:off x="9978300" y="5742278"/>
            <a:ext cx="692727" cy="304800"/>
          </a:xfrm>
          <a:prstGeom prst="rect">
            <a:avLst/>
          </a:prstGeom>
          <a:noFill/>
          <a:ln w="66675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931366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7237412" y="1350706"/>
            <a:ext cx="4681623" cy="1868000"/>
          </a:xfrm>
        </p:spPr>
        <p:txBody>
          <a:bodyPr/>
          <a:lstStyle/>
          <a:p>
            <a:r>
              <a:rPr lang="en-US" dirty="0"/>
              <a:t>Start the program from VS using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[Ctrl + F5]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Code and Running the Program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31812" y="1350706"/>
            <a:ext cx="6505061" cy="3075614"/>
            <a:chOff x="4677157" y="1347832"/>
            <a:chExt cx="7080922" cy="325031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7157" y="1347832"/>
              <a:ext cx="7080922" cy="3250314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7" name="Rounded Rectangle 6"/>
            <p:cNvSpPr/>
            <p:nvPr/>
          </p:nvSpPr>
          <p:spPr>
            <a:xfrm>
              <a:off x="6999634" y="3705233"/>
              <a:ext cx="2681556" cy="240282"/>
            </a:xfrm>
            <a:prstGeom prst="roundRect">
              <a:avLst>
                <a:gd name="adj" fmla="val 2652"/>
              </a:avLst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7212" y="3639295"/>
            <a:ext cx="5793963" cy="186799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477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5410200"/>
            <a:ext cx="8938472" cy="820600"/>
          </a:xfrm>
        </p:spPr>
        <p:txBody>
          <a:bodyPr/>
          <a:lstStyle/>
          <a:p>
            <a:r>
              <a:rPr lang="en-US" dirty="0"/>
              <a:t>Declaring Variables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71DCA3-C70D-4852-91A0-F727FAF3B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12" y="1524000"/>
            <a:ext cx="7620000" cy="315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92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declare variables in C# you need to use the pattern: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Type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inferred</a:t>
            </a:r>
            <a:r>
              <a:rPr lang="en-US" dirty="0"/>
              <a:t> from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right side</a:t>
            </a:r>
            <a:r>
              <a:rPr lang="en-US" dirty="0"/>
              <a:t> of the expression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1324" y="1834262"/>
            <a:ext cx="895508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{data type / var}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{variable name}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{value}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73124" y="3276600"/>
            <a:ext cx="4764088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firstNumber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= "Pesho";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isPassed = false;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gender = 'F';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mathGrade = 5.49;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942012" y="3276600"/>
            <a:ext cx="5370512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firstNumber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= "Pesho";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isPassed = false;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gender = 'F';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mathGrade = 5.49;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47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519</TotalTime>
  <Words>1812</Words>
  <Application>Microsoft Office PowerPoint</Application>
  <PresentationFormat>Custom</PresentationFormat>
  <Paragraphs>294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Wingdings 2</vt:lpstr>
      <vt:lpstr>SoftUni 16x9</vt:lpstr>
      <vt:lpstr>C# – Introduction</vt:lpstr>
      <vt:lpstr>Table of Contents</vt:lpstr>
      <vt:lpstr>Have a Question?</vt:lpstr>
      <vt:lpstr>Introduction and Basic Syntax</vt:lpstr>
      <vt:lpstr>C# – Introduction</vt:lpstr>
      <vt:lpstr>Using Visual Studio</vt:lpstr>
      <vt:lpstr>Writing Code and Running the Program</vt:lpstr>
      <vt:lpstr>Declaring Variables</vt:lpstr>
      <vt:lpstr>Declaring Variables</vt:lpstr>
      <vt:lpstr>Console I/O</vt:lpstr>
      <vt:lpstr>Reading from the Console</vt:lpstr>
      <vt:lpstr>Converting Input from the Console</vt:lpstr>
      <vt:lpstr>Printing to the Console</vt:lpstr>
      <vt:lpstr>Printing on the Same Line</vt:lpstr>
      <vt:lpstr>Printing on the Console</vt:lpstr>
      <vt:lpstr>Problem: Greeting</vt:lpstr>
      <vt:lpstr>Solution: Greeting</vt:lpstr>
      <vt:lpstr>Using Placeholders</vt:lpstr>
      <vt:lpstr>Problem: Add Two Numbers</vt:lpstr>
      <vt:lpstr>Solution: Add Two Numbers</vt:lpstr>
      <vt:lpstr>Using String Interpolation</vt:lpstr>
      <vt:lpstr>Formatting Numbers in Placeholders</vt:lpstr>
      <vt:lpstr>Problem: Employee Data</vt:lpstr>
      <vt:lpstr>Solution: Employee Data</vt:lpstr>
      <vt:lpstr>C# Basic Syntax</vt:lpstr>
      <vt:lpstr>Summary</vt:lpstr>
      <vt:lpstr>Programming Fundamentals – C# Introduction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– Intro-and-Basic-Syntax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atanas4537@outlook.com</cp:lastModifiedBy>
  <cp:revision>139</cp:revision>
  <dcterms:created xsi:type="dcterms:W3CDTF">2014-01-02T17:00:34Z</dcterms:created>
  <dcterms:modified xsi:type="dcterms:W3CDTF">2018-05-11T13:38:56Z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