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402" r:id="rId3"/>
    <p:sldId id="516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464" r:id="rId55"/>
    <p:sldId id="517" r:id="rId56"/>
    <p:sldId id="400" r:id="rId57"/>
    <p:sldId id="399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6"/>
            <p14:sldId id="466"/>
          </p14:sldIdLst>
        </p14:section>
        <p14:section name="Declaring and Invoking Methods" id="{8301E940-4394-4BA5-BCB0-1C993E8D6532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Returning Values from Methods" id="{768F46D0-5F2A-479C-9BFC-E5D7D3ADEED6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Debugging the Code" id="{36C9270D-F21D-429A-9BAC-29E93EBE85DB}">
          <p14:sldIdLst>
            <p14:sldId id="504"/>
            <p14:sldId id="505"/>
            <p14:sldId id="506"/>
            <p14:sldId id="507"/>
            <p14:sldId id="508"/>
          </p14:sldIdLst>
        </p14:section>
        <p14:section name="Methods - Naming and Best Practices" id="{454F8948-8D4C-4E7C-B40C-15C301B32B1C}">
          <p14:sldIdLst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464"/>
            <p14:sldId id="517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8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41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9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10" TargetMode="External"/><Relationship Id="rId2" Type="http://schemas.openxmlformats.org/officeDocument/2006/relationships/hyperlink" Target="https://judge.softuni.bg/Contests/304/Methods-and-Debugging-La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3.jpeg"/><Relationship Id="rId7" Type="http://schemas.openxmlformats.org/officeDocument/2006/relationships/image" Target="../media/image36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netpeak.net/" TargetMode="External"/><Relationship Id="rId20" Type="http://schemas.openxmlformats.org/officeDocument/2006/relationships/hyperlink" Target="https://www.sbtec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jpe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2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softwaregroup-bg.com/" TargetMode="External"/><Relationship Id="rId22" Type="http://schemas.openxmlformats.org/officeDocument/2006/relationships/hyperlink" Target="https://www.liebherr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Methods, Debugging and Troubleshooting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en-GB" dirty="0"/>
              <a:t>Defining</a:t>
            </a:r>
            <a:r>
              <a:rPr lang="en-US" dirty="0"/>
              <a:t> and Using Methods, Overloads, Debugging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102537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026" name="Picture 2" descr="Ð ÐµÐ·ÑÐ»ÑÐ°Ñ Ñ Ð¸Ð·Ð¾Ð±ÑÐ°Ð¶ÐµÐ½Ð¸Ðµ Ð·Ð° method png">
            <a:extLst>
              <a:ext uri="{FF2B5EF4-FFF2-40B4-BE49-F238E27FC236}">
                <a16:creationId xmlns:a16="http://schemas.microsoft.com/office/drawing/2014/main" id="{3F1DFF22-332E-4DD2-A468-5DC3A77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34" y="3602348"/>
            <a:ext cx="2940386" cy="26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a blank cash receipt: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methods</a:t>
            </a:r>
            <a:r>
              <a:rPr lang="en-US" dirty="0"/>
              <a:t> to print each section (header + body + footer)</a:t>
            </a:r>
          </a:p>
          <a:p>
            <a:pPr lvl="1"/>
            <a:r>
              <a:rPr lang="en-US" dirty="0"/>
              <a:t>Copy the content from the slide</a:t>
            </a:r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en-US" sz="3200" dirty="0"/>
              <a:t>Create a method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en-US" sz="3200" dirty="0"/>
              <a:t> that calls these 3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 with 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CCCE14-9FD7-429B-8CA5-3EE0CA0D3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AAFFF-152B-4EC3-AD60-54409D28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1760738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63CF0-46C6-4A1B-ABA1-5CE45AA7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66" y="1694929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7381612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84338" y="5203923"/>
            <a:ext cx="3124200" cy="1114328"/>
          </a:xfrm>
          <a:prstGeom prst="wedgeRoundRectCallout">
            <a:avLst>
              <a:gd name="adj1" fmla="val -62321"/>
              <a:gd name="adj2" fmla="val 21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856412" y="2299442"/>
            <a:ext cx="3429000" cy="1114328"/>
          </a:xfrm>
          <a:prstGeom prst="wedgeRoundRectCallout">
            <a:avLst>
              <a:gd name="adj1" fmla="val -65742"/>
              <a:gd name="adj2" fmla="val -47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types</a:t>
            </a:r>
          </a:p>
          <a:p>
            <a:r>
              <a:rPr lang="en-US" dirty="0"/>
              <a:t>Each parameter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4327" y="3342597"/>
            <a:ext cx="1941158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61412" y="3391131"/>
            <a:ext cx="1905000" cy="1114328"/>
          </a:xfrm>
          <a:prstGeom prst="wedgeRoundRectCallout">
            <a:avLst>
              <a:gd name="adj1" fmla="val -49051"/>
              <a:gd name="adj2" fmla="val 64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141412" y="3324589"/>
            <a:ext cx="3352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1" y="2362200"/>
            <a:ext cx="54864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2" y="4606201"/>
            <a:ext cx="54864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https://judge.softuni.bg/Contests/Practice/Index/304#1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1" y="3509343"/>
            <a:ext cx="54616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542212" y="2292745"/>
            <a:ext cx="1676400" cy="1032316"/>
          </a:xfrm>
          <a:prstGeom prst="wedgeRoundRectCallout">
            <a:avLst>
              <a:gd name="adj1" fmla="val 59112"/>
              <a:gd name="adj2" fmla="val -505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113212" y="5646578"/>
            <a:ext cx="3200400" cy="941797"/>
          </a:xfrm>
          <a:prstGeom prst="wedgeRoundRectCallout">
            <a:avLst>
              <a:gd name="adj1" fmla="val -62992"/>
              <a:gd name="adj2" fmla="val 31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212" y="5087041"/>
            <a:ext cx="3299576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6479" y="5638800"/>
            <a:ext cx="3299576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113212" y="5085443"/>
            <a:ext cx="5269213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PrintNumbers(end: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4212" y="6180138"/>
            <a:ext cx="3299576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819308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Declaring and Invoking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Methods with Parameters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Returning Values from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Overloading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Program Execution Flow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Naming and Best Practices</a:t>
            </a:r>
          </a:p>
          <a:p>
            <a:endParaRPr lang="en-US" sz="360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half (1..n)</a:t>
            </a:r>
            <a:r>
              <a:rPr lang="en-US" dirty="0"/>
              <a:t> and then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half (n-1…1)</a:t>
            </a:r>
            <a:r>
              <a:rPr lang="en-US" dirty="0"/>
              <a:t> 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47012" y="1943569"/>
            <a:ext cx="2275657" cy="978316"/>
          </a:xfrm>
          <a:prstGeom prst="wedgeRoundRectCallout">
            <a:avLst>
              <a:gd name="adj1" fmla="val -66475"/>
              <a:gd name="adj2" fmla="val 29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170612" y="3936298"/>
            <a:ext cx="1981200" cy="604359"/>
          </a:xfrm>
          <a:prstGeom prst="wedgeRoundRectCallout">
            <a:avLst>
              <a:gd name="adj1" fmla="val -70177"/>
              <a:gd name="adj2" fmla="val -46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170612" y="5279442"/>
            <a:ext cx="2133600" cy="604359"/>
          </a:xfrm>
          <a:prstGeom prst="wedgeRoundRectCallout">
            <a:avLst>
              <a:gd name="adj1" fmla="val -65194"/>
              <a:gd name="adj2" fmla="val -56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like in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https://judge.softuni.bg/Contests/Practice/Index/304#3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Methods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537DCA-C5B0-49F8-93FF-08C0E6254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return png">
            <a:extLst>
              <a:ext uri="{FF2B5EF4-FFF2-40B4-BE49-F238E27FC236}">
                <a16:creationId xmlns:a16="http://schemas.microsoft.com/office/drawing/2014/main" id="{8780E683-009B-4F33-9143-4E84320B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1524001"/>
            <a:ext cx="34289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en-US" sz="3200" dirty="0"/>
              <a:t>does not return a value (only executes code)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en-US" sz="3200" dirty="0"/>
              <a:t>Other types – return values, based on the method's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 Types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452481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454400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2336099"/>
            <a:ext cx="1981200" cy="1066800"/>
          </a:xfrm>
          <a:prstGeom prst="wedgeRoundRectCallout">
            <a:avLst>
              <a:gd name="adj1" fmla="val -74942"/>
              <a:gd name="adj2" fmla="val 28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037012" y="5601213"/>
            <a:ext cx="3581400" cy="683195"/>
          </a:xfrm>
          <a:prstGeom prst="wedgeRoundRectCallout">
            <a:avLst>
              <a:gd name="adj1" fmla="val -59994"/>
              <a:gd name="adj2" fmla="val -2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97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708818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ReadFullName</a:t>
            </a:r>
            <a:r>
              <a:rPr lang="en-US" dirty="0"/>
              <a:t>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string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string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52558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770812" y="3754209"/>
            <a:ext cx="2667000" cy="685800"/>
          </a:xfrm>
          <a:prstGeom prst="wedgeRoundRectCallout">
            <a:avLst>
              <a:gd name="adj1" fmla="val -67700"/>
              <a:gd name="adj2" fmla="val 13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5029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9296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81106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134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8458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method that calculates and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a triangle</a:t>
            </a:r>
            <a:r>
              <a:rPr lang="en-US" dirty="0"/>
              <a:t> by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method with two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9374188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8459788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raised to a given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9701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double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MathPower</a:t>
            </a:r>
            <a:r>
              <a:rPr lang="en-US" sz="2600" dirty="0"/>
              <a:t>(double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 dirty="0"/>
              <a:t>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double result = 1;</a:t>
            </a:r>
          </a:p>
          <a:p>
            <a:r>
              <a:rPr lang="en-US" sz="2600" dirty="0"/>
              <a:t>  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power;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r>
              <a:rPr lang="en-US" sz="2600" dirty="0"/>
              <a:t>    result *= number;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 dirty="0"/>
              <a:t> result;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724400"/>
            <a:ext cx="10363200" cy="820600"/>
          </a:xfrm>
        </p:spPr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804A2-5A03-4A75-812B-703B6B843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method's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parameters </a:t>
            </a:r>
            <a:r>
              <a:rPr lang="en-US" dirty="0"/>
              <a:t>is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name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signatures</a:t>
            </a:r>
            <a:r>
              <a:rPr lang="en-US" dirty="0"/>
              <a:t>, this is called method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5861064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974717"/>
            <a:ext cx="1911061" cy="1073283"/>
          </a:xfrm>
          <a:prstGeom prst="wedgeRoundRectCallout">
            <a:avLst>
              <a:gd name="adj1" fmla="val -81869"/>
              <a:gd name="adj2" fmla="val 244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signatures</a:t>
            </a:r>
            <a:r>
              <a:rPr lang="en-US" dirty="0"/>
              <a:t> (method name and parameters)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74676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53340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5325208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2895599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signatures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example: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56324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56324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25146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en-US" dirty="0"/>
              <a:t>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values (the values can be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67244" y="308198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1251" y="50151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Returning Values and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 Execution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9482287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9482287" cy="25102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151099" y="2198067"/>
            <a:ext cx="2152607" cy="564328"/>
          </a:xfrm>
          <a:prstGeom prst="wedgeRoundRectCallout">
            <a:avLst>
              <a:gd name="adj1" fmla="val -59751"/>
              <a:gd name="adj2" fmla="val 37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808412" y="3031225"/>
            <a:ext cx="1524000" cy="381000"/>
          </a:xfrm>
          <a:prstGeom prst="wedgeRoundRectCallout">
            <a:avLst>
              <a:gd name="adj1" fmla="val -64644"/>
              <a:gd name="adj2" fmla="val 120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</a:t>
            </a:r>
            <a:endParaRPr lang="bg-BG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51099" y="3599949"/>
            <a:ext cx="2052050" cy="563486"/>
          </a:xfrm>
          <a:prstGeom prst="wedgeRoundRectCallout">
            <a:avLst>
              <a:gd name="adj1" fmla="val -62255"/>
              <a:gd name="adj2" fmla="val -326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stores information</a:t>
            </a:r>
            <a:r>
              <a:rPr lang="en-GB" dirty="0"/>
              <a:t> about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active subroutines</a:t>
            </a:r>
            <a:r>
              <a:rPr lang="en-GB" dirty="0"/>
              <a:t> (methods) of a computer program</a:t>
            </a:r>
          </a:p>
          <a:p>
            <a:r>
              <a:rPr lang="en-GB" dirty="0"/>
              <a:t>Keeps track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dirty="0"/>
              <a:t> when it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and Invoking Methods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program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multiplies the sum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digits</a:t>
            </a:r>
            <a:r>
              <a:rPr lang="en-US" dirty="0"/>
              <a:t> of a number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the sum of all odd digits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88744"/>
            <a:ext cx="8938472" cy="688256"/>
          </a:xfrm>
        </p:spPr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143000"/>
            <a:ext cx="5689628" cy="3508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79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and no new errors are introduced</a:t>
            </a:r>
          </a:p>
          <a:p>
            <a:r>
              <a:rPr lang="en-US" dirty="0"/>
              <a:t>Iterative and continuous process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Debugger</a:t>
            </a:r>
            <a:r>
              <a:rPr lang="en-US" dirty="0"/>
              <a:t> helps a lot. Really!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trace</a:t>
            </a:r>
            <a:r>
              <a:rPr lang="en-US" dirty="0"/>
              <a:t> the code execution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inspect</a:t>
            </a:r>
            <a:r>
              <a:rPr lang="en-US" dirty="0"/>
              <a:t> 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81" y="1719262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143000"/>
            <a:ext cx="4562475" cy="2532749"/>
          </a:xfrm>
          <a:prstGeom prst="roundRect">
            <a:avLst>
              <a:gd name="adj" fmla="val 672"/>
            </a:avLst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program aims to count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non-working days between two dates</a:t>
            </a:r>
            <a:r>
              <a:rPr lang="en-US" sz="3200" dirty="0"/>
              <a:t> (e.g.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200" dirty="0"/>
              <a:t> …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838200"/>
            <a:ext cx="3930649" cy="39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does this method do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en-US" dirty="0"/>
              <a:t>If you cannot find a good name for a method, think about whether it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clear intent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9157" y="3219226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810" y="5167456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01469" y="3219226"/>
            <a:ext cx="4724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1412" y="5168804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4412" y="2845965"/>
            <a:ext cx="5413692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4706084"/>
            <a:ext cx="8153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612" y="298025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468656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describe that task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methods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them</a:t>
            </a:r>
            <a:r>
              <a:rPr lang="en-US" dirty="0"/>
              <a:t> 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65849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4418011" y="5132479"/>
            <a:ext cx="2900939" cy="1072873"/>
          </a:xfrm>
          <a:prstGeom prst="wedgeRoundRectCallout">
            <a:avLst>
              <a:gd name="adj1" fmla="val -41011"/>
              <a:gd name="adj2" fmla="val -83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423351" y="5107232"/>
            <a:ext cx="2895600" cy="1098120"/>
          </a:xfrm>
          <a:prstGeom prst="wedgeRoundRectCallout">
            <a:avLst>
              <a:gd name="adj1" fmla="val -70591"/>
              <a:gd name="adj2" fmla="val 1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505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(calling) the method several times: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72390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131668" y="3158627"/>
            <a:ext cx="3429000" cy="1114328"/>
          </a:xfrm>
          <a:prstGeom prst="wedgeRoundRectCallout">
            <a:avLst>
              <a:gd name="adj1" fmla="val -60515"/>
              <a:gd name="adj2" fmla="val -20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170612" y="1856319"/>
            <a:ext cx="2757600" cy="1082443"/>
          </a:xfrm>
          <a:prstGeom prst="wedgeRoundRectCallout">
            <a:avLst>
              <a:gd name="adj1" fmla="val -60254"/>
              <a:gd name="adj2" fmla="val 35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31242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to use 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, after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curly brackets </a:t>
            </a:r>
            <a:r>
              <a:rPr lang="en-US" dirty="0"/>
              <a:t>for loops' and if statements' bodies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long lines </a:t>
            </a:r>
            <a:r>
              <a:rPr lang="en-GB" dirty="0"/>
              <a:t>and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 expressions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program tracks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stock prices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gives updates </a:t>
            </a:r>
            <a:r>
              <a:rPr lang="en-US" sz="3200" dirty="0"/>
              <a:t>about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significance</a:t>
            </a:r>
            <a:r>
              <a:rPr lang="en-US" sz="3200" dirty="0"/>
              <a:t> in each price change. </a:t>
            </a:r>
          </a:p>
          <a:p>
            <a:pPr lvl="1"/>
            <a:r>
              <a:rPr lang="en-US" sz="3000" dirty="0"/>
              <a:t>Download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source code </a:t>
            </a:r>
            <a:r>
              <a:rPr lang="en-US" sz="3000" dirty="0"/>
              <a:t>and get familiar with it: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Broken Code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Give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methods </a:t>
            </a:r>
            <a:r>
              <a:rPr lang="en-US" sz="3000" dirty="0"/>
              <a:t>a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proper name</a:t>
            </a:r>
          </a:p>
          <a:p>
            <a:pPr lvl="1"/>
            <a:r>
              <a:rPr lang="en-US" sz="3000" dirty="0"/>
              <a:t>Fix method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parameters naming</a:t>
            </a:r>
          </a:p>
          <a:p>
            <a:pPr lvl="1"/>
            <a:r>
              <a:rPr lang="en-US" sz="3000" dirty="0"/>
              <a:t>Deal with poor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code formatting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the "Price Change Alert"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https://judge.softuni.bg/Contests/Practice/Index/304#10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97" y="3134046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002299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Debugging and Program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8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/>
              <a:t>Break large programs into simple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that solve small sub-problems</a:t>
            </a:r>
          </a:p>
          <a:p>
            <a:pPr marL="452438" indent="-452438"/>
            <a:r>
              <a:rPr lang="en-US" dirty="0"/>
              <a:t>Methods 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</a:p>
          <a:p>
            <a:pPr marL="452438" indent="-452438"/>
            <a:r>
              <a:rPr lang="en-US" dirty="0"/>
              <a:t>Methods are invoked by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en-US" dirty="0"/>
              <a:t>Methods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marL="800101" lvl="1" indent="-452438"/>
            <a:r>
              <a:rPr lang="en-US" dirty="0"/>
              <a:t>Parameters take actual values when calling a method</a:t>
            </a:r>
          </a:p>
          <a:p>
            <a:pPr marL="452438" indent="-452438"/>
            <a:r>
              <a:rPr lang="en-US" dirty="0"/>
              <a:t>Methods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a value or nothing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  <a:p>
            <a:pPr marL="452438" indent="-452438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dirty="0"/>
              <a:t> helps spotting an error more easily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hlinkClick r:id="rId18"/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hlinkClick r:id="rId20"/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hlinkClick r:id="rId22"/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8002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dirty="0"/>
              <a:t>Avoiding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752600"/>
            <a:ext cx="5562601" cy="3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70391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73152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en-US" dirty="0"/>
              <a:t>Methods are declared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 a class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is also a method</a:t>
            </a:r>
          </a:p>
          <a:p>
            <a:r>
              <a:rPr lang="en-US" dirty="0"/>
              <a:t>Variables inside a method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425055" cy="637601"/>
          </a:xfrm>
          <a:prstGeom prst="wedgeRoundRectCallout">
            <a:avLst>
              <a:gd name="adj1" fmla="val -63245"/>
              <a:gd name="adj2" fmla="val 60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03212" y="1151121"/>
            <a:ext cx="2133600" cy="592824"/>
          </a:xfrm>
          <a:prstGeom prst="wedgeRoundRectCallout">
            <a:avLst>
              <a:gd name="adj1" fmla="val 65615"/>
              <a:gd name="adj2" fmla="val 594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00224" y="1126966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146025" y="2138259"/>
            <a:ext cx="1620387" cy="983709"/>
          </a:xfrm>
          <a:prstGeom prst="wedgeRoundRectCallout">
            <a:avLst>
              <a:gd name="adj1" fmla="val -86651"/>
              <a:gd name="adj2" fmla="val 36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, then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840210"/>
            <a:ext cx="70104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3811588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999412" y="2133600"/>
            <a:ext cx="2462100" cy="1114328"/>
          </a:xfrm>
          <a:prstGeom prst="wedgeRoundRectCallout">
            <a:avLst>
              <a:gd name="adj1" fmla="val -69304"/>
              <a:gd name="adj2" fmla="val -20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799012" y="5025515"/>
            <a:ext cx="2286000" cy="1114328"/>
          </a:xfrm>
          <a:prstGeom prst="wedgeRoundRectCallout">
            <a:avLst>
              <a:gd name="adj1" fmla="val -68170"/>
              <a:gd name="adj2" fmla="val 218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132599" cy="5570355"/>
          </a:xfrm>
        </p:spPr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 own body</a:t>
            </a:r>
            <a:r>
              <a:rPr lang="en-US" dirty="0"/>
              <a:t> 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53513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20640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744</TotalTime>
  <Words>3303</Words>
  <Application>Microsoft Office PowerPoint</Application>
  <PresentationFormat>Custom</PresentationFormat>
  <Paragraphs>660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 16x9</vt:lpstr>
      <vt:lpstr>Methods, Debugging and Troubleshooting Code</vt:lpstr>
      <vt:lpstr>Table of Contents</vt:lpstr>
      <vt:lpstr>Have a Question?</vt:lpstr>
      <vt:lpstr>Declaring and Invoking Methods</vt:lpstr>
      <vt:lpstr>Simple Methods</vt:lpstr>
      <vt:lpstr>Why Use Methods?</vt:lpstr>
      <vt:lpstr>Declaring Methods</vt:lpstr>
      <vt:lpstr>Invoking a Method</vt:lpstr>
      <vt:lpstr>Invoking a Method (2)</vt:lpstr>
      <vt:lpstr>Problem: Blank Receipt</vt:lpstr>
      <vt:lpstr>Solution: Blank Receipt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Declaring and Invoking Methods</vt:lpstr>
      <vt:lpstr>Returning Values From Methods</vt:lpstr>
      <vt:lpstr>Method Return Types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Math Power</vt:lpstr>
      <vt:lpstr>Overloading Methods</vt:lpstr>
      <vt:lpstr>Method Signature</vt:lpstr>
      <vt:lpstr>Overloading Methods</vt:lpstr>
      <vt:lpstr>Signature and Return Type</vt:lpstr>
      <vt:lpstr>Problem: Greater of Two Values</vt:lpstr>
      <vt:lpstr>Returning Values and Overloading</vt:lpstr>
      <vt:lpstr>Program Execution Flow</vt:lpstr>
      <vt:lpstr>Program Execution</vt:lpstr>
      <vt:lpstr>Program Execution – Call Stack</vt:lpstr>
      <vt:lpstr>Problem: Multiply Evens by Odds</vt:lpstr>
      <vt:lpstr>Debugging the Code</vt:lpstr>
      <vt:lpstr>Debugging the Code</vt:lpstr>
      <vt:lpstr>Debugging in Visual Studio</vt:lpstr>
      <vt:lpstr>Using the Debugger in Visual Studio</vt:lpstr>
      <vt:lpstr>Problem: Find and Fix the Bugs in the Code</vt:lpstr>
      <vt:lpstr>Methods</vt:lpstr>
      <vt:lpstr>Naming Methods</vt:lpstr>
      <vt:lpstr>Naming Method Parameters</vt:lpstr>
      <vt:lpstr>Methods – Best Practices</vt:lpstr>
      <vt:lpstr>Code Structure and Code Formatting</vt:lpstr>
      <vt:lpstr>Problem: Refactor the "Price Change Alert"</vt:lpstr>
      <vt:lpstr>Debugging and Program Flow</vt:lpstr>
      <vt:lpstr>Summary</vt:lpstr>
      <vt:lpstr>Programming Fundamentals – Methods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Methods-Debugging-and-Troubleshooting-Code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145</cp:revision>
  <dcterms:created xsi:type="dcterms:W3CDTF">2014-01-02T17:00:34Z</dcterms:created>
  <dcterms:modified xsi:type="dcterms:W3CDTF">2018-05-25T05:24:42Z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