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402" r:id="rId3"/>
    <p:sldId id="493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64" r:id="rId32"/>
    <p:sldId id="494" r:id="rId33"/>
    <p:sldId id="400" r:id="rId34"/>
    <p:sldId id="399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466"/>
          </p14:sldIdLst>
        </p14:section>
        <p14:section name="Arrays" id="{434EBAE8-1691-433D-9596-8AE3E67F67B5}">
          <p14:sldIdLst>
            <p14:sldId id="467"/>
            <p14:sldId id="468"/>
            <p14:sldId id="469"/>
            <p14:sldId id="470"/>
            <p14:sldId id="471"/>
            <p14:sldId id="472"/>
          </p14:sldIdLst>
        </p14:section>
        <p14:section name="Value vs. Reference Types" id="{6F66BED0-FBED-470B-BAD5-ACFC36FA0673}">
          <p14:sldIdLst>
            <p14:sldId id="473"/>
            <p14:sldId id="474"/>
            <p14:sldId id="475"/>
            <p14:sldId id="476"/>
            <p14:sldId id="477"/>
            <p14:sldId id="478"/>
            <p14:sldId id="479"/>
          </p14:sldIdLst>
        </p14:section>
        <p14:section name="Reading Arrays from the Console" id="{707CFBAC-D943-4BF6-AD94-4BE5E88077CB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</p14:sldIdLst>
        </p14:section>
        <p14:section name="Conclusion" id="{10E03AB1-9AA8-4E86-9A64-D741901E50A2}">
          <p14:sldIdLst>
            <p14:sldId id="464"/>
            <p14:sldId id="494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38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5/30/2018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64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0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4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4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www.superhosting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32.jpeg"/><Relationship Id="rId7" Type="http://schemas.openxmlformats.org/officeDocument/2006/relationships/image" Target="../media/image25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netpeak.net/" TargetMode="External"/><Relationship Id="rId20" Type="http://schemas.openxmlformats.org/officeDocument/2006/relationships/hyperlink" Target="https://www.sbtech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jpe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softwaregroup-bg.com/" TargetMode="External"/><Relationship Id="rId22" Type="http://schemas.openxmlformats.org/officeDocument/2006/relationships/hyperlink" Target="https://www.liebherr.com/en/deu/start/start-page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0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540997"/>
            <a:ext cx="7910299" cy="1404218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60007"/>
            <a:ext cx="7910298" cy="1292793"/>
          </a:xfrm>
        </p:spPr>
        <p:txBody>
          <a:bodyPr>
            <a:normAutofit/>
          </a:bodyPr>
          <a:lstStyle/>
          <a:p>
            <a:r>
              <a:rPr lang="en-US" dirty="0"/>
              <a:t>Processing Arrays: Fixed-Size</a:t>
            </a:r>
            <a:br>
              <a:rPr lang="en-US" dirty="0"/>
            </a:br>
            <a:r>
              <a:rPr lang="en-US" dirty="0"/>
              <a:t>Sequences of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265671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7117" y="3782911"/>
            <a:ext cx="4298088" cy="20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006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Value vs. </a:t>
            </a:r>
            <a:r>
              <a:rPr lang="en-US" dirty="0"/>
              <a:t>Reference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25176" y="5715000"/>
            <a:ext cx="8938472" cy="692873"/>
          </a:xfrm>
        </p:spPr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122937"/>
            <a:ext cx="7924800" cy="30148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97" y="2011430"/>
            <a:ext cx="1018516" cy="1063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849" y="3214135"/>
            <a:ext cx="1018516" cy="1063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202" y="2512794"/>
            <a:ext cx="1018516" cy="106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type </a:t>
            </a:r>
            <a:r>
              <a:rPr lang="en-US" dirty="0"/>
              <a:t>variables hold directly their data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BigInteger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hlinkClick r:id="rId3"/>
              </a:rPr>
              <a:t>msdn.microsoft.com/library/bfft1t3c.aspx</a:t>
            </a:r>
            <a:r>
              <a:rPr lang="en-US" dirty="0"/>
              <a:t> </a:t>
            </a:r>
          </a:p>
          <a:p>
            <a:r>
              <a:rPr lang="en-US" dirty="0"/>
              <a:t>Each variable has its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pic>
        <p:nvPicPr>
          <p:cNvPr id="5" name="Picture 2" descr="clip_image003[12]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6612" y="2743200"/>
            <a:ext cx="3057961" cy="358140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/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2868962" y="4475275"/>
            <a:ext cx="5105400" cy="1849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= 42;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 dirty="0"/>
              <a:t> </a:t>
            </a:r>
            <a:r>
              <a:rPr lang="en-US" sz="3200" dirty="0" err="1"/>
              <a:t>ch</a:t>
            </a:r>
            <a:r>
              <a:rPr lang="en-US" sz="3200" dirty="0"/>
              <a:t> = 'A';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 dirty="0"/>
              <a:t> result = true;</a:t>
            </a: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 type </a:t>
            </a:r>
            <a:r>
              <a:rPr lang="en-US" dirty="0"/>
              <a:t>variables hold reference (pointer / memory address) of the data itself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, instances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delegates</a:t>
            </a:r>
            <a:endParaRPr lang="en-US" dirty="0"/>
          </a:p>
          <a:p>
            <a:r>
              <a:rPr lang="en-US" dirty="0"/>
              <a:t>Two reference type variables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endParaRPr lang="en-US" dirty="0"/>
          </a:p>
          <a:p>
            <a:pPr lvl="1"/>
            <a:r>
              <a:rPr lang="en-US" dirty="0"/>
              <a:t>Operations on both variables access / modify the same data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5029199"/>
            <a:ext cx="51054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err="1"/>
              <a:t>int</a:t>
            </a:r>
            <a:r>
              <a:rPr lang="en-US" sz="3200" dirty="0"/>
              <a:t>[] </a:t>
            </a:r>
            <a:r>
              <a:rPr lang="en-US" sz="3200" dirty="0" err="1"/>
              <a:t>arr</a:t>
            </a:r>
            <a:r>
              <a:rPr lang="en-US" sz="3200" dirty="0"/>
              <a:t> = new </a:t>
            </a:r>
            <a:r>
              <a:rPr lang="en-US" sz="3200" dirty="0" err="1"/>
              <a:t>int</a:t>
            </a:r>
            <a:r>
              <a:rPr lang="en-US" sz="3200" dirty="0"/>
              <a:t>[] { 1, 2, 3, 4, 5, 6 };</a:t>
            </a:r>
            <a:endParaRPr lang="en-US" sz="3600" dirty="0"/>
          </a:p>
        </p:txBody>
      </p:sp>
      <p:pic>
        <p:nvPicPr>
          <p:cNvPr id="2054" name="Picture 6" descr="clip_image008[6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49" y="5029199"/>
            <a:ext cx="4348163" cy="1372553"/>
          </a:xfrm>
          <a:prstGeom prst="rect">
            <a:avLst/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pic>
        <p:nvPicPr>
          <p:cNvPr id="4098" name="Picture 2" descr="clip_image003[12]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0" t="-1475" r="-1090" b="-1475"/>
          <a:stretch/>
        </p:blipFill>
        <p:spPr bwMode="auto">
          <a:xfrm>
            <a:off x="6190796" y="1066800"/>
            <a:ext cx="5293634" cy="536869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/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703214" y="1403015"/>
            <a:ext cx="5029200" cy="46962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= 42;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 dirty="0"/>
              <a:t> </a:t>
            </a:r>
            <a:r>
              <a:rPr lang="en-US" sz="3200" dirty="0" err="1"/>
              <a:t>ch</a:t>
            </a:r>
            <a:r>
              <a:rPr lang="en-US" sz="3200" dirty="0"/>
              <a:t> = 'A';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 dirty="0"/>
              <a:t> result = true;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 dirty="0"/>
              <a:t> </a:t>
            </a:r>
            <a:r>
              <a:rPr lang="en-US" sz="3200" dirty="0" err="1"/>
              <a:t>obj</a:t>
            </a:r>
            <a:r>
              <a:rPr lang="en-US" sz="3200" dirty="0"/>
              <a:t> = 42;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 err="1"/>
              <a:t>str</a:t>
            </a:r>
            <a:r>
              <a:rPr lang="en-US" sz="3200" dirty="0"/>
              <a:t> = 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  "Hello";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byte[]</a:t>
            </a:r>
            <a:r>
              <a:rPr lang="en-US" sz="3200" dirty="0"/>
              <a:t> bytes =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  { 1, 2, 3 };</a:t>
            </a:r>
          </a:p>
        </p:txBody>
      </p:sp>
    </p:spTree>
    <p:extLst>
      <p:ext uri="{BB962C8B-B14F-4D97-AF65-F5344CB8AC3E}">
        <p14:creationId xmlns:p14="http://schemas.microsoft.com/office/powerpoint/2010/main" val="409192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2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3" y="1290532"/>
            <a:ext cx="9905999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 num = 5;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(num, 15);</a:t>
            </a:r>
          </a:p>
          <a:p>
            <a:r>
              <a:rPr lang="en-US" sz="2800" dirty="0"/>
              <a:t>  Console.WriteLine(num);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942012" y="2438400"/>
            <a:ext cx="2133600" cy="762000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265612" y="5181600"/>
            <a:ext cx="2133600" cy="762000"/>
          </a:xfrm>
          <a:prstGeom prst="wedgeRoundRectCallout">
            <a:avLst>
              <a:gd name="adj1" fmla="val -64794"/>
              <a:gd name="adj2" fmla="val -146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3" y="1290532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int[] nums = { 5 };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(nums, 15);</a:t>
            </a:r>
          </a:p>
          <a:p>
            <a:r>
              <a:rPr lang="en-US" sz="2800" dirty="0"/>
              <a:t>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nums[0]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Increment(int[] nums,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nums[0]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23012" y="2362200"/>
            <a:ext cx="2209800" cy="762000"/>
          </a:xfrm>
          <a:prstGeom prst="wedgeRoundRectCallout">
            <a:avLst>
              <a:gd name="adj1" fmla="val -61092"/>
              <a:gd name="adj2" fmla="val 491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27612" y="4953000"/>
            <a:ext cx="2133600" cy="762000"/>
          </a:xfrm>
          <a:prstGeom prst="wedgeRoundRectCallout">
            <a:avLst>
              <a:gd name="adj1" fmla="val -64189"/>
              <a:gd name="adj2" fmla="val 194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Arrays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a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7772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83058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Arrays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65753"/>
            <a:ext cx="77724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5029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921962" y="2514600"/>
            <a:ext cx="3723188" cy="1248782"/>
          </a:xfrm>
          <a:prstGeom prst="wedgeRoundRectCallout">
            <a:avLst>
              <a:gd name="adj1" fmla="val -61766"/>
              <a:gd name="adj2" fmla="val 43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by space into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GB" sz="3600" dirty="0"/>
              <a:t>Value vs Reference Types</a:t>
            </a:r>
          </a:p>
          <a:p>
            <a:r>
              <a:rPr lang="en-US" sz="3600" dirty="0"/>
              <a:t>Reading Arrays from the Console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arrays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event shorter: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Shorter: Reading Array from a Single Line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5410200"/>
            <a:ext cx="83058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Console.ReadLine().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2" y="1969670"/>
            <a:ext cx="92964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System.Linq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inputLine = 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items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inputLine.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Split(' ')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Select(int.Parse).ToArray()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08560" y="1969667"/>
            <a:ext cx="5124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can be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82640" y="3261411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"one", "two", "three", "four", "five"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integers</a:t>
            </a:r>
            <a:r>
              <a:rPr lang="en-US" sz="3200" dirty="0"/>
              <a:t> (a number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lines of integers),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dirty="0"/>
              <a:t> it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its elements (on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single line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space-separated</a:t>
            </a:r>
            <a:r>
              <a:rPr lang="en-US" sz="3200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60043" y="3175107"/>
            <a:ext cx="590550" cy="20811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66031" y="3936298"/>
            <a:ext cx="1978285" cy="5601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99673" y="405071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46565" y="2938835"/>
            <a:ext cx="609848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999411" y="3943703"/>
            <a:ext cx="2192750" cy="5601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237412" y="405071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2" y="1260722"/>
            <a:ext cx="10496882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the array (a number n + n lines of integers)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elements from the last to the first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200" dirty="0"/>
              <a:t>(space separated values),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200" dirty="0"/>
              <a:t>them in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200" dirty="0"/>
              <a:t>" style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output as in the examples: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https://judge.softuni.bg/Contests/Practice/Index/172#4</a:t>
            </a:r>
            <a:r>
              <a:rPr lang="en-US" dirty="0"/>
              <a:t>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7113" y="2438400"/>
            <a:ext cx="4419600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3" y="3331053"/>
            <a:ext cx="2095499" cy="27469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417513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63523" y="2438400"/>
            <a:ext cx="5507789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63523" y="3331053"/>
            <a:ext cx="2726489" cy="27469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653924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Rounding</a:t>
            </a:r>
            <a:r>
              <a:rPr lang="en-US" dirty="0"/>
              <a:t> turns each value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https://judge.softuni.bg/Contests/Practice/Index/172#4</a:t>
            </a:r>
            <a:r>
              <a:rPr lang="en-US" dirty="0"/>
              <a:t> 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9447" y="2017159"/>
            <a:ext cx="10244165" cy="3926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nums = ReadNumbers();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roundedNums[i] = (int)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MidpointRounding.AwayFromZero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Console.WriteLine($"{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-&gt;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roundedNums[i]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pic>
        <p:nvPicPr>
          <p:cNvPr id="18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458" y="206177"/>
            <a:ext cx="4691290" cy="888990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</a:t>
            </a:r>
            <a:r>
              <a:rPr lang="en-US" noProof="1"/>
              <a:t>foreach / String.Join(…)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 - 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 - two - three - 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1" y="1752600"/>
            <a:ext cx="694527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Console.WriteLine(element)</a:t>
            </a: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https://judge.softuni.bg/Contests/Practice/Index/172#5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5" y="4210594"/>
            <a:ext cx="4827398" cy="1733006"/>
            <a:chOff x="3629214" y="4058194"/>
            <a:chExt cx="4827398" cy="173300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8" name="Curved Connector 17"/>
            <p:cNvCxnSpPr>
              <a:stCxn id="13" idx="0"/>
              <a:endCxn id="17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9788567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0"/>
              <a:endCxn id="16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4542858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67987" y="4058194"/>
              <a:ext cx="15499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https://judge.softuni.bg/Contests/Practice/Index/172#5</a:t>
            </a:r>
            <a:r>
              <a:rPr lang="en-US" dirty="0"/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162664"/>
            <a:ext cx="9753601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.Split(' 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SwapElements(nums, i, nums.Length - 1 - i)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",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arr[j];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arr[j] = oldElement;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Arrays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tech-softuni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hold a sequence of elements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Elements are numbered from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Creating (allocating) an array: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Accessing array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Printing array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078" y="1406825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50277" y="1910850"/>
            <a:ext cx="2344957" cy="253783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E4E94C-B0EC-4B4F-8C7E-813F35566CF2}"/>
              </a:ext>
            </a:extLst>
          </p:cNvPr>
          <p:cNvSpPr txBox="1">
            <a:spLocks/>
          </p:cNvSpPr>
          <p:nvPr/>
        </p:nvSpPr>
        <p:spPr>
          <a:xfrm>
            <a:off x="608012" y="3108130"/>
            <a:ext cx="70103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int[] { 1, 2, 3 };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99EFB33-26A6-453B-8582-08F761E7DEAC}"/>
              </a:ext>
            </a:extLst>
          </p:cNvPr>
          <p:cNvSpPr txBox="1">
            <a:spLocks/>
          </p:cNvSpPr>
          <p:nvPr/>
        </p:nvSpPr>
        <p:spPr>
          <a:xfrm>
            <a:off x="6547540" y="4501777"/>
            <a:ext cx="32188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66B9D60-EC94-4276-BB56-35E116117614}"/>
              </a:ext>
            </a:extLst>
          </p:cNvPr>
          <p:cNvSpPr txBox="1">
            <a:spLocks/>
          </p:cNvSpPr>
          <p:nvPr/>
        </p:nvSpPr>
        <p:spPr>
          <a:xfrm>
            <a:off x="4925879" y="5197189"/>
            <a:ext cx="7010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hlinkClick r:id="rId18"/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hlinkClick r:id="rId20"/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hlinkClick r:id="rId22"/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815263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cannot be resized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of 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57911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8153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887997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77493" y="616955"/>
            <a:ext cx="2739091" cy="1145878"/>
          </a:xfrm>
          <a:prstGeom prst="wedgeRoundRectCallout">
            <a:avLst>
              <a:gd name="adj1" fmla="val -71801"/>
              <a:gd name="adj2" fmla="val 6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47012" y="1922864"/>
            <a:ext cx="3342417" cy="1547447"/>
          </a:xfrm>
          <a:prstGeom prst="wedgeRoundRectCallout">
            <a:avLst>
              <a:gd name="adj1" fmla="val -62882"/>
              <a:gd name="adj2" fmla="val 52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21534" y="4075666"/>
            <a:ext cx="3044878" cy="1494692"/>
          </a:xfrm>
          <a:prstGeom prst="wedgeRoundRectCallout">
            <a:avLst>
              <a:gd name="adj1" fmla="val -64030"/>
              <a:gd name="adj2" fmla="val 429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554685" y="1923772"/>
          <a:ext cx="4492727" cy="441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769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https://judge.softuni.bg/Contests/Practice/Index/172#0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734971" y="2453106"/>
          <a:ext cx="4718882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Image" r:id="rId4" imgW="4088880" imgH="2907720" progId="Photoshop.Image.15">
                  <p:embed/>
                </p:oleObj>
              </mc:Choice>
              <mc:Fallback>
                <p:oleObj name="Image" r:id="rId4" imgW="4088880" imgH="2907720" progId="Photoshop.Image.15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4971" y="2453106"/>
                        <a:ext cx="4718882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9519" y="1444320"/>
            <a:ext cx="10769786" cy="4118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900" dirty="0"/>
              <a:t>days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900" dirty="0"/>
              <a:t> "Monday", "Tuesday", "Wednesday", "Thursday", "Friday", "Saturday", "Sunday"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9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int day = int.Parse(Console.ReadLine());</a:t>
            </a:r>
          </a:p>
          <a:p>
            <a:pPr>
              <a:lnSpc>
                <a:spcPct val="110000"/>
              </a:lnSpc>
            </a:pP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sz="29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else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Console.WriteLine("Invalid day!");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832</TotalTime>
  <Words>2245</Words>
  <Application>Microsoft Office PowerPoint</Application>
  <PresentationFormat>Custom</PresentationFormat>
  <Paragraphs>368</Paragraphs>
  <Slides>33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Image</vt:lpstr>
      <vt:lpstr>Arrays</vt:lpstr>
      <vt:lpstr>Table of Contents</vt:lpstr>
      <vt:lpstr>Have a Question?</vt:lpstr>
      <vt:lpstr>Arrays</vt:lpstr>
      <vt:lpstr>What are Arrays?</vt:lpstr>
      <vt:lpstr>Working with Arrays</vt:lpstr>
      <vt:lpstr>Days of Week – Example</vt:lpstr>
      <vt:lpstr>Problem: Day of Week</vt:lpstr>
      <vt:lpstr>Solution: Day of Week</vt:lpstr>
      <vt:lpstr>Value vs. Reference Types</vt:lpstr>
      <vt:lpstr>Value Types</vt:lpstr>
      <vt:lpstr>Reference Types</vt:lpstr>
      <vt:lpstr>Value Types vs. Reference Types</vt:lpstr>
      <vt:lpstr>Value vs. Reference Types</vt:lpstr>
      <vt:lpstr>Example: Value Types </vt:lpstr>
      <vt:lpstr>Example: Reference Types </vt:lpstr>
      <vt:lpstr>Reading Arrays from the Console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Problem: Rounding Numbers</vt:lpstr>
      <vt:lpstr>Solution: Rounding Numbers</vt:lpstr>
      <vt:lpstr>Printing Arrays with foreach / String.Join(…)</vt:lpstr>
      <vt:lpstr>Problem: Reverse Array of Strings</vt:lpstr>
      <vt:lpstr>Solution: Reverse Array of Strings</vt:lpstr>
      <vt:lpstr>Arrays – Exercises</vt:lpstr>
      <vt:lpstr>Summary</vt:lpstr>
      <vt:lpstr>Programming Fundamentals – Arrays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Arrays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Alen Paunov</cp:lastModifiedBy>
  <cp:revision>140</cp:revision>
  <dcterms:created xsi:type="dcterms:W3CDTF">2014-01-02T17:00:34Z</dcterms:created>
  <dcterms:modified xsi:type="dcterms:W3CDTF">2018-05-30T07:56:49Z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