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74" r:id="rId3"/>
    <p:sldId id="256" r:id="rId4"/>
    <p:sldId id="481" r:id="rId5"/>
    <p:sldId id="2761" r:id="rId6"/>
    <p:sldId id="2774" r:id="rId7"/>
    <p:sldId id="2775" r:id="rId8"/>
    <p:sldId id="2762" r:id="rId9"/>
    <p:sldId id="2763" r:id="rId10"/>
    <p:sldId id="2764" r:id="rId11"/>
    <p:sldId id="2765" r:id="rId12"/>
    <p:sldId id="2766" r:id="rId13"/>
    <p:sldId id="2767" r:id="rId14"/>
    <p:sldId id="2768" r:id="rId15"/>
    <p:sldId id="2769" r:id="rId16"/>
    <p:sldId id="2770" r:id="rId17"/>
    <p:sldId id="2771" r:id="rId18"/>
    <p:sldId id="2772" r:id="rId19"/>
    <p:sldId id="2773"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33"/>
    <a:srgbClr val="64AAC6"/>
    <a:srgbClr val="FFFFFF"/>
    <a:srgbClr val="BEA067"/>
    <a:srgbClr val="003F72"/>
    <a:srgbClr val="798E9F"/>
    <a:srgbClr val="E3BE6B"/>
    <a:srgbClr val="595959"/>
    <a:srgbClr val="E16D3F"/>
    <a:srgbClr val="183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68" y="4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282" y="1279287"/>
            <a:ext cx="6141182"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363"/>
            <a:ext cx="91449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150" y="3602038"/>
            <a:ext cx="9144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83" y="365125"/>
            <a:ext cx="10516635"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10560" y="274638"/>
            <a:ext cx="10972801" cy="1143000"/>
          </a:xfrm>
          <a:prstGeom prst="rect">
            <a:avLst/>
          </a:prstGeom>
        </p:spPr>
        <p:txBody>
          <a:bodyPr/>
          <a:lstStyle/>
          <a:p>
            <a:r>
              <a:rPr lang="zh-TW" altLang="en-US"/>
              <a:t>按一下以編輯母片標題樣式</a:t>
            </a:r>
            <a:endParaRPr lang="zh-TW" altLang="en-US"/>
          </a:p>
        </p:txBody>
      </p:sp>
      <p:sp>
        <p:nvSpPr>
          <p:cNvPr id="3" name="內容版面配置區 2"/>
          <p:cNvSpPr>
            <a:spLocks noGrp="1"/>
          </p:cNvSpPr>
          <p:nvPr>
            <p:ph idx="1"/>
          </p:nvPr>
        </p:nvSpPr>
        <p:spPr>
          <a:xfrm>
            <a:off x="610560" y="1600201"/>
            <a:ext cx="10972801" cy="4525963"/>
          </a:xfrm>
          <a:prstGeom prst="rect">
            <a:avLst/>
          </a:prstGeo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812800" y="1600200"/>
            <a:ext cx="5334000" cy="4498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350000" y="1600200"/>
            <a:ext cx="5334000" cy="4498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397934"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1367"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3368" y="6245225"/>
            <a:ext cx="3052233" cy="476250"/>
          </a:xfrm>
        </p:spPr>
        <p:txBody>
          <a:bodyPr/>
          <a:lstStyle>
            <a:lvl1pPr>
              <a:defRPr/>
            </a:lvl1pPr>
          </a:lstStyle>
          <a:p>
            <a:fld id="{41C36C74-D7D1-45F0-AB40-8D821714F54C}"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7" name="Picture 5" descr="C:\Documents and Settings\Administrator\桌面\08.png"/>
          <p:cNvPicPr>
            <a:picLocks noChangeAspect="1" noChangeArrowheads="1"/>
          </p:cNvPicPr>
          <p:nvPr userDrawn="1"/>
        </p:nvPicPr>
        <p:blipFill>
          <a:blip r:embed="rId2" cstate="print"/>
          <a:srcRect/>
          <a:stretch>
            <a:fillRect/>
          </a:stretch>
        </p:blipFill>
        <p:spPr bwMode="auto">
          <a:xfrm>
            <a:off x="0" y="6324600"/>
            <a:ext cx="12192000" cy="323657"/>
          </a:xfrm>
          <a:prstGeom prst="rect">
            <a:avLst/>
          </a:prstGeom>
          <a:noFill/>
        </p:spPr>
      </p:pic>
      <p:pic>
        <p:nvPicPr>
          <p:cNvPr id="8" name="Picture 2" descr="C:\Documents and Settings\Administrator\桌面\06.png"/>
          <p:cNvPicPr>
            <a:picLocks noChangeAspect="1" noChangeArrowheads="1"/>
          </p:cNvPicPr>
          <p:nvPr userDrawn="1"/>
        </p:nvPicPr>
        <p:blipFill>
          <a:blip r:embed="rId3" cstate="print"/>
          <a:srcRect/>
          <a:stretch>
            <a:fillRect/>
          </a:stretch>
        </p:blipFill>
        <p:spPr bwMode="auto">
          <a:xfrm>
            <a:off x="3175" y="0"/>
            <a:ext cx="12188825" cy="761484"/>
          </a:xfrm>
          <a:prstGeom prst="rect">
            <a:avLst/>
          </a:prstGeom>
          <a:noFill/>
        </p:spPr>
      </p:pic>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649" y="26500"/>
            <a:ext cx="583162" cy="680356"/>
          </a:xfrm>
          <a:prstGeom prst="rect">
            <a:avLst/>
          </a:prstGeom>
        </p:spPr>
      </p:pic>
      <p:sp>
        <p:nvSpPr>
          <p:cNvPr id="2" name="标题 1"/>
          <p:cNvSpPr>
            <a:spLocks noGrp="1"/>
          </p:cNvSpPr>
          <p:nvPr>
            <p:ph type="title"/>
          </p:nvPr>
        </p:nvSpPr>
        <p:spPr>
          <a:xfrm>
            <a:off x="838283" y="-236538"/>
            <a:ext cx="10516635" cy="1325563"/>
          </a:xfrm>
        </p:spPr>
        <p:txBody>
          <a:bodyPr>
            <a:normAutofit/>
          </a:bodyPr>
          <a:lstStyle>
            <a:lvl1pPr>
              <a:defRPr sz="3600" b="1">
                <a:solidFill>
                  <a:srgbClr val="CC993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2" y="1709738"/>
            <a:ext cx="10516635"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932" y="4589463"/>
            <a:ext cx="1051663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83" y="1825625"/>
            <a:ext cx="518211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808" y="1825625"/>
            <a:ext cx="518211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1" y="365125"/>
            <a:ext cx="10516635"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891" y="1778438"/>
            <a:ext cx="487405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891" y="2665379"/>
            <a:ext cx="487405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7554" y="1778438"/>
            <a:ext cx="4898058"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7554" y="2665379"/>
            <a:ext cx="4898058"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6" name="Picture 2" descr="C:\Documents and Settings\Administrator\桌面\06.png"/>
          <p:cNvPicPr>
            <a:picLocks noChangeAspect="1" noChangeArrowheads="1"/>
          </p:cNvPicPr>
          <p:nvPr userDrawn="1"/>
        </p:nvPicPr>
        <p:blipFill>
          <a:blip r:embed="rId2" cstate="print"/>
          <a:srcRect/>
          <a:stretch>
            <a:fillRect/>
          </a:stretch>
        </p:blipFill>
        <p:spPr bwMode="auto">
          <a:xfrm>
            <a:off x="3175" y="0"/>
            <a:ext cx="12188825" cy="761484"/>
          </a:xfrm>
          <a:prstGeom prst="rect">
            <a:avLst/>
          </a:prstGeom>
          <a:noFill/>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649" y="26500"/>
            <a:ext cx="583162" cy="680356"/>
          </a:xfrm>
          <a:prstGeom prst="rect">
            <a:avLst/>
          </a:prstGeom>
        </p:spPr>
      </p:pic>
      <p:sp>
        <p:nvSpPr>
          <p:cNvPr id="2" name="标题 1"/>
          <p:cNvSpPr>
            <a:spLocks noGrp="1"/>
          </p:cNvSpPr>
          <p:nvPr>
            <p:ph type="title"/>
          </p:nvPr>
        </p:nvSpPr>
        <p:spPr>
          <a:xfrm>
            <a:off x="1082588" y="-207247"/>
            <a:ext cx="10516635" cy="1325563"/>
          </a:xfrm>
        </p:spPr>
        <p:txBody>
          <a:bodyPr>
            <a:normAutofit/>
          </a:bodyPr>
          <a:lstStyle>
            <a:lvl1pPr>
              <a:defRPr sz="3600">
                <a:solidFill>
                  <a:srgbClr val="CC993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7" name="图片 6" descr="0000"/>
          <p:cNvPicPr>
            <a:picLocks noChangeAspect="1"/>
          </p:cNvPicPr>
          <p:nvPr userDrawn="1"/>
        </p:nvPicPr>
        <p:blipFill>
          <a:blip r:embed="rId2" cstate="print"/>
          <a:stretch>
            <a:fillRect/>
          </a:stretch>
        </p:blipFill>
        <p:spPr>
          <a:xfrm>
            <a:off x="0" y="90854"/>
            <a:ext cx="12254865" cy="6894830"/>
          </a:xfrm>
          <a:prstGeom prst="rect">
            <a:avLst/>
          </a:prstGeom>
        </p:spPr>
      </p:pic>
      <p:pic>
        <p:nvPicPr>
          <p:cNvPr id="8" name="图片 7" descr="0000"/>
          <p:cNvPicPr>
            <a:picLocks noChangeAspect="1"/>
          </p:cNvPicPr>
          <p:nvPr userDrawn="1"/>
        </p:nvPicPr>
        <p:blipFill>
          <a:blip r:embed="rId3" cstate="print"/>
          <a:stretch>
            <a:fillRect/>
          </a:stretch>
        </p:blipFill>
        <p:spPr>
          <a:xfrm>
            <a:off x="2566035" y="3144520"/>
            <a:ext cx="7098665" cy="148463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1" y="457200"/>
            <a:ext cx="416575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698" y="457201"/>
            <a:ext cx="617280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871" y="2057400"/>
            <a:ext cx="416575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759" y="365125"/>
            <a:ext cx="2629159"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83" y="365125"/>
            <a:ext cx="7735062"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25"/>
            <a:ext cx="10516635"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83" y="1825625"/>
            <a:ext cx="10516635"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83" y="6356350"/>
            <a:ext cx="274347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998" y="6356350"/>
            <a:ext cx="41152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350"/>
            <a:ext cx="274347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image" Target="../media/image1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0000"/>
          <p:cNvPicPr>
            <a:picLocks noChangeAspect="1"/>
          </p:cNvPicPr>
          <p:nvPr/>
        </p:nvPicPr>
        <p:blipFill>
          <a:blip r:embed="rId1" cstate="print"/>
          <a:stretch>
            <a:fillRect/>
          </a:stretch>
        </p:blipFill>
        <p:spPr>
          <a:xfrm>
            <a:off x="0" y="90854"/>
            <a:ext cx="12254865" cy="6894830"/>
          </a:xfrm>
          <a:prstGeom prst="rect">
            <a:avLst/>
          </a:prstGeom>
        </p:spPr>
      </p:pic>
      <p:cxnSp>
        <p:nvCxnSpPr>
          <p:cNvPr id="20" name="直接连接符 19"/>
          <p:cNvCxnSpPr/>
          <p:nvPr/>
        </p:nvCxnSpPr>
        <p:spPr>
          <a:xfrm>
            <a:off x="5361305" y="103314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13"/>
          <p:cNvSpPr txBox="1"/>
          <p:nvPr/>
        </p:nvSpPr>
        <p:spPr>
          <a:xfrm>
            <a:off x="8816340" y="5513705"/>
            <a:ext cx="2811780" cy="303530"/>
          </a:xfrm>
          <a:prstGeom prst="rect">
            <a:avLst/>
          </a:prstGeom>
          <a:noFill/>
        </p:spPr>
        <p:txBody>
          <a:bodyPr wrap="none" rtlCol="0">
            <a:spAutoFit/>
          </a:bodyPr>
          <a:lstStyle/>
          <a:p>
            <a:pPr algn="l"/>
            <a:r>
              <a:rPr lang="zh-CN" altLang="en-US" sz="1380" dirty="0">
                <a:latin typeface="微软雅黑" panose="020B0503020204020204" pitchFamily="34" charset="-122"/>
                <a:ea typeface="微软雅黑" panose="020B0503020204020204" pitchFamily="34" charset="-122"/>
              </a:rPr>
              <a:t>电子科技大学机械与电气工程学院</a:t>
            </a:r>
            <a:endParaRPr lang="zh-CN" altLang="en-US" sz="1380" dirty="0">
              <a:latin typeface="微软雅黑" panose="020B0503020204020204" pitchFamily="34" charset="-122"/>
              <a:ea typeface="微软雅黑" panose="020B0503020204020204" pitchFamily="34" charset="-122"/>
            </a:endParaRPr>
          </a:p>
        </p:txBody>
      </p:sp>
      <p:sp>
        <p:nvSpPr>
          <p:cNvPr id="26" name="文本框 15"/>
          <p:cNvSpPr txBox="1"/>
          <p:nvPr/>
        </p:nvSpPr>
        <p:spPr>
          <a:xfrm>
            <a:off x="8820150" y="5761355"/>
            <a:ext cx="2880360" cy="232410"/>
          </a:xfrm>
          <a:prstGeom prst="rect">
            <a:avLst/>
          </a:prstGeom>
          <a:noFill/>
        </p:spPr>
        <p:txBody>
          <a:bodyPr wrap="square" rtlCol="0">
            <a:spAutoFit/>
          </a:bodyPr>
          <a:lstStyle/>
          <a:p>
            <a:r>
              <a:rPr lang="zh-CN" altLang="en-US" sz="920" dirty="0">
                <a:latin typeface="微软雅黑" panose="020B0503020204020204" pitchFamily="34" charset="-122"/>
                <a:ea typeface="微软雅黑" panose="020B0503020204020204" pitchFamily="34" charset="-122"/>
              </a:rPr>
              <a:t>School of Mechanical and Electrical Engineering</a:t>
            </a:r>
            <a:endParaRPr lang="zh-CN" altLang="en-US" sz="920" dirty="0">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8735060" y="5420360"/>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图片 27" descr="0000"/>
          <p:cNvPicPr>
            <a:picLocks noChangeAspect="1"/>
          </p:cNvPicPr>
          <p:nvPr/>
        </p:nvPicPr>
        <p:blipFill>
          <a:blip r:embed="rId2" cstate="print"/>
          <a:stretch>
            <a:fillRect/>
          </a:stretch>
        </p:blipFill>
        <p:spPr>
          <a:xfrm>
            <a:off x="2566035" y="3144520"/>
            <a:ext cx="7098665" cy="1484630"/>
          </a:xfrm>
          <a:prstGeom prst="rect">
            <a:avLst/>
          </a:prstGeom>
        </p:spPr>
      </p:pic>
      <p:sp>
        <p:nvSpPr>
          <p:cNvPr id="29" name="文本框 17"/>
          <p:cNvSpPr txBox="1"/>
          <p:nvPr/>
        </p:nvSpPr>
        <p:spPr>
          <a:xfrm>
            <a:off x="7856220" y="6226175"/>
            <a:ext cx="1802765" cy="229870"/>
          </a:xfrm>
          <a:prstGeom prst="rect">
            <a:avLst/>
          </a:prstGeom>
          <a:noFill/>
        </p:spPr>
        <p:txBody>
          <a:bodyPr wrap="square" rtlCol="0">
            <a:spAutoFit/>
          </a:bodyPr>
          <a:lstStyle/>
          <a:p>
            <a:pPr algn="dist"/>
            <a:r>
              <a:rPr lang="zh-CN" altLang="en-US" sz="900">
                <a:solidFill>
                  <a:srgbClr val="183884"/>
                </a:solidFill>
                <a:latin typeface="方正兰亭粗黑简体" panose="02000000000000000000" charset="-122"/>
                <a:ea typeface="方正兰亭粗黑简体" panose="02000000000000000000" charset="-122"/>
              </a:rPr>
              <a:t>www.smee.uestc.edu.cn</a:t>
            </a:r>
            <a:endParaRPr lang="zh-CN" altLang="en-US" sz="900">
              <a:solidFill>
                <a:srgbClr val="183884"/>
              </a:solidFill>
              <a:latin typeface="方正兰亭粗黑简体" panose="02000000000000000000" charset="-122"/>
              <a:ea typeface="方正兰亭粗黑简体" panose="02000000000000000000" charset="-122"/>
            </a:endParaRPr>
          </a:p>
        </p:txBody>
      </p:sp>
      <p:pic>
        <p:nvPicPr>
          <p:cNvPr id="30" name="图片 29" descr="00001"/>
          <p:cNvPicPr>
            <a:picLocks noChangeAspect="1"/>
          </p:cNvPicPr>
          <p:nvPr/>
        </p:nvPicPr>
        <p:blipFill>
          <a:blip r:embed="rId3" cstate="print"/>
          <a:stretch>
            <a:fillRect/>
          </a:stretch>
        </p:blipFill>
        <p:spPr>
          <a:xfrm>
            <a:off x="3824605" y="1122680"/>
            <a:ext cx="3456305" cy="3593465"/>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3274" y="5311438"/>
            <a:ext cx="751691" cy="876973"/>
          </a:xfrm>
          <a:prstGeom prst="rect">
            <a:avLst/>
          </a:prstGeom>
        </p:spPr>
      </p:pic>
      <p:sp>
        <p:nvSpPr>
          <p:cNvPr id="13" name="文本框 8"/>
          <p:cNvSpPr txBox="1">
            <a:spLocks noChangeArrowheads="1"/>
          </p:cNvSpPr>
          <p:nvPr/>
        </p:nvSpPr>
        <p:spPr bwMode="auto">
          <a:xfrm>
            <a:off x="1852507" y="2781607"/>
            <a:ext cx="8549850" cy="645160"/>
          </a:xfrm>
          <a:prstGeom prst="rect">
            <a:avLst/>
          </a:prstGeom>
          <a:noFill/>
          <a:ln w="9525">
            <a:noFill/>
            <a:miter lim="800000"/>
          </a:ln>
        </p:spPr>
        <p:txBody>
          <a:bodyPr wrap="square">
            <a:spAutoFit/>
          </a:bodyPr>
          <a:lstStyle/>
          <a:p>
            <a:r>
              <a:rPr lang="zh-CN" altLang="en-US" sz="3600" b="1" dirty="0">
                <a:solidFill>
                  <a:srgbClr val="183783"/>
                </a:solidFill>
                <a:latin typeface="微软雅黑" panose="020B0503020204020204" pitchFamily="34" charset="-122"/>
                <a:ea typeface="微软雅黑" panose="020B0503020204020204" pitchFamily="34" charset="-122"/>
                <a:cs typeface="微软雅黑" panose="020B0503020204020204" pitchFamily="34" charset="-122"/>
              </a:rPr>
              <a:t>新型电隔离预应力锚固体系的性能研究</a:t>
            </a:r>
            <a:endParaRPr lang="zh-CN" altLang="en-US" sz="3600" b="1" dirty="0">
              <a:solidFill>
                <a:srgbClr val="183783"/>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9"/>
          <p:cNvSpPr txBox="1"/>
          <p:nvPr/>
        </p:nvSpPr>
        <p:spPr>
          <a:xfrm>
            <a:off x="7443293" y="4136043"/>
            <a:ext cx="3278800" cy="101473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答辩人：施杰越</a:t>
            </a:r>
            <a:endParaRPr lang="zh-CN" altLang="en-US"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指导教师：李坚</a:t>
            </a:r>
            <a:endParaRPr lang="zh-CN" altLang="en-US"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校外指导教师：邹易清</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研究问题</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研究问题</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研究问题</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52197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预应力混凝土结构腐蚀机理和电隔离防护原理分析</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研究内容</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576070" y="2204720"/>
            <a:ext cx="9013825" cy="2999740"/>
          </a:xfrm>
          <a:prstGeom prst="rect">
            <a:avLst/>
          </a:prstGeom>
          <a:noFill/>
          <a:ln w="9525">
            <a:noFill/>
          </a:ln>
        </p:spPr>
        <p:txBody>
          <a:bodyPr wrap="square">
            <a:spAutoFit/>
          </a:bodyPr>
          <a:p>
            <a:pPr indent="0" algn="l" fontAlgn="auto">
              <a:lnSpc>
                <a:spcPct val="150000"/>
              </a:lnSpc>
            </a:pPr>
            <a:r>
              <a:rPr lang="en-US" altLang="zh-CN" b="0">
                <a:latin typeface="Times New Roman" panose="02020603050405020304" pitchFamily="18" charset="0"/>
                <a:ea typeface="宋体" panose="02010600030101010101" pitchFamily="2" charset="-122"/>
              </a:rPr>
              <a:t>1.</a:t>
            </a:r>
            <a:r>
              <a:rPr lang="zh-CN" b="0">
                <a:latin typeface="Times New Roman" panose="02020603050405020304" pitchFamily="18" charset="0"/>
                <a:ea typeface="宋体" panose="02010600030101010101" pitchFamily="2" charset="-122"/>
              </a:rPr>
              <a:t>通过查阅国内外相关文献，得到预应力构件遭受周围环境的氯化物、杂散电流的侵蚀机理；提取影响预应力构件腐蚀进展的关键特征参量；</a:t>
            </a:r>
            <a:endParaRPr lang="zh-CN" b="0">
              <a:latin typeface="Times New Roman" panose="02020603050405020304" pitchFamily="18" charset="0"/>
              <a:ea typeface="宋体" panose="02010600030101010101" pitchFamily="2" charset="-122"/>
            </a:endParaRPr>
          </a:p>
          <a:p>
            <a:pPr indent="0" algn="l" fontAlgn="auto">
              <a:lnSpc>
                <a:spcPct val="150000"/>
              </a:lnSpc>
            </a:pPr>
            <a:r>
              <a:rPr lang="en-US" altLang="zh-CN" b="0">
                <a:latin typeface="Times New Roman" panose="02020603050405020304" pitchFamily="18" charset="0"/>
                <a:ea typeface="宋体" panose="02010600030101010101" pitchFamily="2" charset="-122"/>
              </a:rPr>
              <a:t>2.</a:t>
            </a:r>
            <a:r>
              <a:rPr lang="zh-CN" b="0">
                <a:latin typeface="Times New Roman" panose="02020603050405020304" pitchFamily="18" charset="0"/>
                <a:ea typeface="宋体" panose="02010600030101010101" pitchFamily="2" charset="-122"/>
              </a:rPr>
              <a:t>查阅国外电隔离预应力体系相关技术标准和工程案例，对电隔离防护原理进行分析，提炼电隔离体系对预应力筋防护的关键要素；</a:t>
            </a:r>
            <a:endParaRPr lang="zh-CN" b="0">
              <a:latin typeface="Times New Roman" panose="02020603050405020304" pitchFamily="18" charset="0"/>
              <a:ea typeface="宋体" panose="02010600030101010101" pitchFamily="2" charset="-122"/>
            </a:endParaRPr>
          </a:p>
          <a:p>
            <a:pPr indent="0" algn="l" fontAlgn="auto">
              <a:lnSpc>
                <a:spcPct val="150000"/>
              </a:lnSpc>
            </a:pPr>
            <a:r>
              <a:rPr lang="en-US" altLang="zh-CN" b="0">
                <a:latin typeface="Times New Roman" panose="02020603050405020304" pitchFamily="18" charset="0"/>
                <a:ea typeface="宋体" panose="02010600030101010101" pitchFamily="2" charset="-122"/>
              </a:rPr>
              <a:t>3.</a:t>
            </a:r>
            <a:r>
              <a:rPr lang="zh-CN" b="0">
                <a:latin typeface="Times New Roman" panose="02020603050405020304" pitchFamily="18" charset="0"/>
                <a:ea typeface="宋体" panose="02010600030101010101" pitchFamily="2" charset="-122"/>
              </a:rPr>
              <a:t>对市场上现有的密封防腐产品进行调研，在常规锚具体系的基础上，结合国外现有电隔离体系，确定新型电隔离预应力锚固体系的设计方案；</a:t>
            </a:r>
            <a:endParaRPr lang="zh-CN" b="0">
              <a:latin typeface="Times New Roman" panose="02020603050405020304" pitchFamily="18" charset="0"/>
              <a:ea typeface="宋体" panose="02010600030101010101" pitchFamily="2" charset="-122"/>
            </a:endParaRPr>
          </a:p>
          <a:p>
            <a:pPr indent="0" algn="l" fontAlgn="auto">
              <a:lnSpc>
                <a:spcPct val="150000"/>
              </a:lnSpc>
            </a:pPr>
            <a:r>
              <a:rPr lang="en-US" altLang="zh-CN" b="0">
                <a:latin typeface="Times New Roman" panose="02020603050405020304" pitchFamily="18" charset="0"/>
                <a:ea typeface="宋体" panose="02010600030101010101" pitchFamily="2" charset="-122"/>
              </a:rPr>
              <a:t>4.</a:t>
            </a:r>
            <a:r>
              <a:rPr lang="zh-CN" b="0">
                <a:latin typeface="Times New Roman" panose="02020603050405020304" pitchFamily="18" charset="0"/>
                <a:ea typeface="宋体" panose="02010600030101010101" pitchFamily="2" charset="-122"/>
              </a:rPr>
              <a:t>建立电隔离预应力体系等效电路模型，为电隔离监测提供理论依据。</a:t>
            </a:r>
            <a:endParaRPr lang="zh-CN" altLang="en-US" b="0">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rgbClr val="7030A0"/>
                </a:solidFill>
                <a:latin typeface="微软雅黑" panose="020B0503020204020204" pitchFamily="34" charset="-122"/>
                <a:ea typeface="微软雅黑" panose="020B0503020204020204" pitchFamily="34" charset="-122"/>
              </a:rPr>
              <a:t>电隔离体系关键组件结构设计和分析</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研究内容</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377190" y="2536190"/>
            <a:ext cx="5477510" cy="2168525"/>
          </a:xfrm>
          <a:prstGeom prst="rect">
            <a:avLst/>
          </a:prstGeom>
          <a:noFill/>
          <a:ln w="9525">
            <a:noFill/>
          </a:ln>
        </p:spPr>
        <p:txBody>
          <a:bodyPr wrap="square">
            <a:spAutoFit/>
          </a:bodyPr>
          <a:p>
            <a:pPr indent="0" fontAlgn="auto">
              <a:lnSpc>
                <a:spcPct val="150000"/>
              </a:lnSpc>
            </a:pPr>
            <a:r>
              <a:rPr lang="en-US" altLang="zh-CN" b="0">
                <a:latin typeface="Times New Roman" panose="02020603050405020304" pitchFamily="18" charset="0"/>
                <a:ea typeface="宋体" panose="02010600030101010101" pitchFamily="2" charset="-122"/>
              </a:rPr>
              <a:t>1.</a:t>
            </a:r>
            <a:r>
              <a:rPr lang="zh-CN" b="0">
                <a:latin typeface="Times New Roman" panose="02020603050405020304" pitchFamily="18" charset="0"/>
                <a:ea typeface="宋体" panose="02010600030101010101" pitchFamily="2" charset="-122"/>
              </a:rPr>
              <a:t>利用</a:t>
            </a:r>
            <a:r>
              <a:rPr lang="en-US" b="0">
                <a:latin typeface="Times New Roman" panose="02020603050405020304" pitchFamily="18" charset="0"/>
                <a:ea typeface="宋体" panose="02010600030101010101" pitchFamily="2" charset="-122"/>
                <a:cs typeface="Times New Roman" panose="02020603050405020304" pitchFamily="18" charset="0"/>
              </a:rPr>
              <a:t>SolidWorks</a:t>
            </a:r>
            <a:r>
              <a:rPr lang="zh-CN" b="0">
                <a:latin typeface="Times New Roman" panose="02020603050405020304" pitchFamily="18" charset="0"/>
                <a:ea typeface="宋体" panose="02010600030101010101" pitchFamily="2" charset="-122"/>
              </a:rPr>
              <a:t>三维建模软件对电隔离体系锚具和关键连接组件进行结构设计；</a:t>
            </a:r>
            <a:endParaRPr lang="zh-CN" b="0">
              <a:latin typeface="Times New Roman" panose="02020603050405020304" pitchFamily="18" charset="0"/>
              <a:ea typeface="宋体" panose="02010600030101010101" pitchFamily="2" charset="-122"/>
            </a:endParaRPr>
          </a:p>
          <a:p>
            <a:pPr indent="0" fontAlgn="auto">
              <a:lnSpc>
                <a:spcPct val="150000"/>
              </a:lnSpc>
            </a:pPr>
            <a:r>
              <a:rPr lang="en-US" altLang="zh-CN" b="0">
                <a:latin typeface="Times New Roman" panose="02020603050405020304" pitchFamily="18" charset="0"/>
                <a:ea typeface="宋体" panose="02010600030101010101" pitchFamily="2" charset="-122"/>
              </a:rPr>
              <a:t>2.</a:t>
            </a:r>
            <a:r>
              <a:rPr lang="zh-CN" b="0">
                <a:latin typeface="Times New Roman" panose="02020603050405020304" pitchFamily="18" charset="0"/>
                <a:ea typeface="宋体" panose="02010600030101010101" pitchFamily="2" charset="-122"/>
              </a:rPr>
              <a:t>通过</a:t>
            </a:r>
            <a:r>
              <a:rPr lang="en-US" b="0">
                <a:latin typeface="Times New Roman" panose="02020603050405020304" pitchFamily="18" charset="0"/>
                <a:ea typeface="宋体" panose="02010600030101010101" pitchFamily="2" charset="-122"/>
              </a:rPr>
              <a:t>ANSYS</a:t>
            </a:r>
            <a:r>
              <a:rPr lang="zh-CN" b="0">
                <a:latin typeface="Times New Roman" panose="02020603050405020304" pitchFamily="18" charset="0"/>
                <a:ea typeface="宋体" panose="02010600030101010101" pitchFamily="2" charset="-122"/>
              </a:rPr>
              <a:t>有限元分析软件对锚具进行力学仿真分析和计算，模拟预应力筋工作状态下锚具的受力情况，初步验证结构的力学性能。</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rgbClr val="7030A0"/>
                </a:solidFill>
                <a:latin typeface="微软雅黑" panose="020B0503020204020204" pitchFamily="34" charset="-122"/>
                <a:ea typeface="微软雅黑" panose="020B0503020204020204" pitchFamily="34" charset="-122"/>
              </a:rPr>
              <a:t>关键构件的预应力试验和分析</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研究内容</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748030" y="2553017"/>
            <a:ext cx="5080000" cy="1476375"/>
          </a:xfrm>
          <a:prstGeom prst="rect">
            <a:avLst/>
          </a:prstGeom>
          <a:noFill/>
          <a:ln w="9525">
            <a:noFill/>
          </a:ln>
        </p:spPr>
        <p:txBody>
          <a:bodyPr>
            <a:spAutoFit/>
          </a:bodyPr>
          <a:p>
            <a:pPr indent="0"/>
            <a:r>
              <a:rPr lang="zh-CN" b="0">
                <a:latin typeface="Times New Roman" panose="02020603050405020304" pitchFamily="18" charset="0"/>
                <a:ea typeface="宋体" panose="02010600030101010101" pitchFamily="2" charset="-122"/>
              </a:rPr>
              <a:t>新型电隔离锚固体系下的锚具在结构上和常规体系存在差异，需要对新型体系中关键构件进行预应力试验研究，达到相应的预应力试验标准才能进行工程应用，其中主要试验包括：锚垫板的荷载传递试验和锚罩的油压试验。</a:t>
            </a:r>
            <a:endParaRPr lang="zh-CN" altLang="en-US" b="0">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rgbClr val="7030A0"/>
                </a:solidFill>
                <a:latin typeface="微软雅黑" panose="020B0503020204020204" pitchFamily="34" charset="-122"/>
                <a:ea typeface="微软雅黑" panose="020B0503020204020204" pitchFamily="34" charset="-122"/>
              </a:rPr>
              <a:t>电隔离性能试验和分析</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zh-CN" sz="3200" b="1" dirty="0">
                <a:solidFill>
                  <a:srgbClr val="CC9933"/>
                </a:solidFill>
                <a:latin typeface="微软雅黑" panose="020B0503020204020204" pitchFamily="34" charset="-122"/>
                <a:ea typeface="微软雅黑" panose="020B0503020204020204" pitchFamily="34" charset="-122"/>
              </a:rPr>
              <a:t>研究内容</a:t>
            </a:r>
            <a:endParaRPr lang="zh-CN" altLang="zh-CN"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612775" y="2690495"/>
            <a:ext cx="5080000" cy="1476375"/>
          </a:xfrm>
          <a:prstGeom prst="rect">
            <a:avLst/>
          </a:prstGeom>
          <a:noFill/>
          <a:ln w="9525">
            <a:noFill/>
          </a:ln>
        </p:spPr>
        <p:txBody>
          <a:bodyPr>
            <a:spAutoFit/>
          </a:bodyPr>
          <a:p>
            <a:pPr indent="0" fontAlgn="auto"/>
            <a:r>
              <a:rPr lang="zh-CN" b="0">
                <a:latin typeface="Times New Roman" panose="02020603050405020304" pitchFamily="18" charset="0"/>
                <a:ea typeface="宋体" panose="02010600030101010101" pitchFamily="2" charset="-122"/>
              </a:rPr>
              <a:t>通过电反馈的方式测量结构内部的阻抗值验证工作状态下预应力筋是否受到周围环境的影响。验证电隔离体系能否对预应力筋的健康状况进行监测，并结合试验数据与理论研究，建立各影响因素和预应管道内部健康状况之间的数学关系。</a:t>
            </a:r>
            <a:endParaRPr lang="zh-CN" altLang="en-US" b="0">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30219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论文工作基础</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30219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论文工作基础</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8"/>
          <p:cNvSpPr txBox="1"/>
          <p:nvPr/>
        </p:nvSpPr>
        <p:spPr>
          <a:xfrm>
            <a:off x="4133215" y="1991360"/>
            <a:ext cx="4537075" cy="4707890"/>
          </a:xfrm>
          <a:prstGeom prst="rect">
            <a:avLst/>
          </a:prstGeom>
          <a:noFill/>
        </p:spPr>
        <p:txBody>
          <a:bodyPr wrap="square" rtlCol="0">
            <a:spAutoFit/>
          </a:bodyPr>
          <a:lstStyle/>
          <a:p>
            <a:pPr algn="l">
              <a:lnSpc>
                <a:spcPct val="150000"/>
              </a:lnSpc>
            </a:pPr>
            <a:r>
              <a:rPr lang="en-US" altLang="zh-CN" sz="4000" b="1" dirty="0">
                <a:solidFill>
                  <a:srgbClr val="183783"/>
                </a:solidFill>
                <a:latin typeface="微软雅黑" panose="020B0503020204020204" pitchFamily="34" charset="-122"/>
                <a:ea typeface="微软雅黑" panose="020B0503020204020204" pitchFamily="34" charset="-122"/>
              </a:rPr>
              <a:t>01 </a:t>
            </a:r>
            <a:r>
              <a:rPr lang="zh-CN" altLang="en-US" sz="4000" b="1" dirty="0">
                <a:solidFill>
                  <a:srgbClr val="183783"/>
                </a:solidFill>
                <a:latin typeface="微软雅黑" panose="020B0503020204020204" pitchFamily="34" charset="-122"/>
                <a:ea typeface="微软雅黑" panose="020B0503020204020204" pitchFamily="34" charset="-122"/>
              </a:rPr>
              <a:t>研究背景</a:t>
            </a:r>
            <a:endParaRPr lang="en-US" altLang="zh-CN" sz="4000" b="1" dirty="0">
              <a:solidFill>
                <a:srgbClr val="183783"/>
              </a:solidFill>
              <a:latin typeface="微软雅黑" panose="020B0503020204020204" pitchFamily="34" charset="-122"/>
              <a:ea typeface="微软雅黑" panose="020B0503020204020204" pitchFamily="34" charset="-122"/>
            </a:endParaRPr>
          </a:p>
          <a:p>
            <a:pPr>
              <a:lnSpc>
                <a:spcPct val="150000"/>
              </a:lnSpc>
            </a:pPr>
            <a:r>
              <a:rPr lang="en-US" altLang="zh-CN" sz="4000" b="1" dirty="0">
                <a:solidFill>
                  <a:srgbClr val="183783"/>
                </a:solidFill>
                <a:latin typeface="微软雅黑" panose="020B0503020204020204" pitchFamily="34" charset="-122"/>
                <a:ea typeface="微软雅黑" panose="020B0503020204020204" pitchFamily="34" charset="-122"/>
              </a:rPr>
              <a:t>02 </a:t>
            </a:r>
            <a:r>
              <a:rPr lang="zh-CN" altLang="en-US" sz="4000" b="1" dirty="0">
                <a:solidFill>
                  <a:srgbClr val="183783"/>
                </a:solidFill>
                <a:latin typeface="微软雅黑" panose="020B0503020204020204" pitchFamily="34" charset="-122"/>
                <a:ea typeface="微软雅黑" panose="020B0503020204020204" pitchFamily="34" charset="-122"/>
              </a:rPr>
              <a:t>研究现状</a:t>
            </a:r>
            <a:endParaRPr lang="en-US" altLang="zh-CN" sz="4000" b="1" dirty="0">
              <a:solidFill>
                <a:srgbClr val="183783"/>
              </a:solidFill>
              <a:latin typeface="微软雅黑" panose="020B0503020204020204" pitchFamily="34" charset="-122"/>
              <a:ea typeface="微软雅黑" panose="020B0503020204020204" pitchFamily="34" charset="-122"/>
            </a:endParaRPr>
          </a:p>
          <a:p>
            <a:pPr>
              <a:lnSpc>
                <a:spcPct val="150000"/>
              </a:lnSpc>
            </a:pPr>
            <a:r>
              <a:rPr lang="en-US" altLang="zh-CN" sz="4000" b="1" dirty="0">
                <a:solidFill>
                  <a:srgbClr val="183783"/>
                </a:solidFill>
                <a:latin typeface="微软雅黑" panose="020B0503020204020204" pitchFamily="34" charset="-122"/>
                <a:ea typeface="微软雅黑" panose="020B0503020204020204" pitchFamily="34" charset="-122"/>
              </a:rPr>
              <a:t>03 </a:t>
            </a:r>
            <a:r>
              <a:rPr lang="zh-CN" altLang="en-US" sz="4000" b="1" dirty="0">
                <a:solidFill>
                  <a:srgbClr val="183783"/>
                </a:solidFill>
                <a:latin typeface="微软雅黑" panose="020B0503020204020204" pitchFamily="34" charset="-122"/>
                <a:ea typeface="微软雅黑" panose="020B0503020204020204" pitchFamily="34" charset="-122"/>
              </a:rPr>
              <a:t>研究问题</a:t>
            </a:r>
            <a:endParaRPr lang="zh-CN" altLang="en-US" sz="4000" b="1" dirty="0">
              <a:solidFill>
                <a:srgbClr val="183783"/>
              </a:solidFill>
              <a:latin typeface="微软雅黑" panose="020B0503020204020204" pitchFamily="34" charset="-122"/>
              <a:ea typeface="微软雅黑" panose="020B0503020204020204" pitchFamily="34" charset="-122"/>
            </a:endParaRPr>
          </a:p>
          <a:p>
            <a:pPr>
              <a:lnSpc>
                <a:spcPct val="150000"/>
              </a:lnSpc>
            </a:pPr>
            <a:r>
              <a:rPr lang="en-US" altLang="zh-CN" sz="4000" b="1" dirty="0">
                <a:solidFill>
                  <a:srgbClr val="183783"/>
                </a:solidFill>
                <a:latin typeface="微软雅黑" panose="020B0503020204020204" pitchFamily="34" charset="-122"/>
                <a:ea typeface="微软雅黑" panose="020B0503020204020204" pitchFamily="34" charset="-122"/>
              </a:rPr>
              <a:t>04 </a:t>
            </a:r>
            <a:r>
              <a:rPr lang="zh-CN" altLang="en-US" sz="4000" b="1" dirty="0">
                <a:solidFill>
                  <a:srgbClr val="183783"/>
                </a:solidFill>
                <a:latin typeface="微软雅黑" panose="020B0503020204020204" pitchFamily="34" charset="-122"/>
                <a:ea typeface="微软雅黑" panose="020B0503020204020204" pitchFamily="34" charset="-122"/>
              </a:rPr>
              <a:t>研究内容与方法</a:t>
            </a:r>
            <a:endParaRPr lang="zh-CN" altLang="en-US" sz="4000" b="1" dirty="0">
              <a:solidFill>
                <a:srgbClr val="183783"/>
              </a:solidFill>
              <a:latin typeface="微软雅黑" panose="020B0503020204020204" pitchFamily="34" charset="-122"/>
              <a:ea typeface="微软雅黑" panose="020B0503020204020204" pitchFamily="34" charset="-122"/>
            </a:endParaRPr>
          </a:p>
          <a:p>
            <a:pPr>
              <a:lnSpc>
                <a:spcPct val="150000"/>
              </a:lnSpc>
            </a:pPr>
            <a:r>
              <a:rPr lang="en-US" altLang="zh-CN" sz="4000" b="1" dirty="0">
                <a:solidFill>
                  <a:srgbClr val="183783"/>
                </a:solidFill>
                <a:latin typeface="微软雅黑" panose="020B0503020204020204" pitchFamily="34" charset="-122"/>
                <a:ea typeface="微软雅黑" panose="020B0503020204020204" pitchFamily="34" charset="-122"/>
              </a:rPr>
              <a:t>05 </a:t>
            </a:r>
            <a:r>
              <a:rPr lang="zh-CN" altLang="en-US" sz="4000" b="1" dirty="0">
                <a:solidFill>
                  <a:srgbClr val="183783"/>
                </a:solidFill>
                <a:latin typeface="微软雅黑" panose="020B0503020204020204" pitchFamily="34" charset="-122"/>
                <a:ea typeface="微软雅黑" panose="020B0503020204020204" pitchFamily="34" charset="-122"/>
              </a:rPr>
              <a:t>论文工作基础</a:t>
            </a:r>
            <a:endParaRPr lang="zh-CN" altLang="en-US" sz="4000" b="1" dirty="0">
              <a:solidFill>
                <a:srgbClr val="183783"/>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5361305" y="103314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8"/>
          <p:cNvSpPr txBox="1">
            <a:spLocks noChangeArrowheads="1"/>
          </p:cNvSpPr>
          <p:nvPr/>
        </p:nvSpPr>
        <p:spPr bwMode="auto">
          <a:xfrm>
            <a:off x="2120533" y="792224"/>
            <a:ext cx="7759700" cy="1198880"/>
          </a:xfrm>
          <a:prstGeom prst="rect">
            <a:avLst/>
          </a:prstGeom>
          <a:noFill/>
          <a:ln w="9525">
            <a:noFill/>
            <a:miter lim="800000"/>
          </a:ln>
        </p:spPr>
        <p:txBody>
          <a:bodyPr>
            <a:spAutoFit/>
          </a:bodyPr>
          <a:lstStyle/>
          <a:p>
            <a:pPr algn="ctr"/>
            <a:r>
              <a:rPr lang="zh-CN" altLang="en-US" sz="7200" b="1" dirty="0">
                <a:solidFill>
                  <a:srgbClr val="183783"/>
                </a:solidFill>
                <a:latin typeface="微软雅黑" panose="020B0503020204020204" pitchFamily="34" charset="-122"/>
                <a:ea typeface="微软雅黑" panose="020B0503020204020204" pitchFamily="34" charset="-122"/>
                <a:cs typeface="微软雅黑" panose="020B0503020204020204" pitchFamily="34" charset="-122"/>
              </a:rPr>
              <a:t>目录</a:t>
            </a:r>
            <a:endParaRPr lang="zh-CN" altLang="en-US" sz="7200" b="1" dirty="0">
              <a:solidFill>
                <a:srgbClr val="183783"/>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zh-CN" sz="2800" b="1" dirty="0">
                <a:solidFill>
                  <a:srgbClr val="7030A0"/>
                </a:solidFill>
                <a:latin typeface="微软雅黑" panose="020B0503020204020204" pitchFamily="34" charset="-122"/>
                <a:ea typeface="微软雅黑" panose="020B0503020204020204" pitchFamily="34" charset="-122"/>
              </a:rPr>
              <a:t>存在的问题</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研究背景</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487680" y="2293620"/>
            <a:ext cx="5855970" cy="1337945"/>
          </a:xfrm>
          <a:prstGeom prst="rect">
            <a:avLst/>
          </a:prstGeom>
          <a:noFill/>
          <a:ln w="9525">
            <a:noFill/>
          </a:ln>
        </p:spPr>
        <p:txBody>
          <a:bodyPr wrap="square">
            <a:spAutoFit/>
          </a:bodyPr>
          <a:p>
            <a:pPr marL="342900" indent="-342900" fontAlgn="auto">
              <a:lnSpc>
                <a:spcPct val="150000"/>
              </a:lnSpc>
              <a:buFont typeface="Wingdings" panose="05000000000000000000" charset="0"/>
              <a:buChar char="l"/>
            </a:pPr>
            <a:r>
              <a:rPr lang="zh-CN" b="0">
                <a:latin typeface="Times New Roman" panose="02020603050405020304" pitchFamily="18" charset="0"/>
                <a:ea typeface="宋体" panose="02010600030101010101" pitchFamily="2" charset="-122"/>
              </a:rPr>
              <a:t>预应力混凝土结构作为</a:t>
            </a:r>
            <a:r>
              <a:rPr lang="zh-CN" b="1">
                <a:solidFill>
                  <a:srgbClr val="FFC000"/>
                </a:solidFill>
                <a:latin typeface="Times New Roman" panose="02020603050405020304" pitchFamily="18" charset="0"/>
                <a:ea typeface="宋体" panose="02010600030101010101" pitchFamily="2" charset="-122"/>
              </a:rPr>
              <a:t>桥梁、铁路、核安全壳、</a:t>
            </a:r>
            <a:r>
              <a:rPr lang="en-US" b="1">
                <a:solidFill>
                  <a:srgbClr val="FFC000"/>
                </a:solidFill>
                <a:latin typeface="Times New Roman" panose="02020603050405020304" pitchFamily="18" charset="0"/>
                <a:ea typeface="宋体" panose="02010600030101010101" pitchFamily="2" charset="-122"/>
                <a:cs typeface="Times New Roman" panose="02020603050405020304" pitchFamily="18" charset="0"/>
              </a:rPr>
              <a:t>LNG</a:t>
            </a:r>
            <a:r>
              <a:rPr lang="zh-CN" b="1">
                <a:solidFill>
                  <a:srgbClr val="FFC000"/>
                </a:solidFill>
                <a:latin typeface="Times New Roman" panose="02020603050405020304" pitchFamily="18" charset="0"/>
                <a:ea typeface="宋体" panose="02010600030101010101" pitchFamily="2" charset="-122"/>
              </a:rPr>
              <a:t>储罐</a:t>
            </a:r>
            <a:r>
              <a:rPr lang="zh-CN" b="0">
                <a:latin typeface="Times New Roman" panose="02020603050405020304" pitchFamily="18" charset="0"/>
                <a:ea typeface="宋体" panose="02010600030101010101" pitchFamily="2" charset="-122"/>
              </a:rPr>
              <a:t>等大型基础设施的主要受力部件</a:t>
            </a:r>
            <a:endParaRPr lang="zh-CN" b="0">
              <a:latin typeface="Times New Roman" panose="02020603050405020304" pitchFamily="18" charset="0"/>
              <a:ea typeface="宋体" panose="02010600030101010101" pitchFamily="2" charset="-122"/>
            </a:endParaRPr>
          </a:p>
          <a:p>
            <a:pPr marL="342900" indent="-342900" fontAlgn="auto">
              <a:lnSpc>
                <a:spcPct val="150000"/>
              </a:lnSpc>
              <a:buFont typeface="Wingdings" panose="05000000000000000000" charset="0"/>
              <a:buChar char="l"/>
            </a:pPr>
            <a:endParaRPr lang="zh-CN" altLang="en-US"/>
          </a:p>
        </p:txBody>
      </p:sp>
      <p:pic>
        <p:nvPicPr>
          <p:cNvPr id="2" name="图片 1" descr="核安全壳"/>
          <p:cNvPicPr>
            <a:picLocks noChangeAspect="1"/>
          </p:cNvPicPr>
          <p:nvPr/>
        </p:nvPicPr>
        <p:blipFill>
          <a:blip r:embed="rId1"/>
          <a:stretch>
            <a:fillRect/>
          </a:stretch>
        </p:blipFill>
        <p:spPr>
          <a:xfrm>
            <a:off x="7238365" y="3822700"/>
            <a:ext cx="1990725" cy="1326515"/>
          </a:xfrm>
          <a:prstGeom prst="rect">
            <a:avLst/>
          </a:prstGeom>
        </p:spPr>
      </p:pic>
      <p:pic>
        <p:nvPicPr>
          <p:cNvPr id="3" name="图片 2"/>
          <p:cNvPicPr>
            <a:picLocks noChangeAspect="1"/>
          </p:cNvPicPr>
          <p:nvPr/>
        </p:nvPicPr>
        <p:blipFill>
          <a:blip r:embed="rId2"/>
          <a:srcRect r="28519"/>
          <a:stretch>
            <a:fillRect/>
          </a:stretch>
        </p:blipFill>
        <p:spPr>
          <a:xfrm>
            <a:off x="7238365" y="5227320"/>
            <a:ext cx="1990725" cy="1465580"/>
          </a:xfrm>
          <a:prstGeom prst="rect">
            <a:avLst/>
          </a:prstGeom>
        </p:spPr>
      </p:pic>
      <p:pic>
        <p:nvPicPr>
          <p:cNvPr id="5" name="图片 4" descr="铁路桥梁"/>
          <p:cNvPicPr>
            <a:picLocks noChangeAspect="1"/>
          </p:cNvPicPr>
          <p:nvPr/>
        </p:nvPicPr>
        <p:blipFill>
          <a:blip r:embed="rId3"/>
          <a:stretch>
            <a:fillRect/>
          </a:stretch>
        </p:blipFill>
        <p:spPr>
          <a:xfrm>
            <a:off x="7237730" y="2431415"/>
            <a:ext cx="1991360" cy="1322705"/>
          </a:xfrm>
          <a:prstGeom prst="rect">
            <a:avLst/>
          </a:prstGeom>
        </p:spPr>
      </p:pic>
      <p:pic>
        <p:nvPicPr>
          <p:cNvPr id="6" name="图片 5" descr="斜拉桥"/>
          <p:cNvPicPr>
            <a:picLocks noChangeAspect="1"/>
          </p:cNvPicPr>
          <p:nvPr/>
        </p:nvPicPr>
        <p:blipFill>
          <a:blip r:embed="rId4"/>
          <a:stretch>
            <a:fillRect/>
          </a:stretch>
        </p:blipFill>
        <p:spPr>
          <a:xfrm>
            <a:off x="7237730" y="981075"/>
            <a:ext cx="1991360" cy="1372235"/>
          </a:xfrm>
          <a:prstGeom prst="rect">
            <a:avLst/>
          </a:prstGeom>
        </p:spPr>
      </p:pic>
      <p:pic>
        <p:nvPicPr>
          <p:cNvPr id="4" name="图片 32"/>
          <p:cNvPicPr>
            <a:picLocks noChangeAspect="1"/>
          </p:cNvPicPr>
          <p:nvPr/>
        </p:nvPicPr>
        <p:blipFill>
          <a:blip r:embed="rId5"/>
          <a:stretch>
            <a:fillRect/>
          </a:stretch>
        </p:blipFill>
        <p:spPr>
          <a:xfrm>
            <a:off x="9775190" y="981075"/>
            <a:ext cx="1794510" cy="1375410"/>
          </a:xfrm>
          <a:prstGeom prst="rect">
            <a:avLst/>
          </a:prstGeom>
          <a:noFill/>
          <a:ln w="9525">
            <a:noFill/>
          </a:ln>
        </p:spPr>
      </p:pic>
      <p:pic>
        <p:nvPicPr>
          <p:cNvPr id="7" name="图片 36"/>
          <p:cNvPicPr>
            <a:picLocks noChangeAspect="1"/>
          </p:cNvPicPr>
          <p:nvPr/>
        </p:nvPicPr>
        <p:blipFill>
          <a:blip r:embed="rId6"/>
          <a:stretch>
            <a:fillRect/>
          </a:stretch>
        </p:blipFill>
        <p:spPr>
          <a:xfrm>
            <a:off x="9758045" y="3815080"/>
            <a:ext cx="1793875" cy="1341755"/>
          </a:xfrm>
          <a:prstGeom prst="rect">
            <a:avLst/>
          </a:prstGeom>
          <a:noFill/>
          <a:ln w="9525">
            <a:noFill/>
          </a:ln>
        </p:spPr>
      </p:pic>
      <p:pic>
        <p:nvPicPr>
          <p:cNvPr id="8" name="图片 7"/>
          <p:cNvPicPr>
            <a:picLocks noChangeAspect="1"/>
          </p:cNvPicPr>
          <p:nvPr/>
        </p:nvPicPr>
        <p:blipFill>
          <a:blip r:embed="rId7"/>
          <a:srcRect l="14475" r="9889"/>
          <a:stretch>
            <a:fillRect/>
          </a:stretch>
        </p:blipFill>
        <p:spPr>
          <a:xfrm>
            <a:off x="9758045" y="2459355"/>
            <a:ext cx="1811655" cy="1294765"/>
          </a:xfrm>
          <a:prstGeom prst="rect">
            <a:avLst/>
          </a:prstGeom>
        </p:spPr>
      </p:pic>
      <p:pic>
        <p:nvPicPr>
          <p:cNvPr id="10" name="图片 41"/>
          <p:cNvPicPr>
            <a:picLocks noChangeAspect="1"/>
          </p:cNvPicPr>
          <p:nvPr/>
        </p:nvPicPr>
        <p:blipFill>
          <a:blip r:embed="rId8"/>
          <a:stretch>
            <a:fillRect/>
          </a:stretch>
        </p:blipFill>
        <p:spPr>
          <a:xfrm>
            <a:off x="9758045" y="5328920"/>
            <a:ext cx="1700530" cy="1262380"/>
          </a:xfrm>
          <a:prstGeom prst="rect">
            <a:avLst/>
          </a:prstGeom>
          <a:noFill/>
          <a:ln w="9525">
            <a:noFill/>
          </a:ln>
        </p:spPr>
      </p:pic>
      <p:sp>
        <p:nvSpPr>
          <p:cNvPr id="11" name="文本框 10"/>
          <p:cNvSpPr txBox="1"/>
          <p:nvPr/>
        </p:nvSpPr>
        <p:spPr>
          <a:xfrm>
            <a:off x="487680" y="3568065"/>
            <a:ext cx="5822950" cy="1337945"/>
          </a:xfrm>
          <a:prstGeom prst="rect">
            <a:avLst/>
          </a:prstGeom>
          <a:noFill/>
        </p:spPr>
        <p:txBody>
          <a:bodyPr wrap="square" rtlCol="0" anchor="t">
            <a:spAutoFit/>
          </a:bodyPr>
          <a:p>
            <a:pPr marL="342900" indent="-342900" fontAlgn="auto">
              <a:lnSpc>
                <a:spcPct val="150000"/>
              </a:lnSpc>
              <a:buFont typeface="Wingdings" panose="05000000000000000000" charset="0"/>
              <a:buChar char="l"/>
            </a:pPr>
            <a:r>
              <a:rPr lang="zh-CN">
                <a:latin typeface="Times New Roman" panose="02020603050405020304" pitchFamily="18" charset="0"/>
                <a:ea typeface="宋体" panose="02010600030101010101" pitchFamily="2" charset="-122"/>
                <a:sym typeface="+mn-ea"/>
              </a:rPr>
              <a:t>结构中的锚具和预应力筋均为金属件，极易受到来自周围环境的</a:t>
            </a:r>
            <a:r>
              <a:rPr lang="zh-CN" b="1">
                <a:solidFill>
                  <a:srgbClr val="FF0000"/>
                </a:solidFill>
                <a:latin typeface="Times New Roman" panose="02020603050405020304" pitchFamily="18" charset="0"/>
                <a:ea typeface="宋体" panose="02010600030101010101" pitchFamily="2" charset="-122"/>
                <a:sym typeface="+mn-ea"/>
              </a:rPr>
              <a:t>氯化物、杂散电流、金属溶解电解质、材料的氢脆、微动疲劳、电接触</a:t>
            </a:r>
            <a:r>
              <a:rPr lang="zh-CN">
                <a:latin typeface="Times New Roman" panose="02020603050405020304" pitchFamily="18" charset="0"/>
                <a:ea typeface="宋体" panose="02010600030101010101" pitchFamily="2" charset="-122"/>
                <a:sym typeface="+mn-ea"/>
              </a:rPr>
              <a:t>的影响造成腐蚀</a:t>
            </a:r>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896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存在的问题</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研究背景</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p:nvPr/>
        </p:nvGraphicFramePr>
        <p:xfrm>
          <a:off x="1102360" y="1630045"/>
          <a:ext cx="4797425" cy="4953635"/>
        </p:xfrm>
        <a:graphic>
          <a:graphicData uri="http://schemas.openxmlformats.org/drawingml/2006/table">
            <a:tbl>
              <a:tblPr firstRow="1" bandRow="1">
                <a:tableStyleId>{5940675A-B579-460E-94D1-54222C63F5DA}</a:tableStyleId>
              </a:tblPr>
              <a:tblGrid>
                <a:gridCol w="2133600"/>
                <a:gridCol w="2664000"/>
              </a:tblGrid>
              <a:tr h="381000">
                <a:tc gridSpan="2">
                  <a:txBody>
                    <a:bodyPr/>
                    <a:p>
                      <a:pPr algn="ctr">
                        <a:buNone/>
                      </a:pPr>
                      <a:r>
                        <a:rPr lang="zh-CN" altLang="en-US"/>
                        <a:t>防腐措施</a:t>
                      </a:r>
                      <a:endParaRPr lang="zh-CN" altLang="en-US"/>
                    </a:p>
                  </a:txBody>
                  <a:tcPr anchor="ctr" anchorCtr="0">
                    <a:solidFill>
                      <a:srgbClr val="FFC000"/>
                    </a:solidFill>
                  </a:tcPr>
                </a:tc>
                <a:tc hMerge="1">
                  <a:tcPr/>
                </a:tc>
              </a:tr>
              <a:tr h="1188000">
                <a:tc>
                  <a:txBody>
                    <a:bodyPr/>
                    <a:p>
                      <a:pPr algn="ctr">
                        <a:buNone/>
                      </a:pPr>
                      <a:r>
                        <a:rPr lang="zh-CN" altLang="en-US"/>
                        <a:t>预应力筋和锚具的表面防腐工艺</a:t>
                      </a:r>
                      <a:endParaRPr lang="zh-CN" altLang="en-US"/>
                    </a:p>
                  </a:txBody>
                  <a:tcPr anchor="ctr" anchorCtr="0"/>
                </a:tc>
                <a:tc>
                  <a:txBody>
                    <a:bodyPr/>
                    <a:p>
                      <a:pPr algn="ctr">
                        <a:buNone/>
                      </a:pPr>
                      <a:endParaRPr lang="zh-CN" altLang="en-US"/>
                    </a:p>
                  </a:txBody>
                  <a:tcPr anchor="ctr" anchorCtr="0"/>
                </a:tc>
              </a:tr>
              <a:tr h="1152000">
                <a:tc>
                  <a:txBody>
                    <a:bodyPr/>
                    <a:p>
                      <a:pPr algn="ctr">
                        <a:buNone/>
                      </a:pPr>
                      <a:r>
                        <a:rPr lang="zh-CN" altLang="en-US"/>
                        <a:t>无粘结保护</a:t>
                      </a:r>
                      <a:endParaRPr lang="zh-CN" altLang="en-US"/>
                    </a:p>
                  </a:txBody>
                  <a:tcPr anchor="ctr" anchorCtr="0"/>
                </a:tc>
                <a:tc>
                  <a:txBody>
                    <a:bodyPr/>
                    <a:p>
                      <a:pPr algn="ctr">
                        <a:buNone/>
                      </a:pPr>
                      <a:endParaRPr lang="zh-CN" altLang="en-US"/>
                    </a:p>
                  </a:txBody>
                  <a:tcPr anchor="ctr" anchorCtr="0"/>
                </a:tc>
              </a:tr>
              <a:tr h="1116330">
                <a:tc>
                  <a:txBody>
                    <a:bodyPr/>
                    <a:p>
                      <a:pPr algn="ctr">
                        <a:buNone/>
                      </a:pPr>
                      <a:r>
                        <a:rPr lang="zh-CN" altLang="en-US"/>
                        <a:t>预应力孔道灌浆</a:t>
                      </a:r>
                      <a:endParaRPr lang="zh-CN" altLang="en-US"/>
                    </a:p>
                  </a:txBody>
                  <a:tcPr anchor="ctr" anchorCtr="0"/>
                </a:tc>
                <a:tc>
                  <a:txBody>
                    <a:bodyPr/>
                    <a:p>
                      <a:pPr algn="ctr">
                        <a:buNone/>
                      </a:pPr>
                      <a:endParaRPr lang="zh-CN" altLang="en-US"/>
                    </a:p>
                  </a:txBody>
                  <a:tcPr anchor="ctr" anchorCtr="0"/>
                </a:tc>
              </a:tr>
              <a:tr h="1116330">
                <a:tc>
                  <a:txBody>
                    <a:bodyPr/>
                    <a:p>
                      <a:pPr algn="ctr">
                        <a:buNone/>
                      </a:pPr>
                      <a:r>
                        <a:rPr lang="zh-CN" altLang="en-US"/>
                        <a:t>阴极保护</a:t>
                      </a:r>
                      <a:endParaRPr lang="zh-CN" altLang="en-US"/>
                    </a:p>
                  </a:txBody>
                  <a:tcPr anchor="ctr" anchorCtr="0"/>
                </a:tc>
                <a:tc>
                  <a:txBody>
                    <a:bodyPr/>
                    <a:p>
                      <a:pPr algn="ctr">
                        <a:buNone/>
                      </a:pPr>
                      <a:endParaRPr lang="zh-CN" altLang="en-US"/>
                    </a:p>
                  </a:txBody>
                  <a:tcPr anchor="ctr" anchorCtr="0"/>
                </a:tc>
              </a:tr>
            </a:tbl>
          </a:graphicData>
        </a:graphic>
      </p:graphicFrame>
      <p:pic>
        <p:nvPicPr>
          <p:cNvPr id="-2147482607" name="图片 179" descr="镀锌钢绞线"/>
          <p:cNvPicPr>
            <a:picLocks noChangeAspect="1"/>
          </p:cNvPicPr>
          <p:nvPr/>
        </p:nvPicPr>
        <p:blipFill>
          <a:blip r:embed="rId1"/>
          <a:stretch>
            <a:fillRect/>
          </a:stretch>
        </p:blipFill>
        <p:spPr>
          <a:xfrm>
            <a:off x="3369310" y="2076450"/>
            <a:ext cx="1201420" cy="1069975"/>
          </a:xfrm>
          <a:prstGeom prst="rect">
            <a:avLst/>
          </a:prstGeom>
          <a:noFill/>
          <a:ln w="9525">
            <a:noFill/>
          </a:ln>
        </p:spPr>
      </p:pic>
      <p:pic>
        <p:nvPicPr>
          <p:cNvPr id="-2147482606" name="图片 180" descr="环氧钢绞线"/>
          <p:cNvPicPr>
            <a:picLocks noChangeAspect="1"/>
          </p:cNvPicPr>
          <p:nvPr/>
        </p:nvPicPr>
        <p:blipFill>
          <a:blip r:embed="rId2"/>
          <a:srcRect l="24487" r="18212" b="25487"/>
          <a:stretch>
            <a:fillRect/>
          </a:stretch>
        </p:blipFill>
        <p:spPr>
          <a:xfrm>
            <a:off x="4700270" y="2076450"/>
            <a:ext cx="1120775" cy="1059815"/>
          </a:xfrm>
          <a:prstGeom prst="rect">
            <a:avLst/>
          </a:prstGeom>
          <a:noFill/>
          <a:ln w="9525">
            <a:noFill/>
          </a:ln>
        </p:spPr>
      </p:pic>
      <p:pic>
        <p:nvPicPr>
          <p:cNvPr id="-2147482603" name="图片 182" descr="预留灌浆孔道"/>
          <p:cNvPicPr>
            <a:picLocks noChangeAspect="1"/>
          </p:cNvPicPr>
          <p:nvPr/>
        </p:nvPicPr>
        <p:blipFill>
          <a:blip r:embed="rId3"/>
          <a:srcRect r="8925"/>
          <a:stretch>
            <a:fillRect/>
          </a:stretch>
        </p:blipFill>
        <p:spPr>
          <a:xfrm>
            <a:off x="3419475" y="4448175"/>
            <a:ext cx="1205230" cy="880110"/>
          </a:xfrm>
          <a:prstGeom prst="rect">
            <a:avLst/>
          </a:prstGeom>
          <a:noFill/>
          <a:ln w="9525">
            <a:noFill/>
          </a:ln>
        </p:spPr>
      </p:pic>
      <p:pic>
        <p:nvPicPr>
          <p:cNvPr id="-2147482602" name="图片 183" descr="孔道灌浆"/>
          <p:cNvPicPr>
            <a:picLocks noChangeAspect="1"/>
          </p:cNvPicPr>
          <p:nvPr/>
        </p:nvPicPr>
        <p:blipFill>
          <a:blip r:embed="rId4"/>
          <a:stretch>
            <a:fillRect/>
          </a:stretch>
        </p:blipFill>
        <p:spPr>
          <a:xfrm>
            <a:off x="4668520" y="4448175"/>
            <a:ext cx="1183640" cy="878840"/>
          </a:xfrm>
          <a:prstGeom prst="rect">
            <a:avLst/>
          </a:prstGeom>
          <a:noFill/>
          <a:ln w="9525">
            <a:noFill/>
          </a:ln>
        </p:spPr>
      </p:pic>
      <p:pic>
        <p:nvPicPr>
          <p:cNvPr id="-2147482604" name="图片 185" descr="无粘结筋"/>
          <p:cNvPicPr>
            <a:picLocks noChangeAspect="1"/>
          </p:cNvPicPr>
          <p:nvPr/>
        </p:nvPicPr>
        <p:blipFill>
          <a:blip r:embed="rId5"/>
          <a:srcRect l="5258" r="16847"/>
          <a:stretch>
            <a:fillRect/>
          </a:stretch>
        </p:blipFill>
        <p:spPr>
          <a:xfrm>
            <a:off x="3419475" y="3280410"/>
            <a:ext cx="2300605" cy="989330"/>
          </a:xfrm>
          <a:prstGeom prst="rect">
            <a:avLst/>
          </a:prstGeom>
          <a:noFill/>
          <a:ln w="9525">
            <a:noFill/>
          </a:ln>
        </p:spPr>
      </p:pic>
      <p:graphicFrame>
        <p:nvGraphicFramePr>
          <p:cNvPr id="6" name="表格 5"/>
          <p:cNvGraphicFramePr/>
          <p:nvPr/>
        </p:nvGraphicFramePr>
        <p:xfrm>
          <a:off x="7623175" y="2002790"/>
          <a:ext cx="8533765" cy="1905000"/>
        </p:xfrm>
        <a:graphic>
          <a:graphicData uri="http://schemas.openxmlformats.org/drawingml/2006/table">
            <a:tbl>
              <a:tblPr firstRow="1" bandRow="1">
                <a:tableStyleId>{5940675A-B579-460E-94D1-54222C63F5DA}</a:tableStyleId>
              </a:tblPr>
              <a:tblGrid>
                <a:gridCol w="2916000"/>
              </a:tblGrid>
              <a:tr h="381000">
                <a:tc>
                  <a:txBody>
                    <a:bodyPr/>
                    <a:p>
                      <a:pPr algn="ctr">
                        <a:buNone/>
                      </a:pPr>
                      <a:r>
                        <a:rPr lang="zh-CN" altLang="en-US"/>
                        <a:t>腐蚀检测</a:t>
                      </a:r>
                      <a:endParaRPr lang="zh-CN" altLang="en-US"/>
                    </a:p>
                  </a:txBody>
                  <a:tcPr anchor="ctr" anchorCtr="0">
                    <a:solidFill>
                      <a:schemeClr val="accent4"/>
                    </a:solidFill>
                  </a:tcPr>
                </a:tc>
              </a:tr>
              <a:tr h="381000">
                <a:tc>
                  <a:txBody>
                    <a:bodyPr/>
                    <a:p>
                      <a:pPr algn="ctr">
                        <a:buNone/>
                      </a:pPr>
                      <a:r>
                        <a:rPr lang="zh-CN" altLang="en-US"/>
                        <a:t>声发射检测</a:t>
                      </a:r>
                      <a:endParaRPr lang="zh-CN" altLang="en-US"/>
                    </a:p>
                  </a:txBody>
                  <a:tcPr anchor="ctr" anchorCtr="0"/>
                </a:tc>
              </a:tr>
              <a:tr h="381000">
                <a:tc>
                  <a:txBody>
                    <a:bodyPr/>
                    <a:p>
                      <a:pPr algn="ctr">
                        <a:buNone/>
                      </a:pPr>
                      <a:r>
                        <a:rPr lang="zh-CN" altLang="en-US"/>
                        <a:t>超声波检测</a:t>
                      </a:r>
                      <a:endParaRPr lang="zh-CN" altLang="en-US"/>
                    </a:p>
                  </a:txBody>
                  <a:tcPr anchor="ctr" anchorCtr="0"/>
                </a:tc>
              </a:tr>
              <a:tr h="381000">
                <a:tc>
                  <a:txBody>
                    <a:bodyPr/>
                    <a:p>
                      <a:pPr algn="ctr">
                        <a:buNone/>
                      </a:pPr>
                      <a:r>
                        <a:rPr lang="zh-CN" altLang="en-US"/>
                        <a:t>磁性检测</a:t>
                      </a:r>
                      <a:endParaRPr lang="zh-CN" altLang="en-US"/>
                    </a:p>
                  </a:txBody>
                  <a:tcPr anchor="ctr" anchorCtr="0"/>
                </a:tc>
              </a:tr>
              <a:tr h="381000">
                <a:tc>
                  <a:txBody>
                    <a:bodyPr/>
                    <a:p>
                      <a:pPr algn="ctr">
                        <a:buNone/>
                      </a:pPr>
                      <a:r>
                        <a:rPr lang="zh-CN" altLang="en-US"/>
                        <a:t>射线照相检测</a:t>
                      </a:r>
                      <a:endParaRPr lang="zh-CN" altLang="en-US"/>
                    </a:p>
                  </a:txBody>
                  <a:tcPr anchor="ctr" anchorCtr="0"/>
                </a:tc>
              </a:tr>
            </a:tbl>
          </a:graphicData>
        </a:graphic>
      </p:graphicFrame>
      <p:sp>
        <p:nvSpPr>
          <p:cNvPr id="11" name="文本框 10"/>
          <p:cNvSpPr txBox="1"/>
          <p:nvPr/>
        </p:nvSpPr>
        <p:spPr>
          <a:xfrm>
            <a:off x="6896100" y="4390390"/>
            <a:ext cx="4369435" cy="1337945"/>
          </a:xfrm>
          <a:prstGeom prst="rect">
            <a:avLst/>
          </a:prstGeom>
          <a:noFill/>
        </p:spPr>
        <p:txBody>
          <a:bodyPr wrap="square" rtlCol="0" anchor="t">
            <a:spAutoFit/>
          </a:bodyPr>
          <a:p>
            <a:pPr marL="342900" indent="-342900" fontAlgn="auto">
              <a:lnSpc>
                <a:spcPct val="150000"/>
              </a:lnSpc>
              <a:buFont typeface="Wingdings" panose="05000000000000000000" charset="0"/>
              <a:buChar char="l"/>
            </a:pPr>
            <a:r>
              <a:rPr lang="zh-CN">
                <a:latin typeface="Times New Roman" panose="02020603050405020304" pitchFamily="18" charset="0"/>
                <a:ea typeface="宋体" panose="02010600030101010101" pitchFamily="2" charset="-122"/>
                <a:sym typeface="+mn-ea"/>
              </a:rPr>
              <a:t>实地应用效果却不好</a:t>
            </a:r>
            <a:endParaRPr lang="zh-CN">
              <a:latin typeface="Times New Roman" panose="02020603050405020304" pitchFamily="18" charset="0"/>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atin typeface="Times New Roman" panose="02020603050405020304" pitchFamily="18" charset="0"/>
                <a:ea typeface="宋体" panose="02010600030101010101" pitchFamily="2" charset="-122"/>
                <a:sym typeface="+mn-ea"/>
              </a:rPr>
              <a:t>不适用于长期监测</a:t>
            </a:r>
            <a:endParaRPr lang="zh-CN">
              <a:latin typeface="Times New Roman" panose="02020603050405020304" pitchFamily="18" charset="0"/>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atin typeface="Times New Roman" panose="02020603050405020304" pitchFamily="18" charset="0"/>
                <a:ea typeface="宋体" panose="02010600030101010101" pitchFamily="2" charset="-122"/>
                <a:sym typeface="+mn-ea"/>
              </a:rPr>
              <a:t>很难将防腐和监测结合到一起应用</a:t>
            </a:r>
            <a:endParaRPr lang="zh-CN">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解决方案</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研究背景</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15975" y="2027555"/>
            <a:ext cx="5080000" cy="4246245"/>
          </a:xfrm>
          <a:prstGeom prst="rect">
            <a:avLst/>
          </a:prstGeom>
          <a:noFill/>
          <a:ln w="9525">
            <a:noFill/>
          </a:ln>
        </p:spPr>
        <p:txBody>
          <a:bodyPr>
            <a:spAutoFit/>
          </a:bodyPr>
          <a:p>
            <a:pPr indent="0" fontAlgn="auto">
              <a:lnSpc>
                <a:spcPct val="150000"/>
              </a:lnSpc>
            </a:pPr>
            <a:r>
              <a:rPr lang="zh-CN" b="0">
                <a:solidFill>
                  <a:schemeClr val="tx1"/>
                </a:solidFill>
                <a:uFillTx/>
                <a:latin typeface="Times New Roman" panose="02020603050405020304" pitchFamily="18" charset="0"/>
                <a:ea typeface="宋体" panose="02010600030101010101" pitchFamily="2" charset="-122"/>
              </a:rPr>
              <a:t>为了防止杂散电流以及侵蚀介质对预应力筋的腐蚀，并对内部结构的腐蚀和灌浆情况进行监测，一种“电隔离力（</a:t>
            </a:r>
            <a:r>
              <a:rPr lang="en-US" b="0">
                <a:solidFill>
                  <a:schemeClr val="tx1"/>
                </a:solidFill>
                <a:uFillTx/>
                <a:latin typeface="Times New Roman" panose="02020603050405020304" pitchFamily="18" charset="0"/>
                <a:ea typeface="宋体" panose="02010600030101010101" pitchFamily="2" charset="-122"/>
              </a:rPr>
              <a:t>Electrically Isolation Tendons</a:t>
            </a:r>
            <a:r>
              <a:rPr lang="zh-CN" b="0">
                <a:solidFill>
                  <a:schemeClr val="tx1"/>
                </a:solidFill>
                <a:uFillTx/>
                <a:latin typeface="Times New Roman" panose="02020603050405020304" pitchFamily="18" charset="0"/>
                <a:ea typeface="宋体" panose="02010600030101010101" pitchFamily="2" charset="-122"/>
              </a:rPr>
              <a:t>，</a:t>
            </a:r>
            <a:r>
              <a:rPr lang="en-US" b="0">
                <a:solidFill>
                  <a:schemeClr val="tx1"/>
                </a:solidFill>
                <a:uFillTx/>
                <a:latin typeface="Times New Roman" panose="02020603050405020304" pitchFamily="18" charset="0"/>
                <a:ea typeface="宋体" panose="02010600030101010101" pitchFamily="2" charset="-122"/>
              </a:rPr>
              <a:t>EIT</a:t>
            </a:r>
            <a:r>
              <a:rPr lang="zh-CN" b="0">
                <a:solidFill>
                  <a:schemeClr val="tx1"/>
                </a:solidFill>
                <a:uFillTx/>
                <a:latin typeface="Times New Roman" panose="02020603050405020304" pitchFamily="18" charset="0"/>
                <a:ea typeface="宋体" panose="02010600030101010101" pitchFamily="2" charset="-122"/>
              </a:rPr>
              <a:t>）”体系应运而生，</a:t>
            </a:r>
            <a:endParaRPr lang="zh-CN" b="0">
              <a:solidFill>
                <a:schemeClr val="tx1"/>
              </a:solidFill>
              <a:uFillTx/>
              <a:latin typeface="Times New Roman" panose="02020603050405020304" pitchFamily="18" charset="0"/>
              <a:ea typeface="宋体" panose="02010600030101010101" pitchFamily="2" charset="-122"/>
            </a:endParaRPr>
          </a:p>
          <a:p>
            <a:pPr indent="0" fontAlgn="auto">
              <a:lnSpc>
                <a:spcPct val="150000"/>
              </a:lnSpc>
            </a:pPr>
            <a:r>
              <a:rPr lang="zh-CN" b="0">
                <a:solidFill>
                  <a:schemeClr val="tx1"/>
                </a:solidFill>
                <a:uFillTx/>
                <a:latin typeface="Times New Roman" panose="02020603050405020304" pitchFamily="18" charset="0"/>
                <a:ea typeface="宋体" panose="02010600030101010101" pitchFamily="2" charset="-122"/>
              </a:rPr>
              <a:t>采用塑料波纹管成孔以保证力筋长度范围内的绝缘与密封，然后在力筋两端锚头部位进行专门的绝缘与密封处理，并使整个预应力筋与锚头体系的绝缘与密封保持连续，该锚固体系兼顾预应力管道内部灌浆情况和预应力筋健康状况在线监测系统</a:t>
            </a:r>
            <a:endParaRPr lang="zh-CN" altLang="en-US" b="0">
              <a:solidFill>
                <a:schemeClr val="tx1"/>
              </a:solidFill>
              <a:uFillTx/>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研究目标</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研究背景</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782320" y="2553017"/>
            <a:ext cx="5080000" cy="1753235"/>
          </a:xfrm>
          <a:prstGeom prst="rect">
            <a:avLst/>
          </a:prstGeom>
          <a:noFill/>
          <a:ln w="9525">
            <a:noFill/>
          </a:ln>
        </p:spPr>
        <p:txBody>
          <a:bodyPr>
            <a:spAutoFit/>
          </a:bodyPr>
          <a:p>
            <a:pPr indent="0"/>
            <a:r>
              <a:rPr lang="zh-CN" b="0">
                <a:solidFill>
                  <a:schemeClr val="tx1"/>
                </a:solidFill>
                <a:uFillTx/>
                <a:latin typeface="Times New Roman" panose="02020603050405020304" pitchFamily="18" charset="0"/>
                <a:ea typeface="宋体" panose="02010600030101010101" pitchFamily="2" charset="-122"/>
              </a:rPr>
              <a:t>本课题依托柳州</a:t>
            </a:r>
            <a:r>
              <a:rPr lang="en-US" b="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OVM</a:t>
            </a:r>
            <a:r>
              <a:rPr lang="zh-CN" b="0">
                <a:solidFill>
                  <a:schemeClr val="tx1"/>
                </a:solidFill>
                <a:uFillTx/>
                <a:latin typeface="Times New Roman" panose="02020603050405020304" pitchFamily="18" charset="0"/>
                <a:ea typeface="宋体" panose="02010600030101010101" pitchFamily="2" charset="-122"/>
              </a:rPr>
              <a:t>公司平台开展新型电隔离预应力锚固体系的相关研究，主要的研究目标为：结合国外现有电隔离锚固体系，设计开发出一套新的适用于实际工程应用的电隔离预应力锚固体系，体系结构能够满足预应力标准下相关力学性能要求和电隔离防护性能要求。</a:t>
            </a:r>
            <a:endParaRPr lang="zh-CN" altLang="en-US" b="0">
              <a:solidFill>
                <a:schemeClr val="tx1"/>
              </a:solidFill>
              <a:uFillTx/>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研究现状</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研究现状</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研究现状</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3405</Words>
  <Application>WPS 演示</Application>
  <PresentationFormat>宽屏</PresentationFormat>
  <Paragraphs>179</Paragraphs>
  <Slides>18</Slides>
  <Notes>17</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微软雅黑</vt:lpstr>
      <vt:lpstr>方正兰亭粗黑简体</vt:lpstr>
      <vt:lpstr>黑体</vt:lpstr>
      <vt:lpstr>Wingdings</vt:lpstr>
      <vt:lpstr>Times New Roman</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100009894</cp:lastModifiedBy>
  <cp:revision>237</cp:revision>
  <dcterms:created xsi:type="dcterms:W3CDTF">2018-03-08T06:32:00Z</dcterms:created>
  <dcterms:modified xsi:type="dcterms:W3CDTF">2022-01-07T10:04:19Z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2052-11.8.2.8361</vt:lpwstr>
  </property>
</Properties>
</file>