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4" r:id="rId3"/>
    <p:sldId id="256" r:id="rId4"/>
    <p:sldId id="520" r:id="rId5"/>
    <p:sldId id="481" r:id="rId7"/>
    <p:sldId id="2761" r:id="rId8"/>
    <p:sldId id="2749" r:id="rId9"/>
    <p:sldId id="2762" r:id="rId10"/>
    <p:sldId id="2763" r:id="rId11"/>
    <p:sldId id="2764" r:id="rId12"/>
    <p:sldId id="2750" r:id="rId13"/>
    <p:sldId id="2765" r:id="rId14"/>
    <p:sldId id="2766" r:id="rId15"/>
    <p:sldId id="2767" r:id="rId16"/>
    <p:sldId id="2751" r:id="rId17"/>
    <p:sldId id="2768" r:id="rId18"/>
    <p:sldId id="2769" r:id="rId19"/>
    <p:sldId id="2770" r:id="rId20"/>
    <p:sldId id="2752" r:id="rId21"/>
    <p:sldId id="2771" r:id="rId22"/>
    <p:sldId id="2772" r:id="rId23"/>
    <p:sldId id="2773"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33"/>
    <a:srgbClr val="64AAC6"/>
    <a:srgbClr val="FFFFFF"/>
    <a:srgbClr val="BEA067"/>
    <a:srgbClr val="003F72"/>
    <a:srgbClr val="798E9F"/>
    <a:srgbClr val="E3BE6B"/>
    <a:srgbClr val="595959"/>
    <a:srgbClr val="E16D3F"/>
    <a:srgbClr val="183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68" y="464"/>
      </p:cViewPr>
      <p:guideLst>
        <p:guide orient="horz" pos="2160"/>
        <p:guide pos="3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282" y="1279287"/>
            <a:ext cx="614118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2037"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2037"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2037"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2037"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2037"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83" y="365125"/>
            <a:ext cx="10516635"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0560" y="274638"/>
            <a:ext cx="10972801" cy="1143000"/>
          </a:xfrm>
          <a:prstGeom prst="rect">
            <a:avLst/>
          </a:prstGeom>
        </p:spPr>
        <p:txBody>
          <a:bodyPr/>
          <a:lstStyle/>
          <a:p>
            <a:r>
              <a:rPr lang="zh-TW" altLang="en-US"/>
              <a:t>按一下以編輯母片標題樣式</a:t>
            </a:r>
            <a:endParaRPr lang="zh-TW" altLang="en-US"/>
          </a:p>
        </p:txBody>
      </p:sp>
      <p:sp>
        <p:nvSpPr>
          <p:cNvPr id="3" name="內容版面配置區 2"/>
          <p:cNvSpPr>
            <a:spLocks noGrp="1"/>
          </p:cNvSpPr>
          <p:nvPr>
            <p:ph idx="1"/>
          </p:nvPr>
        </p:nvSpPr>
        <p:spPr>
          <a:xfrm>
            <a:off x="610560" y="1600201"/>
            <a:ext cx="10972801" cy="4525963"/>
          </a:xfrm>
          <a:prstGeom prst="rect">
            <a:avLst/>
          </a:prstGeo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812800" y="1600200"/>
            <a:ext cx="5334000" cy="4498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350000" y="1600200"/>
            <a:ext cx="5334000" cy="4498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397934"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1367"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3368" y="6245225"/>
            <a:ext cx="3052233" cy="476250"/>
          </a:xfrm>
        </p:spPr>
        <p:txBody>
          <a:bodyPr/>
          <a:lstStyle>
            <a:lvl1pPr>
              <a:defRPr/>
            </a:lvl1pPr>
          </a:lstStyle>
          <a:p>
            <a:fld id="{41C36C74-D7D1-45F0-AB40-8D821714F54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7" name="Picture 5" descr="C:\Documents and Settings\Administrator\桌面\08.png"/>
          <p:cNvPicPr>
            <a:picLocks noChangeAspect="1" noChangeArrowheads="1"/>
          </p:cNvPicPr>
          <p:nvPr userDrawn="1"/>
        </p:nvPicPr>
        <p:blipFill>
          <a:blip r:embed="rId2" cstate="print"/>
          <a:srcRect/>
          <a:stretch>
            <a:fillRect/>
          </a:stretch>
        </p:blipFill>
        <p:spPr bwMode="auto">
          <a:xfrm>
            <a:off x="0" y="6324600"/>
            <a:ext cx="12192000" cy="323657"/>
          </a:xfrm>
          <a:prstGeom prst="rect">
            <a:avLst/>
          </a:prstGeom>
          <a:noFill/>
        </p:spPr>
      </p:pic>
      <p:pic>
        <p:nvPicPr>
          <p:cNvPr id="8" name="Picture 2" descr="C:\Documents and Settings\Administrator\桌面\06.png"/>
          <p:cNvPicPr>
            <a:picLocks noChangeAspect="1" noChangeArrowheads="1"/>
          </p:cNvPicPr>
          <p:nvPr userDrawn="1"/>
        </p:nvPicPr>
        <p:blipFill>
          <a:blip r:embed="rId3" cstate="print"/>
          <a:srcRect/>
          <a:stretch>
            <a:fillRect/>
          </a:stretch>
        </p:blipFill>
        <p:spPr bwMode="auto">
          <a:xfrm>
            <a:off x="3175" y="0"/>
            <a:ext cx="12188825" cy="761484"/>
          </a:xfrm>
          <a:prstGeom prst="rect">
            <a:avLst/>
          </a:prstGeom>
          <a:noFill/>
        </p:spPr>
      </p:pic>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sp>
        <p:nvSpPr>
          <p:cNvPr id="2" name="标题 1"/>
          <p:cNvSpPr>
            <a:spLocks noGrp="1"/>
          </p:cNvSpPr>
          <p:nvPr>
            <p:ph type="title"/>
          </p:nvPr>
        </p:nvSpPr>
        <p:spPr>
          <a:xfrm>
            <a:off x="838283" y="-236538"/>
            <a:ext cx="10516635" cy="1325563"/>
          </a:xfrm>
        </p:spPr>
        <p:txBody>
          <a:bodyPr>
            <a:normAutofit/>
          </a:bodyPr>
          <a:lstStyle>
            <a:lvl1pPr>
              <a:defRPr sz="3600" b="1">
                <a:solidFill>
                  <a:srgbClr val="CC993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2" y="1709738"/>
            <a:ext cx="10516635"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932" y="4589463"/>
            <a:ext cx="1051663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83" y="1825625"/>
            <a:ext cx="518211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808" y="1825625"/>
            <a:ext cx="518211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1" y="365125"/>
            <a:ext cx="10516635"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891" y="1778438"/>
            <a:ext cx="487405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891" y="2665379"/>
            <a:ext cx="487405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7554" y="1778438"/>
            <a:ext cx="4898058"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7554" y="2665379"/>
            <a:ext cx="4898058"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6" name="Picture 2" descr="C:\Documents and Settings\Administrator\桌面\06.png"/>
          <p:cNvPicPr>
            <a:picLocks noChangeAspect="1" noChangeArrowheads="1"/>
          </p:cNvPicPr>
          <p:nvPr userDrawn="1"/>
        </p:nvPicPr>
        <p:blipFill>
          <a:blip r:embed="rId2" cstate="print"/>
          <a:srcRect/>
          <a:stretch>
            <a:fillRect/>
          </a:stretch>
        </p:blipFill>
        <p:spPr bwMode="auto">
          <a:xfrm>
            <a:off x="3175" y="0"/>
            <a:ext cx="12188825" cy="761484"/>
          </a:xfrm>
          <a:prstGeom prst="rect">
            <a:avLst/>
          </a:prstGeom>
          <a:noFill/>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sp>
        <p:nvSpPr>
          <p:cNvPr id="2" name="标题 1"/>
          <p:cNvSpPr>
            <a:spLocks noGrp="1"/>
          </p:cNvSpPr>
          <p:nvPr>
            <p:ph type="title"/>
          </p:nvPr>
        </p:nvSpPr>
        <p:spPr>
          <a:xfrm>
            <a:off x="1082588" y="-207247"/>
            <a:ext cx="10516635" cy="1325563"/>
          </a:xfrm>
        </p:spPr>
        <p:txBody>
          <a:bodyPr>
            <a:normAutofit/>
          </a:bodyPr>
          <a:lstStyle>
            <a:lvl1pPr>
              <a:defRPr sz="3600">
                <a:solidFill>
                  <a:srgbClr val="CC993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7" name="图片 6" descr="0000"/>
          <p:cNvPicPr>
            <a:picLocks noChangeAspect="1"/>
          </p:cNvPicPr>
          <p:nvPr userDrawn="1"/>
        </p:nvPicPr>
        <p:blipFill>
          <a:blip r:embed="rId2" cstate="print"/>
          <a:stretch>
            <a:fillRect/>
          </a:stretch>
        </p:blipFill>
        <p:spPr>
          <a:xfrm>
            <a:off x="0" y="90854"/>
            <a:ext cx="12254865" cy="6894830"/>
          </a:xfrm>
          <a:prstGeom prst="rect">
            <a:avLst/>
          </a:prstGeom>
        </p:spPr>
      </p:pic>
      <p:pic>
        <p:nvPicPr>
          <p:cNvPr id="8" name="图片 7" descr="0000"/>
          <p:cNvPicPr>
            <a:picLocks noChangeAspect="1"/>
          </p:cNvPicPr>
          <p:nvPr userDrawn="1"/>
        </p:nvPicPr>
        <p:blipFill>
          <a:blip r:embed="rId3" cstate="print"/>
          <a:stretch>
            <a:fillRect/>
          </a:stretch>
        </p:blipFill>
        <p:spPr>
          <a:xfrm>
            <a:off x="2566035" y="3144520"/>
            <a:ext cx="7098665" cy="148463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416575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698" y="457201"/>
            <a:ext cx="617280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871" y="2057400"/>
            <a:ext cx="416575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759" y="365125"/>
            <a:ext cx="2629159"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83" y="365125"/>
            <a:ext cx="7735062"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0000"/>
          <p:cNvPicPr>
            <a:picLocks noChangeAspect="1"/>
          </p:cNvPicPr>
          <p:nvPr/>
        </p:nvPicPr>
        <p:blipFill>
          <a:blip r:embed="rId1" cstate="print"/>
          <a:stretch>
            <a:fillRect/>
          </a:stretch>
        </p:blipFill>
        <p:spPr>
          <a:xfrm>
            <a:off x="0" y="90854"/>
            <a:ext cx="12254865" cy="6894830"/>
          </a:xfrm>
          <a:prstGeom prst="rect">
            <a:avLst/>
          </a:prstGeom>
        </p:spPr>
      </p:pic>
      <p:cxnSp>
        <p:nvCxnSpPr>
          <p:cNvPr id="20" name="直接连接符 19"/>
          <p:cNvCxnSpPr/>
          <p:nvPr/>
        </p:nvCxnSpPr>
        <p:spPr>
          <a:xfrm>
            <a:off x="5361305" y="103314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13"/>
          <p:cNvSpPr txBox="1"/>
          <p:nvPr/>
        </p:nvSpPr>
        <p:spPr>
          <a:xfrm>
            <a:off x="8816340" y="5513705"/>
            <a:ext cx="2811780" cy="303530"/>
          </a:xfrm>
          <a:prstGeom prst="rect">
            <a:avLst/>
          </a:prstGeom>
          <a:noFill/>
        </p:spPr>
        <p:txBody>
          <a:bodyPr wrap="none" rtlCol="0">
            <a:spAutoFit/>
          </a:bodyPr>
          <a:lstStyle/>
          <a:p>
            <a:pPr algn="l"/>
            <a:r>
              <a:rPr lang="zh-CN" altLang="en-US" sz="1380" dirty="0">
                <a:latin typeface="微软雅黑" panose="020B0503020204020204" pitchFamily="34" charset="-122"/>
                <a:ea typeface="微软雅黑" panose="020B0503020204020204" pitchFamily="34" charset="-122"/>
              </a:rPr>
              <a:t>电子科技大学机械与电气工程学院</a:t>
            </a:r>
            <a:endParaRPr lang="zh-CN" altLang="en-US" sz="1380" dirty="0">
              <a:latin typeface="微软雅黑" panose="020B0503020204020204" pitchFamily="34" charset="-122"/>
              <a:ea typeface="微软雅黑" panose="020B0503020204020204" pitchFamily="34" charset="-122"/>
            </a:endParaRPr>
          </a:p>
        </p:txBody>
      </p:sp>
      <p:sp>
        <p:nvSpPr>
          <p:cNvPr id="26" name="文本框 15"/>
          <p:cNvSpPr txBox="1"/>
          <p:nvPr/>
        </p:nvSpPr>
        <p:spPr>
          <a:xfrm>
            <a:off x="8820150" y="5761355"/>
            <a:ext cx="2880360" cy="232410"/>
          </a:xfrm>
          <a:prstGeom prst="rect">
            <a:avLst/>
          </a:prstGeom>
          <a:noFill/>
        </p:spPr>
        <p:txBody>
          <a:bodyPr wrap="square" rtlCol="0">
            <a:spAutoFit/>
          </a:bodyPr>
          <a:lstStyle/>
          <a:p>
            <a:r>
              <a:rPr lang="zh-CN" altLang="en-US" sz="920" dirty="0">
                <a:latin typeface="微软雅黑" panose="020B0503020204020204" pitchFamily="34" charset="-122"/>
                <a:ea typeface="微软雅黑" panose="020B0503020204020204" pitchFamily="34" charset="-122"/>
              </a:rPr>
              <a:t>School of Mechanical and Electrical Engineering</a:t>
            </a:r>
            <a:endParaRPr lang="zh-CN" altLang="en-US" sz="920"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8735060" y="5420360"/>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图片 27" descr="0000"/>
          <p:cNvPicPr>
            <a:picLocks noChangeAspect="1"/>
          </p:cNvPicPr>
          <p:nvPr/>
        </p:nvPicPr>
        <p:blipFill>
          <a:blip r:embed="rId2" cstate="print"/>
          <a:stretch>
            <a:fillRect/>
          </a:stretch>
        </p:blipFill>
        <p:spPr>
          <a:xfrm>
            <a:off x="2566035" y="3144520"/>
            <a:ext cx="7098665" cy="1484630"/>
          </a:xfrm>
          <a:prstGeom prst="rect">
            <a:avLst/>
          </a:prstGeom>
        </p:spPr>
      </p:pic>
      <p:sp>
        <p:nvSpPr>
          <p:cNvPr id="29" name="文本框 17"/>
          <p:cNvSpPr txBox="1"/>
          <p:nvPr/>
        </p:nvSpPr>
        <p:spPr>
          <a:xfrm>
            <a:off x="7856220" y="6226175"/>
            <a:ext cx="1802765" cy="229870"/>
          </a:xfrm>
          <a:prstGeom prst="rect">
            <a:avLst/>
          </a:prstGeom>
          <a:noFill/>
        </p:spPr>
        <p:txBody>
          <a:bodyPr wrap="square" rtlCol="0">
            <a:spAutoFit/>
          </a:bodyPr>
          <a:lstStyle/>
          <a:p>
            <a:pPr algn="dist"/>
            <a:r>
              <a:rPr lang="zh-CN" altLang="en-US" sz="900">
                <a:solidFill>
                  <a:srgbClr val="183884"/>
                </a:solidFill>
                <a:latin typeface="方正兰亭粗黑简体" panose="02000000000000000000" charset="-122"/>
                <a:ea typeface="方正兰亭粗黑简体" panose="02000000000000000000" charset="-122"/>
              </a:rPr>
              <a:t>www.smee.uestc.edu.cn</a:t>
            </a:r>
            <a:endParaRPr lang="zh-CN" altLang="en-US" sz="900">
              <a:solidFill>
                <a:srgbClr val="183884"/>
              </a:solidFill>
              <a:latin typeface="方正兰亭粗黑简体" panose="02000000000000000000" charset="-122"/>
              <a:ea typeface="方正兰亭粗黑简体" panose="02000000000000000000" charset="-122"/>
            </a:endParaRPr>
          </a:p>
        </p:txBody>
      </p:sp>
      <p:pic>
        <p:nvPicPr>
          <p:cNvPr id="30" name="图片 29" descr="00001"/>
          <p:cNvPicPr>
            <a:picLocks noChangeAspect="1"/>
          </p:cNvPicPr>
          <p:nvPr/>
        </p:nvPicPr>
        <p:blipFill>
          <a:blip r:embed="rId3" cstate="print"/>
          <a:stretch>
            <a:fillRect/>
          </a:stretch>
        </p:blipFill>
        <p:spPr>
          <a:xfrm>
            <a:off x="3824605" y="1122680"/>
            <a:ext cx="3456305" cy="3593465"/>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3274" y="5311438"/>
            <a:ext cx="751691" cy="876973"/>
          </a:xfrm>
          <a:prstGeom prst="rect">
            <a:avLst/>
          </a:prstGeom>
        </p:spPr>
      </p:pic>
      <p:sp>
        <p:nvSpPr>
          <p:cNvPr id="13" name="文本框 8"/>
          <p:cNvSpPr txBox="1">
            <a:spLocks noChangeArrowheads="1"/>
          </p:cNvSpPr>
          <p:nvPr/>
        </p:nvSpPr>
        <p:spPr bwMode="auto">
          <a:xfrm>
            <a:off x="1852507" y="2781607"/>
            <a:ext cx="8549850" cy="645160"/>
          </a:xfrm>
          <a:prstGeom prst="rect">
            <a:avLst/>
          </a:prstGeom>
          <a:noFill/>
          <a:ln w="9525">
            <a:noFill/>
            <a:miter lim="800000"/>
          </a:ln>
        </p:spPr>
        <p:txBody>
          <a:bodyPr wrap="square">
            <a:spAutoFit/>
          </a:bodyPr>
          <a:lstStyle/>
          <a:p>
            <a:r>
              <a:rPr lang="zh-CN" altLang="en-US" sz="3600" b="1" dirty="0">
                <a:solidFill>
                  <a:srgbClr val="183783"/>
                </a:solidFill>
                <a:latin typeface="微软雅黑" panose="020B0503020204020204" pitchFamily="34" charset="-122"/>
                <a:ea typeface="微软雅黑" panose="020B0503020204020204" pitchFamily="34" charset="-122"/>
                <a:cs typeface="微软雅黑" panose="020B0503020204020204" pitchFamily="34" charset="-122"/>
              </a:rPr>
              <a:t>新型电隔离预应力锚固体系的性能研究</a:t>
            </a:r>
            <a:endParaRPr lang="zh-CN" altLang="en-US" sz="3600" b="1" dirty="0">
              <a:solidFill>
                <a:srgbClr val="183783"/>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9"/>
          <p:cNvSpPr txBox="1"/>
          <p:nvPr/>
        </p:nvSpPr>
        <p:spPr>
          <a:xfrm>
            <a:off x="7443293" y="4136043"/>
            <a:ext cx="3278800" cy="101473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答辩人：施杰越</a:t>
            </a:r>
            <a:endParaRPr lang="zh-CN" altLang="en-US"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指导教师：李坚</a:t>
            </a:r>
            <a:endParaRPr lang="zh-CN" altLang="en-US"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校外指导教师：邹易清</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750" y="-19050"/>
            <a:ext cx="12242165" cy="6887845"/>
          </a:xfrm>
          <a:prstGeom prst="rect">
            <a:avLst/>
          </a:prstGeom>
          <a:solidFill>
            <a:srgbClr val="004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3"/>
          <p:cNvSpPr txBox="1"/>
          <p:nvPr/>
        </p:nvSpPr>
        <p:spPr>
          <a:xfrm>
            <a:off x="1261297" y="137443"/>
            <a:ext cx="2811780" cy="303530"/>
          </a:xfrm>
          <a:prstGeom prst="rect">
            <a:avLst/>
          </a:prstGeom>
          <a:noFill/>
        </p:spPr>
        <p:txBody>
          <a:bodyPr wrap="none" rtlCol="0">
            <a:spAutoFit/>
          </a:bodyPr>
          <a:lstStyle/>
          <a:p>
            <a:pPr algn="l"/>
            <a:r>
              <a:rPr lang="zh-CN" altLang="en-US" sz="1380" dirty="0">
                <a:solidFill>
                  <a:schemeClr val="bg1"/>
                </a:solidFill>
                <a:latin typeface="微软雅黑" panose="020B0503020204020204" pitchFamily="34" charset="-122"/>
                <a:ea typeface="微软雅黑" panose="020B0503020204020204" pitchFamily="34" charset="-122"/>
              </a:rPr>
              <a:t>电子科技大学机械与电气工程学院</a:t>
            </a:r>
            <a:endParaRPr lang="zh-CN" altLang="en-US" sz="1380" dirty="0">
              <a:solidFill>
                <a:schemeClr val="bg1"/>
              </a:solidFill>
              <a:latin typeface="微软雅黑" panose="020B0503020204020204" pitchFamily="34" charset="-122"/>
              <a:ea typeface="微软雅黑" panose="020B0503020204020204" pitchFamily="34" charset="-122"/>
            </a:endParaRPr>
          </a:p>
        </p:txBody>
      </p:sp>
      <p:sp>
        <p:nvSpPr>
          <p:cNvPr id="17" name="文本框 15"/>
          <p:cNvSpPr txBox="1"/>
          <p:nvPr/>
        </p:nvSpPr>
        <p:spPr>
          <a:xfrm>
            <a:off x="1265107" y="385093"/>
            <a:ext cx="2880360" cy="232410"/>
          </a:xfrm>
          <a:prstGeom prst="rect">
            <a:avLst/>
          </a:prstGeom>
          <a:noFill/>
        </p:spPr>
        <p:txBody>
          <a:bodyPr wrap="square" rtlCol="0">
            <a:spAutoFit/>
          </a:bodyPr>
          <a:lstStyle/>
          <a:p>
            <a:r>
              <a:rPr lang="zh-CN" altLang="en-US" sz="920" dirty="0">
                <a:solidFill>
                  <a:schemeClr val="bg1"/>
                </a:solidFill>
                <a:latin typeface="微软雅黑" panose="020B0503020204020204" pitchFamily="34" charset="-122"/>
                <a:ea typeface="微软雅黑" panose="020B0503020204020204" pitchFamily="34" charset="-122"/>
              </a:rPr>
              <a:t>School of Mechanical and Electrical Engineering</a:t>
            </a:r>
            <a:endParaRPr lang="zh-CN" altLang="en-US" sz="92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pic>
        <p:nvPicPr>
          <p:cNvPr id="23" name="图片 22" descr="03-1"/>
          <p:cNvPicPr>
            <a:picLocks noChangeAspect="1"/>
          </p:cNvPicPr>
          <p:nvPr/>
        </p:nvPicPr>
        <p:blipFill>
          <a:blip r:embed="rId2" cstate="print"/>
          <a:stretch>
            <a:fillRect/>
          </a:stretch>
        </p:blipFill>
        <p:spPr>
          <a:xfrm>
            <a:off x="2389505" y="5318125"/>
            <a:ext cx="7412990" cy="1551305"/>
          </a:xfrm>
          <a:prstGeom prst="rect">
            <a:avLst/>
          </a:prstGeom>
        </p:spPr>
      </p:pic>
      <p:sp>
        <p:nvSpPr>
          <p:cNvPr id="2" name="矩形 1"/>
          <p:cNvSpPr/>
          <p:nvPr/>
        </p:nvSpPr>
        <p:spPr>
          <a:xfrm>
            <a:off x="2672731" y="1452642"/>
            <a:ext cx="1135380" cy="2399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15000" b="1" i="1" dirty="0">
                <a:solidFill>
                  <a:schemeClr val="accent4"/>
                </a:solidFill>
                <a:latin typeface="Times New Roman" panose="02020603050405020304" pitchFamily="18" charset="0"/>
                <a:cs typeface="Times New Roman" panose="02020603050405020304" pitchFamily="18" charset="0"/>
              </a:rPr>
              <a:t>3</a:t>
            </a:r>
            <a:endParaRPr lang="en-US" altLang="zh-CN" sz="15000" b="1" i="1" dirty="0">
              <a:solidFill>
                <a:schemeClr val="accent4"/>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727575" y="2238375"/>
            <a:ext cx="2723515" cy="829945"/>
          </a:xfrm>
          <a:prstGeom prst="rect">
            <a:avLst/>
          </a:prstGeom>
          <a:noFill/>
        </p:spPr>
        <p:txBody>
          <a:bodyPr wrap="square" rtlCol="0">
            <a:spAutoFit/>
          </a:bodyPr>
          <a:p>
            <a:r>
              <a:rPr lang="zh-CN" altLang="en-US" sz="4800" b="1">
                <a:solidFill>
                  <a:schemeClr val="accent4"/>
                </a:solidFill>
                <a:latin typeface="微软雅黑" panose="020B0503020204020204" pitchFamily="34" charset="-122"/>
                <a:ea typeface="微软雅黑" panose="020B0503020204020204" pitchFamily="34" charset="-122"/>
              </a:rPr>
              <a:t>研究问题</a:t>
            </a:r>
            <a:endParaRPr lang="zh-CN" altLang="en-US" sz="4800" b="1">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研究问题</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研究问题</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研究问题</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750" y="-19050"/>
            <a:ext cx="12242165" cy="6887845"/>
          </a:xfrm>
          <a:prstGeom prst="rect">
            <a:avLst/>
          </a:prstGeom>
          <a:solidFill>
            <a:srgbClr val="004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3"/>
          <p:cNvSpPr txBox="1"/>
          <p:nvPr/>
        </p:nvSpPr>
        <p:spPr>
          <a:xfrm>
            <a:off x="1261297" y="137443"/>
            <a:ext cx="2811780" cy="303530"/>
          </a:xfrm>
          <a:prstGeom prst="rect">
            <a:avLst/>
          </a:prstGeom>
          <a:noFill/>
        </p:spPr>
        <p:txBody>
          <a:bodyPr wrap="none" rtlCol="0">
            <a:spAutoFit/>
          </a:bodyPr>
          <a:lstStyle/>
          <a:p>
            <a:pPr algn="l"/>
            <a:r>
              <a:rPr lang="zh-CN" altLang="en-US" sz="1380" dirty="0">
                <a:solidFill>
                  <a:schemeClr val="bg1"/>
                </a:solidFill>
                <a:latin typeface="微软雅黑" panose="020B0503020204020204" pitchFamily="34" charset="-122"/>
                <a:ea typeface="微软雅黑" panose="020B0503020204020204" pitchFamily="34" charset="-122"/>
              </a:rPr>
              <a:t>电子科技大学机械与电气工程学院</a:t>
            </a:r>
            <a:endParaRPr lang="zh-CN" altLang="en-US" sz="1380" dirty="0">
              <a:solidFill>
                <a:schemeClr val="bg1"/>
              </a:solidFill>
              <a:latin typeface="微软雅黑" panose="020B0503020204020204" pitchFamily="34" charset="-122"/>
              <a:ea typeface="微软雅黑" panose="020B0503020204020204" pitchFamily="34" charset="-122"/>
            </a:endParaRPr>
          </a:p>
        </p:txBody>
      </p:sp>
      <p:sp>
        <p:nvSpPr>
          <p:cNvPr id="17" name="文本框 15"/>
          <p:cNvSpPr txBox="1"/>
          <p:nvPr/>
        </p:nvSpPr>
        <p:spPr>
          <a:xfrm>
            <a:off x="1265107" y="385093"/>
            <a:ext cx="2880360" cy="232410"/>
          </a:xfrm>
          <a:prstGeom prst="rect">
            <a:avLst/>
          </a:prstGeom>
          <a:noFill/>
        </p:spPr>
        <p:txBody>
          <a:bodyPr wrap="square" rtlCol="0">
            <a:spAutoFit/>
          </a:bodyPr>
          <a:lstStyle/>
          <a:p>
            <a:r>
              <a:rPr lang="zh-CN" altLang="en-US" sz="920" dirty="0">
                <a:solidFill>
                  <a:schemeClr val="bg1"/>
                </a:solidFill>
                <a:latin typeface="微软雅黑" panose="020B0503020204020204" pitchFamily="34" charset="-122"/>
                <a:ea typeface="微软雅黑" panose="020B0503020204020204" pitchFamily="34" charset="-122"/>
              </a:rPr>
              <a:t>School of Mechanical and Electrical Engineering</a:t>
            </a:r>
            <a:endParaRPr lang="zh-CN" altLang="en-US" sz="92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pic>
        <p:nvPicPr>
          <p:cNvPr id="23" name="图片 22" descr="03-1"/>
          <p:cNvPicPr>
            <a:picLocks noChangeAspect="1"/>
          </p:cNvPicPr>
          <p:nvPr/>
        </p:nvPicPr>
        <p:blipFill>
          <a:blip r:embed="rId2" cstate="print"/>
          <a:stretch>
            <a:fillRect/>
          </a:stretch>
        </p:blipFill>
        <p:spPr>
          <a:xfrm>
            <a:off x="2389505" y="5318125"/>
            <a:ext cx="7412990" cy="1551305"/>
          </a:xfrm>
          <a:prstGeom prst="rect">
            <a:avLst/>
          </a:prstGeom>
        </p:spPr>
      </p:pic>
      <p:sp>
        <p:nvSpPr>
          <p:cNvPr id="2" name="矩形 1"/>
          <p:cNvSpPr/>
          <p:nvPr/>
        </p:nvSpPr>
        <p:spPr>
          <a:xfrm>
            <a:off x="2672731" y="1452642"/>
            <a:ext cx="1135380" cy="2399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15000" b="1" i="1" dirty="0">
                <a:solidFill>
                  <a:schemeClr val="accent4"/>
                </a:solidFill>
                <a:latin typeface="Times New Roman" panose="02020603050405020304" pitchFamily="18" charset="0"/>
                <a:cs typeface="Times New Roman" panose="02020603050405020304" pitchFamily="18" charset="0"/>
              </a:rPr>
              <a:t>4</a:t>
            </a:r>
            <a:endParaRPr lang="en-US" altLang="zh-CN" sz="15000" b="1" i="1" dirty="0">
              <a:solidFill>
                <a:schemeClr val="accent4"/>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727575" y="2238375"/>
            <a:ext cx="4615815" cy="829945"/>
          </a:xfrm>
          <a:prstGeom prst="rect">
            <a:avLst/>
          </a:prstGeom>
          <a:noFill/>
        </p:spPr>
        <p:txBody>
          <a:bodyPr wrap="square" rtlCol="0">
            <a:spAutoFit/>
          </a:bodyPr>
          <a:p>
            <a:r>
              <a:rPr lang="zh-CN" altLang="en-US" sz="4800" b="1">
                <a:solidFill>
                  <a:schemeClr val="accent4"/>
                </a:solidFill>
                <a:latin typeface="微软雅黑" panose="020B0503020204020204" pitchFamily="34" charset="-122"/>
                <a:ea typeface="微软雅黑" panose="020B0503020204020204" pitchFamily="34" charset="-122"/>
              </a:rPr>
              <a:t>研究内容与方法</a:t>
            </a:r>
            <a:endParaRPr lang="zh-CN" altLang="en-US" sz="4800" b="1">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52197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预应力混凝土结构腐蚀机理和电隔离防护原理分析</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研究内容</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8485" y="2073275"/>
            <a:ext cx="11009630" cy="4154170"/>
          </a:xfrm>
          <a:prstGeom prst="rect">
            <a:avLst/>
          </a:prstGeom>
          <a:noFill/>
          <a:ln w="9525">
            <a:noFill/>
          </a:ln>
        </p:spPr>
        <p:txBody>
          <a:bodyPr wrap="square">
            <a:spAutoFit/>
          </a:bodyPr>
          <a:p>
            <a:pPr indent="609600" fontAlgn="auto">
              <a:extLst>
                <a:ext uri="{35155182-B16C-46BC-9424-99874614C6A1}">
                  <wpsdc:indentchars xmlns:wpsdc="http://www.wps.cn/officeDocument/2017/drawingmlCustomData" val="200" checksum="4158780845"/>
                </a:ext>
              </a:extLst>
            </a:pPr>
            <a:r>
              <a:rPr lang="zh-CN" sz="2400" b="0">
                <a:latin typeface="Times New Roman" panose="02020603050405020304" pitchFamily="18" charset="0"/>
                <a:ea typeface="宋体" panose="02010600030101010101" pitchFamily="2" charset="-122"/>
              </a:rPr>
              <a:t>国内外已经有很多关于预应力筋腐蚀原因分析的研究，在对预应力筋进行防护之前需要分析其腐蚀原因和过程。本论文通过查阅国内外相关文献，得到预应力构件遭受周围环境的氯化物、杂散电流的侵蚀机理；提取影响预应力构件腐蚀进展的关键特征参量，为电隔离防护体系的建立提供依据。电隔离技术作为解决预应力筋腐蚀防护的有效方案，已经被瑞士和意大利等欧洲国家写入相关技术标准中，同时关于电隔离体系应用的工程案例也被记录，但是国内对于电隔离防护技术的研究很少，本论文通过查阅国外电隔离预应力体系相关技术标准和工程案例，对电隔离防护原理进行分析，提炼电隔离体系对预应力筋防护的关键要素；通过对市场上现有的密封防腐产品进行调研，在常规锚具体系的基础上，结合国外现有电隔离体系，确定新型电隔离预应力锚固体系的设计方案并建立电隔离预应力体系等效电路模型，为电隔离监测提供理论依据。</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34283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研究内容与方法</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34283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研究内容与方法</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750" y="-19050"/>
            <a:ext cx="12242165" cy="6887845"/>
          </a:xfrm>
          <a:prstGeom prst="rect">
            <a:avLst/>
          </a:prstGeom>
          <a:solidFill>
            <a:srgbClr val="004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3"/>
          <p:cNvSpPr txBox="1"/>
          <p:nvPr/>
        </p:nvSpPr>
        <p:spPr>
          <a:xfrm>
            <a:off x="1261297" y="137443"/>
            <a:ext cx="2811780" cy="303530"/>
          </a:xfrm>
          <a:prstGeom prst="rect">
            <a:avLst/>
          </a:prstGeom>
          <a:noFill/>
        </p:spPr>
        <p:txBody>
          <a:bodyPr wrap="none" rtlCol="0">
            <a:spAutoFit/>
          </a:bodyPr>
          <a:lstStyle/>
          <a:p>
            <a:pPr algn="l"/>
            <a:r>
              <a:rPr lang="zh-CN" altLang="en-US" sz="1380" dirty="0">
                <a:solidFill>
                  <a:schemeClr val="bg1"/>
                </a:solidFill>
                <a:latin typeface="微软雅黑" panose="020B0503020204020204" pitchFamily="34" charset="-122"/>
                <a:ea typeface="微软雅黑" panose="020B0503020204020204" pitchFamily="34" charset="-122"/>
              </a:rPr>
              <a:t>电子科技大学机械与电气工程学院</a:t>
            </a:r>
            <a:endParaRPr lang="zh-CN" altLang="en-US" sz="1380" dirty="0">
              <a:solidFill>
                <a:schemeClr val="bg1"/>
              </a:solidFill>
              <a:latin typeface="微软雅黑" panose="020B0503020204020204" pitchFamily="34" charset="-122"/>
              <a:ea typeface="微软雅黑" panose="020B0503020204020204" pitchFamily="34" charset="-122"/>
            </a:endParaRPr>
          </a:p>
        </p:txBody>
      </p:sp>
      <p:sp>
        <p:nvSpPr>
          <p:cNvPr id="17" name="文本框 15"/>
          <p:cNvSpPr txBox="1"/>
          <p:nvPr/>
        </p:nvSpPr>
        <p:spPr>
          <a:xfrm>
            <a:off x="1265107" y="385093"/>
            <a:ext cx="2880360" cy="232410"/>
          </a:xfrm>
          <a:prstGeom prst="rect">
            <a:avLst/>
          </a:prstGeom>
          <a:noFill/>
        </p:spPr>
        <p:txBody>
          <a:bodyPr wrap="square" rtlCol="0">
            <a:spAutoFit/>
          </a:bodyPr>
          <a:lstStyle/>
          <a:p>
            <a:r>
              <a:rPr lang="zh-CN" altLang="en-US" sz="920" dirty="0">
                <a:solidFill>
                  <a:schemeClr val="bg1"/>
                </a:solidFill>
                <a:latin typeface="微软雅黑" panose="020B0503020204020204" pitchFamily="34" charset="-122"/>
                <a:ea typeface="微软雅黑" panose="020B0503020204020204" pitchFamily="34" charset="-122"/>
              </a:rPr>
              <a:t>School of Mechanical and Electrical Engineering</a:t>
            </a:r>
            <a:endParaRPr lang="zh-CN" altLang="en-US" sz="92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pic>
        <p:nvPicPr>
          <p:cNvPr id="23" name="图片 22" descr="03-1"/>
          <p:cNvPicPr>
            <a:picLocks noChangeAspect="1"/>
          </p:cNvPicPr>
          <p:nvPr/>
        </p:nvPicPr>
        <p:blipFill>
          <a:blip r:embed="rId2" cstate="print"/>
          <a:stretch>
            <a:fillRect/>
          </a:stretch>
        </p:blipFill>
        <p:spPr>
          <a:xfrm>
            <a:off x="2389505" y="5318125"/>
            <a:ext cx="7412990" cy="1551305"/>
          </a:xfrm>
          <a:prstGeom prst="rect">
            <a:avLst/>
          </a:prstGeom>
        </p:spPr>
      </p:pic>
      <p:sp>
        <p:nvSpPr>
          <p:cNvPr id="2" name="矩形 1"/>
          <p:cNvSpPr/>
          <p:nvPr/>
        </p:nvSpPr>
        <p:spPr>
          <a:xfrm>
            <a:off x="2672731" y="1452642"/>
            <a:ext cx="1135380" cy="2399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15000" b="1" i="1" dirty="0">
                <a:solidFill>
                  <a:schemeClr val="accent4"/>
                </a:solidFill>
                <a:latin typeface="Times New Roman" panose="02020603050405020304" pitchFamily="18" charset="0"/>
                <a:cs typeface="Times New Roman" panose="02020603050405020304" pitchFamily="18" charset="0"/>
              </a:rPr>
              <a:t>5</a:t>
            </a:r>
            <a:endParaRPr lang="en-US" altLang="zh-CN" sz="15000" b="1" i="1" dirty="0">
              <a:solidFill>
                <a:schemeClr val="accent4"/>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727575" y="2238375"/>
            <a:ext cx="3922395" cy="829945"/>
          </a:xfrm>
          <a:prstGeom prst="rect">
            <a:avLst/>
          </a:prstGeom>
          <a:noFill/>
        </p:spPr>
        <p:txBody>
          <a:bodyPr wrap="square" rtlCol="0">
            <a:spAutoFit/>
          </a:bodyPr>
          <a:p>
            <a:r>
              <a:rPr lang="zh-CN" altLang="en-US" sz="4800" b="1">
                <a:solidFill>
                  <a:schemeClr val="accent4"/>
                </a:solidFill>
                <a:latin typeface="微软雅黑" panose="020B0503020204020204" pitchFamily="34" charset="-122"/>
                <a:ea typeface="微软雅黑" panose="020B0503020204020204" pitchFamily="34" charset="-122"/>
              </a:rPr>
              <a:t>论文工作基础</a:t>
            </a:r>
            <a:endParaRPr lang="zh-CN" altLang="en-US" sz="4800" b="1">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30219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论文工作基础</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8"/>
          <p:cNvSpPr txBox="1"/>
          <p:nvPr/>
        </p:nvSpPr>
        <p:spPr>
          <a:xfrm>
            <a:off x="4133215" y="1991360"/>
            <a:ext cx="4537075" cy="4707890"/>
          </a:xfrm>
          <a:prstGeom prst="rect">
            <a:avLst/>
          </a:prstGeom>
          <a:noFill/>
        </p:spPr>
        <p:txBody>
          <a:bodyPr wrap="square" rtlCol="0">
            <a:spAutoFit/>
          </a:bodyPr>
          <a:lstStyle/>
          <a:p>
            <a:pPr algn="l">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01 </a:t>
            </a:r>
            <a:r>
              <a:rPr lang="zh-CN" altLang="en-US" sz="4000" b="1" dirty="0">
                <a:solidFill>
                  <a:srgbClr val="183783"/>
                </a:solidFill>
                <a:latin typeface="微软雅黑" panose="020B0503020204020204" pitchFamily="34" charset="-122"/>
                <a:ea typeface="微软雅黑" panose="020B0503020204020204" pitchFamily="34" charset="-122"/>
              </a:rPr>
              <a:t>研究背景</a:t>
            </a:r>
            <a:endParaRPr lang="en-US" altLang="zh-CN" sz="4000" b="1" dirty="0">
              <a:solidFill>
                <a:srgbClr val="183783"/>
              </a:solidFill>
              <a:latin typeface="微软雅黑" panose="020B0503020204020204" pitchFamily="34" charset="-122"/>
              <a:ea typeface="微软雅黑" panose="020B0503020204020204" pitchFamily="34" charset="-122"/>
            </a:endParaRPr>
          </a:p>
          <a:p>
            <a:pPr>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02 </a:t>
            </a:r>
            <a:r>
              <a:rPr lang="zh-CN" altLang="en-US" sz="4000" b="1" dirty="0">
                <a:solidFill>
                  <a:srgbClr val="183783"/>
                </a:solidFill>
                <a:latin typeface="微软雅黑" panose="020B0503020204020204" pitchFamily="34" charset="-122"/>
                <a:ea typeface="微软雅黑" panose="020B0503020204020204" pitchFamily="34" charset="-122"/>
              </a:rPr>
              <a:t>研究现状</a:t>
            </a:r>
            <a:endParaRPr lang="en-US" altLang="zh-CN" sz="4000" b="1" dirty="0">
              <a:solidFill>
                <a:srgbClr val="183783"/>
              </a:solidFill>
              <a:latin typeface="微软雅黑" panose="020B0503020204020204" pitchFamily="34" charset="-122"/>
              <a:ea typeface="微软雅黑" panose="020B0503020204020204" pitchFamily="34" charset="-122"/>
            </a:endParaRPr>
          </a:p>
          <a:p>
            <a:pPr>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03 </a:t>
            </a:r>
            <a:r>
              <a:rPr lang="zh-CN" altLang="en-US" sz="4000" b="1" dirty="0">
                <a:solidFill>
                  <a:srgbClr val="183783"/>
                </a:solidFill>
                <a:latin typeface="微软雅黑" panose="020B0503020204020204" pitchFamily="34" charset="-122"/>
                <a:ea typeface="微软雅黑" panose="020B0503020204020204" pitchFamily="34" charset="-122"/>
              </a:rPr>
              <a:t>研究问题</a:t>
            </a:r>
            <a:endParaRPr lang="zh-CN" altLang="en-US" sz="4000" b="1" dirty="0">
              <a:solidFill>
                <a:srgbClr val="183783"/>
              </a:solidFill>
              <a:latin typeface="微软雅黑" panose="020B0503020204020204" pitchFamily="34" charset="-122"/>
              <a:ea typeface="微软雅黑" panose="020B0503020204020204" pitchFamily="34" charset="-122"/>
            </a:endParaRPr>
          </a:p>
          <a:p>
            <a:pPr>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04 </a:t>
            </a:r>
            <a:r>
              <a:rPr lang="zh-CN" altLang="en-US" sz="4000" b="1" dirty="0">
                <a:solidFill>
                  <a:srgbClr val="183783"/>
                </a:solidFill>
                <a:latin typeface="微软雅黑" panose="020B0503020204020204" pitchFamily="34" charset="-122"/>
                <a:ea typeface="微软雅黑" panose="020B0503020204020204" pitchFamily="34" charset="-122"/>
              </a:rPr>
              <a:t>研究内容与方法</a:t>
            </a:r>
            <a:endParaRPr lang="zh-CN" altLang="en-US" sz="4000" b="1" dirty="0">
              <a:solidFill>
                <a:srgbClr val="183783"/>
              </a:solidFill>
              <a:latin typeface="微软雅黑" panose="020B0503020204020204" pitchFamily="34" charset="-122"/>
              <a:ea typeface="微软雅黑" panose="020B0503020204020204" pitchFamily="34" charset="-122"/>
            </a:endParaRPr>
          </a:p>
          <a:p>
            <a:pPr>
              <a:lnSpc>
                <a:spcPct val="150000"/>
              </a:lnSpc>
            </a:pPr>
            <a:r>
              <a:rPr lang="en-US" altLang="zh-CN" sz="4000" b="1" dirty="0">
                <a:solidFill>
                  <a:srgbClr val="183783"/>
                </a:solidFill>
                <a:latin typeface="微软雅黑" panose="020B0503020204020204" pitchFamily="34" charset="-122"/>
                <a:ea typeface="微软雅黑" panose="020B0503020204020204" pitchFamily="34" charset="-122"/>
              </a:rPr>
              <a:t>05 </a:t>
            </a:r>
            <a:r>
              <a:rPr lang="zh-CN" altLang="en-US" sz="4000" b="1" dirty="0">
                <a:solidFill>
                  <a:srgbClr val="183783"/>
                </a:solidFill>
                <a:latin typeface="微软雅黑" panose="020B0503020204020204" pitchFamily="34" charset="-122"/>
                <a:ea typeface="微软雅黑" panose="020B0503020204020204" pitchFamily="34" charset="-122"/>
              </a:rPr>
              <a:t>论文工作基础</a:t>
            </a:r>
            <a:endParaRPr lang="zh-CN" altLang="en-US" sz="4000" b="1" dirty="0">
              <a:solidFill>
                <a:srgbClr val="183783"/>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5361305" y="103314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8"/>
          <p:cNvSpPr txBox="1">
            <a:spLocks noChangeArrowheads="1"/>
          </p:cNvSpPr>
          <p:nvPr/>
        </p:nvSpPr>
        <p:spPr bwMode="auto">
          <a:xfrm>
            <a:off x="2120533" y="792224"/>
            <a:ext cx="7759700" cy="1198880"/>
          </a:xfrm>
          <a:prstGeom prst="rect">
            <a:avLst/>
          </a:prstGeom>
          <a:noFill/>
          <a:ln w="9525">
            <a:noFill/>
            <a:miter lim="800000"/>
          </a:ln>
        </p:spPr>
        <p:txBody>
          <a:bodyPr>
            <a:spAutoFit/>
          </a:bodyPr>
          <a:lstStyle/>
          <a:p>
            <a:pPr algn="ctr"/>
            <a:r>
              <a:rPr lang="zh-CN" altLang="en-US" sz="7200" b="1" dirty="0">
                <a:solidFill>
                  <a:srgbClr val="183783"/>
                </a:solidFill>
                <a:latin typeface="微软雅黑" panose="020B0503020204020204" pitchFamily="34" charset="-122"/>
                <a:ea typeface="微软雅黑" panose="020B0503020204020204" pitchFamily="34" charset="-122"/>
                <a:cs typeface="微软雅黑" panose="020B0503020204020204" pitchFamily="34" charset="-122"/>
              </a:rPr>
              <a:t>目录</a:t>
            </a:r>
            <a:endParaRPr lang="zh-CN" altLang="en-US" sz="7200" b="1" dirty="0">
              <a:solidFill>
                <a:srgbClr val="183783"/>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30219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论文工作基础</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30219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论文工作基础</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750" y="-19050"/>
            <a:ext cx="12242165" cy="6887845"/>
          </a:xfrm>
          <a:prstGeom prst="rect">
            <a:avLst/>
          </a:prstGeom>
          <a:solidFill>
            <a:srgbClr val="004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3"/>
          <p:cNvSpPr txBox="1"/>
          <p:nvPr/>
        </p:nvSpPr>
        <p:spPr>
          <a:xfrm>
            <a:off x="1261297" y="137443"/>
            <a:ext cx="2811780" cy="303530"/>
          </a:xfrm>
          <a:prstGeom prst="rect">
            <a:avLst/>
          </a:prstGeom>
          <a:noFill/>
        </p:spPr>
        <p:txBody>
          <a:bodyPr wrap="none" rtlCol="0">
            <a:spAutoFit/>
          </a:bodyPr>
          <a:lstStyle/>
          <a:p>
            <a:pPr algn="l"/>
            <a:r>
              <a:rPr lang="zh-CN" altLang="en-US" sz="1380" dirty="0">
                <a:solidFill>
                  <a:schemeClr val="bg1"/>
                </a:solidFill>
                <a:latin typeface="微软雅黑" panose="020B0503020204020204" pitchFamily="34" charset="-122"/>
                <a:ea typeface="微软雅黑" panose="020B0503020204020204" pitchFamily="34" charset="-122"/>
              </a:rPr>
              <a:t>电子科技大学机械与电气工程学院</a:t>
            </a:r>
            <a:endParaRPr lang="zh-CN" altLang="en-US" sz="1380" dirty="0">
              <a:solidFill>
                <a:schemeClr val="bg1"/>
              </a:solidFill>
              <a:latin typeface="微软雅黑" panose="020B0503020204020204" pitchFamily="34" charset="-122"/>
              <a:ea typeface="微软雅黑" panose="020B0503020204020204" pitchFamily="34" charset="-122"/>
            </a:endParaRPr>
          </a:p>
        </p:txBody>
      </p:sp>
      <p:sp>
        <p:nvSpPr>
          <p:cNvPr id="17" name="文本框 15"/>
          <p:cNvSpPr txBox="1"/>
          <p:nvPr/>
        </p:nvSpPr>
        <p:spPr>
          <a:xfrm>
            <a:off x="1265107" y="385093"/>
            <a:ext cx="2880360" cy="232410"/>
          </a:xfrm>
          <a:prstGeom prst="rect">
            <a:avLst/>
          </a:prstGeom>
          <a:noFill/>
        </p:spPr>
        <p:txBody>
          <a:bodyPr wrap="square" rtlCol="0">
            <a:spAutoFit/>
          </a:bodyPr>
          <a:lstStyle/>
          <a:p>
            <a:r>
              <a:rPr lang="zh-CN" altLang="en-US" sz="920" dirty="0">
                <a:solidFill>
                  <a:schemeClr val="bg1"/>
                </a:solidFill>
                <a:latin typeface="微软雅黑" panose="020B0503020204020204" pitchFamily="34" charset="-122"/>
                <a:ea typeface="微软雅黑" panose="020B0503020204020204" pitchFamily="34" charset="-122"/>
              </a:rPr>
              <a:t>School of Mechanical and Electrical Engineering</a:t>
            </a:r>
            <a:endParaRPr lang="zh-CN" altLang="en-US" sz="92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pic>
        <p:nvPicPr>
          <p:cNvPr id="23" name="图片 22" descr="03-1"/>
          <p:cNvPicPr>
            <a:picLocks noChangeAspect="1"/>
          </p:cNvPicPr>
          <p:nvPr/>
        </p:nvPicPr>
        <p:blipFill>
          <a:blip r:embed="rId2" cstate="print"/>
          <a:stretch>
            <a:fillRect/>
          </a:stretch>
        </p:blipFill>
        <p:spPr>
          <a:xfrm>
            <a:off x="2389505" y="5318125"/>
            <a:ext cx="7412990" cy="1551305"/>
          </a:xfrm>
          <a:prstGeom prst="rect">
            <a:avLst/>
          </a:prstGeom>
        </p:spPr>
      </p:pic>
      <p:sp>
        <p:nvSpPr>
          <p:cNvPr id="2" name="矩形 1"/>
          <p:cNvSpPr/>
          <p:nvPr/>
        </p:nvSpPr>
        <p:spPr>
          <a:xfrm>
            <a:off x="2667187" y="1452642"/>
            <a:ext cx="1146469" cy="240065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15000" b="1" i="1" dirty="0">
                <a:solidFill>
                  <a:schemeClr val="accent4"/>
                </a:solidFill>
                <a:latin typeface="Times New Roman" panose="02020603050405020304" pitchFamily="18" charset="0"/>
                <a:cs typeface="Times New Roman" panose="02020603050405020304" pitchFamily="18" charset="0"/>
              </a:rPr>
              <a:t>1</a:t>
            </a:r>
            <a:endParaRPr lang="zh-CN" altLang="en-US" sz="15000" b="1" i="1" dirty="0">
              <a:solidFill>
                <a:schemeClr val="accent4"/>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727575" y="2238375"/>
            <a:ext cx="2723515" cy="829945"/>
          </a:xfrm>
          <a:prstGeom prst="rect">
            <a:avLst/>
          </a:prstGeom>
          <a:noFill/>
        </p:spPr>
        <p:txBody>
          <a:bodyPr wrap="square" rtlCol="0">
            <a:spAutoFit/>
          </a:bodyPr>
          <a:p>
            <a:r>
              <a:rPr lang="zh-CN" altLang="en-US" sz="4800" b="1">
                <a:solidFill>
                  <a:schemeClr val="accent4"/>
                </a:solidFill>
                <a:latin typeface="微软雅黑" panose="020B0503020204020204" pitchFamily="34" charset="-122"/>
                <a:ea typeface="微软雅黑" panose="020B0503020204020204" pitchFamily="34" charset="-122"/>
              </a:rPr>
              <a:t>研究背景</a:t>
            </a:r>
            <a:endParaRPr lang="zh-CN" altLang="en-US" sz="4800" b="1">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zh-CN" sz="2800" b="1" dirty="0">
                <a:solidFill>
                  <a:srgbClr val="7030A0"/>
                </a:solidFill>
                <a:latin typeface="微软雅黑" panose="020B0503020204020204" pitchFamily="34" charset="-122"/>
                <a:ea typeface="微软雅黑" panose="020B0503020204020204" pitchFamily="34" charset="-122"/>
              </a:rPr>
              <a:t>选题依据</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研究背景</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29590" y="2275205"/>
            <a:ext cx="6085205" cy="230695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预应力混凝土结构作为</a:t>
            </a:r>
            <a:r>
              <a:rPr lang="zh-CN" sz="2400" b="1">
                <a:solidFill>
                  <a:srgbClr val="FFC000"/>
                </a:solidFill>
                <a:latin typeface="Times New Roman" panose="02020603050405020304" pitchFamily="18" charset="0"/>
                <a:ea typeface="宋体" panose="02010600030101010101" pitchFamily="2" charset="-122"/>
              </a:rPr>
              <a:t>桥梁、铁路、核安全壳、</a:t>
            </a:r>
            <a:r>
              <a:rPr lang="en-US" sz="2400" b="1">
                <a:solidFill>
                  <a:srgbClr val="FFC000"/>
                </a:solidFill>
                <a:latin typeface="Times New Roman" panose="02020603050405020304" pitchFamily="18" charset="0"/>
                <a:ea typeface="宋体" panose="02010600030101010101" pitchFamily="2" charset="-122"/>
                <a:cs typeface="Times New Roman" panose="02020603050405020304" pitchFamily="18" charset="0"/>
              </a:rPr>
              <a:t>LNG</a:t>
            </a:r>
            <a:r>
              <a:rPr lang="zh-CN" sz="2400" b="1">
                <a:solidFill>
                  <a:srgbClr val="FFC000"/>
                </a:solidFill>
                <a:latin typeface="Times New Roman" panose="02020603050405020304" pitchFamily="18" charset="0"/>
                <a:ea typeface="宋体" panose="02010600030101010101" pitchFamily="2" charset="-122"/>
              </a:rPr>
              <a:t>储罐</a:t>
            </a:r>
            <a:r>
              <a:rPr lang="zh-CN" sz="2400" b="0">
                <a:latin typeface="Times New Roman" panose="02020603050405020304" pitchFamily="18" charset="0"/>
                <a:ea typeface="宋体" panose="02010600030101010101" pitchFamily="2" charset="-122"/>
              </a:rPr>
              <a:t>等大型基础设施的主要受力部件，结构中的锚具和预应力筋均为金属件，极易受到来自周围环境的</a:t>
            </a:r>
            <a:r>
              <a:rPr lang="zh-CN" sz="2400" b="1">
                <a:solidFill>
                  <a:srgbClr val="FF0000"/>
                </a:solidFill>
                <a:latin typeface="Times New Roman" panose="02020603050405020304" pitchFamily="18" charset="0"/>
                <a:ea typeface="宋体" panose="02010600030101010101" pitchFamily="2" charset="-122"/>
              </a:rPr>
              <a:t>氯化物、杂散电流、金属溶解电解质、材料的氢脆、微动疲劳、电接触</a:t>
            </a:r>
            <a:r>
              <a:rPr lang="zh-CN" sz="2400" b="0">
                <a:latin typeface="Times New Roman" panose="02020603050405020304" pitchFamily="18" charset="0"/>
                <a:ea typeface="宋体" panose="02010600030101010101" pitchFamily="2" charset="-122"/>
              </a:rPr>
              <a:t>等方面的影响造成结构的腐蚀</a:t>
            </a:r>
            <a:endParaRPr lang="zh-CN" altLang="en-US" sz="2400"/>
          </a:p>
        </p:txBody>
      </p:sp>
      <p:sp>
        <p:nvSpPr>
          <p:cNvPr id="2" name="文本框 1"/>
          <p:cNvSpPr txBox="1"/>
          <p:nvPr/>
        </p:nvSpPr>
        <p:spPr>
          <a:xfrm>
            <a:off x="6811010" y="2275840"/>
            <a:ext cx="5080000" cy="2306955"/>
          </a:xfrm>
          <a:prstGeom prst="rect">
            <a:avLst/>
          </a:prstGeom>
          <a:noFill/>
          <a:ln w="9525">
            <a:noFill/>
          </a:ln>
        </p:spPr>
        <p:txBody>
          <a:bodyPr>
            <a:spAutoFit/>
          </a:bodyPr>
          <a:p>
            <a:pPr indent="0"/>
            <a:r>
              <a:rPr lang="zh-CN" sz="2400" b="0">
                <a:latin typeface="Times New Roman" panose="02020603050405020304" pitchFamily="18" charset="0"/>
                <a:ea typeface="宋体" panose="02010600030101010101" pitchFamily="2" charset="-122"/>
              </a:rPr>
              <a:t>为了防止杂散电流以及侵蚀介质对预应力筋的腐蚀，一种</a:t>
            </a:r>
            <a:r>
              <a:rPr lang="zh-CN" sz="2400" b="0">
                <a:latin typeface="Times New Roman" panose="02020603050405020304" pitchFamily="18" charset="0"/>
                <a:ea typeface="宋体" panose="02010600030101010101" pitchFamily="2" charset="-122"/>
                <a:cs typeface="Times New Roman" panose="02020603050405020304" pitchFamily="18" charset="0"/>
              </a:rPr>
              <a:t>“电隔离筋（</a:t>
            </a:r>
            <a:r>
              <a:rPr lang="en-US" sz="2400" b="0">
                <a:latin typeface="Times New Roman" panose="02020603050405020304" pitchFamily="18" charset="0"/>
                <a:ea typeface="宋体" panose="02010600030101010101" pitchFamily="2" charset="-122"/>
              </a:rPr>
              <a:t>Electrically Isolation Tendons</a:t>
            </a:r>
            <a:r>
              <a:rPr lang="zh-CN" sz="2400" b="0">
                <a:latin typeface="Times New Roman" panose="02020603050405020304" pitchFamily="18" charset="0"/>
                <a:ea typeface="宋体" panose="02010600030101010101" pitchFamily="2" charset="-122"/>
              </a:rPr>
              <a:t>，</a:t>
            </a:r>
            <a:r>
              <a:rPr lang="en-US" sz="2400" b="0">
                <a:latin typeface="Times New Roman" panose="02020603050405020304" pitchFamily="18" charset="0"/>
                <a:ea typeface="宋体" panose="02010600030101010101" pitchFamily="2" charset="-122"/>
              </a:rPr>
              <a:t>EIT</a:t>
            </a:r>
            <a:r>
              <a:rPr lang="zh-CN" sz="2400" b="0">
                <a:latin typeface="Times New Roman" panose="02020603050405020304" pitchFamily="18" charset="0"/>
                <a:ea typeface="宋体" panose="02010600030101010101" pitchFamily="2" charset="-122"/>
              </a:rPr>
              <a:t>）”体系应运而生，该体系在对预应力混凝土内部结构进行防腐的同事也能对结构进行健康监测</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研究背景</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750" y="-19050"/>
            <a:ext cx="12242165" cy="6887845"/>
          </a:xfrm>
          <a:prstGeom prst="rect">
            <a:avLst/>
          </a:prstGeom>
          <a:solidFill>
            <a:srgbClr val="004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3"/>
          <p:cNvSpPr txBox="1"/>
          <p:nvPr/>
        </p:nvSpPr>
        <p:spPr>
          <a:xfrm>
            <a:off x="1261297" y="137443"/>
            <a:ext cx="2811780" cy="303530"/>
          </a:xfrm>
          <a:prstGeom prst="rect">
            <a:avLst/>
          </a:prstGeom>
          <a:noFill/>
        </p:spPr>
        <p:txBody>
          <a:bodyPr wrap="none" rtlCol="0">
            <a:spAutoFit/>
          </a:bodyPr>
          <a:lstStyle/>
          <a:p>
            <a:pPr algn="l"/>
            <a:r>
              <a:rPr lang="zh-CN" altLang="en-US" sz="1380" dirty="0">
                <a:solidFill>
                  <a:schemeClr val="bg1"/>
                </a:solidFill>
                <a:latin typeface="微软雅黑" panose="020B0503020204020204" pitchFamily="34" charset="-122"/>
                <a:ea typeface="微软雅黑" panose="020B0503020204020204" pitchFamily="34" charset="-122"/>
              </a:rPr>
              <a:t>电子科技大学机械与电气工程学院</a:t>
            </a:r>
            <a:endParaRPr lang="zh-CN" altLang="en-US" sz="1380" dirty="0">
              <a:solidFill>
                <a:schemeClr val="bg1"/>
              </a:solidFill>
              <a:latin typeface="微软雅黑" panose="020B0503020204020204" pitchFamily="34" charset="-122"/>
              <a:ea typeface="微软雅黑" panose="020B0503020204020204" pitchFamily="34" charset="-122"/>
            </a:endParaRPr>
          </a:p>
        </p:txBody>
      </p:sp>
      <p:sp>
        <p:nvSpPr>
          <p:cNvPr id="17" name="文本框 15"/>
          <p:cNvSpPr txBox="1"/>
          <p:nvPr/>
        </p:nvSpPr>
        <p:spPr>
          <a:xfrm>
            <a:off x="1265107" y="385093"/>
            <a:ext cx="2880360" cy="232410"/>
          </a:xfrm>
          <a:prstGeom prst="rect">
            <a:avLst/>
          </a:prstGeom>
          <a:noFill/>
        </p:spPr>
        <p:txBody>
          <a:bodyPr wrap="square" rtlCol="0">
            <a:spAutoFit/>
          </a:bodyPr>
          <a:lstStyle/>
          <a:p>
            <a:r>
              <a:rPr lang="zh-CN" altLang="en-US" sz="920" dirty="0">
                <a:solidFill>
                  <a:schemeClr val="bg1"/>
                </a:solidFill>
                <a:latin typeface="微软雅黑" panose="020B0503020204020204" pitchFamily="34" charset="-122"/>
                <a:ea typeface="微软雅黑" panose="020B0503020204020204" pitchFamily="34" charset="-122"/>
              </a:rPr>
              <a:t>School of Mechanical and Electrical Engineering</a:t>
            </a:r>
            <a:endParaRPr lang="zh-CN" altLang="en-US" sz="92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180017" y="44098"/>
            <a:ext cx="0" cy="6451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4649" y="26500"/>
            <a:ext cx="583162" cy="680356"/>
          </a:xfrm>
          <a:prstGeom prst="rect">
            <a:avLst/>
          </a:prstGeom>
        </p:spPr>
      </p:pic>
      <p:pic>
        <p:nvPicPr>
          <p:cNvPr id="23" name="图片 22" descr="03-1"/>
          <p:cNvPicPr>
            <a:picLocks noChangeAspect="1"/>
          </p:cNvPicPr>
          <p:nvPr/>
        </p:nvPicPr>
        <p:blipFill>
          <a:blip r:embed="rId2" cstate="print"/>
          <a:stretch>
            <a:fillRect/>
          </a:stretch>
        </p:blipFill>
        <p:spPr>
          <a:xfrm>
            <a:off x="2389505" y="5318125"/>
            <a:ext cx="7412990" cy="1551305"/>
          </a:xfrm>
          <a:prstGeom prst="rect">
            <a:avLst/>
          </a:prstGeom>
        </p:spPr>
      </p:pic>
      <p:sp>
        <p:nvSpPr>
          <p:cNvPr id="2" name="矩形 1"/>
          <p:cNvSpPr/>
          <p:nvPr/>
        </p:nvSpPr>
        <p:spPr>
          <a:xfrm>
            <a:off x="2672731" y="1452642"/>
            <a:ext cx="1135380" cy="2399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15000" b="1" i="1" dirty="0">
                <a:solidFill>
                  <a:schemeClr val="accent4"/>
                </a:solidFill>
                <a:latin typeface="Times New Roman" panose="02020603050405020304" pitchFamily="18" charset="0"/>
                <a:cs typeface="Times New Roman" panose="02020603050405020304" pitchFamily="18" charset="0"/>
              </a:rPr>
              <a:t>2</a:t>
            </a:r>
            <a:endParaRPr lang="en-US" altLang="zh-CN" sz="15000" b="1" i="1" dirty="0">
              <a:solidFill>
                <a:schemeClr val="accent4"/>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727575" y="2238375"/>
            <a:ext cx="2723515" cy="829945"/>
          </a:xfrm>
          <a:prstGeom prst="rect">
            <a:avLst/>
          </a:prstGeom>
          <a:noFill/>
        </p:spPr>
        <p:txBody>
          <a:bodyPr wrap="square" rtlCol="0">
            <a:spAutoFit/>
          </a:bodyPr>
          <a:p>
            <a:r>
              <a:rPr lang="zh-CN" altLang="en-US" sz="4800" b="1">
                <a:solidFill>
                  <a:schemeClr val="accent4"/>
                </a:solidFill>
                <a:latin typeface="微软雅黑" panose="020B0503020204020204" pitchFamily="34" charset="-122"/>
                <a:ea typeface="微软雅黑" panose="020B0503020204020204" pitchFamily="34" charset="-122"/>
              </a:rPr>
              <a:t>研究现状</a:t>
            </a:r>
            <a:endParaRPr lang="zh-CN" altLang="en-US" sz="4800" b="1">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研究现状</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研究现状</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nvSpPr>
        <p:spPr>
          <a:xfrm>
            <a:off x="376974" y="898927"/>
            <a:ext cx="11412504" cy="89154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rgbClr val="7030A0"/>
                </a:solidFill>
                <a:latin typeface="微软雅黑" panose="020B0503020204020204" pitchFamily="34" charset="-122"/>
                <a:ea typeface="微软雅黑" panose="020B0503020204020204" pitchFamily="34" charset="-122"/>
              </a:rPr>
              <a:t>研究意义</a:t>
            </a:r>
            <a:endParaRPr lang="en-US" altLang="zh-CN" sz="2800" b="1" dirty="0">
              <a:solidFill>
                <a:srgbClr val="7030A0"/>
              </a:solidFill>
              <a:latin typeface="微软雅黑" panose="020B0503020204020204" pitchFamily="34" charset="-122"/>
              <a:ea typeface="微软雅黑" panose="020B0503020204020204" pitchFamily="34" charset="-122"/>
            </a:endParaRPr>
          </a:p>
          <a:p>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36" name="文本框 13"/>
          <p:cNvSpPr txBox="1"/>
          <p:nvPr/>
        </p:nvSpPr>
        <p:spPr>
          <a:xfrm>
            <a:off x="1261297" y="137443"/>
            <a:ext cx="2209165" cy="583565"/>
          </a:xfrm>
          <a:prstGeom prst="rect">
            <a:avLst/>
          </a:prstGeom>
          <a:noFill/>
        </p:spPr>
        <p:txBody>
          <a:bodyPr wrap="none" rtlCol="0">
            <a:spAutoFit/>
          </a:bodyPr>
          <a:lstStyle/>
          <a:p>
            <a:pPr marL="342900" indent="-342900">
              <a:spcBef>
                <a:spcPts val="1200"/>
              </a:spcBef>
              <a:buFont typeface="Wingdings" panose="05000000000000000000" pitchFamily="2" charset="2"/>
              <a:buChar char="u"/>
            </a:pPr>
            <a:r>
              <a:rPr lang="zh-CN" altLang="en-US" sz="3200" b="1" dirty="0">
                <a:solidFill>
                  <a:srgbClr val="CC9933"/>
                </a:solidFill>
                <a:latin typeface="微软雅黑" panose="020B0503020204020204" pitchFamily="34" charset="-122"/>
                <a:ea typeface="微软雅黑" panose="020B0503020204020204" pitchFamily="34" charset="-122"/>
              </a:rPr>
              <a:t>研究现状</a:t>
            </a:r>
            <a:endParaRPr lang="zh-CN" altLang="en-US" sz="3200" b="1" dirty="0">
              <a:solidFill>
                <a:srgbClr val="CC99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180017" y="44098"/>
            <a:ext cx="0" cy="6451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8030" y="2299335"/>
            <a:ext cx="5587365" cy="3046095"/>
          </a:xfrm>
          <a:prstGeom prst="rect">
            <a:avLst/>
          </a:prstGeom>
          <a:noFill/>
          <a:ln w="9525">
            <a:noFill/>
          </a:ln>
        </p:spPr>
        <p:txBody>
          <a:bodyPr wrap="square">
            <a:spAutoFit/>
          </a:bodyPr>
          <a:p>
            <a:pPr indent="0"/>
            <a:r>
              <a:rPr lang="zh-CN" sz="2400" b="0">
                <a:latin typeface="Times New Roman" panose="02020603050405020304" pitchFamily="18" charset="0"/>
                <a:ea typeface="宋体" panose="02010600030101010101" pitchFamily="2" charset="-122"/>
              </a:rPr>
              <a:t>近年来，各国已建、在建和将建的</a:t>
            </a:r>
            <a:r>
              <a:rPr lang="zh-CN" sz="2400" b="1">
                <a:solidFill>
                  <a:srgbClr val="FFC000"/>
                </a:solidFill>
                <a:latin typeface="Times New Roman" panose="02020603050405020304" pitchFamily="18" charset="0"/>
                <a:ea typeface="宋体" panose="02010600030101010101" pitchFamily="2" charset="-122"/>
              </a:rPr>
              <a:t>跨海大桥、海底隧道、海港码头以及沿海地区、除冰盐地区兴建的高速铁路、高速公路、桥梁、工业建筑</a:t>
            </a:r>
            <a:r>
              <a:rPr lang="zh-CN" sz="2400" b="0">
                <a:latin typeface="Times New Roman" panose="02020603050405020304" pitchFamily="18" charset="0"/>
                <a:ea typeface="宋体" panose="02010600030101010101" pitchFamily="2" charset="-122"/>
              </a:rPr>
              <a:t>等重大工程都广泛采用预应力混凝土结构，这些环境下结构的耐久性面临巨大挑战，如何对结构进行良好的腐蚀防护和监测成为了研究的重点</a:t>
            </a:r>
            <a:endParaRPr lang="zh-CN" altLang="en-US" sz="2400"/>
          </a:p>
        </p:txBody>
      </p:sp>
      <p:sp>
        <p:nvSpPr>
          <p:cNvPr id="5" name="文本框 4"/>
          <p:cNvSpPr txBox="1"/>
          <p:nvPr/>
        </p:nvSpPr>
        <p:spPr>
          <a:xfrm>
            <a:off x="6335395" y="2299335"/>
            <a:ext cx="5587365" cy="3046095"/>
          </a:xfrm>
          <a:prstGeom prst="rect">
            <a:avLst/>
          </a:prstGeom>
          <a:noFill/>
          <a:ln w="9525">
            <a:noFill/>
          </a:ln>
        </p:spPr>
        <p:txBody>
          <a:bodyPr wrap="square">
            <a:spAutoFit/>
          </a:bodyPr>
          <a:p>
            <a:pPr indent="0"/>
            <a:r>
              <a:rPr lang="zh-CN" altLang="en-US" sz="2400"/>
              <a:t>常规锚固体系已经不能满足腐蚀防护和监测的要求，通过研究电隔离防护技术，开展电隔离预应力锚固技术的研究，提升结构抗腐蚀性能并对其健康状况进行长期监测，对确保重大土木工程结构全寿命使用安全，推动混凝土结构理论与技术应用，实现经济社会绿色、可持续发展具有重要意义。</a:t>
            </a: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4264</Words>
  <Application>WPS 演示</Application>
  <PresentationFormat>宽屏</PresentationFormat>
  <Paragraphs>184</Paragraphs>
  <Slides>21</Slides>
  <Notes>17</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方正兰亭粗黑简体</vt:lpstr>
      <vt:lpstr>黑体</vt:lpstr>
      <vt:lpstr>Times New Roman</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100009894</cp:lastModifiedBy>
  <cp:revision>198</cp:revision>
  <dcterms:created xsi:type="dcterms:W3CDTF">2018-03-08T06:32:00Z</dcterms:created>
  <dcterms:modified xsi:type="dcterms:W3CDTF">2021-12-29T07:19:33Z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