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4" r:id="rId3"/>
    <p:sldId id="256" r:id="rId4"/>
    <p:sldId id="520" r:id="rId5"/>
    <p:sldId id="481" r:id="rId7"/>
    <p:sldId id="2749" r:id="rId8"/>
    <p:sldId id="2753" r:id="rId9"/>
    <p:sldId id="2750" r:id="rId10"/>
    <p:sldId id="2754" r:id="rId11"/>
    <p:sldId id="2751" r:id="rId12"/>
    <p:sldId id="2755" r:id="rId13"/>
    <p:sldId id="2757" r:id="rId14"/>
    <p:sldId id="2752" r:id="rId15"/>
    <p:sldId id="2756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33"/>
    <a:srgbClr val="64AAC6"/>
    <a:srgbClr val="FFFFFF"/>
    <a:srgbClr val="BEA067"/>
    <a:srgbClr val="003F72"/>
    <a:srgbClr val="798E9F"/>
    <a:srgbClr val="E3BE6B"/>
    <a:srgbClr val="595959"/>
    <a:srgbClr val="E16D3F"/>
    <a:srgbClr val="183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" y="464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282" y="1279287"/>
            <a:ext cx="614118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83" y="365125"/>
            <a:ext cx="10516635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560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0560" y="1600201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228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7934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3368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41C36C74-D7D1-45F0-AB40-8D821714F5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Picture 5" descr="C:\Documents and Settings\Administrator\桌面\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12192000" cy="323657"/>
          </a:xfrm>
          <a:prstGeom prst="rect">
            <a:avLst/>
          </a:prstGeom>
          <a:noFill/>
        </p:spPr>
      </p:pic>
      <p:pic>
        <p:nvPicPr>
          <p:cNvPr id="8" name="Picture 2" descr="C:\Documents and Settings\Administrator\桌面\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0"/>
            <a:ext cx="12188825" cy="761484"/>
          </a:xfrm>
          <a:prstGeom prst="rect">
            <a:avLst/>
          </a:prstGeom>
          <a:noFill/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" y="26500"/>
            <a:ext cx="583162" cy="6803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3" y="-236538"/>
            <a:ext cx="10516635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C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91" y="1778438"/>
            <a:ext cx="487405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91" y="2665379"/>
            <a:ext cx="487405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554" y="1778438"/>
            <a:ext cx="4898058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554" y="2665379"/>
            <a:ext cx="4898058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 descr="C:\Documents and Settings\Administrator\桌面\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12188825" cy="761484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" y="26500"/>
            <a:ext cx="583162" cy="6803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2588" y="-207247"/>
            <a:ext cx="10516635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C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000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854"/>
            <a:ext cx="12254865" cy="6894830"/>
          </a:xfrm>
          <a:prstGeom prst="rect">
            <a:avLst/>
          </a:prstGeom>
        </p:spPr>
      </p:pic>
      <p:pic>
        <p:nvPicPr>
          <p:cNvPr id="8" name="图片 7" descr="000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66035" y="3144520"/>
            <a:ext cx="7098665" cy="1484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41657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457201"/>
            <a:ext cx="617280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416575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00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90854"/>
            <a:ext cx="12254865" cy="689483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5361305" y="1033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3"/>
          <p:cNvSpPr txBox="1"/>
          <p:nvPr/>
        </p:nvSpPr>
        <p:spPr>
          <a:xfrm>
            <a:off x="8816340" y="5513705"/>
            <a:ext cx="2811780" cy="303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电子科技大学机械与电气工程学院</a:t>
            </a:r>
            <a:endParaRPr lang="zh-CN" altLang="en-US" sz="138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8820150" y="5761355"/>
            <a:ext cx="2880360" cy="23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 of Mechanical and Electrical Engineering</a:t>
            </a:r>
            <a:endParaRPr lang="zh-CN" altLang="en-US" sz="9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735060" y="5420360"/>
            <a:ext cx="0" cy="6451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 descr="000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6035" y="3144520"/>
            <a:ext cx="7098665" cy="1484630"/>
          </a:xfrm>
          <a:prstGeom prst="rect">
            <a:avLst/>
          </a:prstGeom>
        </p:spPr>
      </p:pic>
      <p:sp>
        <p:nvSpPr>
          <p:cNvPr id="29" name="文本框 17"/>
          <p:cNvSpPr txBox="1"/>
          <p:nvPr/>
        </p:nvSpPr>
        <p:spPr>
          <a:xfrm>
            <a:off x="7856220" y="6226175"/>
            <a:ext cx="1802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>
                <a:solidFill>
                  <a:srgbClr val="183884"/>
                </a:solidFill>
                <a:latin typeface="方正兰亭粗黑简体" panose="02000000000000000000" charset="-122"/>
                <a:ea typeface="方正兰亭粗黑简体" panose="02000000000000000000" charset="-122"/>
              </a:rPr>
              <a:t>www.smee.uestc.edu.cn</a:t>
            </a:r>
            <a:endParaRPr lang="zh-CN" altLang="en-US" sz="900">
              <a:solidFill>
                <a:srgbClr val="183884"/>
              </a:solidFill>
              <a:latin typeface="方正兰亭粗黑简体" panose="02000000000000000000" charset="-122"/>
              <a:ea typeface="方正兰亭粗黑简体" panose="02000000000000000000" charset="-122"/>
            </a:endParaRPr>
          </a:p>
        </p:txBody>
      </p:sp>
      <p:pic>
        <p:nvPicPr>
          <p:cNvPr id="30" name="图片 29" descr="000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4605" y="1122680"/>
            <a:ext cx="3456305" cy="35934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74" y="5311438"/>
            <a:ext cx="751691" cy="876973"/>
          </a:xfrm>
          <a:prstGeom prst="rect">
            <a:avLst/>
          </a:prstGeom>
        </p:spPr>
      </p:pic>
      <p:sp>
        <p:nvSpPr>
          <p:cNvPr id="13" name="文本框 8"/>
          <p:cNvSpPr txBox="1">
            <a:spLocks noChangeArrowheads="1"/>
          </p:cNvSpPr>
          <p:nvPr/>
        </p:nvSpPr>
        <p:spPr bwMode="auto">
          <a:xfrm>
            <a:off x="1852507" y="2781607"/>
            <a:ext cx="85498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新型电隔离预应力锚固体系的性能研究</a:t>
            </a:r>
            <a:endParaRPr lang="zh-CN" altLang="en-US" sz="3600" b="1" dirty="0">
              <a:solidFill>
                <a:srgbClr val="1837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7443293" y="4136043"/>
            <a:ext cx="3278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答辩人：施杰越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指导教师：李坚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校外指导教师：邹易清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/>
        </p:nvSpPr>
        <p:spPr>
          <a:xfrm>
            <a:off x="376974" y="898927"/>
            <a:ext cx="114125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）美国资源委员会的定义：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科学研究是在科学领域中的探索和应用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）科学研究包括对科学和技术的研究，是运用观察、试验、比较、分析、归纳的方法，把感性材料加以研究，提高到理论水平的工作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）科学研究包括两部分内容：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整理知识使知识系统化，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创造知识来解决未知问题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）科学研究可以定义为：一种创造、修改、综合知识的探索行为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651764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651764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369189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369189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5" descr="C:\Documents and Settings\Administrator\桌面\08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24600"/>
            <a:ext cx="12192000" cy="323850"/>
          </a:xfrm>
          <a:prstGeom prst="rect">
            <a:avLst/>
          </a:prstGeom>
          <a:noFill/>
        </p:spPr>
      </p:pic>
      <p:sp>
        <p:nvSpPr>
          <p:cNvPr id="36" name="文本框 13"/>
          <p:cNvSpPr txBox="1"/>
          <p:nvPr/>
        </p:nvSpPr>
        <p:spPr>
          <a:xfrm>
            <a:off x="1261297" y="137443"/>
            <a:ext cx="2209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rgbClr val="CC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3200" b="1" dirty="0">
              <a:solidFill>
                <a:srgbClr val="CC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/>
        </p:nvSpPr>
        <p:spPr>
          <a:xfrm>
            <a:off x="376974" y="898927"/>
            <a:ext cx="114125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）美国资源委员会的定义：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科学研究是在科学领域中的探索和应用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）科学研究包括对科学和技术的研究，是运用观察、试验、比较、分析、归纳的方法，把感性材料加以研究，提高到理论水平的工作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）科学研究包括两部分内容：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整理知识使知识系统化，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创造知识来解决未知问题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）科学研究可以定义为：一种创造、修改、综合知识的探索行为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651764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651764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369189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369189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5" descr="C:\Documents and Settings\Administrator\桌面\08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24600"/>
            <a:ext cx="12192000" cy="323850"/>
          </a:xfrm>
          <a:prstGeom prst="rect">
            <a:avLst/>
          </a:prstGeom>
          <a:noFill/>
        </p:spPr>
      </p:pic>
      <p:sp>
        <p:nvSpPr>
          <p:cNvPr id="36" name="文本框 13"/>
          <p:cNvSpPr txBox="1"/>
          <p:nvPr/>
        </p:nvSpPr>
        <p:spPr>
          <a:xfrm>
            <a:off x="1261297" y="137443"/>
            <a:ext cx="2209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rgbClr val="CC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3200" b="1" dirty="0">
              <a:solidFill>
                <a:srgbClr val="CC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1750" y="-19050"/>
            <a:ext cx="12242165" cy="6887845"/>
          </a:xfrm>
          <a:prstGeom prst="rect">
            <a:avLst/>
          </a:prstGeom>
          <a:solidFill>
            <a:srgbClr val="004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3"/>
          <p:cNvSpPr txBox="1"/>
          <p:nvPr/>
        </p:nvSpPr>
        <p:spPr>
          <a:xfrm>
            <a:off x="1261297" y="137443"/>
            <a:ext cx="2811780" cy="303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电子科技大学机械与电气工程学院</a:t>
            </a:r>
            <a:endParaRPr lang="zh-CN" altLang="en-US" sz="13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>
            <a:off x="1265107" y="385093"/>
            <a:ext cx="2880360" cy="23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Mechanical and Electrical Engineering</a:t>
            </a:r>
            <a:endParaRPr lang="zh-CN" altLang="en-US" sz="9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" y="26500"/>
            <a:ext cx="583162" cy="680356"/>
          </a:xfrm>
          <a:prstGeom prst="rect">
            <a:avLst/>
          </a:prstGeom>
        </p:spPr>
      </p:pic>
      <p:pic>
        <p:nvPicPr>
          <p:cNvPr id="23" name="图片 22" descr="03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9505" y="5318125"/>
            <a:ext cx="7412990" cy="15513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72731" y="1452642"/>
            <a:ext cx="1135380" cy="2399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50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5000" b="1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7575" y="2238375"/>
            <a:ext cx="3922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论文工作基础</a:t>
            </a:r>
            <a:endParaRPr lang="zh-CN" altLang="en-US" sz="4800" b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/>
        </p:nvSpPr>
        <p:spPr>
          <a:xfrm>
            <a:off x="376974" y="898927"/>
            <a:ext cx="114125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）美国资源委员会的定义：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科学研究是在科学领域中的探索和应用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）科学研究包括对科学和技术的研究，是运用观察、试验、比较、分析、归纳的方法，把感性材料加以研究，提高到理论水平的工作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）科学研究包括两部分内容：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整理知识使知识系统化，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创造知识来解决未知问题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）科学研究可以定义为：一种创造、修改、综合知识的探索行为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651764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651764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369189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369189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5" descr="C:\Documents and Settings\Administrator\桌面\08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24600"/>
            <a:ext cx="12192000" cy="323850"/>
          </a:xfrm>
          <a:prstGeom prst="rect">
            <a:avLst/>
          </a:prstGeom>
          <a:noFill/>
        </p:spPr>
      </p:pic>
      <p:sp>
        <p:nvSpPr>
          <p:cNvPr id="36" name="文本框 13"/>
          <p:cNvSpPr txBox="1"/>
          <p:nvPr/>
        </p:nvSpPr>
        <p:spPr>
          <a:xfrm>
            <a:off x="1261297" y="137443"/>
            <a:ext cx="30219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rgbClr val="CC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论文工作基础</a:t>
            </a:r>
            <a:endParaRPr lang="zh-CN" altLang="en-US" sz="3200" b="1" dirty="0">
              <a:solidFill>
                <a:srgbClr val="CC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8"/>
          <p:cNvSpPr txBox="1"/>
          <p:nvPr/>
        </p:nvSpPr>
        <p:spPr>
          <a:xfrm>
            <a:off x="4133215" y="1991360"/>
            <a:ext cx="453707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4000" b="1" dirty="0">
              <a:solidFill>
                <a:srgbClr val="183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en-US" altLang="zh-CN" sz="4000" b="1" dirty="0">
              <a:solidFill>
                <a:srgbClr val="183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研究问题</a:t>
            </a:r>
            <a:endParaRPr lang="zh-CN" altLang="en-US" sz="4000" b="1" dirty="0">
              <a:solidFill>
                <a:srgbClr val="183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研究内容与方法</a:t>
            </a:r>
            <a:endParaRPr lang="zh-CN" altLang="en-US" sz="4000" b="1" dirty="0">
              <a:solidFill>
                <a:srgbClr val="183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sz="40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论文工作基础</a:t>
            </a:r>
            <a:endParaRPr lang="zh-CN" altLang="en-US" sz="4000" b="1" dirty="0">
              <a:solidFill>
                <a:srgbClr val="1837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361305" y="1033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8"/>
          <p:cNvSpPr txBox="1">
            <a:spLocks noChangeArrowheads="1"/>
          </p:cNvSpPr>
          <p:nvPr/>
        </p:nvSpPr>
        <p:spPr bwMode="auto">
          <a:xfrm>
            <a:off x="2120533" y="792224"/>
            <a:ext cx="77597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18378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lang="zh-CN" altLang="en-US" sz="7200" b="1" dirty="0">
              <a:solidFill>
                <a:srgbClr val="18378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1750" y="-19050"/>
            <a:ext cx="12242165" cy="6887845"/>
          </a:xfrm>
          <a:prstGeom prst="rect">
            <a:avLst/>
          </a:prstGeom>
          <a:solidFill>
            <a:srgbClr val="004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3"/>
          <p:cNvSpPr txBox="1"/>
          <p:nvPr/>
        </p:nvSpPr>
        <p:spPr>
          <a:xfrm>
            <a:off x="1261297" y="137443"/>
            <a:ext cx="2811780" cy="303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电子科技大学机械与电气工程学院</a:t>
            </a:r>
            <a:endParaRPr lang="zh-CN" altLang="en-US" sz="13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>
            <a:off x="1265107" y="385093"/>
            <a:ext cx="2880360" cy="23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Mechanical and Electrical Engineering</a:t>
            </a:r>
            <a:endParaRPr lang="zh-CN" altLang="en-US" sz="9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" y="26500"/>
            <a:ext cx="583162" cy="680356"/>
          </a:xfrm>
          <a:prstGeom prst="rect">
            <a:avLst/>
          </a:prstGeom>
        </p:spPr>
      </p:pic>
      <p:pic>
        <p:nvPicPr>
          <p:cNvPr id="23" name="图片 22" descr="03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9505" y="5318125"/>
            <a:ext cx="7412990" cy="15513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7187" y="1452642"/>
            <a:ext cx="114646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50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5000" b="1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7575" y="2238375"/>
            <a:ext cx="2723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4800" b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/>
        </p:nvSpPr>
        <p:spPr>
          <a:xfrm>
            <a:off x="376974" y="898927"/>
            <a:ext cx="1141250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651764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651764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369189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369189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5" descr="C:\Documents and Settings\Administrator\桌面\08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24600"/>
            <a:ext cx="12192000" cy="323850"/>
          </a:xfrm>
          <a:prstGeom prst="rect">
            <a:avLst/>
          </a:prstGeom>
          <a:noFill/>
        </p:spPr>
      </p:pic>
      <p:sp>
        <p:nvSpPr>
          <p:cNvPr id="36" name="文本框 13"/>
          <p:cNvSpPr txBox="1"/>
          <p:nvPr/>
        </p:nvSpPr>
        <p:spPr>
          <a:xfrm>
            <a:off x="1261297" y="137443"/>
            <a:ext cx="2209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rgbClr val="CC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3200" b="1" dirty="0">
              <a:solidFill>
                <a:srgbClr val="CC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1750" y="-19050"/>
            <a:ext cx="12242165" cy="6887845"/>
          </a:xfrm>
          <a:prstGeom prst="rect">
            <a:avLst/>
          </a:prstGeom>
          <a:solidFill>
            <a:srgbClr val="004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3"/>
          <p:cNvSpPr txBox="1"/>
          <p:nvPr/>
        </p:nvSpPr>
        <p:spPr>
          <a:xfrm>
            <a:off x="1261297" y="137443"/>
            <a:ext cx="2811780" cy="303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电子科技大学机械与电气工程学院</a:t>
            </a:r>
            <a:endParaRPr lang="zh-CN" altLang="en-US" sz="13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>
            <a:off x="1265107" y="385093"/>
            <a:ext cx="2880360" cy="23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Mechanical and Electrical Engineering</a:t>
            </a:r>
            <a:endParaRPr lang="zh-CN" altLang="en-US" sz="9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" y="26500"/>
            <a:ext cx="583162" cy="680356"/>
          </a:xfrm>
          <a:prstGeom prst="rect">
            <a:avLst/>
          </a:prstGeom>
        </p:spPr>
      </p:pic>
      <p:pic>
        <p:nvPicPr>
          <p:cNvPr id="23" name="图片 22" descr="03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9505" y="5318125"/>
            <a:ext cx="7412990" cy="15513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72731" y="1452642"/>
            <a:ext cx="1135380" cy="2399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50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5000" b="1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7575" y="2238375"/>
            <a:ext cx="2723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4800" b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/>
        </p:nvSpPr>
        <p:spPr>
          <a:xfrm>
            <a:off x="376974" y="898927"/>
            <a:ext cx="114125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）美国资源委员会的定义：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科学研究是在科学领域中的探索和应用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）科学研究包括对科学和技术的研究，是运用观察、试验、比较、分析、归纳的方法，把感性材料加以研究，提高到理论水平的工作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）科学研究包括两部分内容：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整理知识使知识系统化，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创造知识来解决未知问题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）科学研究可以定义为：一种创造、修改、综合知识的探索行为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651764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651764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369189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369189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5" descr="C:\Documents and Settings\Administrator\桌面\08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24600"/>
            <a:ext cx="12192000" cy="323850"/>
          </a:xfrm>
          <a:prstGeom prst="rect">
            <a:avLst/>
          </a:prstGeom>
          <a:noFill/>
        </p:spPr>
      </p:pic>
      <p:sp>
        <p:nvSpPr>
          <p:cNvPr id="36" name="文本框 13"/>
          <p:cNvSpPr txBox="1"/>
          <p:nvPr/>
        </p:nvSpPr>
        <p:spPr>
          <a:xfrm>
            <a:off x="1261297" y="137443"/>
            <a:ext cx="2209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rgbClr val="CC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3200" b="1" dirty="0">
              <a:solidFill>
                <a:srgbClr val="CC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1750" y="-19050"/>
            <a:ext cx="12242165" cy="6887845"/>
          </a:xfrm>
          <a:prstGeom prst="rect">
            <a:avLst/>
          </a:prstGeom>
          <a:solidFill>
            <a:srgbClr val="004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3"/>
          <p:cNvSpPr txBox="1"/>
          <p:nvPr/>
        </p:nvSpPr>
        <p:spPr>
          <a:xfrm>
            <a:off x="1261297" y="137443"/>
            <a:ext cx="2811780" cy="303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电子科技大学机械与电气工程学院</a:t>
            </a:r>
            <a:endParaRPr lang="zh-CN" altLang="en-US" sz="13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>
            <a:off x="1265107" y="385093"/>
            <a:ext cx="2880360" cy="23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Mechanical and Electrical Engineering</a:t>
            </a:r>
            <a:endParaRPr lang="zh-CN" altLang="en-US" sz="9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" y="26500"/>
            <a:ext cx="583162" cy="680356"/>
          </a:xfrm>
          <a:prstGeom prst="rect">
            <a:avLst/>
          </a:prstGeom>
        </p:spPr>
      </p:pic>
      <p:pic>
        <p:nvPicPr>
          <p:cNvPr id="23" name="图片 22" descr="03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9505" y="5318125"/>
            <a:ext cx="7412990" cy="15513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72731" y="1452642"/>
            <a:ext cx="1135380" cy="2399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50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5000" b="1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7575" y="2238375"/>
            <a:ext cx="2723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研究问题</a:t>
            </a:r>
            <a:endParaRPr lang="zh-CN" altLang="en-US" sz="4800" b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/>
        </p:nvSpPr>
        <p:spPr>
          <a:xfrm>
            <a:off x="376974" y="898927"/>
            <a:ext cx="114125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）美国资源委员会的定义：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科学研究是在科学领域中的探索和应用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）科学研究包括对科学和技术的研究，是运用观察、试验、比较、分析、归纳的方法，把感性材料加以研究，提高到理论水平的工作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）科学研究包括两部分内容：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整理知识使知识系统化，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创造知识来解决未知问题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）科学研究可以定义为：一种创造、修改、综合知识的探索行为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651764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651764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3691890" y="4549140"/>
            <a:ext cx="1242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3691890" y="4874895"/>
            <a:ext cx="1877060" cy="720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spAutoFit/>
          </a:bodyPr>
          <a:lstStyle/>
          <a:p>
            <a:pPr lv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客服部是最直接面对终端的部门，故要积极向客服部咨询及调差最新的顾客需求及意见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5" descr="C:\Documents and Settings\Administrator\桌面\08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324600"/>
            <a:ext cx="12192000" cy="323850"/>
          </a:xfrm>
          <a:prstGeom prst="rect">
            <a:avLst/>
          </a:prstGeom>
          <a:noFill/>
        </p:spPr>
      </p:pic>
      <p:sp>
        <p:nvSpPr>
          <p:cNvPr id="36" name="文本框 13"/>
          <p:cNvSpPr txBox="1"/>
          <p:nvPr/>
        </p:nvSpPr>
        <p:spPr>
          <a:xfrm>
            <a:off x="1261297" y="137443"/>
            <a:ext cx="2209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3200" b="1" dirty="0">
                <a:solidFill>
                  <a:srgbClr val="CC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研究问题</a:t>
            </a:r>
            <a:endParaRPr lang="zh-CN" altLang="en-US" sz="3200" b="1" dirty="0">
              <a:solidFill>
                <a:srgbClr val="CC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1750" y="-19050"/>
            <a:ext cx="12242165" cy="6887845"/>
          </a:xfrm>
          <a:prstGeom prst="rect">
            <a:avLst/>
          </a:prstGeom>
          <a:solidFill>
            <a:srgbClr val="004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3"/>
          <p:cNvSpPr txBox="1"/>
          <p:nvPr/>
        </p:nvSpPr>
        <p:spPr>
          <a:xfrm>
            <a:off x="1261297" y="137443"/>
            <a:ext cx="2811780" cy="303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3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电子科技大学机械与电气工程学院</a:t>
            </a:r>
            <a:endParaRPr lang="zh-CN" altLang="en-US" sz="13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>
            <a:off x="1265107" y="385093"/>
            <a:ext cx="2880360" cy="23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Mechanical and Electrical Engineering</a:t>
            </a:r>
            <a:endParaRPr lang="zh-CN" altLang="en-US" sz="9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80017" y="44098"/>
            <a:ext cx="0" cy="64516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" y="26500"/>
            <a:ext cx="583162" cy="680356"/>
          </a:xfrm>
          <a:prstGeom prst="rect">
            <a:avLst/>
          </a:prstGeom>
        </p:spPr>
      </p:pic>
      <p:pic>
        <p:nvPicPr>
          <p:cNvPr id="23" name="图片 22" descr="03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9505" y="5318125"/>
            <a:ext cx="7412990" cy="15513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72731" y="1452642"/>
            <a:ext cx="1135380" cy="2399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5000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5000" b="1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7575" y="2238375"/>
            <a:ext cx="4615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研究内容与方法</a:t>
            </a:r>
            <a:endParaRPr lang="zh-CN" altLang="en-US" sz="4800" b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</Words>
  <Application>WPS 演示</Application>
  <PresentationFormat>宽屏</PresentationFormat>
  <Paragraphs>158</Paragraphs>
  <Slides>13</Slides>
  <Notes>17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Microsoft YaHei Light</vt:lpstr>
      <vt:lpstr>方正兰亭粗黑简体</vt:lpstr>
      <vt:lpstr>黑体</vt:lpstr>
      <vt:lpstr>Calibri Light</vt:lpstr>
      <vt:lpstr>Arial Unicode MS</vt:lpstr>
      <vt:lpstr>Calibri</vt:lpstr>
      <vt:lpstr>Times New Roman</vt:lpstr>
      <vt:lpstr>Verdana</vt:lpstr>
      <vt:lpstr>Impact</vt:lpstr>
      <vt:lpstr>楷体_GB2312</vt:lpstr>
      <vt:lpstr>新宋体</vt:lpstr>
      <vt:lpstr>Gulim</vt:lpstr>
      <vt:lpstr>幼圆</vt:lpstr>
      <vt:lpstr>华文琥珀</vt:lpstr>
      <vt:lpstr>楷体</vt:lpstr>
      <vt:lpstr>Tahoma</vt:lpstr>
      <vt:lpstr>PMingLiU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100009894</cp:lastModifiedBy>
  <cp:revision>188</cp:revision>
  <dcterms:created xsi:type="dcterms:W3CDTF">2018-03-08T06:32:00Z</dcterms:created>
  <dcterms:modified xsi:type="dcterms:W3CDTF">2021-12-27T10:37:53Z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