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308" r:id="rId6"/>
    <p:sldId id="309" r:id="rId7"/>
    <p:sldId id="310" r:id="rId8"/>
    <p:sldId id="259" r:id="rId9"/>
    <p:sldId id="275" r:id="rId10"/>
    <p:sldId id="311" r:id="rId11"/>
  </p:sldIdLst>
  <p:sldSz cx="9144000" cy="5143500" type="screen16x9"/>
  <p:notesSz cx="6858000" cy="9144000"/>
  <p:embeddedFontLst>
    <p:embeddedFont>
      <p:font typeface="Montserrat" panose="00000500000000000000"/>
      <p:regular r:id="rId15"/>
    </p:embeddedFont>
    <p:embeddedFont>
      <p:font typeface="Didact Gothic" panose="0000050000000000000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panose="00000500000000000000"/>
              <a:buNone/>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panose="00000500000000000000"/>
              <a:buNone/>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a:spLocks noGrp="1"/>
          </p:cNvSpPr>
          <p:nvPr>
            <p:ph type="body" idx="1"/>
          </p:nvPr>
        </p:nvSpPr>
        <p:spPr>
          <a:xfrm>
            <a:off x="713225"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p:txBody>
      </p:sp>
      <p:sp>
        <p:nvSpPr>
          <p:cNvPr id="24" name="Google Shape;24;p5"/>
          <p:cNvSpPr txBox="1">
            <a:spLocks noGrp="1"/>
          </p:cNvSpPr>
          <p:nvPr>
            <p:ph type="body" idx="2"/>
          </p:nvPr>
        </p:nvSpPr>
        <p:spPr>
          <a:xfrm>
            <a:off x="3962400"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p:txBody>
      </p:sp>
      <p:sp>
        <p:nvSpPr>
          <p:cNvPr id="25" name="Google Shape;25;p5"/>
          <p:cNvSpPr txBox="1">
            <a:spLocks noGrp="1"/>
          </p:cNvSpPr>
          <p:nvPr>
            <p:ph type="subTitle" idx="3"/>
          </p:nvPr>
        </p:nvSpPr>
        <p:spPr>
          <a:xfrm>
            <a:off x="713225" y="1925800"/>
            <a:ext cx="2987100" cy="47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a:spLocks noGrp="1"/>
          </p:cNvSpPr>
          <p:nvPr>
            <p:ph type="subTitle" idx="4"/>
          </p:nvPr>
        </p:nvSpPr>
        <p:spPr>
          <a:xfrm>
            <a:off x="3962400"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5"/>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panose="00000500000000000000"/>
              <a:buNone/>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a:solidFill>
                <a:schemeClr val="dk1"/>
              </a:solidFill>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panose="00000500000000000000"/>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panose="00000500000000000000"/>
              <a:buNone/>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Font typeface="Montserrat" panose="00000500000000000000"/>
              <a:buNone/>
              <a:defRPr>
                <a:latin typeface="Montserrat" panose="00000500000000000000"/>
                <a:ea typeface="Montserrat" panose="00000500000000000000"/>
                <a:cs typeface="Montserrat" panose="00000500000000000000"/>
                <a:sym typeface="Montserrat" panose="00000500000000000000"/>
              </a:defRPr>
            </a:lvl9pPr>
          </a:lstStyle>
          <a:p/>
        </p:txBody>
      </p:sp>
      <p:sp>
        <p:nvSpPr>
          <p:cNvPr id="86" name="Google Shape;86;p16"/>
          <p:cNvSpPr txBox="1">
            <a:spLocks noGrp="1"/>
          </p:cNvSpPr>
          <p:nvPr>
            <p:ph type="subTitle" idx="1"/>
          </p:nvPr>
        </p:nvSpPr>
        <p:spPr>
          <a:xfrm>
            <a:off x="1098800" y="377520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a:spLocks noGrp="1"/>
          </p:cNvSpPr>
          <p:nvPr>
            <p:ph type="subTitle" idx="2"/>
          </p:nvPr>
        </p:nvSpPr>
        <p:spPr>
          <a:xfrm>
            <a:off x="1098800" y="305130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a:spLocks noGrp="1"/>
          </p:cNvSpPr>
          <p:nvPr>
            <p:ph type="subTitle" idx="3"/>
          </p:nvPr>
        </p:nvSpPr>
        <p:spPr>
          <a:xfrm>
            <a:off x="1098800" y="231555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a:spLocks noGrp="1"/>
          </p:cNvSpPr>
          <p:nvPr>
            <p:ph type="subTitle" idx="4"/>
          </p:nvPr>
        </p:nvSpPr>
        <p:spPr>
          <a:xfrm>
            <a:off x="1098800" y="159165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6"/>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nSpc>
                <a:spcPct val="100000"/>
              </a:lnSpc>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panose="00000500000000000000"/>
              <a:buChar char="●"/>
              <a:defRPr sz="1800">
                <a:solidFill>
                  <a:schemeClr val="dk2"/>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00000"/>
              </a:lnSpc>
              <a:spcBef>
                <a:spcPts val="1600"/>
              </a:spcBef>
              <a:spcAft>
                <a:spcPts val="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00000"/>
              </a:lnSpc>
              <a:spcBef>
                <a:spcPts val="1600"/>
              </a:spcBef>
              <a:spcAft>
                <a:spcPts val="1600"/>
              </a:spcAft>
              <a:buClr>
                <a:schemeClr val="dk2"/>
              </a:buClr>
              <a:buSzPts val="1400"/>
              <a:buFont typeface="Montserrat" panose="00000500000000000000"/>
              <a:buChar char="■"/>
              <a:defRPr>
                <a:solidFill>
                  <a:schemeClr val="dk2"/>
                </a:solidFill>
                <a:latin typeface="Montserrat" panose="00000500000000000000"/>
                <a:ea typeface="Montserrat" panose="00000500000000000000"/>
                <a:cs typeface="Montserrat" panose="00000500000000000000"/>
                <a:sym typeface="Montserrat"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716691" y="505011"/>
            <a:ext cx="6770700" cy="12410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2400">
                <a:latin typeface="Times New Roman" panose="02020603050405020304" pitchFamily="18" charset="0"/>
                <a:cs typeface="Times New Roman" panose="02020603050405020304" pitchFamily="18" charset="0"/>
              </a:rPr>
              <a:t>A CRM APPLICATION TO ENGINEERING WORKS</a:t>
            </a:r>
            <a:endParaRPr lang="en-US" altLang="en-US" sz="2400">
              <a:latin typeface="Times New Roman" panose="02020603050405020304" pitchFamily="18" charset="0"/>
              <a:cs typeface="Times New Roman" panose="02020603050405020304" pitchFamily="18" charset="0"/>
            </a:endParaRPr>
          </a:p>
        </p:txBody>
      </p:sp>
      <p:sp>
        <p:nvSpPr>
          <p:cNvPr id="186" name="Google Shape;186;p30"/>
          <p:cNvSpPr txBox="1">
            <a:spLocks noGrp="1"/>
          </p:cNvSpPr>
          <p:nvPr>
            <p:ph type="subTitle" idx="1"/>
          </p:nvPr>
        </p:nvSpPr>
        <p:spPr>
          <a:xfrm>
            <a:off x="1608203" y="1890002"/>
            <a:ext cx="6770700" cy="557100"/>
          </a:xfrm>
          <a:prstGeom prst="rect">
            <a:avLst/>
          </a:prstGeom>
        </p:spPr>
        <p:txBody>
          <a:bodyPr spcFirstLastPara="1" wrap="square" lIns="91425" tIns="91425" rIns="91425" bIns="91425" anchor="t" anchorCtr="0">
            <a:noAutofit/>
          </a:bodyPr>
          <a:lstStyle/>
          <a:p>
            <a:pPr marL="0" lvl="0" algn="ctr" rtl="0">
              <a:spcBef>
                <a:spcPts val="0"/>
              </a:spcBef>
              <a:spcAft>
                <a:spcPts val="0"/>
              </a:spcAft>
              <a:buNone/>
            </a:pPr>
            <a:r>
              <a:rPr lang="en-IN" altLang="en-US" sz="1800" b="1" dirty="0">
                <a:solidFill>
                  <a:schemeClr val="accent1"/>
                </a:solidFill>
                <a:latin typeface="Times New Roman" panose="02020603050405020304" pitchFamily="18" charset="0"/>
                <a:cs typeface="Times New Roman" panose="02020603050405020304" pitchFamily="18" charset="0"/>
              </a:rPr>
              <a:t>Naan Mudhalvan Project-</a:t>
            </a:r>
            <a:r>
              <a:rPr lang="en-US" sz="1800" b="1" dirty="0" err="1">
                <a:latin typeface="Times New Roman" panose="02020603050405020304" pitchFamily="18" charset="0"/>
                <a:cs typeface="Times New Roman" panose="02020603050405020304" pitchFamily="18" charset="0"/>
              </a:rPr>
              <a:t>Salesforce Developer</a:t>
            </a:r>
            <a:endParaRPr lang="en-US" sz="1800" b="1" dirty="0" err="1">
              <a:latin typeface="Times New Roman" panose="02020603050405020304" pitchFamily="18" charset="0"/>
              <a:cs typeface="Times New Roman" panose="02020603050405020304" pitchFamily="18" charset="0"/>
            </a:endParaRPr>
          </a:p>
          <a:p>
            <a:pPr marL="0" lvl="0" algn="ctr" rtl="0">
              <a:spcBef>
                <a:spcPts val="0"/>
              </a:spcBef>
              <a:spcAft>
                <a:spcPts val="0"/>
              </a:spcAft>
              <a:buNone/>
            </a:pPr>
            <a:endParaRPr lang="en-US" sz="1800" b="1" dirty="0" err="1">
              <a:latin typeface="Times New Roman" panose="02020603050405020304" pitchFamily="18" charset="0"/>
              <a:cs typeface="Times New Roman" panose="02020603050405020304" pitchFamily="18" charset="0"/>
            </a:endParaRPr>
          </a:p>
        </p:txBody>
      </p:sp>
      <p:sp>
        <p:nvSpPr>
          <p:cNvPr id="2" name="Google Shape;186;p30"/>
          <p:cNvSpPr txBox="1"/>
          <p:nvPr/>
        </p:nvSpPr>
        <p:spPr>
          <a:xfrm>
            <a:off x="2202180" y="2715895"/>
            <a:ext cx="5953125" cy="1162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panose="00000500000000000000"/>
              <a:buNone/>
              <a:defRPr sz="1600" b="0" i="0" u="none" strike="noStrike" cap="none">
                <a:solidFill>
                  <a:schemeClr val="accent2"/>
                </a:solidFill>
                <a:latin typeface="Montserrat" panose="00000500000000000000"/>
                <a:ea typeface="Montserrat" panose="00000500000000000000"/>
                <a:cs typeface="Montserrat" panose="00000500000000000000"/>
                <a:sym typeface="Montserrat" panose="00000500000000000000"/>
              </a:defRPr>
            </a:lvl1pPr>
            <a:lvl2pPr marL="914400" marR="0" lvl="1"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2pPr>
            <a:lvl3pPr marL="1371600" marR="0" lvl="2"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3pPr>
            <a:lvl4pPr marL="1828800" marR="0" lvl="3"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4pPr>
            <a:lvl5pPr marL="2286000" marR="0" lvl="4"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5pPr>
            <a:lvl6pPr marL="2743200" marR="0" lvl="5"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6pPr>
            <a:lvl7pPr marL="3200400" marR="0" lvl="6"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7pPr>
            <a:lvl8pPr marL="3657600" marR="0" lvl="7"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8pPr>
            <a:lvl9pPr marL="4114800" marR="0" lvl="8" indent="-317500" algn="ctr" rtl="0">
              <a:lnSpc>
                <a:spcPct val="100000"/>
              </a:lnSpc>
              <a:spcBef>
                <a:spcPts val="0"/>
              </a:spcBef>
              <a:spcAft>
                <a:spcPts val="0"/>
              </a:spcAft>
              <a:buClr>
                <a:schemeClr val="dk2"/>
              </a:buClr>
              <a:buSzPts val="2800"/>
              <a:buFont typeface="Montserrat" panose="00000500000000000000"/>
              <a:buNone/>
              <a:defRPr sz="2800" b="0"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9pPr>
          </a:lstStyle>
          <a:p>
            <a:pPr marL="0" indent="0" algn="l"/>
            <a:r>
              <a:rPr lang="en-US" altLang="en-US" dirty="0">
                <a:latin typeface="Times New Roman" panose="02020603050405020304" pitchFamily="18" charset="0"/>
                <a:cs typeface="Times New Roman" panose="02020603050405020304" pitchFamily="18" charset="0"/>
              </a:rPr>
              <a:t>B35EFEDC28F018F8BDB4D12355D2578C</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Mugunthan S</a:t>
            </a:r>
            <a:endParaRPr lang="en-US" dirty="0">
              <a:latin typeface="Times New Roman" panose="02020603050405020304" pitchFamily="18" charset="0"/>
              <a:cs typeface="Times New Roman" panose="02020603050405020304" pitchFamily="18" charset="0"/>
            </a:endParaRPr>
          </a:p>
          <a:p>
            <a:pPr marL="0" indent="0" algn="l"/>
            <a:r>
              <a:rPr lang="en-US" altLang="en-US" dirty="0">
                <a:latin typeface="Times New Roman" panose="02020603050405020304" pitchFamily="18" charset="0"/>
                <a:cs typeface="Times New Roman" panose="02020603050405020304" pitchFamily="18" charset="0"/>
                <a:sym typeface="+mn-ea"/>
              </a:rPr>
              <a:t>76782576EB65D1DA6314C1F69E58B287</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a:t>
            </a:r>
            <a:r>
              <a:rPr lang="en-IN" altLang="en-US" dirty="0" err="1">
                <a:latin typeface="Times New Roman" panose="02020603050405020304" pitchFamily="18" charset="0"/>
                <a:cs typeface="Times New Roman" panose="02020603050405020304" pitchFamily="18" charset="0"/>
                <a:sym typeface="+mn-ea"/>
              </a:rPr>
              <a:t>ayalvizhi T</a:t>
            </a:r>
            <a:endParaRPr lang="en-US" dirty="0">
              <a:latin typeface="Times New Roman" panose="02020603050405020304" pitchFamily="18" charset="0"/>
              <a:cs typeface="Times New Roman" panose="02020603050405020304" pitchFamily="18" charset="0"/>
            </a:endParaRPr>
          </a:p>
          <a:p>
            <a:pPr marL="0" indent="0" algn="l"/>
            <a:r>
              <a:rPr lang="en-US" altLang="en-US" dirty="0">
                <a:latin typeface="Times New Roman" panose="02020603050405020304" pitchFamily="18" charset="0"/>
                <a:cs typeface="Times New Roman" panose="02020603050405020304" pitchFamily="18" charset="0"/>
              </a:rPr>
              <a:t>B17322A7289F9EDA6A0465E011F78117</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Kokulavenkat</a:t>
            </a:r>
            <a:r>
              <a:rPr lang="en-US" dirty="0">
                <a:latin typeface="Times New Roman" panose="02020603050405020304" pitchFamily="18" charset="0"/>
                <a:cs typeface="Times New Roman" panose="02020603050405020304" pitchFamily="18" charset="0"/>
              </a:rPr>
              <a:t> K</a:t>
            </a:r>
            <a:endParaRPr lang="en-US" dirty="0">
              <a:latin typeface="Times New Roman" panose="02020603050405020304" pitchFamily="18" charset="0"/>
              <a:cs typeface="Times New Roman" panose="02020603050405020304" pitchFamily="18" charset="0"/>
            </a:endParaRPr>
          </a:p>
          <a:p>
            <a:pPr marL="0" indent="0" algn="l"/>
            <a:r>
              <a:rPr lang="en-US" altLang="en-US" dirty="0">
                <a:latin typeface="Times New Roman" panose="02020603050405020304" pitchFamily="18" charset="0"/>
                <a:cs typeface="Times New Roman" panose="02020603050405020304" pitchFamily="18" charset="0"/>
              </a:rPr>
              <a:t>8CA3CE681FDC752AFCB4FDAA4E495957</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Gayathri P</a:t>
            </a:r>
            <a:endParaRPr lang="en-US" dirty="0">
              <a:latin typeface="Times New Roman" panose="02020603050405020304" pitchFamily="18" charset="0"/>
              <a:cs typeface="Times New Roman" panose="02020603050405020304" pitchFamily="18" charset="0"/>
            </a:endParaRPr>
          </a:p>
          <a:p>
            <a:pPr marL="0" indent="0" algn="l"/>
            <a:r>
              <a:rPr lang="en-US" altLang="en-US" dirty="0">
                <a:latin typeface="Times New Roman" panose="02020603050405020304" pitchFamily="18" charset="0"/>
                <a:cs typeface="Times New Roman" panose="02020603050405020304" pitchFamily="18" charset="0"/>
              </a:rPr>
              <a:t>33B54C37662575DAF37438CEAB368BC5</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Sugash</a:t>
            </a:r>
            <a:r>
              <a:rPr lang="en-US" dirty="0">
                <a:latin typeface="Times New Roman" panose="02020603050405020304" pitchFamily="18" charset="0"/>
                <a:cs typeface="Times New Roman" panose="02020603050405020304" pitchFamily="18" charset="0"/>
              </a:rPr>
              <a:t> M</a:t>
            </a:r>
            <a:endParaRPr lang="en-US" dirty="0">
              <a:latin typeface="Times New Roman" panose="02020603050405020304" pitchFamily="18" charset="0"/>
              <a:cs typeface="Times New Roman" panose="02020603050405020304" pitchFamily="18" charset="0"/>
            </a:endParaRPr>
          </a:p>
          <a:p>
            <a:pPr marL="0" indent="0" algn="l"/>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318000" y="2409190"/>
            <a:ext cx="3971290" cy="306705"/>
          </a:xfrm>
          <a:prstGeom prst="rect">
            <a:avLst/>
          </a:prstGeom>
          <a:noFill/>
        </p:spPr>
        <p:txBody>
          <a:bodyPr wrap="square" rtlCol="0">
            <a:spAutoFit/>
          </a:bodyPr>
          <a:p>
            <a:r>
              <a:rPr lang="en-IN" altLang="en-US"/>
              <a:t>Team Details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427037" y="410918"/>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200" dirty="0">
                <a:latin typeface="Times New Roman" panose="02020603050405020304" pitchFamily="18" charset="0"/>
                <a:cs typeface="Times New Roman" panose="02020603050405020304" pitchFamily="18" charset="0"/>
              </a:rPr>
              <a:t>Problem Statement</a:t>
            </a:r>
            <a:endParaRPr sz="3200" dirty="0"/>
          </a:p>
        </p:txBody>
      </p:sp>
      <p:sp>
        <p:nvSpPr>
          <p:cNvPr id="230" name="Google Shape;230;p35"/>
          <p:cNvSpPr txBox="1">
            <a:spLocks noGrp="1"/>
          </p:cNvSpPr>
          <p:nvPr>
            <p:ph type="subTitle" idx="1"/>
          </p:nvPr>
        </p:nvSpPr>
        <p:spPr>
          <a:xfrm>
            <a:off x="2440984" y="1398829"/>
            <a:ext cx="6453450" cy="2460249"/>
          </a:xfrm>
          <a:prstGeom prst="rect">
            <a:avLst/>
          </a:prstGeom>
        </p:spPr>
        <p:txBody>
          <a:bodyPr spcFirstLastPara="1" wrap="square" lIns="91425" tIns="91425" rIns="91425" bIns="91425" anchor="t" anchorCtr="0">
            <a:noAutofit/>
          </a:bodyPr>
          <a:lstStyle/>
          <a:p>
            <a:pPr algn="just"/>
            <a:r>
              <a:rPr lang="en-US" sz="2000" dirty="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In the field of engineering works, managing multiple workflows such as Fabrication, Shed Construction, and Pipe Lining can be complex. Keeping track of client information, worker assignments, material requirements, and pricing calculations is time-consuming and prone to errors. Our CRM application addresses these challenges by automating and simplifying the process.</a:t>
            </a:r>
            <a:endParaRPr lang="en-US" altLang="en-US" sz="2000">
              <a:latin typeface="Times New Roman" panose="02020603050405020304" pitchFamily="18" charset="0"/>
              <a:cs typeface="Times New Roman" panose="02020603050405020304" pitchFamily="18" charset="0"/>
            </a:endParaRPr>
          </a:p>
        </p:txBody>
      </p:sp>
      <p:sp>
        <p:nvSpPr>
          <p:cNvPr id="2" name="Text Box 1"/>
          <p:cNvSpPr txBox="1"/>
          <p:nvPr/>
        </p:nvSpPr>
        <p:spPr>
          <a:xfrm>
            <a:off x="3103245" y="815975"/>
            <a:ext cx="3048000" cy="306705"/>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440055" y="338455"/>
            <a:ext cx="7533005" cy="7232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200" dirty="0">
                <a:latin typeface="Times New Roman" panose="02020603050405020304" pitchFamily="18" charset="0"/>
                <a:cs typeface="Times New Roman" panose="02020603050405020304" pitchFamily="18" charset="0"/>
              </a:rPr>
              <a:t>Hardware and Software Requirements</a:t>
            </a:r>
            <a:endParaRPr lang="en-GB" sz="3200" dirty="0">
              <a:latin typeface="Times New Roman" panose="02020603050405020304" pitchFamily="18" charset="0"/>
              <a:cs typeface="Times New Roman" panose="02020603050405020304" pitchFamily="18" charset="0"/>
            </a:endParaRPr>
          </a:p>
        </p:txBody>
      </p:sp>
      <p:sp>
        <p:nvSpPr>
          <p:cNvPr id="230" name="Google Shape;230;p35"/>
          <p:cNvSpPr txBox="1">
            <a:spLocks noGrp="1"/>
          </p:cNvSpPr>
          <p:nvPr>
            <p:ph type="subTitle" idx="1"/>
          </p:nvPr>
        </p:nvSpPr>
        <p:spPr>
          <a:xfrm>
            <a:off x="2690539" y="1927149"/>
            <a:ext cx="6453450" cy="2460249"/>
          </a:xfrm>
          <a:prstGeom prst="rect">
            <a:avLst/>
          </a:prstGeom>
        </p:spPr>
        <p:txBody>
          <a:bodyPr spcFirstLastPara="1" wrap="square" lIns="91425" tIns="91425" rIns="91425" bIns="91425" anchor="t" anchorCtr="0">
            <a:noAutofit/>
          </a:bodyPr>
          <a:lstStyle/>
          <a:p>
            <a:pPr algn="just"/>
            <a:r>
              <a:rPr lang="en-US" altLang="en-US" sz="2000" b="1">
                <a:latin typeface="Times New Roman" panose="02020603050405020304" pitchFamily="18" charset="0"/>
                <a:cs typeface="Times New Roman" panose="02020603050405020304" pitchFamily="18" charset="0"/>
              </a:rPr>
              <a:t>Hardware Required:</a:t>
            </a:r>
            <a:r>
              <a:rPr lang="en-US" altLang="en-US" sz="2000">
                <a:latin typeface="Times New Roman" panose="02020603050405020304" pitchFamily="18" charset="0"/>
                <a:cs typeface="Times New Roman" panose="02020603050405020304" pitchFamily="18" charset="0"/>
              </a:rPr>
              <a:t> Windows 8 machine.</a:t>
            </a:r>
            <a:endParaRPr lang="en-US" altLang="en-US" sz="2000">
              <a:latin typeface="Times New Roman" panose="02020603050405020304" pitchFamily="18" charset="0"/>
              <a:cs typeface="Times New Roman" panose="02020603050405020304" pitchFamily="18" charset="0"/>
            </a:endParaRPr>
          </a:p>
          <a:p>
            <a:pPr algn="just"/>
            <a:endParaRPr lang="en-US" altLang="en-US" sz="2000">
              <a:latin typeface="Times New Roman" panose="02020603050405020304" pitchFamily="18" charset="0"/>
              <a:cs typeface="Times New Roman" panose="02020603050405020304" pitchFamily="18" charset="0"/>
            </a:endParaRPr>
          </a:p>
          <a:p>
            <a:pPr algn="just"/>
            <a:r>
              <a:rPr lang="en-US" altLang="en-US" sz="2000" b="1">
                <a:latin typeface="Times New Roman" panose="02020603050405020304" pitchFamily="18" charset="0"/>
                <a:cs typeface="Times New Roman" panose="02020603050405020304" pitchFamily="18" charset="0"/>
              </a:rPr>
              <a:t>Software Required:</a:t>
            </a:r>
            <a:r>
              <a:rPr lang="en-US" altLang="en-US" sz="2000">
                <a:latin typeface="Times New Roman" panose="02020603050405020304" pitchFamily="18" charset="0"/>
                <a:cs typeface="Times New Roman" panose="02020603050405020304" pitchFamily="18" charset="0"/>
              </a:rPr>
              <a:t> Two web browsers installed.</a:t>
            </a:r>
            <a:endParaRPr lang="en-US" altLang="en-US" sz="2000">
              <a:latin typeface="Times New Roman" panose="02020603050405020304" pitchFamily="18" charset="0"/>
              <a:cs typeface="Times New Roman" panose="02020603050405020304" pitchFamily="18" charset="0"/>
            </a:endParaRPr>
          </a:p>
          <a:p>
            <a:pPr algn="just"/>
            <a:endParaRPr lang="en-US" altLang="en-US" sz="2000">
              <a:latin typeface="Times New Roman" panose="02020603050405020304" pitchFamily="18" charset="0"/>
              <a:cs typeface="Times New Roman" panose="02020603050405020304" pitchFamily="18" charset="0"/>
            </a:endParaRPr>
          </a:p>
          <a:p>
            <a:pPr algn="just"/>
            <a:r>
              <a:rPr lang="en-US" altLang="en-US" sz="2000" b="1">
                <a:latin typeface="Times New Roman" panose="02020603050405020304" pitchFamily="18" charset="0"/>
                <a:cs typeface="Times New Roman" panose="02020603050405020304" pitchFamily="18" charset="0"/>
              </a:rPr>
              <a:t>System Requirement:</a:t>
            </a:r>
            <a:r>
              <a:rPr lang="en-US" altLang="en-US" sz="2000">
                <a:latin typeface="Times New Roman" panose="02020603050405020304" pitchFamily="18" charset="0"/>
                <a:cs typeface="Times New Roman" panose="02020603050405020304" pitchFamily="18" charset="0"/>
              </a:rPr>
              <a:t> Internet bandwidth of 30 Mbps.</a:t>
            </a:r>
            <a:endParaRPr lang="en-US" altLang="en-US" sz="2000">
              <a:latin typeface="Times New Roman" panose="02020603050405020304" pitchFamily="18" charset="0"/>
              <a:cs typeface="Times New Roman" panose="02020603050405020304" pitchFamily="18" charset="0"/>
            </a:endParaRPr>
          </a:p>
          <a:p>
            <a:pPr algn="just"/>
            <a:endParaRPr lang="en-US" altLang="en-US" sz="2000">
              <a:latin typeface="Times New Roman" panose="02020603050405020304" pitchFamily="18" charset="0"/>
              <a:cs typeface="Times New Roman" panose="02020603050405020304" pitchFamily="18" charset="0"/>
            </a:endParaRPr>
          </a:p>
        </p:txBody>
      </p:sp>
      <p:sp>
        <p:nvSpPr>
          <p:cNvPr id="2" name="Text Box 1"/>
          <p:cNvSpPr txBox="1"/>
          <p:nvPr/>
        </p:nvSpPr>
        <p:spPr>
          <a:xfrm>
            <a:off x="3103245" y="815975"/>
            <a:ext cx="3048000" cy="306705"/>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132330" y="410845"/>
            <a:ext cx="5349875" cy="7232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200" dirty="0">
                <a:latin typeface="Times New Roman" panose="02020603050405020304" pitchFamily="18" charset="0"/>
                <a:cs typeface="Times New Roman" panose="02020603050405020304" pitchFamily="18" charset="0"/>
              </a:rPr>
              <a:t>Features of the Application</a:t>
            </a:r>
            <a:endParaRPr lang="en-GB" sz="3200" dirty="0">
              <a:latin typeface="Times New Roman" panose="02020603050405020304" pitchFamily="18" charset="0"/>
              <a:cs typeface="Times New Roman" panose="02020603050405020304" pitchFamily="18" charset="0"/>
            </a:endParaRPr>
          </a:p>
        </p:txBody>
      </p:sp>
      <p:sp>
        <p:nvSpPr>
          <p:cNvPr id="230" name="Google Shape;230;p35"/>
          <p:cNvSpPr txBox="1">
            <a:spLocks noGrp="1"/>
          </p:cNvSpPr>
          <p:nvPr>
            <p:ph type="subTitle" idx="1"/>
          </p:nvPr>
        </p:nvSpPr>
        <p:spPr>
          <a:xfrm>
            <a:off x="2440940" y="1398905"/>
            <a:ext cx="6453505" cy="3175635"/>
          </a:xfrm>
          <a:prstGeom prst="rect">
            <a:avLst/>
          </a:prstGeom>
        </p:spPr>
        <p:txBody>
          <a:bodyPr spcFirstLastPara="1" wrap="square" lIns="91425" tIns="91425" rIns="91425" bIns="91425" anchor="t" anchorCtr="0">
            <a:noAutofit/>
          </a:bodyPr>
          <a:lstStyle/>
          <a:p>
            <a:pPr marL="400050" indent="-285750" algn="just">
              <a:buFont typeface="Wingdings" panose="05000000000000000000" charset="0"/>
              <a:buChar char="v"/>
            </a:pPr>
            <a:r>
              <a:rPr lang="en-US" altLang="en-US" sz="2000">
                <a:latin typeface="Times New Roman" panose="02020603050405020304" pitchFamily="18" charset="0"/>
                <a:cs typeface="Times New Roman" panose="02020603050405020304" pitchFamily="18" charset="0"/>
              </a:rPr>
              <a:t>Client and company information management.</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marL="400050" indent="-285750" algn="just">
              <a:buFont typeface="Wingdings" panose="05000000000000000000" charset="0"/>
              <a:buChar char="v"/>
            </a:pPr>
            <a:r>
              <a:rPr lang="en-US" altLang="en-US" sz="2000">
                <a:latin typeface="Times New Roman" panose="02020603050405020304" pitchFamily="18" charset="0"/>
                <a:cs typeface="Times New Roman" panose="02020603050405020304" pitchFamily="18" charset="0"/>
              </a:rPr>
              <a:t>Owner and contact detail records.</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marL="400050" indent="-285750" algn="just">
              <a:buFont typeface="Wingdings" panose="05000000000000000000" charset="0"/>
              <a:buChar char="v"/>
            </a:pPr>
            <a:r>
              <a:rPr lang="en-US" altLang="en-US" sz="2000">
                <a:latin typeface="Times New Roman" panose="02020603050405020304" pitchFamily="18" charset="0"/>
                <a:cs typeface="Times New Roman" panose="02020603050405020304" pitchFamily="18" charset="0"/>
              </a:rPr>
              <a:t>Worker assignment and task tracking.</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marL="400050" indent="-285750" algn="just">
              <a:buFont typeface="Wingdings" panose="05000000000000000000" charset="0"/>
              <a:buChar char="v"/>
            </a:pPr>
            <a:r>
              <a:rPr lang="en-US" altLang="en-US" sz="2000">
                <a:latin typeface="Times New Roman" panose="02020603050405020304" pitchFamily="18" charset="0"/>
                <a:cs typeface="Times New Roman" panose="02020603050405020304" pitchFamily="18" charset="0"/>
              </a:rPr>
              <a:t>Material measurement and cost calculation.</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marL="400050" indent="-285750" algn="just">
              <a:buFont typeface="Wingdings" panose="05000000000000000000" charset="0"/>
              <a:buChar char="v"/>
            </a:pPr>
            <a:r>
              <a:rPr lang="en-US" altLang="en-US" sz="2000">
                <a:latin typeface="Times New Roman" panose="02020603050405020304" pitchFamily="18" charset="0"/>
                <a:cs typeface="Times New Roman" panose="02020603050405020304" pitchFamily="18" charset="0"/>
              </a:rPr>
              <a:t>Process tracking for tasks like Drilling, Welding, Cutting, and Folding.</a:t>
            </a:r>
            <a:endParaRPr lang="en-US" altLang="en-US"/>
          </a:p>
        </p:txBody>
      </p:sp>
      <p:sp>
        <p:nvSpPr>
          <p:cNvPr id="2" name="Text Box 1"/>
          <p:cNvSpPr txBox="1"/>
          <p:nvPr/>
        </p:nvSpPr>
        <p:spPr>
          <a:xfrm>
            <a:off x="3103245" y="815975"/>
            <a:ext cx="3048000" cy="306705"/>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1945005" y="410845"/>
            <a:ext cx="5537200" cy="7232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200" dirty="0">
                <a:latin typeface="Times New Roman" panose="02020603050405020304" pitchFamily="18" charset="0"/>
                <a:cs typeface="Times New Roman" panose="02020603050405020304" pitchFamily="18" charset="0"/>
              </a:rPr>
              <a:t>Engineering Workflows</a:t>
            </a:r>
            <a:endParaRPr lang="en-GB" sz="3200" dirty="0">
              <a:latin typeface="Times New Roman" panose="02020603050405020304" pitchFamily="18" charset="0"/>
              <a:cs typeface="Times New Roman" panose="02020603050405020304" pitchFamily="18" charset="0"/>
            </a:endParaRPr>
          </a:p>
        </p:txBody>
      </p:sp>
      <p:sp>
        <p:nvSpPr>
          <p:cNvPr id="230" name="Google Shape;230;p35"/>
          <p:cNvSpPr txBox="1">
            <a:spLocks noGrp="1"/>
          </p:cNvSpPr>
          <p:nvPr>
            <p:ph type="subTitle" idx="1"/>
          </p:nvPr>
        </p:nvSpPr>
        <p:spPr>
          <a:xfrm>
            <a:off x="2513374" y="1587424"/>
            <a:ext cx="6453450" cy="2460249"/>
          </a:xfrm>
          <a:prstGeom prst="rect">
            <a:avLst/>
          </a:prstGeom>
        </p:spPr>
        <p:txBody>
          <a:bodyPr spcFirstLastPara="1" wrap="square" lIns="91425" tIns="91425" rIns="91425" bIns="91425" anchor="t" anchorCtr="0">
            <a:noAutofit/>
          </a:bodyPr>
          <a:lstStyle/>
          <a:p>
            <a:pPr algn="just">
              <a:buFont typeface="Wingdings" panose="05000000000000000000" charset="0"/>
              <a:buChar char="v"/>
            </a:pPr>
            <a:r>
              <a:rPr lang="en-US" altLang="en-US" sz="2000" b="1">
                <a:latin typeface="Times New Roman" panose="02020603050405020304" pitchFamily="18" charset="0"/>
                <a:cs typeface="Times New Roman" panose="02020603050405020304" pitchFamily="18" charset="0"/>
              </a:rPr>
              <a:t>Fabrication:</a:t>
            </a:r>
            <a:r>
              <a:rPr lang="en-US" altLang="en-US" sz="2000">
                <a:latin typeface="Times New Roman" panose="02020603050405020304" pitchFamily="18" charset="0"/>
                <a:cs typeface="Times New Roman" panose="02020603050405020304" pitchFamily="18" charset="0"/>
              </a:rPr>
              <a:t> Includes Drilling, Welding, Cutting, and Folding.</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altLang="en-US" sz="2000" b="1">
                <a:latin typeface="Times New Roman" panose="02020603050405020304" pitchFamily="18" charset="0"/>
                <a:cs typeface="Times New Roman" panose="02020603050405020304" pitchFamily="18" charset="0"/>
              </a:rPr>
              <a:t>Shed Construction:</a:t>
            </a:r>
            <a:r>
              <a:rPr lang="en-US" altLang="en-US" sz="2000">
                <a:latin typeface="Times New Roman" panose="02020603050405020304" pitchFamily="18" charset="0"/>
                <a:cs typeface="Times New Roman" panose="02020603050405020304" pitchFamily="18" charset="0"/>
              </a:rPr>
              <a:t> Tracking and managing shed-building tasks.</a:t>
            </a:r>
            <a:endParaRPr lang="en-US" altLang="en-US" sz="2000">
              <a:latin typeface="Times New Roman" panose="02020603050405020304" pitchFamily="18" charset="0"/>
              <a:cs typeface="Times New Roman" panose="02020603050405020304" pitchFamily="18" charset="0"/>
            </a:endParaRPr>
          </a:p>
          <a:p>
            <a:pPr marL="114300" indent="0" algn="just">
              <a:buFont typeface="Wingdings" panose="05000000000000000000" charset="0"/>
            </a:pPr>
            <a:endParaRPr lang="en-US" alt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altLang="en-US" sz="2000" b="1">
                <a:latin typeface="Times New Roman" panose="02020603050405020304" pitchFamily="18" charset="0"/>
                <a:cs typeface="Times New Roman" panose="02020603050405020304" pitchFamily="18" charset="0"/>
              </a:rPr>
              <a:t>Pipe Lining:</a:t>
            </a:r>
            <a:r>
              <a:rPr lang="en-US" altLang="en-US" sz="2000">
                <a:latin typeface="Times New Roman" panose="02020603050405020304" pitchFamily="18" charset="0"/>
                <a:cs typeface="Times New Roman" panose="02020603050405020304" pitchFamily="18" charset="0"/>
              </a:rPr>
              <a:t> Managing pipe repairing and replacing workflows.</a:t>
            </a:r>
            <a:endParaRPr lang="en-US" altLang="en-US" sz="2000">
              <a:latin typeface="Times New Roman" panose="02020603050405020304" pitchFamily="18" charset="0"/>
              <a:cs typeface="Times New Roman" panose="02020603050405020304" pitchFamily="18" charset="0"/>
            </a:endParaRPr>
          </a:p>
        </p:txBody>
      </p:sp>
      <p:sp>
        <p:nvSpPr>
          <p:cNvPr id="2" name="Text Box 1"/>
          <p:cNvSpPr txBox="1"/>
          <p:nvPr/>
        </p:nvSpPr>
        <p:spPr>
          <a:xfrm>
            <a:off x="3103245" y="827405"/>
            <a:ext cx="3048000" cy="306705"/>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2225908" y="371756"/>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latin typeface="Times New Roman" panose="02020603050405020304" pitchFamily="18" charset="0"/>
                <a:cs typeface="Times New Roman" panose="02020603050405020304" pitchFamily="18" charset="0"/>
              </a:rPr>
              <a:t>Objectives</a:t>
            </a:r>
            <a:endParaRPr lang="en-US" altLang="en-US"/>
          </a:p>
        </p:txBody>
      </p:sp>
      <p:sp>
        <p:nvSpPr>
          <p:cNvPr id="215" name="Google Shape;215;p33"/>
          <p:cNvSpPr txBox="1">
            <a:spLocks noGrp="1"/>
          </p:cNvSpPr>
          <p:nvPr>
            <p:ph type="body" idx="1"/>
          </p:nvPr>
        </p:nvSpPr>
        <p:spPr>
          <a:xfrm>
            <a:off x="149012" y="1285800"/>
            <a:ext cx="6445517" cy="32862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chemeClr val="dk1"/>
              </a:buClr>
              <a:buSzPts val="1100"/>
              <a:buFont typeface="Wingdings" panose="05000000000000000000" charset="0"/>
              <a:buChar char="v"/>
            </a:pPr>
            <a:r>
              <a:rPr lang="en-US" altLang="en-US" sz="2000">
                <a:solidFill>
                  <a:schemeClr val="dk1"/>
                </a:solidFill>
                <a:latin typeface="Times New Roman" panose="02020603050405020304" pitchFamily="18" charset="0"/>
                <a:cs typeface="Times New Roman" panose="02020603050405020304" pitchFamily="18" charset="0"/>
              </a:rPr>
              <a:t>Efficiently manage client and worker information.</a:t>
            </a:r>
            <a:endParaRPr lang="en-US" altLang="en-US" sz="200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1100"/>
              <a:buFont typeface="Wingdings" panose="05000000000000000000" charset="0"/>
              <a:buNone/>
            </a:pPr>
            <a:endParaRPr lang="en-US" altLang="en-US" sz="200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100"/>
              <a:buFont typeface="Wingdings" panose="05000000000000000000" charset="0"/>
              <a:buChar char="v"/>
            </a:pPr>
            <a:r>
              <a:rPr lang="en-US" altLang="en-US" sz="2000">
                <a:solidFill>
                  <a:schemeClr val="dk1"/>
                </a:solidFill>
                <a:latin typeface="Times New Roman" panose="02020603050405020304" pitchFamily="18" charset="0"/>
                <a:cs typeface="Times New Roman" panose="02020603050405020304" pitchFamily="18" charset="0"/>
              </a:rPr>
              <a:t>Track material requirements and automate price calculations.</a:t>
            </a:r>
            <a:endParaRPr lang="en-US" altLang="en-US" sz="200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1100"/>
              <a:buFont typeface="Wingdings" panose="05000000000000000000" charset="0"/>
              <a:buNone/>
            </a:pPr>
            <a:endParaRPr lang="en-US" altLang="en-US" sz="200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100"/>
              <a:buFont typeface="Wingdings" panose="05000000000000000000" charset="0"/>
              <a:buChar char="v"/>
            </a:pPr>
            <a:r>
              <a:rPr lang="en-US" altLang="en-US" sz="2000">
                <a:solidFill>
                  <a:schemeClr val="dk1"/>
                </a:solidFill>
                <a:latin typeface="Times New Roman" panose="02020603050405020304" pitchFamily="18" charset="0"/>
                <a:cs typeface="Times New Roman" panose="02020603050405020304" pitchFamily="18" charset="0"/>
              </a:rPr>
              <a:t>Provide detailed management for workflows like Drilling, Welding, and Shed Construction.</a:t>
            </a:r>
            <a:endParaRPr lang="en-US" altLang="en-US" sz="2000">
              <a:solidFill>
                <a:schemeClr val="dk1"/>
              </a:solidFill>
              <a:latin typeface="Times New Roman" panose="02020603050405020304" pitchFamily="18" charset="0"/>
              <a:cs typeface="Times New Roman" panose="02020603050405020304" pitchFamily="18" charset="0"/>
            </a:endParaRP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 name="Google Shape;600;p59"/>
          <p:cNvSpPr txBox="1">
            <a:spLocks noGrp="1"/>
          </p:cNvSpPr>
          <p:nvPr>
            <p:ph type="title"/>
          </p:nvPr>
        </p:nvSpPr>
        <p:spPr>
          <a:xfrm>
            <a:off x="3390900" y="363753"/>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Times New Roman" panose="02020603050405020304" pitchFamily="18" charset="0"/>
                <a:cs typeface="Times New Roman" panose="02020603050405020304" pitchFamily="18" charset="0"/>
              </a:rPr>
              <a:t>Conclusion</a:t>
            </a:r>
            <a:endParaRPr lang="en-GB" sz="3200" dirty="0">
              <a:latin typeface="Times New Roman" panose="02020603050405020304" pitchFamily="18" charset="0"/>
              <a:cs typeface="Times New Roman" panose="02020603050405020304" pitchFamily="18" charset="0"/>
            </a:endParaRPr>
          </a:p>
        </p:txBody>
      </p:sp>
      <p:sp>
        <p:nvSpPr>
          <p:cNvPr id="8" name="Google Shape;632;p61"/>
          <p:cNvSpPr txBox="1"/>
          <p:nvPr/>
        </p:nvSpPr>
        <p:spPr>
          <a:xfrm>
            <a:off x="4335817" y="2591387"/>
            <a:ext cx="5452041" cy="2337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1600"/>
              </a:spcAft>
              <a:buClr>
                <a:schemeClr val="dk1"/>
              </a:buClr>
              <a:buSzPts val="1100"/>
            </a:pPr>
            <a:endParaRPr lang="en-US" sz="1600" dirty="0">
              <a:latin typeface="Times New Roman" panose="02020603050405020304" pitchFamily="18" charset="0"/>
              <a:cs typeface="Times New Roman" panose="02020603050405020304" pitchFamily="18" charset="0"/>
            </a:endParaRPr>
          </a:p>
        </p:txBody>
      </p:sp>
      <p:sp>
        <p:nvSpPr>
          <p:cNvPr id="9" name="Google Shape;632;p61"/>
          <p:cNvSpPr txBox="1"/>
          <p:nvPr/>
        </p:nvSpPr>
        <p:spPr>
          <a:xfrm>
            <a:off x="3213735" y="1899920"/>
            <a:ext cx="5544820" cy="29476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1600"/>
              </a:spcAft>
              <a:buClr>
                <a:schemeClr val="dk1"/>
              </a:buClr>
              <a:buSzPts val="1100"/>
            </a:pPr>
            <a:r>
              <a:rPr lang="en-US" altLang="en-US" sz="2000">
                <a:solidFill>
                  <a:schemeClr val="dk1"/>
                </a:solidFill>
                <a:latin typeface="Times New Roman" panose="02020603050405020304" pitchFamily="18" charset="0"/>
                <a:ea typeface="Montserrat" panose="00000500000000000000"/>
                <a:cs typeface="Times New Roman" panose="02020603050405020304" pitchFamily="18" charset="0"/>
              </a:rPr>
              <a:t>With this CRM application, engineering works can achieve better efficiency, minimize errors, and enhance project management. It simplifies complex workflows, ensuring smooth operation and accurate pricing.</a:t>
            </a:r>
            <a:endParaRPr lang="en-US" altLang="en-US" sz="2000">
              <a:solidFill>
                <a:schemeClr val="dk1"/>
              </a:solidFill>
              <a:latin typeface="Times New Roman" panose="02020603050405020304" pitchFamily="18" charset="0"/>
              <a:ea typeface="Montserrat" panose="0000050000000000000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 name="Google Shape;600;p59"/>
          <p:cNvSpPr txBox="1">
            <a:spLocks noGrp="1"/>
          </p:cNvSpPr>
          <p:nvPr>
            <p:ph type="title"/>
          </p:nvPr>
        </p:nvSpPr>
        <p:spPr>
          <a:xfrm>
            <a:off x="2951480" y="1680743"/>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3200" dirty="0">
                <a:latin typeface="Times New Roman" panose="02020603050405020304" pitchFamily="18" charset="0"/>
                <a:cs typeface="Times New Roman" panose="02020603050405020304" pitchFamily="18" charset="0"/>
              </a:rPr>
              <a:t>Thank You!</a:t>
            </a:r>
            <a:endParaRPr lang="en-IN" altLang="en-GB" sz="3200" dirty="0">
              <a:latin typeface="Times New Roman" panose="02020603050405020304" pitchFamily="18" charset="0"/>
              <a:cs typeface="Times New Roman" panose="02020603050405020304" pitchFamily="18" charset="0"/>
            </a:endParaRPr>
          </a:p>
        </p:txBody>
      </p:sp>
      <p:sp>
        <p:nvSpPr>
          <p:cNvPr id="8" name="Google Shape;632;p61"/>
          <p:cNvSpPr txBox="1"/>
          <p:nvPr/>
        </p:nvSpPr>
        <p:spPr>
          <a:xfrm>
            <a:off x="4335817" y="2591387"/>
            <a:ext cx="5452041" cy="2337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1600"/>
              </a:spcAft>
              <a:buClr>
                <a:schemeClr val="dk1"/>
              </a:buClr>
              <a:buSzPts val="1100"/>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1801</Words>
  <Application>WPS Presentation</Application>
  <PresentationFormat>On-screen Show (16:9)</PresentationFormat>
  <Paragraphs>61</Paragraphs>
  <Slides>8</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Montserrat</vt:lpstr>
      <vt:lpstr>Quicksand Medium</vt:lpstr>
      <vt:lpstr>Segoe Print</vt:lpstr>
      <vt:lpstr>Didact Gothic</vt:lpstr>
      <vt:lpstr>Montserrat SemiBold</vt:lpstr>
      <vt:lpstr>Times New Roman</vt:lpstr>
      <vt:lpstr>Wingdings</vt:lpstr>
      <vt:lpstr>Microsoft YaHei</vt:lpstr>
      <vt:lpstr>Arial Unicode MS</vt:lpstr>
      <vt:lpstr>Management Consulting Toolkit by Slidesgo</vt:lpstr>
      <vt:lpstr>A CRM APPLICATION TO ENGINEERING WORKS</vt:lpstr>
      <vt:lpstr>Problem Statement</vt:lpstr>
      <vt:lpstr>Hardware and Software Requirements</vt:lpstr>
      <vt:lpstr>Features of the Application</vt:lpstr>
      <vt:lpstr>Engineering Workflows</vt:lpstr>
      <vt:lpstr>Objectives</vt:lpstr>
      <vt:lpstr>Conclusion</vt:lpstr>
      <vt:lpstr>Let’s start the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Mugun</dc:creator>
  <cp:lastModifiedBy>gayat</cp:lastModifiedBy>
  <cp:revision>22</cp:revision>
  <dcterms:created xsi:type="dcterms:W3CDTF">2024-10-25T08:37:00Z</dcterms:created>
  <dcterms:modified xsi:type="dcterms:W3CDTF">2024-11-19T15:46:23Z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59161562E35C4B76B87A01CB7EB80B28_12</vt:lpwstr>
  </property>
  <property fmtid="{D5CDD505-2E9C-101B-9397-08002B2CF9AE}" pid="3" name="KSOProductBuildVer">
    <vt:lpwstr>1033-12.2.0.18911</vt:lpwstr>
  </property>
</Properties>
</file>