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360" r:id="rId6"/>
    <p:sldId id="361" r:id="rId7"/>
    <p:sldId id="362" r:id="rId8"/>
    <p:sldId id="297" r:id="rId9"/>
    <p:sldId id="298" r:id="rId10"/>
    <p:sldId id="259" r:id="rId11"/>
    <p:sldId id="307" r:id="rId12"/>
    <p:sldId id="309" r:id="rId13"/>
    <p:sldId id="308" r:id="rId14"/>
    <p:sldId id="329" r:id="rId15"/>
    <p:sldId id="330" r:id="rId16"/>
    <p:sldId id="331" r:id="rId17"/>
    <p:sldId id="332" r:id="rId18"/>
    <p:sldId id="333" r:id="rId19"/>
    <p:sldId id="340" r:id="rId20"/>
    <p:sldId id="363" r:id="rId21"/>
    <p:sldId id="341" r:id="rId22"/>
    <p:sldId id="342" r:id="rId23"/>
    <p:sldId id="343" r:id="rId24"/>
    <p:sldId id="344" r:id="rId25"/>
    <p:sldId id="345" r:id="rId26"/>
    <p:sldId id="346" r:id="rId27"/>
    <p:sldId id="300" r:id="rId28"/>
    <p:sldId id="301" r:id="rId29"/>
    <p:sldId id="302" r:id="rId30"/>
    <p:sldId id="311" r:id="rId31"/>
    <p:sldId id="268" r:id="rId32"/>
    <p:sldId id="312" r:id="rId33"/>
    <p:sldId id="269" r:id="rId34"/>
    <p:sldId id="313" r:id="rId35"/>
    <p:sldId id="270" r:id="rId36"/>
    <p:sldId id="276" r:id="rId37"/>
    <p:sldId id="271" r:id="rId38"/>
    <p:sldId id="272" r:id="rId39"/>
    <p:sldId id="273" r:id="rId40"/>
    <p:sldId id="303" r:id="rId41"/>
    <p:sldId id="327" r:id="rId42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0000"/>
    <a:srgbClr val="0000FF"/>
    <a:srgbClr val="CC0099"/>
    <a:srgbClr val="00CC00"/>
    <a:srgbClr val="008000"/>
    <a:srgbClr val="A5002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  <a:endParaRPr lang="en-US" noProof="0" smtClean="0"/>
          </a:p>
          <a:p>
            <a:pPr lvl="1"/>
            <a:r>
              <a:rPr lang="th-TH" noProof="0" smtClean="0"/>
              <a:t>ระดับที่สอง</a:t>
            </a:r>
            <a:endParaRPr lang="en-US" noProof="0" smtClean="0"/>
          </a:p>
          <a:p>
            <a:pPr lvl="2"/>
            <a:r>
              <a:rPr lang="th-TH" noProof="0" smtClean="0"/>
              <a:t>ระดับที่สาม</a:t>
            </a:r>
            <a:endParaRPr lang="en-US" noProof="0" smtClean="0"/>
          </a:p>
          <a:p>
            <a:pPr lvl="3"/>
            <a:r>
              <a:rPr lang="th-TH" noProof="0" smtClean="0"/>
              <a:t>ระดับที่สี่</a:t>
            </a:r>
            <a:endParaRPr lang="en-US" noProof="0" smtClean="0"/>
          </a:p>
          <a:p>
            <a:pPr lvl="4"/>
            <a:r>
              <a:rPr lang="th-TH" noProof="0" smtClean="0"/>
              <a:t>ระดับที่ห้า</a:t>
            </a:r>
            <a:endParaRPr lang="en-US" noProof="0" smtClean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8B32FDF-7C23-41AD-B9C9-70094B893B9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4500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</a:t>
            </a:r>
            <a:r>
              <a:rPr lang="th-TH" dirty="0" smtClean="0"/>
              <a:t>ที่ </a:t>
            </a:r>
            <a:r>
              <a:rPr lang="en-US" dirty="0" smtClean="0"/>
              <a:t>5,6 </a:t>
            </a:r>
            <a:r>
              <a:rPr lang="th-TH" dirty="0" smtClean="0"/>
              <a:t>มีแค่ข้อมูล </a:t>
            </a:r>
            <a:r>
              <a:rPr lang="en-US" dirty="0" smtClean="0"/>
              <a:t>Fax </a:t>
            </a:r>
            <a:r>
              <a:rPr lang="th-TH" dirty="0" smtClean="0"/>
              <a:t>หรือ </a:t>
            </a:r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32FDF-7C23-41AD-B9C9-70094B893B9F}" type="slidenum">
              <a:rPr lang="en-US" smtClean="0"/>
              <a:pPr>
                <a:defRPr/>
              </a:pPr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599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ngsana New" pitchFamily="18" charset="-34"/>
              </a:rPr>
              <a:t>A Super key is any combination of fields within a table that uniquely identifies each record within that table.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32FDF-7C23-41AD-B9C9-70094B893B9F}" type="slidenum">
              <a:rPr lang="en-US" smtClean="0"/>
              <a:pPr>
                <a:defRPr/>
              </a:pPr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57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D9A05-E2AA-4B42-8DF1-A633F1C58561}" type="slidenum">
              <a:rPr lang="en-US" smtClean="0"/>
              <a:pPr/>
              <a:t>35</a:t>
            </a:fld>
            <a:endParaRPr lang="th-TH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E8653-7E4B-4CD7-B989-FDE939A36E42}" type="slidenum">
              <a:rPr lang="en-US" smtClean="0"/>
              <a:pPr/>
              <a:t>37</a:t>
            </a:fld>
            <a:endParaRPr lang="th-TH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DE39E-BADA-4F51-953F-116004219699}" type="slidenum">
              <a:rPr lang="en-US" smtClean="0"/>
              <a:pPr/>
              <a:t>38</a:t>
            </a:fld>
            <a:endParaRPr lang="th-TH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E139E-1850-487B-9A8F-2771FA3DBB39}" type="slidenum">
              <a:rPr lang="en-US" smtClean="0"/>
              <a:pPr/>
              <a:t>39</a:t>
            </a:fld>
            <a:endParaRPr lang="th-TH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th-TH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0B8CF-0244-44E8-8CA3-AD607155185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632" y="4022576"/>
            <a:ext cx="68580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 smtClean="0">
                <a:latin typeface="Tw Cen MT" pitchFamily="34" charset="0"/>
              </a:rPr>
              <a:t>Database System</a:t>
            </a:r>
            <a:endParaRPr lang="th-TH" sz="4400" dirty="0" smtClean="0">
              <a:latin typeface="Tw Cen MT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w Cen MT" pitchFamily="34" charset="0"/>
              </a:rPr>
              <a:t>Relational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b="1" dirty="0" smtClean="0">
                <a:solidFill>
                  <a:srgbClr val="0000FF"/>
                </a:solidFill>
              </a:rPr>
              <a:t>คุณสมบัติของรีเลชัน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760"/>
            <a:ext cx="8472488" cy="5257800"/>
          </a:xfrm>
        </p:spPr>
        <p:txBody>
          <a:bodyPr>
            <a:normAutofit/>
          </a:bodyPr>
          <a:lstStyle/>
          <a:p>
            <a:pPr algn="thaiDist" eaLnBrk="1" hangingPunct="1">
              <a:lnSpc>
                <a:spcPct val="90000"/>
              </a:lnSpc>
            </a:pPr>
            <a:r>
              <a:rPr lang="th-TH" sz="3200" dirty="0" smtClean="0">
                <a:latin typeface="Cambria" pitchFamily="18" charset="0"/>
                <a:cs typeface="Cordia New" pitchFamily="34" charset="-34"/>
              </a:rPr>
              <a:t>มีชื่อรีเลชันไม่ซ้ำกัน</a:t>
            </a:r>
          </a:p>
          <a:p>
            <a:pPr algn="thaiDist" eaLnBrk="1" hangingPunct="1">
              <a:lnSpc>
                <a:spcPct val="90000"/>
              </a:lnSpc>
            </a:pPr>
            <a:r>
              <a:rPr lang="th-TH" sz="3200" dirty="0" smtClean="0">
                <a:latin typeface="Cambria" pitchFamily="18" charset="0"/>
                <a:cs typeface="Cordia New" pitchFamily="34" charset="-34"/>
              </a:rPr>
              <a:t>ในแต่ละเซลล์(cell)ของรีเลชัน บรรจุข้อมูลได้ 1 ค่าเท่านั้น</a:t>
            </a:r>
          </a:p>
          <a:p>
            <a:pPr algn="thaiDist" eaLnBrk="1" hangingPunct="1">
              <a:lnSpc>
                <a:spcPct val="90000"/>
              </a:lnSpc>
            </a:pPr>
            <a:r>
              <a:rPr lang="th-TH" sz="3200" dirty="0" smtClean="0">
                <a:latin typeface="Cambria" pitchFamily="18" charset="0"/>
                <a:cs typeface="Cordia New" pitchFamily="34" charset="-34"/>
              </a:rPr>
              <a:t>ในรีเลชันเดียวกันจะต้อง</a:t>
            </a:r>
            <a:r>
              <a:rPr lang="th-TH" sz="3200" u="sng" dirty="0" smtClean="0">
                <a:latin typeface="Cambria" pitchFamily="18" charset="0"/>
                <a:cs typeface="Cordia New" pitchFamily="34" charset="-34"/>
              </a:rPr>
              <a:t>ไม่มีแอททริบิวท์ที่ชื่อซ้ำกัน</a:t>
            </a:r>
          </a:p>
          <a:p>
            <a:pPr algn="thaiDist" eaLnBrk="1" hangingPunct="1">
              <a:lnSpc>
                <a:spcPct val="90000"/>
              </a:lnSpc>
            </a:pPr>
            <a:r>
              <a:rPr lang="th-TH" sz="3200" dirty="0" smtClean="0">
                <a:latin typeface="Cambria" pitchFamily="18" charset="0"/>
                <a:cs typeface="Cordia New" pitchFamily="34" charset="-34"/>
              </a:rPr>
              <a:t>ค่าข้อมูลที่อยู่ในแอททริบิวท์เดียวกันต้องอยู่ในขอบเขตโดเมนเดียวกัน</a:t>
            </a:r>
          </a:p>
          <a:p>
            <a:pPr algn="thaiDist" eaLnBrk="1" hangingPunct="1">
              <a:lnSpc>
                <a:spcPct val="90000"/>
              </a:lnSpc>
            </a:pPr>
            <a:r>
              <a:rPr lang="th-TH" sz="3200" dirty="0" smtClean="0">
                <a:latin typeface="Cambria" pitchFamily="18" charset="0"/>
                <a:cs typeface="Cordia New" pitchFamily="34" charset="-34"/>
              </a:rPr>
              <a:t>ห้ามมีทูเพิลซ้ำกันในรีเลชันเดียวกัน</a:t>
            </a:r>
          </a:p>
          <a:p>
            <a:pPr algn="thaiDist" eaLnBrk="1" hangingPunct="1">
              <a:lnSpc>
                <a:spcPct val="90000"/>
              </a:lnSpc>
            </a:pPr>
            <a:r>
              <a:rPr lang="th-TH" sz="3200" dirty="0" smtClean="0">
                <a:latin typeface="Cambria" pitchFamily="18" charset="0"/>
                <a:cs typeface="Cordia New" pitchFamily="34" charset="-34"/>
              </a:rPr>
              <a:t>การเรียงลำดับแอททริบิวท์ในรีเลชันไม่ถือเป็นสำคัญ</a:t>
            </a:r>
          </a:p>
          <a:p>
            <a:pPr algn="thaiDist" eaLnBrk="1" hangingPunct="1">
              <a:lnSpc>
                <a:spcPct val="90000"/>
              </a:lnSpc>
            </a:pPr>
            <a:r>
              <a:rPr lang="th-TH" sz="3200" dirty="0" smtClean="0">
                <a:latin typeface="Cambria" pitchFamily="18" charset="0"/>
                <a:cs typeface="Cordia New" pitchFamily="34" charset="-34"/>
              </a:rPr>
              <a:t>การเรียงลำดับทูเพิลในรีเลชันไม่ถือเป็นสำคัญ </a:t>
            </a:r>
            <a:endParaRPr lang="fr-CA" sz="3200" dirty="0" smtClean="0">
              <a:latin typeface="Cambria" pitchFamily="18" charset="0"/>
              <a:cs typeface="Cordia New" pitchFamily="34" charset="-34"/>
            </a:endParaRPr>
          </a:p>
          <a:p>
            <a:pPr algn="thaiDist" eaLnBrk="1" hangingPunct="1">
              <a:lnSpc>
                <a:spcPct val="90000"/>
              </a:lnSpc>
            </a:pPr>
            <a:r>
              <a:rPr lang="th-TH" sz="3200" dirty="0" smtClean="0">
                <a:latin typeface="Cambria" pitchFamily="18" charset="0"/>
                <a:cs typeface="Cordia New" pitchFamily="34" charset="-34"/>
              </a:rPr>
              <a:t>ทุกรีเลชันควรจะมีกุญแจหลัก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10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b="1" smtClean="0">
                <a:solidFill>
                  <a:srgbClr val="0000FF"/>
                </a:solidFill>
              </a:rPr>
              <a:t>ตัวอย่างรีเลชัน</a:t>
            </a:r>
          </a:p>
        </p:txBody>
      </p:sp>
      <p:graphicFrame>
        <p:nvGraphicFramePr>
          <p:cNvPr id="6" name="Group 222"/>
          <p:cNvGraphicFramePr>
            <a:graphicFrameLocks noGrp="1"/>
          </p:cNvGraphicFramePr>
          <p:nvPr>
            <p:ph sz="quarter" idx="1"/>
          </p:nvPr>
        </p:nvGraphicFramePr>
        <p:xfrm>
          <a:off x="323850" y="1844675"/>
          <a:ext cx="8496300" cy="3744913"/>
        </p:xfrm>
        <a:graphic>
          <a:graphicData uri="http://schemas.openxmlformats.org/drawingml/2006/table">
            <a:tbl>
              <a:tblPr/>
              <a:tblGrid>
                <a:gridCol w="1584325"/>
                <a:gridCol w="1008063"/>
                <a:gridCol w="1152525"/>
                <a:gridCol w="1295400"/>
                <a:gridCol w="2232025"/>
                <a:gridCol w="1223962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EmployeeNumber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FirstName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Jerry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Johnson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JJ@somewhere.com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236-9987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Abernathy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MA@somewhere.com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444-8898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Liz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Smarthers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LS@somewhere.com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777-0098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Caruthers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TC@somewhere.com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236-9987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Jackson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Production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TJ@somewhere.com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444-9980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Eleanore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Caldera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EC@somewhere.com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767-09000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Bandalone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RB@somewhere.com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767-0900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>
                <a:solidFill>
                  <a:srgbClr val="0000FF"/>
                </a:solidFill>
              </a:rPr>
              <a:t>ตัวอย่าง </a:t>
            </a:r>
            <a:r>
              <a:rPr lang="en-US" sz="4000" dirty="0" smtClean="0">
                <a:solidFill>
                  <a:srgbClr val="0000FF"/>
                </a:solidFill>
              </a:rPr>
              <a:t>Table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th-TH" dirty="0" smtClean="0">
                <a:solidFill>
                  <a:srgbClr val="0000FF"/>
                </a:solidFill>
              </a:rPr>
              <a:t>แต่ไม่ใช่ </a:t>
            </a:r>
            <a:r>
              <a:rPr lang="en-US" sz="4000" dirty="0" smtClean="0">
                <a:solidFill>
                  <a:srgbClr val="0000FF"/>
                </a:solidFill>
              </a:rPr>
              <a:t>Relation</a:t>
            </a:r>
            <a:endParaRPr lang="th-TH" dirty="0" smtClean="0">
              <a:solidFill>
                <a:srgbClr val="0000FF"/>
              </a:solidFill>
            </a:endParaRPr>
          </a:p>
        </p:txBody>
      </p:sp>
      <p:graphicFrame>
        <p:nvGraphicFramePr>
          <p:cNvPr id="7" name="Group 12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6249203"/>
              </p:ext>
            </p:extLst>
          </p:nvPr>
        </p:nvGraphicFramePr>
        <p:xfrm>
          <a:off x="251519" y="1219200"/>
          <a:ext cx="8435281" cy="4616454"/>
        </p:xfrm>
        <a:graphic>
          <a:graphicData uri="http://schemas.openxmlformats.org/drawingml/2006/table">
            <a:tbl>
              <a:tblPr/>
              <a:tblGrid>
                <a:gridCol w="1573480"/>
                <a:gridCol w="1000713"/>
                <a:gridCol w="1143905"/>
                <a:gridCol w="1285469"/>
                <a:gridCol w="2216214"/>
                <a:gridCol w="1215500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EmployeeNumber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FirstName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LastName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Jerry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Johnson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JJ@somewhere.com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236-9987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Abernathy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MA@somewhere.com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444-8898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Liz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Smarthers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LS@somewhere.com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777-0098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Caruthers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TC@somewhere.com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236-9987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Fax :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266-9987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Home :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555-7171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Jackson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Production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TJ@somewhere.com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444-9980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Eleanore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Caldera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EC@somewhere.com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767-09000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Fax :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236-9987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Home :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555-7171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Bandalone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RB@somewhere.com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Cordia New" pitchFamily="34" charset="-34"/>
                        </a:rPr>
                        <a:t>767-0900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b="1" smtClean="0">
                <a:solidFill>
                  <a:srgbClr val="0000FF"/>
                </a:solidFill>
              </a:rPr>
              <a:t>ตัวอย่างการสร้างรีเลชัน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13</a:t>
            </a:fld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CREATE  TABLE  </a:t>
            </a:r>
            <a:r>
              <a:rPr lang="en-US" sz="28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	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Std_ID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	CHAR(11),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Std_FName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VARCHAR(20),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Std_LName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VARCHAR(30),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Std_Address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VARCHAR(50),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Std_Major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VARCHAR(15),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Std_GPA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	DECIMAL(3,2),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Fac_ID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	CHAR(5) ,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Primary Key 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Std_ID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3200" kern="0" dirty="0">
              <a:latin typeface="Tahom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Definition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Relation Definition (Table Definition)</a:t>
            </a:r>
          </a:p>
          <a:p>
            <a:pPr lvl="1"/>
            <a:r>
              <a:rPr lang="en-US" sz="2600" dirty="0" smtClean="0"/>
              <a:t>Relation schema </a:t>
            </a:r>
            <a:r>
              <a:rPr lang="th-TH" sz="2600" dirty="0" smtClean="0"/>
              <a:t>เกี่ยวข้องกับชื่อของรีเลชั่นและโครงสร้างซึ่งประกอบด้วยชื่อประเภทของแอทริบิวต์ รวมถึงข้อบังคับ </a:t>
            </a:r>
            <a:r>
              <a:rPr lang="en-US" sz="2600" dirty="0" smtClean="0"/>
              <a:t>(Constraint)</a:t>
            </a:r>
          </a:p>
          <a:p>
            <a:pPr lvl="1"/>
            <a:r>
              <a:rPr lang="th-TH" sz="2600" dirty="0" smtClean="0"/>
              <a:t>การสร้างรีเลชั่นทำได้โดย</a:t>
            </a:r>
          </a:p>
          <a:p>
            <a:pPr lvl="1"/>
            <a:endParaRPr lang="th-TH" dirty="0"/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(</a:t>
            </a:r>
          </a:p>
          <a:p>
            <a:pPr marL="27432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&lt;…. attribute lists… &gt;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book (</a:t>
            </a:r>
          </a:p>
          <a:p>
            <a:pPr marL="27432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char(10),</a:t>
            </a:r>
          </a:p>
          <a:p>
            <a:pPr marL="27432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 char(30),</a:t>
            </a:r>
          </a:p>
          <a:p>
            <a:pPr marL="27432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	char(1) check (value in (‘R’, ‘G’)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 R = reserved;  G=general</a:t>
            </a:r>
            <a:endParaRPr lang="th-TH" dirty="0" smtClean="0">
              <a:latin typeface="Courier New" pitchFamily="49" charset="0"/>
            </a:endParaRPr>
          </a:p>
          <a:p>
            <a:pPr lvl="1"/>
            <a:endParaRPr lang="th-TH" dirty="0"/>
          </a:p>
          <a:p>
            <a:pPr lvl="1"/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39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Data Types</a:t>
            </a:r>
          </a:p>
          <a:p>
            <a:pPr lvl="1"/>
            <a:r>
              <a:rPr lang="th-TH" sz="2400" dirty="0" smtClean="0"/>
              <a:t>ทุกแอทริบิวต์ต้องมีประเภทของข้อมูล</a:t>
            </a:r>
          </a:p>
          <a:p>
            <a:pPr lvl="1"/>
            <a:r>
              <a:rPr lang="en-US" sz="2400" dirty="0" smtClean="0"/>
              <a:t>SQL </a:t>
            </a:r>
            <a:r>
              <a:rPr lang="th-TH" sz="2400" dirty="0" smtClean="0"/>
              <a:t>ได้กำหนดประเภทข้อมูลเบื้องต้นให้ดังนี้</a:t>
            </a:r>
            <a:endParaRPr lang="en-US" sz="2400" dirty="0" smtClean="0"/>
          </a:p>
          <a:p>
            <a:pPr lvl="2"/>
            <a:r>
              <a:rPr lang="en-US" sz="2400" dirty="0"/>
              <a:t> Character strings</a:t>
            </a:r>
          </a:p>
          <a:p>
            <a:pPr lvl="2"/>
            <a:r>
              <a:rPr lang="en-US" sz="2400" dirty="0" smtClean="0"/>
              <a:t>Numbers</a:t>
            </a:r>
            <a:endParaRPr lang="en-US" sz="2400" dirty="0"/>
          </a:p>
          <a:p>
            <a:pPr lvl="2"/>
            <a:r>
              <a:rPr lang="en-US" sz="2400" dirty="0" smtClean="0"/>
              <a:t>Bit </a:t>
            </a:r>
            <a:r>
              <a:rPr lang="en-US" sz="2400" dirty="0"/>
              <a:t>strings</a:t>
            </a:r>
          </a:p>
          <a:p>
            <a:pPr lvl="2"/>
            <a:r>
              <a:rPr lang="en-US" sz="2400" dirty="0" smtClean="0"/>
              <a:t>Binary </a:t>
            </a:r>
            <a:r>
              <a:rPr lang="en-US" sz="2400" dirty="0"/>
              <a:t>strings</a:t>
            </a:r>
          </a:p>
          <a:p>
            <a:pPr lvl="2"/>
            <a:r>
              <a:rPr lang="en-US" sz="2400" dirty="0" smtClean="0"/>
              <a:t>Date/Time</a:t>
            </a:r>
            <a:endParaRPr lang="en-US" sz="2400" dirty="0"/>
          </a:p>
          <a:p>
            <a:pPr lvl="2"/>
            <a:r>
              <a:rPr lang="en-US" sz="2400" dirty="0" smtClean="0"/>
              <a:t>Boolean</a:t>
            </a:r>
            <a:endParaRPr lang="en-US" sz="2400" dirty="0"/>
          </a:p>
          <a:p>
            <a:pPr lvl="2"/>
            <a:r>
              <a:rPr lang="en-US" sz="2400" dirty="0" smtClean="0"/>
              <a:t>Arrays</a:t>
            </a:r>
            <a:endParaRPr lang="en-US" sz="2400" dirty="0"/>
          </a:p>
          <a:p>
            <a:pPr lvl="2"/>
            <a:r>
              <a:rPr lang="en-US" sz="2400" dirty="0" smtClean="0"/>
              <a:t>Row types</a:t>
            </a:r>
          </a:p>
          <a:p>
            <a:pPr lvl="2"/>
            <a:r>
              <a:rPr lang="en-US" sz="2400" dirty="0" smtClean="0"/>
              <a:t>…</a:t>
            </a:r>
            <a:endParaRPr lang="th-TH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326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</a:t>
            </a:r>
            <a:r>
              <a:rPr lang="en-US" dirty="0" smtClean="0"/>
              <a:t>SQL-1999)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Strings</a:t>
            </a:r>
          </a:p>
          <a:p>
            <a:pPr lvl="1"/>
            <a:r>
              <a:rPr lang="en-US" b="1" dirty="0" smtClean="0"/>
              <a:t>char</a:t>
            </a:r>
            <a:r>
              <a:rPr lang="en-US" dirty="0"/>
              <a:t>, character - char(30)</a:t>
            </a:r>
          </a:p>
          <a:p>
            <a:pPr lvl="1">
              <a:tabLst>
                <a:tab pos="7442200" algn="r"/>
              </a:tabLst>
            </a:pPr>
            <a:r>
              <a:rPr lang="en-US" b="1" dirty="0" err="1" smtClean="0"/>
              <a:t>varchar</a:t>
            </a:r>
            <a:r>
              <a:rPr lang="en-US" dirty="0"/>
              <a:t>, character varying </a:t>
            </a:r>
            <a:r>
              <a:rPr lang="en-US" dirty="0" smtClean="0"/>
              <a:t>	- </a:t>
            </a:r>
            <a:r>
              <a:rPr lang="en-US" dirty="0" err="1"/>
              <a:t>varchar</a:t>
            </a:r>
            <a:r>
              <a:rPr lang="en-US" dirty="0"/>
              <a:t>(30)</a:t>
            </a:r>
          </a:p>
          <a:p>
            <a:pPr lvl="1">
              <a:tabLst>
                <a:tab pos="7442200" algn="r"/>
              </a:tabLst>
            </a:pPr>
            <a:r>
              <a:rPr lang="en-US" b="1" dirty="0" err="1" smtClean="0"/>
              <a:t>clob</a:t>
            </a:r>
            <a:r>
              <a:rPr lang="en-US" dirty="0"/>
              <a:t>, character large object </a:t>
            </a:r>
            <a:r>
              <a:rPr lang="en-US" dirty="0" smtClean="0"/>
              <a:t>	- </a:t>
            </a:r>
            <a:r>
              <a:rPr lang="en-US" dirty="0" err="1"/>
              <a:t>clob</a:t>
            </a:r>
            <a:r>
              <a:rPr lang="en-US" dirty="0"/>
              <a:t>(100K)</a:t>
            </a:r>
          </a:p>
          <a:p>
            <a:pPr lvl="1">
              <a:tabLst>
                <a:tab pos="7442200" algn="r"/>
              </a:tabLst>
            </a:pPr>
            <a:r>
              <a:rPr lang="en-US" b="1" dirty="0" err="1" smtClean="0"/>
              <a:t>nchar</a:t>
            </a:r>
            <a:r>
              <a:rPr lang="en-US" dirty="0"/>
              <a:t>, </a:t>
            </a:r>
            <a:r>
              <a:rPr lang="en-US" b="1" dirty="0" err="1"/>
              <a:t>nchar</a:t>
            </a:r>
            <a:r>
              <a:rPr lang="en-US" b="1" dirty="0"/>
              <a:t> varying</a:t>
            </a:r>
            <a:r>
              <a:rPr lang="en-US" dirty="0"/>
              <a:t>, </a:t>
            </a:r>
            <a:r>
              <a:rPr lang="en-US" b="1" dirty="0" err="1" smtClean="0"/>
              <a:t>nclob</a:t>
            </a:r>
            <a:r>
              <a:rPr lang="en-US" dirty="0" smtClean="0"/>
              <a:t> 	- </a:t>
            </a:r>
            <a:r>
              <a:rPr lang="en-US" dirty="0" err="1" smtClean="0"/>
              <a:t>nchar</a:t>
            </a:r>
            <a:r>
              <a:rPr lang="en-US" dirty="0" smtClean="0"/>
              <a:t>(5)</a:t>
            </a:r>
          </a:p>
          <a:p>
            <a:pPr lvl="1">
              <a:tabLst>
                <a:tab pos="7442200" algn="r"/>
              </a:tabLst>
            </a:pPr>
            <a:endParaRPr lang="en-US" dirty="0"/>
          </a:p>
          <a:p>
            <a:pPr>
              <a:tabLst>
                <a:tab pos="7442200" algn="r"/>
              </a:tabLst>
            </a:pPr>
            <a:r>
              <a:rPr lang="th-TH" dirty="0" smtClean="0"/>
              <a:t>ความหมาย</a:t>
            </a:r>
          </a:p>
          <a:p>
            <a:pPr lvl="1">
              <a:tabLst>
                <a:tab pos="7442200" algn="r"/>
              </a:tabLst>
            </a:pPr>
            <a:r>
              <a:rPr lang="en-US" dirty="0" smtClean="0"/>
              <a:t>char </a:t>
            </a:r>
            <a:r>
              <a:rPr lang="en-US" dirty="0"/>
              <a:t>= </a:t>
            </a:r>
            <a:r>
              <a:rPr lang="th-TH" dirty="0" smtClean="0"/>
              <a:t>กำหนดขนาดแน่นอน </a:t>
            </a:r>
            <a:r>
              <a:rPr lang="en-US" dirty="0" smtClean="0"/>
              <a:t>(fixed-length </a:t>
            </a:r>
            <a:r>
              <a:rPr lang="en-US" dirty="0"/>
              <a:t>character </a:t>
            </a:r>
            <a:r>
              <a:rPr lang="en-US" dirty="0" smtClean="0"/>
              <a:t>strings)</a:t>
            </a:r>
            <a:endParaRPr lang="en-US" dirty="0"/>
          </a:p>
          <a:p>
            <a:pPr lvl="1">
              <a:tabLst>
                <a:tab pos="7442200" algn="r"/>
              </a:tabLst>
            </a:pPr>
            <a:r>
              <a:rPr lang="en-US" dirty="0" err="1" smtClean="0"/>
              <a:t>varchar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th-TH" dirty="0" smtClean="0"/>
              <a:t>ขนาดไม่แน่นอน </a:t>
            </a:r>
            <a:r>
              <a:rPr lang="en-US" dirty="0" smtClean="0"/>
              <a:t>(variable-length </a:t>
            </a:r>
            <a:r>
              <a:rPr lang="en-US" dirty="0"/>
              <a:t>character </a:t>
            </a:r>
            <a:r>
              <a:rPr lang="en-US" dirty="0" smtClean="0"/>
              <a:t>strings)</a:t>
            </a:r>
            <a:endParaRPr lang="en-US" dirty="0"/>
          </a:p>
          <a:p>
            <a:pPr lvl="1">
              <a:tabLst>
                <a:tab pos="7442200" algn="r"/>
              </a:tabLst>
            </a:pPr>
            <a:r>
              <a:rPr lang="en-US" dirty="0" err="1" smtClean="0"/>
              <a:t>clob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th-TH" dirty="0" smtClean="0"/>
              <a:t>ข้อมูลอักษรจำนวนมาก </a:t>
            </a:r>
            <a:r>
              <a:rPr lang="en-US" dirty="0" smtClean="0"/>
              <a:t>(large, </a:t>
            </a:r>
            <a:r>
              <a:rPr lang="en-US" dirty="0"/>
              <a:t>variable-length character </a:t>
            </a:r>
            <a:r>
              <a:rPr lang="en-US" dirty="0" smtClean="0"/>
              <a:t>strings)</a:t>
            </a:r>
          </a:p>
          <a:p>
            <a:pPr lvl="1">
              <a:tabLst>
                <a:tab pos="7442200" algn="r"/>
              </a:tabLst>
            </a:pPr>
            <a:r>
              <a:rPr lang="en-US" dirty="0" smtClean="0"/>
              <a:t>national </a:t>
            </a:r>
            <a:r>
              <a:rPr lang="en-US" dirty="0"/>
              <a:t>char = </a:t>
            </a:r>
            <a:r>
              <a:rPr lang="en-US" dirty="0" err="1"/>
              <a:t>unicode</a:t>
            </a:r>
            <a:r>
              <a:rPr lang="en-US" dirty="0"/>
              <a:t> (2-byte character)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874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(SQL-1999)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Exact Numbers</a:t>
            </a:r>
          </a:p>
          <a:p>
            <a:pPr lvl="1">
              <a:tabLst>
                <a:tab pos="7442200" algn="r"/>
              </a:tabLst>
            </a:pPr>
            <a:r>
              <a:rPr lang="en-US" dirty="0" err="1" smtClean="0"/>
              <a:t>int</a:t>
            </a:r>
            <a:r>
              <a:rPr lang="en-US" dirty="0" smtClean="0"/>
              <a:t>, integer, </a:t>
            </a:r>
            <a:r>
              <a:rPr lang="en-US" dirty="0" err="1" smtClean="0"/>
              <a:t>smallint</a:t>
            </a:r>
            <a:r>
              <a:rPr lang="en-US" dirty="0" smtClean="0"/>
              <a:t>	- integer</a:t>
            </a:r>
          </a:p>
          <a:p>
            <a:pPr lvl="1">
              <a:tabLst>
                <a:tab pos="7442200" algn="r"/>
              </a:tabLst>
            </a:pPr>
            <a:r>
              <a:rPr lang="en-US" dirty="0" smtClean="0"/>
              <a:t>numeric, decimal	- numeric (5)</a:t>
            </a:r>
            <a:br>
              <a:rPr lang="en-US" dirty="0" smtClean="0"/>
            </a:br>
            <a:r>
              <a:rPr lang="en-US" dirty="0" smtClean="0"/>
              <a:t>	e.g. 999.99 = numeric (5,2)</a:t>
            </a:r>
          </a:p>
          <a:p>
            <a:pPr>
              <a:tabLst>
                <a:tab pos="7442200" algn="r"/>
              </a:tabLst>
            </a:pPr>
            <a:r>
              <a:rPr lang="en-US" dirty="0" smtClean="0"/>
              <a:t>Approximate Numbers</a:t>
            </a:r>
          </a:p>
          <a:p>
            <a:pPr lvl="1">
              <a:tabLst>
                <a:tab pos="7442200" algn="r"/>
              </a:tabLst>
            </a:pPr>
            <a:r>
              <a:rPr lang="en-US" dirty="0" smtClean="0"/>
              <a:t>real, float	- real, float</a:t>
            </a:r>
          </a:p>
          <a:p>
            <a:pPr lvl="1">
              <a:tabLst>
                <a:tab pos="7442200" algn="r"/>
              </a:tabLst>
            </a:pPr>
            <a:r>
              <a:rPr lang="en-US" dirty="0" smtClean="0"/>
              <a:t>double precision	- double precision</a:t>
            </a:r>
          </a:p>
          <a:p>
            <a:pPr lvl="1">
              <a:tabLst>
                <a:tab pos="7442200" algn="r"/>
              </a:tabLst>
            </a:pPr>
            <a:endParaRPr lang="en-US" dirty="0"/>
          </a:p>
          <a:p>
            <a:pPr>
              <a:tabLst>
                <a:tab pos="7442200" algn="r"/>
              </a:tabLst>
            </a:pPr>
            <a:r>
              <a:rPr lang="en-US" dirty="0" smtClean="0"/>
              <a:t>Bit/Binary Strings</a:t>
            </a:r>
          </a:p>
          <a:p>
            <a:pPr lvl="1">
              <a:tabLst>
                <a:tab pos="7442200" algn="r"/>
              </a:tabLst>
            </a:pPr>
            <a:r>
              <a:rPr lang="en-US" dirty="0" smtClean="0"/>
              <a:t>Bit, bit varying	- bit(2), bit varying(20)</a:t>
            </a:r>
          </a:p>
          <a:p>
            <a:pPr lvl="1">
              <a:tabLst>
                <a:tab pos="7442200" algn="r"/>
              </a:tabLst>
            </a:pPr>
            <a:r>
              <a:rPr lang="en-US" dirty="0" smtClean="0"/>
              <a:t>Blob, binary large object 	- blob(2M), blob(9K)</a:t>
            </a:r>
          </a:p>
          <a:p>
            <a:pPr lvl="1">
              <a:tabLst>
                <a:tab pos="7442200" algn="r"/>
              </a:tabLst>
            </a:pPr>
            <a:endParaRPr lang="en-US" dirty="0" smtClean="0"/>
          </a:p>
          <a:p>
            <a:pPr lvl="1">
              <a:tabLst>
                <a:tab pos="7442200" algn="r"/>
              </a:tabLst>
            </a:pPr>
            <a:endParaRPr lang="en-US" dirty="0"/>
          </a:p>
          <a:p>
            <a:pPr lvl="1">
              <a:tabLst>
                <a:tab pos="7442200" algn="r"/>
              </a:tabLst>
            </a:pPr>
            <a:endParaRPr lang="en-US" dirty="0" smtClean="0"/>
          </a:p>
          <a:p>
            <a:pPr lvl="1">
              <a:tabLst>
                <a:tab pos="7442200" algn="r"/>
              </a:tabLst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145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(SQL-1999)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Datetimes</a:t>
            </a:r>
            <a:endParaRPr lang="en-US" dirty="0"/>
          </a:p>
          <a:p>
            <a:pPr lvl="1"/>
            <a:r>
              <a:rPr lang="en-US" dirty="0" smtClean="0"/>
              <a:t>date</a:t>
            </a:r>
            <a:r>
              <a:rPr lang="en-US" dirty="0"/>
              <a:t>, time, timestamp</a:t>
            </a:r>
          </a:p>
          <a:p>
            <a:pPr lvl="1"/>
            <a:r>
              <a:rPr lang="en-US" dirty="0" smtClean="0"/>
              <a:t>time/timestamp </a:t>
            </a:r>
            <a:r>
              <a:rPr lang="en-US" dirty="0"/>
              <a:t>with time zone</a:t>
            </a:r>
          </a:p>
          <a:p>
            <a:pPr lvl="1"/>
            <a:r>
              <a:rPr lang="en-US" dirty="0" smtClean="0"/>
              <a:t>interval</a:t>
            </a:r>
            <a:endParaRPr lang="en-US" dirty="0"/>
          </a:p>
          <a:p>
            <a:r>
              <a:rPr lang="en-US" dirty="0" smtClean="0"/>
              <a:t>Others</a:t>
            </a:r>
            <a:endParaRPr lang="en-US" dirty="0"/>
          </a:p>
          <a:p>
            <a:pPr lvl="1"/>
            <a:r>
              <a:rPr lang="en-US" dirty="0" smtClean="0"/>
              <a:t>Boolean </a:t>
            </a:r>
            <a:r>
              <a:rPr lang="en-US" dirty="0"/>
              <a:t>(values: true, false, unknown)</a:t>
            </a:r>
          </a:p>
          <a:p>
            <a:pPr lvl="1"/>
            <a:r>
              <a:rPr lang="en-US" dirty="0" smtClean="0"/>
              <a:t>Array </a:t>
            </a:r>
            <a:r>
              <a:rPr lang="en-US" dirty="0"/>
              <a:t>types (multi-valued)</a:t>
            </a:r>
          </a:p>
          <a:p>
            <a:pPr lvl="1"/>
            <a:r>
              <a:rPr lang="en-US" dirty="0" smtClean="0"/>
              <a:t>Anonymous </a:t>
            </a:r>
            <a:r>
              <a:rPr lang="en-US" dirty="0"/>
              <a:t>row types (composite)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302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</a:p>
          <a:p>
            <a:r>
              <a:rPr lang="en-US" dirty="0" smtClean="0"/>
              <a:t>Candidate Key</a:t>
            </a:r>
          </a:p>
          <a:p>
            <a:r>
              <a:rPr lang="en-US" dirty="0" smtClean="0"/>
              <a:t>Primary Key</a:t>
            </a:r>
            <a:endParaRPr lang="en-US" dirty="0"/>
          </a:p>
          <a:p>
            <a:r>
              <a:rPr lang="en-US" dirty="0" smtClean="0"/>
              <a:t>Alternate Key</a:t>
            </a:r>
            <a:endParaRPr lang="en-US" dirty="0"/>
          </a:p>
          <a:p>
            <a:r>
              <a:rPr lang="en-US" dirty="0"/>
              <a:t>Composite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Foreign Key</a:t>
            </a:r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19</a:t>
            </a:fld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509120"/>
            <a:ext cx="1579240" cy="15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4000" dirty="0" smtClean="0">
                <a:solidFill>
                  <a:srgbClr val="0000FF"/>
                </a:solidFill>
              </a:rPr>
              <a:t>แบบจำลองฐานข้อมูลเชิงสัมพันธ์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0434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th-TH" sz="2800" dirty="0" smtClean="0">
                <a:latin typeface="Cambria" pitchFamily="18" charset="0"/>
                <a:cs typeface="+mj-cs"/>
              </a:rPr>
              <a:t>คิดค้นโดย </a:t>
            </a:r>
            <a:r>
              <a:rPr lang="en-US" sz="2800" dirty="0" smtClean="0">
                <a:latin typeface="Cambria" pitchFamily="18" charset="0"/>
                <a:cs typeface="+mj-cs"/>
              </a:rPr>
              <a:t>Dr. E.F.   </a:t>
            </a:r>
            <a:r>
              <a:rPr lang="en-US" sz="2800" dirty="0" err="1" smtClean="0">
                <a:latin typeface="Cambria" pitchFamily="18" charset="0"/>
                <a:cs typeface="+mj-cs"/>
              </a:rPr>
              <a:t>Codd</a:t>
            </a:r>
            <a:r>
              <a:rPr lang="en-US" sz="2800" dirty="0" smtClean="0">
                <a:latin typeface="Cambria" pitchFamily="18" charset="0"/>
                <a:cs typeface="+mj-cs"/>
              </a:rPr>
              <a:t> </a:t>
            </a:r>
            <a:r>
              <a:rPr lang="th-TH" sz="2800" dirty="0" smtClean="0">
                <a:latin typeface="Cambria" pitchFamily="18" charset="0"/>
                <a:cs typeface="+mj-cs"/>
              </a:rPr>
              <a:t>ในปี </a:t>
            </a:r>
            <a:r>
              <a:rPr lang="en-US" sz="2800" dirty="0" smtClean="0">
                <a:latin typeface="Cambria" pitchFamily="18" charset="0"/>
                <a:cs typeface="+mj-cs"/>
              </a:rPr>
              <a:t>1970</a:t>
            </a:r>
          </a:p>
          <a:p>
            <a:pPr eaLnBrk="1" hangingPunct="1">
              <a:defRPr/>
            </a:pPr>
            <a:r>
              <a:rPr lang="th-TH" sz="2800" dirty="0" smtClean="0">
                <a:latin typeface="Cambria" pitchFamily="18" charset="0"/>
                <a:cs typeface="+mj-cs"/>
              </a:rPr>
              <a:t>มีพื้นฐานมาจากทฤษฎีทางคณิตศาสตร์ </a:t>
            </a:r>
            <a:r>
              <a:rPr lang="en-US" sz="2800" dirty="0" smtClean="0">
                <a:latin typeface="Cambria" pitchFamily="18" charset="0"/>
                <a:cs typeface="+mj-cs"/>
              </a:rPr>
              <a:t>(Set)</a:t>
            </a:r>
            <a:endParaRPr lang="th-TH" sz="2800" dirty="0" smtClean="0">
              <a:latin typeface="Cambria" pitchFamily="18" charset="0"/>
              <a:cs typeface="+mj-cs"/>
            </a:endParaRPr>
          </a:p>
          <a:p>
            <a:pPr eaLnBrk="1" hangingPunct="1">
              <a:defRPr/>
            </a:pPr>
            <a:r>
              <a:rPr lang="th-TH" sz="2800" dirty="0" smtClean="0">
                <a:latin typeface="Cambria" pitchFamily="18" charset="0"/>
                <a:cs typeface="+mj-cs"/>
              </a:rPr>
              <a:t>มีการมองข้อมูลเป็นแบบตาราง </a:t>
            </a:r>
            <a:r>
              <a:rPr lang="en-US" sz="2800" dirty="0" smtClean="0">
                <a:latin typeface="Cambria" pitchFamily="18" charset="0"/>
                <a:cs typeface="+mj-cs"/>
              </a:rPr>
              <a:t>2 </a:t>
            </a:r>
            <a:r>
              <a:rPr lang="th-TH" sz="2800" dirty="0" smtClean="0">
                <a:latin typeface="Cambria" pitchFamily="18" charset="0"/>
                <a:cs typeface="+mj-cs"/>
              </a:rPr>
              <a:t>มิติ</a:t>
            </a:r>
            <a:endParaRPr lang="en-US" sz="2800" dirty="0" smtClean="0">
              <a:latin typeface="Cambria" pitchFamily="18" charset="0"/>
              <a:cs typeface="+mj-cs"/>
            </a:endParaRPr>
          </a:p>
          <a:p>
            <a:pPr eaLnBrk="1" hangingPunct="1">
              <a:defRPr/>
            </a:pPr>
            <a:r>
              <a:rPr lang="th-TH" sz="2800" dirty="0" smtClean="0">
                <a:latin typeface="Cambria" pitchFamily="18" charset="0"/>
              </a:rPr>
              <a:t>กลุ่มพัฒนา</a:t>
            </a:r>
          </a:p>
          <a:p>
            <a:pPr lvl="1">
              <a:defRPr/>
            </a:pPr>
            <a:r>
              <a:rPr lang="th-TH" sz="2800" dirty="0" smtClean="0">
                <a:latin typeface="Cambria" pitchFamily="18" charset="0"/>
              </a:rPr>
              <a:t>งานวิจัย </a:t>
            </a:r>
            <a:r>
              <a:rPr lang="en-US" sz="2800" dirty="0" smtClean="0">
                <a:latin typeface="Cambria" pitchFamily="18" charset="0"/>
              </a:rPr>
              <a:t>: UC Berkeley – Ingres; IBM – System R</a:t>
            </a:r>
          </a:p>
          <a:p>
            <a:pPr lvl="1">
              <a:defRPr/>
            </a:pPr>
            <a:r>
              <a:rPr lang="th-TH" sz="2800" dirty="0" smtClean="0">
                <a:latin typeface="Cambria" pitchFamily="18" charset="0"/>
              </a:rPr>
              <a:t>การค้า </a:t>
            </a:r>
            <a:r>
              <a:rPr lang="en-US" sz="2800" dirty="0" smtClean="0">
                <a:latin typeface="Cambria" pitchFamily="18" charset="0"/>
              </a:rPr>
              <a:t>: IBM – SQL/DS, DB2, QBE; Oracle: Oracle</a:t>
            </a:r>
          </a:p>
          <a:p>
            <a:pPr>
              <a:defRPr/>
            </a:pPr>
            <a:r>
              <a:rPr lang="th-TH" sz="2800" dirty="0" smtClean="0">
                <a:latin typeface="Cambria" pitchFamily="18" charset="0"/>
              </a:rPr>
              <a:t>นำเสนอภาษา </a:t>
            </a:r>
            <a:r>
              <a:rPr lang="en-US" sz="2800" dirty="0" smtClean="0">
                <a:latin typeface="Cambria" pitchFamily="18" charset="0"/>
              </a:rPr>
              <a:t>SQL : Structure Query Language</a:t>
            </a:r>
          </a:p>
          <a:p>
            <a:pPr eaLnBrk="1" hangingPunct="1">
              <a:defRPr/>
            </a:pPr>
            <a:r>
              <a:rPr lang="th-TH" sz="2800" dirty="0" smtClean="0">
                <a:latin typeface="Cambria" pitchFamily="18" charset="0"/>
                <a:cs typeface="+mj-cs"/>
              </a:rPr>
              <a:t>เป็นที่นิยมใช้กันมากจนถึงปัจจุบัน</a:t>
            </a:r>
          </a:p>
          <a:p>
            <a:pPr eaLnBrk="1" hangingPunct="1">
              <a:defRPr/>
            </a:pPr>
            <a:endParaRPr lang="th-TH" sz="2800" dirty="0" smtClean="0">
              <a:cs typeface="+mj-cs"/>
            </a:endParaRPr>
          </a:p>
        </p:txBody>
      </p:sp>
      <p:pic>
        <p:nvPicPr>
          <p:cNvPr id="4100" name="Picture 4" descr="Edgar_F_Co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428604"/>
            <a:ext cx="174783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86512" y="2428868"/>
            <a:ext cx="2638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4803_Kwang_MD" pitchFamily="2" charset="0"/>
              </a:rPr>
              <a:t>Edgar Frank </a:t>
            </a:r>
            <a:r>
              <a:rPr lang="en-US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4803_Kwang_MD" pitchFamily="2" charset="0"/>
              </a:rPr>
              <a:t>Codd</a:t>
            </a:r>
            <a:endParaRPr lang="th-TH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4803_Kwang_M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20</a:t>
            </a:fld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แอททริบิวต์หรือกลุ่มของแอททริบิวต์ในรีเลชั่น </a:t>
            </a:r>
          </a:p>
          <a:p>
            <a:r>
              <a:rPr lang="th-TH" sz="3200" dirty="0" smtClean="0"/>
              <a:t>ซึ่งสามารถระบุเอกลักษณ์แต่ละทูเพิลนั้นได้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36807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กุญแจ</a:t>
            </a:r>
            <a:r>
              <a:rPr lang="th-TH" dirty="0" smtClean="0"/>
              <a:t>คู่แข่ง (</a:t>
            </a:r>
            <a:r>
              <a:rPr lang="en-US" dirty="0"/>
              <a:t>Candidate Key)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Subset of Super key</a:t>
            </a:r>
            <a:endParaRPr lang="th-TH" sz="3200" dirty="0" smtClean="0"/>
          </a:p>
          <a:p>
            <a:r>
              <a:rPr lang="th-TH" sz="3200" dirty="0"/>
              <a:t>แอททริบิวต์หรือกลุ่มของแอททริบิวต์ในรีเลชั่น </a:t>
            </a:r>
            <a:r>
              <a:rPr lang="th-TH" sz="3200" dirty="0" smtClean="0"/>
              <a:t> ซึ่ง</a:t>
            </a:r>
            <a:r>
              <a:rPr lang="th-TH" sz="3200" dirty="0"/>
              <a:t>สามารถระบุเอกลักษณ์แต่ละทูเพิลนั้นได้</a:t>
            </a:r>
          </a:p>
          <a:p>
            <a:r>
              <a:rPr lang="th-TH" sz="3200" dirty="0"/>
              <a:t>เมื่อมีการกระทำที่ใช้ค่าของกุญแจคู่แข่ง เพื่อเรียกใช้ข้อมูลใน </a:t>
            </a:r>
            <a:r>
              <a:rPr lang="en-US" sz="3200" dirty="0"/>
              <a:t>Relation </a:t>
            </a:r>
            <a:r>
              <a:rPr lang="th-TH" sz="3200" dirty="0"/>
              <a:t>แล้ว ผลลัพธ์ที่ได้จะปรากฏข้อมูลออกมาเพียง </a:t>
            </a:r>
            <a:r>
              <a:rPr lang="en-US" sz="3200" dirty="0"/>
              <a:t>Tuple </a:t>
            </a:r>
            <a:r>
              <a:rPr lang="th-TH" sz="3200" dirty="0"/>
              <a:t>เดียว</a:t>
            </a:r>
          </a:p>
          <a:p>
            <a:r>
              <a:rPr lang="th-TH" sz="3200" dirty="0"/>
              <a:t>เช่น</a:t>
            </a:r>
          </a:p>
          <a:p>
            <a:pPr lvl="1"/>
            <a:r>
              <a:rPr lang="th-TH" sz="3200" dirty="0"/>
              <a:t>รหัสนักศึกษา , ชื่อ สกุล , เลขบัตรประชาชน</a:t>
            </a:r>
          </a:p>
          <a:p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997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>
                <a:solidFill>
                  <a:srgbClr val="000099"/>
                </a:solidFill>
              </a:rPr>
              <a:t>กุญแจคู่แข่ง</a:t>
            </a:r>
            <a:r>
              <a:rPr lang="en-US" dirty="0" smtClean="0">
                <a:solidFill>
                  <a:srgbClr val="000099"/>
                </a:solidFill>
              </a:rPr>
              <a:t>(Candidate Key)</a:t>
            </a:r>
            <a:endParaRPr lang="th-TH" dirty="0" smtClean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0B8CF-0244-44E8-8CA3-AD607155185D}" type="slidenum">
              <a:rPr lang="en-US" smtClean="0"/>
              <a:pPr>
                <a:defRPr/>
              </a:pPr>
              <a:t>22</a:t>
            </a:fld>
            <a:endParaRPr lang="th-TH"/>
          </a:p>
        </p:txBody>
      </p:sp>
      <p:graphicFrame>
        <p:nvGraphicFramePr>
          <p:cNvPr id="39075" name="Group 16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032251"/>
        </p:xfrm>
        <a:graphic>
          <a:graphicData uri="http://schemas.openxmlformats.org/drawingml/2006/table">
            <a:tbl>
              <a:tblPr/>
              <a:tblGrid>
                <a:gridCol w="1593850"/>
                <a:gridCol w="2728913"/>
                <a:gridCol w="2084387"/>
                <a:gridCol w="1822450"/>
              </a:tblGrid>
              <a:tr h="1001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รหัสสาขา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ที่อยู่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จังหวัด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รหัสไปรษณีย์</a:t>
                      </a:r>
                      <a:endParaRPr kumimoji="0" lang="th-TH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B003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44/3 ถ.อุดรดุษฎี 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อุดรธานี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41000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B005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55/5 ถ.นิตโย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อุดรธานี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41000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B007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  ถ.โพนพิสัย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หนองคาย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44000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B002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  ถ.ชยางกูร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อุบลราชธานี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34000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B004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88/10  ถ.ราชสีมา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นครราชสีมา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43000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2" name="Text Box 0"/>
          <p:cNvSpPr txBox="1">
            <a:spLocks noChangeArrowheads="1"/>
          </p:cNvSpPr>
          <p:nvPr/>
        </p:nvSpPr>
        <p:spPr bwMode="auto">
          <a:xfrm>
            <a:off x="468313" y="5805488"/>
            <a:ext cx="8207375" cy="701675"/>
          </a:xfrm>
          <a:prstGeom prst="rect">
            <a:avLst/>
          </a:prstGeo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CK   </a:t>
            </a:r>
            <a:r>
              <a:rPr lang="th-TH" sz="2000" b="1" dirty="0">
                <a:latin typeface="Tahoma" pitchFamily="34" charset="0"/>
                <a:cs typeface="Tahoma" pitchFamily="34" charset="0"/>
              </a:rPr>
              <a:t>	*  รหัสสาขา</a:t>
            </a:r>
          </a:p>
          <a:p>
            <a:r>
              <a:rPr lang="th-TH" sz="2000" b="1" dirty="0">
                <a:latin typeface="Tahoma" pitchFamily="34" charset="0"/>
                <a:cs typeface="Tahoma" pitchFamily="34" charset="0"/>
              </a:rPr>
              <a:t>	*  ที่อยู่		</a:t>
            </a:r>
          </a:p>
        </p:txBody>
      </p:sp>
    </p:spTree>
    <p:extLst>
      <p:ext uri="{BB962C8B-B14F-4D97-AF65-F5344CB8AC3E}">
        <p14:creationId xmlns:p14="http://schemas.microsoft.com/office/powerpoint/2010/main" val="3967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th-TH" sz="5400" dirty="0" smtClean="0">
                <a:solidFill>
                  <a:srgbClr val="000099"/>
                </a:solidFill>
              </a:rPr>
              <a:t>กุญแจคู่แข่ง</a:t>
            </a:r>
            <a:r>
              <a:rPr lang="en-US" sz="4000" dirty="0" smtClean="0">
                <a:solidFill>
                  <a:srgbClr val="000099"/>
                </a:solidFill>
              </a:rPr>
              <a:t>(Candidate Key)</a:t>
            </a:r>
            <a:endParaRPr lang="th-TH" sz="4000" dirty="0" smtClean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0B8CF-0244-44E8-8CA3-AD607155185D}" type="slidenum">
              <a:rPr lang="en-US" smtClean="0"/>
              <a:pPr>
                <a:defRPr/>
              </a:pPr>
              <a:t>23</a:t>
            </a:fld>
            <a:endParaRPr lang="th-TH"/>
          </a:p>
        </p:txBody>
      </p:sp>
      <p:graphicFrame>
        <p:nvGraphicFramePr>
          <p:cNvPr id="96343" name="Group 87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1" cy="4032251"/>
        </p:xfrm>
        <a:graphic>
          <a:graphicData uri="http://schemas.openxmlformats.org/drawingml/2006/table">
            <a:tbl>
              <a:tblPr/>
              <a:tblGrid>
                <a:gridCol w="2120898"/>
                <a:gridCol w="1557913"/>
                <a:gridCol w="1908970"/>
                <a:gridCol w="2641820"/>
              </a:tblGrid>
              <a:tr h="530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รหัสนักศึกษา</a:t>
                      </a:r>
                      <a:endParaRPr kumimoji="0" lang="th-TH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ชื่อ</a:t>
                      </a:r>
                      <a:endParaRPr kumimoji="0" lang="th-TH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นามสกุล</a:t>
                      </a:r>
                      <a:endParaRPr kumimoji="0" lang="th-TH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โปรแกรมวิชา</a:t>
                      </a:r>
                      <a:endParaRPr kumimoji="0" lang="th-TH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1001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รักการดี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1002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เรียนนา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1005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นฤทัย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2001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เรียบร้อย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2005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จงจิต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อินทชัย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2010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ปิยะพร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สอนชัยดี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3005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ผ่องแผ้ว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3020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กัลยา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นาคสมภพ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24" name="Text Box 68"/>
          <p:cNvSpPr txBox="1">
            <a:spLocks noChangeArrowheads="1"/>
          </p:cNvSpPr>
          <p:nvPr/>
        </p:nvSpPr>
        <p:spPr bwMode="auto">
          <a:xfrm>
            <a:off x="468313" y="5805488"/>
            <a:ext cx="8207375" cy="701675"/>
          </a:xfrm>
          <a:prstGeom prst="rect">
            <a:avLst/>
          </a:prstGeo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CK   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*  รหัสนักศึกษา	</a:t>
            </a:r>
          </a:p>
          <a:p>
            <a:r>
              <a:rPr lang="th-TH" sz="2000" b="1">
                <a:latin typeface="Tahoma" pitchFamily="34" charset="0"/>
                <a:cs typeface="Tahoma" pitchFamily="34" charset="0"/>
              </a:rPr>
              <a:t>       	*  ชื่อ + นามสกุล		</a:t>
            </a:r>
          </a:p>
        </p:txBody>
      </p:sp>
    </p:spTree>
    <p:extLst>
      <p:ext uri="{BB962C8B-B14F-4D97-AF65-F5344CB8AC3E}">
        <p14:creationId xmlns:p14="http://schemas.microsoft.com/office/powerpoint/2010/main" val="17520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th-TH" sz="5400" dirty="0" smtClean="0">
                <a:solidFill>
                  <a:srgbClr val="000099"/>
                </a:solidFill>
              </a:rPr>
              <a:t>กุญแจคู่แข่ง</a:t>
            </a:r>
            <a:r>
              <a:rPr lang="en-US" sz="4000" dirty="0" smtClean="0">
                <a:solidFill>
                  <a:srgbClr val="000099"/>
                </a:solidFill>
              </a:rPr>
              <a:t>(Candidate Key)</a:t>
            </a:r>
            <a:endParaRPr lang="th-TH" sz="4000" dirty="0" smtClean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0B8CF-0244-44E8-8CA3-AD607155185D}" type="slidenum">
              <a:rPr lang="en-US" smtClean="0"/>
              <a:pPr>
                <a:defRPr/>
              </a:pPr>
              <a:t>24</a:t>
            </a:fld>
            <a:endParaRPr lang="th-TH"/>
          </a:p>
        </p:txBody>
      </p:sp>
      <p:graphicFrame>
        <p:nvGraphicFramePr>
          <p:cNvPr id="49264" name="Group 112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2" cy="3887471"/>
        </p:xfrm>
        <a:graphic>
          <a:graphicData uri="http://schemas.openxmlformats.org/drawingml/2006/table">
            <a:tbl>
              <a:tblPr/>
              <a:tblGrid>
                <a:gridCol w="1235156"/>
                <a:gridCol w="1656412"/>
                <a:gridCol w="1373455"/>
                <a:gridCol w="1373455"/>
                <a:gridCol w="1373455"/>
                <a:gridCol w="1217669"/>
              </a:tblGrid>
              <a:tr h="57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หมายเลข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ใบสั่งซื้อ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วันที่ซื้อ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รหัสสินค้า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ชื่อสินค้า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ราคา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/</a:t>
                      </a: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หน่วย</a:t>
                      </a:r>
                      <a:endParaRPr kumimoji="0" lang="th-TH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จำนวน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B001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20/3/2549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P01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Pen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B001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20/3/2549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P03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Ruler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B002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25/3/2549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P02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Notebook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B003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25/3/2549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P01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Pen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B003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25/3/2549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P02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Notebook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B004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27/3/2549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P04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Eraser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B004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27/3/2549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P01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Pen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65" name="Text Box 113"/>
          <p:cNvSpPr txBox="1">
            <a:spLocks noChangeArrowheads="1"/>
          </p:cNvSpPr>
          <p:nvPr/>
        </p:nvSpPr>
        <p:spPr bwMode="auto">
          <a:xfrm>
            <a:off x="468313" y="5734050"/>
            <a:ext cx="8207375" cy="701675"/>
          </a:xfrm>
          <a:prstGeom prst="rect">
            <a:avLst/>
          </a:prstGeo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CK   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หมายเลขใบสั่งซื้อ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+ 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รหัสสินค้า	</a:t>
            </a:r>
          </a:p>
          <a:p>
            <a:r>
              <a:rPr lang="th-TH" sz="2000" b="1">
                <a:latin typeface="Tahoma" pitchFamily="34" charset="0"/>
                <a:cs typeface="Tahoma" pitchFamily="34" charset="0"/>
              </a:rPr>
              <a:t>       	หมายเลขใบสั่งซื้อ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+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ชื่อสินค้า		</a:t>
            </a:r>
          </a:p>
        </p:txBody>
      </p:sp>
    </p:spTree>
    <p:extLst>
      <p:ext uri="{BB962C8B-B14F-4D97-AF65-F5344CB8AC3E}">
        <p14:creationId xmlns:p14="http://schemas.microsoft.com/office/powerpoint/2010/main" val="130283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229600" cy="1139825"/>
          </a:xfrm>
        </p:spPr>
        <p:txBody>
          <a:bodyPr/>
          <a:lstStyle/>
          <a:p>
            <a:pPr eaLnBrk="1" hangingPunct="1"/>
            <a:r>
              <a:rPr lang="th-TH" dirty="0" smtClean="0">
                <a:solidFill>
                  <a:srgbClr val="0000FF"/>
                </a:solidFill>
              </a:rPr>
              <a:t>ตัวอย่าง </a:t>
            </a:r>
            <a:r>
              <a:rPr lang="en-US" dirty="0" smtClean="0">
                <a:solidFill>
                  <a:srgbClr val="0000FF"/>
                </a:solidFill>
              </a:rPr>
              <a:t>Candidate Key</a:t>
            </a:r>
            <a:endParaRPr lang="th-TH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" name="Group 241"/>
          <p:cNvGraphicFramePr>
            <a:graphicFrameLocks noGrp="1"/>
          </p:cNvGraphicFramePr>
          <p:nvPr>
            <p:ph sz="quarter" idx="1"/>
          </p:nvPr>
        </p:nvGraphicFramePr>
        <p:xfrm>
          <a:off x="468313" y="1571625"/>
          <a:ext cx="8135937" cy="4165600"/>
        </p:xfrm>
        <a:graphic>
          <a:graphicData uri="http://schemas.openxmlformats.org/drawingml/2006/table">
            <a:tbl>
              <a:tblPr/>
              <a:tblGrid>
                <a:gridCol w="1366837"/>
                <a:gridCol w="1441450"/>
                <a:gridCol w="1439863"/>
                <a:gridCol w="1727200"/>
                <a:gridCol w="2160587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รหัสนักศึกษา</a:t>
                      </a:r>
                      <a:endParaRPr kumimoji="0" lang="th-TH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ชื่อ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นามสกุล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บัตรประชาชน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โปรแกรมวิชา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รักการดี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3120100755991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เรียนนา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3110211212005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นฤทัย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3141901485662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เรียบร้อย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3120233125447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จงจิต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อินทชัย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3155002551549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ปิยะพร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สอนชัยดี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3112251445345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ผ่องแผ้ว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3122234567657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กัลยา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นาคสมภพ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3122343231156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38"/>
          <p:cNvSpPr>
            <a:spLocks noChangeArrowheads="1"/>
          </p:cNvSpPr>
          <p:nvPr/>
        </p:nvSpPr>
        <p:spPr bwMode="auto">
          <a:xfrm>
            <a:off x="539750" y="1466850"/>
            <a:ext cx="1223963" cy="4319588"/>
          </a:xfrm>
          <a:prstGeom prst="roundRect">
            <a:avLst>
              <a:gd name="adj" fmla="val 16667"/>
            </a:avLst>
          </a:prstGeom>
          <a:solidFill>
            <a:srgbClr val="66FF99">
              <a:alpha val="25882"/>
            </a:srgbClr>
          </a:solidFill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7" name="AutoShape 242"/>
          <p:cNvSpPr>
            <a:spLocks noChangeArrowheads="1"/>
          </p:cNvSpPr>
          <p:nvPr/>
        </p:nvSpPr>
        <p:spPr bwMode="auto">
          <a:xfrm>
            <a:off x="1908175" y="1466850"/>
            <a:ext cx="2735263" cy="4319588"/>
          </a:xfrm>
          <a:prstGeom prst="roundRect">
            <a:avLst>
              <a:gd name="adj" fmla="val 16667"/>
            </a:avLst>
          </a:prstGeom>
          <a:solidFill>
            <a:srgbClr val="CC99FF">
              <a:alpha val="39999"/>
            </a:srgbClr>
          </a:solidFill>
          <a:ln w="38100">
            <a:solidFill>
              <a:srgbClr val="99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8" name="AutoShape 243"/>
          <p:cNvSpPr>
            <a:spLocks noChangeArrowheads="1"/>
          </p:cNvSpPr>
          <p:nvPr/>
        </p:nvSpPr>
        <p:spPr bwMode="auto">
          <a:xfrm>
            <a:off x="4786313" y="1500188"/>
            <a:ext cx="1584325" cy="4319587"/>
          </a:xfrm>
          <a:prstGeom prst="roundRect">
            <a:avLst>
              <a:gd name="adj" fmla="val 16667"/>
            </a:avLst>
          </a:prstGeom>
          <a:solidFill>
            <a:srgbClr val="BE0E2B">
              <a:alpha val="16862"/>
            </a:srgbClr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9" name="Text Box 68"/>
          <p:cNvSpPr txBox="1">
            <a:spLocks noChangeArrowheads="1"/>
          </p:cNvSpPr>
          <p:nvPr/>
        </p:nvSpPr>
        <p:spPr bwMode="auto">
          <a:xfrm>
            <a:off x="468313" y="5857875"/>
            <a:ext cx="8207375" cy="1016000"/>
          </a:xfrm>
          <a:prstGeom prst="rect">
            <a:avLst/>
          </a:prstGeo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CK   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*  รหัสนักศึกษา	</a:t>
            </a:r>
          </a:p>
          <a:p>
            <a:r>
              <a:rPr lang="th-TH" sz="2000" b="1">
                <a:latin typeface="Tahoma" pitchFamily="34" charset="0"/>
                <a:cs typeface="Tahoma" pitchFamily="34" charset="0"/>
              </a:rPr>
              <a:t>       	*  ชื่อ + นามสกุล</a:t>
            </a:r>
          </a:p>
          <a:p>
            <a:r>
              <a:rPr lang="th-TH" sz="2000" b="1">
                <a:latin typeface="Tahoma" pitchFamily="34" charset="0"/>
                <a:cs typeface="Tahoma" pitchFamily="34" charset="0"/>
              </a:rPr>
              <a:t>	*  เลขบัตรประชาชน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5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กุญแจหลัก(</a:t>
            </a:r>
            <a:r>
              <a:rPr lang="en-US" dirty="0"/>
              <a:t>Primary Key)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Candidate </a:t>
            </a:r>
            <a:r>
              <a:rPr lang="en-US" sz="3200" dirty="0"/>
              <a:t>Key </a:t>
            </a:r>
            <a:r>
              <a:rPr lang="th-TH" sz="3200" dirty="0"/>
              <a:t>ที่เหมาะสมจะถูกเลือกให้ทำหน้าที่เป็น </a:t>
            </a:r>
            <a:r>
              <a:rPr lang="en-US" sz="3200" dirty="0"/>
              <a:t>Primary key</a:t>
            </a:r>
          </a:p>
          <a:p>
            <a:r>
              <a:rPr lang="th-TH" sz="3200" dirty="0"/>
              <a:t>การเลือก </a:t>
            </a:r>
            <a:r>
              <a:rPr lang="en-US" sz="3200" dirty="0"/>
              <a:t>Primary Key  </a:t>
            </a:r>
            <a:endParaRPr lang="th-TH" sz="3200" dirty="0" smtClean="0"/>
          </a:p>
          <a:p>
            <a:pPr lvl="1"/>
            <a:r>
              <a:rPr lang="th-TH" sz="2800" dirty="0" smtClean="0"/>
              <a:t>ถ้า </a:t>
            </a:r>
            <a:r>
              <a:rPr lang="en-US" sz="2800" dirty="0"/>
              <a:t>Relation </a:t>
            </a:r>
            <a:r>
              <a:rPr lang="th-TH" sz="2800" dirty="0"/>
              <a:t>นั้นมี </a:t>
            </a:r>
            <a:r>
              <a:rPr lang="en-US" sz="2800" dirty="0"/>
              <a:t>Candidate Key </a:t>
            </a:r>
            <a:r>
              <a:rPr lang="th-TH" sz="2800" dirty="0"/>
              <a:t>มากกว่า 1 อัน ให้เลือกเอา </a:t>
            </a:r>
            <a:r>
              <a:rPr lang="en-US" sz="2800" dirty="0"/>
              <a:t>Candidate Key </a:t>
            </a:r>
            <a:r>
              <a:rPr lang="th-TH" sz="2800" dirty="0"/>
              <a:t>ที่มีขนาดเล็กที่สุดและถูกเรียกใช้ด้วยการกระทำต่างๆ มากที่สุดมาเป็น </a:t>
            </a:r>
            <a:r>
              <a:rPr lang="en-US" sz="2800" dirty="0"/>
              <a:t>Primary Key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26</a:t>
            </a:fld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509120"/>
            <a:ext cx="1579240" cy="15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79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th-TH" sz="5400" dirty="0" smtClean="0">
                <a:solidFill>
                  <a:srgbClr val="000099"/>
                </a:solidFill>
              </a:rPr>
              <a:t>กุญแจคู่แข่ง</a:t>
            </a:r>
            <a:r>
              <a:rPr lang="en-US" sz="4000" dirty="0" smtClean="0">
                <a:solidFill>
                  <a:srgbClr val="000099"/>
                </a:solidFill>
              </a:rPr>
              <a:t>(Candidate Key)</a:t>
            </a:r>
            <a:endParaRPr lang="th-TH" sz="4000" dirty="0" smtClean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0B8CF-0244-44E8-8CA3-AD607155185D}" type="slidenum">
              <a:rPr lang="en-US" smtClean="0"/>
              <a:pPr>
                <a:defRPr/>
              </a:pPr>
              <a:t>27</a:t>
            </a:fld>
            <a:endParaRPr lang="th-TH"/>
          </a:p>
        </p:txBody>
      </p:sp>
      <p:graphicFrame>
        <p:nvGraphicFramePr>
          <p:cNvPr id="97283" name="Group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032251"/>
        </p:xfrm>
        <a:graphic>
          <a:graphicData uri="http://schemas.openxmlformats.org/drawingml/2006/table">
            <a:tbl>
              <a:tblPr/>
              <a:tblGrid>
                <a:gridCol w="1593850"/>
                <a:gridCol w="2728913"/>
                <a:gridCol w="2084387"/>
                <a:gridCol w="1822450"/>
              </a:tblGrid>
              <a:tr h="1001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รหัสสาขา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ที่อยู่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จังหวัด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รหัสไปรษณีย์</a:t>
                      </a:r>
                      <a:endParaRPr kumimoji="0" lang="th-TH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B003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44/3 ถ.อุดรดุษฎี 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อุดรธานี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41000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B005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55/5 ถ.นิตโย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อุดรธานี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41000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B007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  ถ.โพนพิสัย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หนองคาย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44000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B002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  ถ.ชยางกูร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อุบลราชธานี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34000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B004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88/10  ถ.ราชสีมา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นครราชสีมา</a:t>
                      </a:r>
                      <a:endParaRPr kumimoji="0" lang="th-TH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43000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469560" y="5301208"/>
            <a:ext cx="8207375" cy="701675"/>
          </a:xfrm>
          <a:prstGeom prst="rect">
            <a:avLst/>
          </a:prstGeo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CK   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*  รหัสสาขา</a:t>
            </a:r>
          </a:p>
          <a:p>
            <a:r>
              <a:rPr lang="th-TH" sz="2000" b="1">
                <a:latin typeface="Tahoma" pitchFamily="34" charset="0"/>
                <a:cs typeface="Tahoma" pitchFamily="34" charset="0"/>
              </a:rPr>
              <a:t>	*  ที่อยู่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th-TH" sz="5400" smtClean="0">
                <a:solidFill>
                  <a:srgbClr val="000099"/>
                </a:solidFill>
              </a:rPr>
              <a:t>กุญแจคู่แข่ง</a:t>
            </a:r>
            <a:r>
              <a:rPr lang="en-US" sz="4000" smtClean="0">
                <a:solidFill>
                  <a:srgbClr val="000099"/>
                </a:solidFill>
              </a:rPr>
              <a:t>(Candidate Key)</a:t>
            </a:r>
            <a:endParaRPr lang="th-TH" sz="4000" smtClean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0B8CF-0244-44E8-8CA3-AD607155185D}" type="slidenum">
              <a:rPr lang="en-US" smtClean="0"/>
              <a:pPr>
                <a:defRPr/>
              </a:pPr>
              <a:t>28</a:t>
            </a:fld>
            <a:endParaRPr lang="th-TH"/>
          </a:p>
        </p:txBody>
      </p:sp>
      <p:graphicFrame>
        <p:nvGraphicFramePr>
          <p:cNvPr id="98307" name="Group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1" cy="4032251"/>
        </p:xfrm>
        <a:graphic>
          <a:graphicData uri="http://schemas.openxmlformats.org/drawingml/2006/table">
            <a:tbl>
              <a:tblPr/>
              <a:tblGrid>
                <a:gridCol w="2120898"/>
                <a:gridCol w="1557913"/>
                <a:gridCol w="1908970"/>
                <a:gridCol w="2641820"/>
              </a:tblGrid>
              <a:tr h="530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รหัสนักศึกษา</a:t>
                      </a:r>
                      <a:endParaRPr kumimoji="0" lang="th-TH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ชื่อ</a:t>
                      </a:r>
                      <a:endParaRPr kumimoji="0" lang="th-TH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นามสกุล</a:t>
                      </a:r>
                      <a:endParaRPr kumimoji="0" lang="th-TH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โปรแกรมวิชา</a:t>
                      </a:r>
                      <a:endParaRPr kumimoji="0" lang="th-TH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1001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รักการดี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1002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เรียนนา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1005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นฤทัย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2001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เรียบร้อย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2005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จงจิต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อินทชัย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2010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ปิยะพร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สอนชัยดี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3005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ผ่องแผ้ว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3020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กัลยา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นาคสมภพ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marL="93184" marR="931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455528" y="5301208"/>
            <a:ext cx="8207375" cy="701675"/>
          </a:xfrm>
          <a:prstGeom prst="rect">
            <a:avLst/>
          </a:prstGeo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CK   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*  รหัสนักศึกษา	</a:t>
            </a:r>
          </a:p>
          <a:p>
            <a:r>
              <a:rPr lang="th-TH" sz="2000" b="1">
                <a:latin typeface="Tahoma" pitchFamily="34" charset="0"/>
                <a:cs typeface="Tahoma" pitchFamily="34" charset="0"/>
              </a:rPr>
              <a:t>       	*  ชื่อ + นามสกุล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th-TH" sz="5400" dirty="0" smtClean="0">
                <a:solidFill>
                  <a:srgbClr val="000099"/>
                </a:solidFill>
              </a:rPr>
              <a:t>กุญแจคู่แข่ง</a:t>
            </a:r>
            <a:r>
              <a:rPr lang="en-US" sz="4000" dirty="0" smtClean="0">
                <a:solidFill>
                  <a:srgbClr val="000099"/>
                </a:solidFill>
              </a:rPr>
              <a:t>(Candidate Key)</a:t>
            </a:r>
            <a:endParaRPr lang="th-TH" sz="4000" dirty="0" smtClean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0B8CF-0244-44E8-8CA3-AD607155185D}" type="slidenum">
              <a:rPr lang="en-US" smtClean="0"/>
              <a:pPr>
                <a:defRPr/>
              </a:pPr>
              <a:t>29</a:t>
            </a:fld>
            <a:endParaRPr lang="th-TH"/>
          </a:p>
        </p:txBody>
      </p:sp>
      <p:graphicFrame>
        <p:nvGraphicFramePr>
          <p:cNvPr id="99331" name="Group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2" cy="3887471"/>
        </p:xfrm>
        <a:graphic>
          <a:graphicData uri="http://schemas.openxmlformats.org/drawingml/2006/table">
            <a:tbl>
              <a:tblPr/>
              <a:tblGrid>
                <a:gridCol w="1235156"/>
                <a:gridCol w="1656412"/>
                <a:gridCol w="1373455"/>
                <a:gridCol w="1373455"/>
                <a:gridCol w="1373455"/>
                <a:gridCol w="1217669"/>
              </a:tblGrid>
              <a:tr h="57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หมายเลข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ใบสั่งซื้อ</a:t>
                      </a:r>
                      <a:endParaRPr kumimoji="0" lang="th-TH" sz="4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วันที่ซื้อ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รหัสสินค้า</a:t>
                      </a:r>
                      <a:endParaRPr kumimoji="0" lang="th-TH" sz="4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ชื่อสินค้า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ราคา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/</a:t>
                      </a: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หน่วย</a:t>
                      </a:r>
                      <a:endParaRPr kumimoji="0" lang="th-TH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จำนวน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B001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20/3/2548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P01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Pen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B001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20/3/2548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P03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Ruler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B002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25/3/2548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P02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Notebook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B003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25/3/2548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P01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Pen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B003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25/3/2548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P02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Notebook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B004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27/3/2548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P04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Eraser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B004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27/3/2548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P01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Pen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1564" marR="91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468313" y="5229200"/>
            <a:ext cx="8207375" cy="701675"/>
          </a:xfrm>
          <a:prstGeom prst="rect">
            <a:avLst/>
          </a:prstGeo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CK   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หมายเลขใบสั่งซื้อ </a:t>
            </a:r>
            <a:r>
              <a:rPr lang="en-US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+ 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รหัสสินค้า	</a:t>
            </a:r>
          </a:p>
          <a:p>
            <a:r>
              <a:rPr lang="th-TH" sz="2000" b="1">
                <a:latin typeface="Tahoma" pitchFamily="34" charset="0"/>
                <a:cs typeface="Tahoma" pitchFamily="34" charset="0"/>
              </a:rPr>
              <a:t>       	หมายเลขใบสั่งซื้อ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+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ชื่อสินค้า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</p:spPr>
        <p:txBody>
          <a:bodyPr/>
          <a:lstStyle/>
          <a:p>
            <a:pPr eaLnBrk="1" hangingPunct="1"/>
            <a:r>
              <a:rPr lang="th-TH" b="1" smtClean="0">
                <a:solidFill>
                  <a:srgbClr val="0000FF"/>
                </a:solidFill>
              </a:rPr>
              <a:t>องค์ประกอบของรีเลชัน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4689475" y="3482975"/>
            <a:ext cx="12779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43000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3697288" y="3482975"/>
            <a:ext cx="9921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นครราชสีมา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2343150" y="3482975"/>
            <a:ext cx="1354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88/10  ถ.ราชสีมา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1443038" y="3482975"/>
            <a:ext cx="9001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4689475" y="3224213"/>
            <a:ext cx="12779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34000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3697288" y="3224213"/>
            <a:ext cx="9921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อุบลราชธานี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343150" y="3224213"/>
            <a:ext cx="13541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30  ถ.ชยางกูร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1443038" y="3224213"/>
            <a:ext cx="90011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B002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4689475" y="2965450"/>
            <a:ext cx="12779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44000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3697288" y="2965450"/>
            <a:ext cx="9921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หนองคาย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2343150" y="2965450"/>
            <a:ext cx="1354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16  ถ.โพนพิสัย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1443038" y="2965450"/>
            <a:ext cx="9001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4689475" y="2706688"/>
            <a:ext cx="12779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41000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36" name="Rectangle 18"/>
          <p:cNvSpPr>
            <a:spLocks noChangeArrowheads="1"/>
          </p:cNvSpPr>
          <p:nvPr/>
        </p:nvSpPr>
        <p:spPr bwMode="auto">
          <a:xfrm>
            <a:off x="3697288" y="2706688"/>
            <a:ext cx="9921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อุดรธานี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37" name="Rectangle 19"/>
          <p:cNvSpPr>
            <a:spLocks noChangeArrowheads="1"/>
          </p:cNvSpPr>
          <p:nvPr/>
        </p:nvSpPr>
        <p:spPr bwMode="auto">
          <a:xfrm>
            <a:off x="2343150" y="2706688"/>
            <a:ext cx="13541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55/5 ถ.นิตโย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38" name="Rectangle 20"/>
          <p:cNvSpPr>
            <a:spLocks noChangeArrowheads="1"/>
          </p:cNvSpPr>
          <p:nvPr/>
        </p:nvSpPr>
        <p:spPr bwMode="auto">
          <a:xfrm>
            <a:off x="1443038" y="2706688"/>
            <a:ext cx="90011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B005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39" name="Rectangle 21"/>
          <p:cNvSpPr>
            <a:spLocks noChangeArrowheads="1"/>
          </p:cNvSpPr>
          <p:nvPr/>
        </p:nvSpPr>
        <p:spPr bwMode="auto">
          <a:xfrm>
            <a:off x="4689475" y="2447925"/>
            <a:ext cx="12779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41000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40" name="Rectangle 22"/>
          <p:cNvSpPr>
            <a:spLocks noChangeArrowheads="1"/>
          </p:cNvSpPr>
          <p:nvPr/>
        </p:nvSpPr>
        <p:spPr bwMode="auto">
          <a:xfrm>
            <a:off x="3697288" y="2447925"/>
            <a:ext cx="9921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อุดรธานี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41" name="Rectangle 23"/>
          <p:cNvSpPr>
            <a:spLocks noChangeArrowheads="1"/>
          </p:cNvSpPr>
          <p:nvPr/>
        </p:nvSpPr>
        <p:spPr bwMode="auto">
          <a:xfrm>
            <a:off x="2343150" y="2447925"/>
            <a:ext cx="1354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44/3 ถ.อุดรดุษฎี 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42" name="Rectangle 24"/>
          <p:cNvSpPr>
            <a:spLocks noChangeArrowheads="1"/>
          </p:cNvSpPr>
          <p:nvPr/>
        </p:nvSpPr>
        <p:spPr bwMode="auto">
          <a:xfrm>
            <a:off x="1443038" y="2447925"/>
            <a:ext cx="9001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B003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43" name="Rectangle 25"/>
          <p:cNvSpPr>
            <a:spLocks noChangeArrowheads="1"/>
          </p:cNvSpPr>
          <p:nvPr/>
        </p:nvSpPr>
        <p:spPr bwMode="auto">
          <a:xfrm>
            <a:off x="4689475" y="2189163"/>
            <a:ext cx="1277938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รหัสไปรษณีย์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44" name="Rectangle 26"/>
          <p:cNvSpPr>
            <a:spLocks noChangeArrowheads="1"/>
          </p:cNvSpPr>
          <p:nvPr/>
        </p:nvSpPr>
        <p:spPr bwMode="auto">
          <a:xfrm>
            <a:off x="3697288" y="2189163"/>
            <a:ext cx="992187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จังหวัด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45" name="Rectangle 27"/>
          <p:cNvSpPr>
            <a:spLocks noChangeArrowheads="1"/>
          </p:cNvSpPr>
          <p:nvPr/>
        </p:nvSpPr>
        <p:spPr bwMode="auto">
          <a:xfrm>
            <a:off x="2343150" y="2189163"/>
            <a:ext cx="1354138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ที่อยู่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46" name="Rectangle 28"/>
          <p:cNvSpPr>
            <a:spLocks noChangeArrowheads="1"/>
          </p:cNvSpPr>
          <p:nvPr/>
        </p:nvSpPr>
        <p:spPr bwMode="auto">
          <a:xfrm>
            <a:off x="1443038" y="2189163"/>
            <a:ext cx="900112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รหัสสาขา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47" name="Line 29"/>
          <p:cNvSpPr>
            <a:spLocks noChangeShapeType="1"/>
          </p:cNvSpPr>
          <p:nvPr/>
        </p:nvSpPr>
        <p:spPr bwMode="auto">
          <a:xfrm>
            <a:off x="1443038" y="2189163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48" name="Line 30"/>
          <p:cNvSpPr>
            <a:spLocks noChangeShapeType="1"/>
          </p:cNvSpPr>
          <p:nvPr/>
        </p:nvSpPr>
        <p:spPr bwMode="auto">
          <a:xfrm>
            <a:off x="1443038" y="3741738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49" name="Line 31"/>
          <p:cNvSpPr>
            <a:spLocks noChangeShapeType="1"/>
          </p:cNvSpPr>
          <p:nvPr/>
        </p:nvSpPr>
        <p:spPr bwMode="auto">
          <a:xfrm>
            <a:off x="1443038" y="2189163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50" name="Line 32"/>
          <p:cNvSpPr>
            <a:spLocks noChangeShapeType="1"/>
          </p:cNvSpPr>
          <p:nvPr/>
        </p:nvSpPr>
        <p:spPr bwMode="auto">
          <a:xfrm>
            <a:off x="5967413" y="2189163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51" name="Line 33"/>
          <p:cNvSpPr>
            <a:spLocks noChangeShapeType="1"/>
          </p:cNvSpPr>
          <p:nvPr/>
        </p:nvSpPr>
        <p:spPr bwMode="auto">
          <a:xfrm>
            <a:off x="1443038" y="2447925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52" name="Line 34"/>
          <p:cNvSpPr>
            <a:spLocks noChangeShapeType="1"/>
          </p:cNvSpPr>
          <p:nvPr/>
        </p:nvSpPr>
        <p:spPr bwMode="auto">
          <a:xfrm>
            <a:off x="2343150" y="2189163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3697288" y="2189163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54" name="Line 36"/>
          <p:cNvSpPr>
            <a:spLocks noChangeShapeType="1"/>
          </p:cNvSpPr>
          <p:nvPr/>
        </p:nvSpPr>
        <p:spPr bwMode="auto">
          <a:xfrm>
            <a:off x="4689475" y="2189163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55" name="Line 37"/>
          <p:cNvSpPr>
            <a:spLocks noChangeShapeType="1"/>
          </p:cNvSpPr>
          <p:nvPr/>
        </p:nvSpPr>
        <p:spPr bwMode="auto">
          <a:xfrm>
            <a:off x="1443038" y="2706688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56" name="Line 38"/>
          <p:cNvSpPr>
            <a:spLocks noChangeShapeType="1"/>
          </p:cNvSpPr>
          <p:nvPr/>
        </p:nvSpPr>
        <p:spPr bwMode="auto">
          <a:xfrm>
            <a:off x="1443038" y="2965450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57" name="Line 39"/>
          <p:cNvSpPr>
            <a:spLocks noChangeShapeType="1"/>
          </p:cNvSpPr>
          <p:nvPr/>
        </p:nvSpPr>
        <p:spPr bwMode="auto">
          <a:xfrm>
            <a:off x="1443038" y="3224213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58" name="Line 40"/>
          <p:cNvSpPr>
            <a:spLocks noChangeShapeType="1"/>
          </p:cNvSpPr>
          <p:nvPr/>
        </p:nvSpPr>
        <p:spPr bwMode="auto">
          <a:xfrm>
            <a:off x="1443038" y="3482975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159" name="Text Box 41"/>
          <p:cNvSpPr txBox="1">
            <a:spLocks noChangeArrowheads="1"/>
          </p:cNvSpPr>
          <p:nvPr/>
        </p:nvSpPr>
        <p:spPr bwMode="auto">
          <a:xfrm>
            <a:off x="1327150" y="1857375"/>
            <a:ext cx="6731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600" b="1">
                <a:latin typeface="Tahoma" pitchFamily="34" charset="0"/>
                <a:cs typeface="Tahoma" pitchFamily="34" charset="0"/>
              </a:rPr>
              <a:t>สาขา</a:t>
            </a:r>
          </a:p>
        </p:txBody>
      </p:sp>
      <p:sp>
        <p:nvSpPr>
          <p:cNvPr id="5160" name="Rectangle 42"/>
          <p:cNvSpPr>
            <a:spLocks noChangeArrowheads="1"/>
          </p:cNvSpPr>
          <p:nvPr/>
        </p:nvSpPr>
        <p:spPr bwMode="auto">
          <a:xfrm>
            <a:off x="7802563" y="6265863"/>
            <a:ext cx="9461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61" name="Rectangle 43"/>
          <p:cNvSpPr>
            <a:spLocks noChangeArrowheads="1"/>
          </p:cNvSpPr>
          <p:nvPr/>
        </p:nvSpPr>
        <p:spPr bwMode="auto">
          <a:xfrm>
            <a:off x="6937375" y="6265863"/>
            <a:ext cx="8651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9000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62" name="Rectangle 44"/>
          <p:cNvSpPr>
            <a:spLocks noChangeArrowheads="1"/>
          </p:cNvSpPr>
          <p:nvPr/>
        </p:nvSpPr>
        <p:spPr bwMode="auto">
          <a:xfrm>
            <a:off x="5862638" y="6265863"/>
            <a:ext cx="10747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13 มิย. 2520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63" name="Rectangle 45"/>
          <p:cNvSpPr>
            <a:spLocks noChangeArrowheads="1"/>
          </p:cNvSpPr>
          <p:nvPr/>
        </p:nvSpPr>
        <p:spPr bwMode="auto">
          <a:xfrm>
            <a:off x="5354638" y="6265863"/>
            <a:ext cx="508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64" name="Rectangle 46"/>
          <p:cNvSpPr>
            <a:spLocks noChangeArrowheads="1"/>
          </p:cNvSpPr>
          <p:nvPr/>
        </p:nvSpPr>
        <p:spPr bwMode="auto">
          <a:xfrm>
            <a:off x="4286250" y="6265863"/>
            <a:ext cx="10683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พนักงาน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65" name="Rectangle 47"/>
          <p:cNvSpPr>
            <a:spLocks noChangeArrowheads="1"/>
          </p:cNvSpPr>
          <p:nvPr/>
        </p:nvSpPr>
        <p:spPr bwMode="auto">
          <a:xfrm>
            <a:off x="3370263" y="6265863"/>
            <a:ext cx="9159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เกิดประสพ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66" name="Rectangle 48"/>
          <p:cNvSpPr>
            <a:spLocks noChangeArrowheads="1"/>
          </p:cNvSpPr>
          <p:nvPr/>
        </p:nvSpPr>
        <p:spPr bwMode="auto">
          <a:xfrm>
            <a:off x="2603500" y="6265863"/>
            <a:ext cx="766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เจนจิรา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67" name="Rectangle 49"/>
          <p:cNvSpPr>
            <a:spLocks noChangeArrowheads="1"/>
          </p:cNvSpPr>
          <p:nvPr/>
        </p:nvSpPr>
        <p:spPr bwMode="auto">
          <a:xfrm>
            <a:off x="1443038" y="6265863"/>
            <a:ext cx="11604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SNR41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68" name="Rectangle 50"/>
          <p:cNvSpPr>
            <a:spLocks noChangeArrowheads="1"/>
          </p:cNvSpPr>
          <p:nvPr/>
        </p:nvSpPr>
        <p:spPr bwMode="auto">
          <a:xfrm>
            <a:off x="7802563" y="6007100"/>
            <a:ext cx="9461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B003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69" name="Rectangle 51"/>
          <p:cNvSpPr>
            <a:spLocks noChangeArrowheads="1"/>
          </p:cNvSpPr>
          <p:nvPr/>
        </p:nvSpPr>
        <p:spPr bwMode="auto">
          <a:xfrm>
            <a:off x="6937375" y="6007100"/>
            <a:ext cx="8651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25000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70" name="Rectangle 52"/>
          <p:cNvSpPr>
            <a:spLocks noChangeArrowheads="1"/>
          </p:cNvSpPr>
          <p:nvPr/>
        </p:nvSpPr>
        <p:spPr bwMode="auto">
          <a:xfrm>
            <a:off x="5862638" y="6007100"/>
            <a:ext cx="107473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3 กค. 2518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71" name="Rectangle 53"/>
          <p:cNvSpPr>
            <a:spLocks noChangeArrowheads="1"/>
          </p:cNvSpPr>
          <p:nvPr/>
        </p:nvSpPr>
        <p:spPr bwMode="auto">
          <a:xfrm>
            <a:off x="5354638" y="6007100"/>
            <a:ext cx="5080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72" name="Rectangle 54"/>
          <p:cNvSpPr>
            <a:spLocks noChangeArrowheads="1"/>
          </p:cNvSpPr>
          <p:nvPr/>
        </p:nvSpPr>
        <p:spPr bwMode="auto">
          <a:xfrm>
            <a:off x="4286250" y="6007100"/>
            <a:ext cx="10683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ผู้จัดการ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73" name="Rectangle 55"/>
          <p:cNvSpPr>
            <a:spLocks noChangeArrowheads="1"/>
          </p:cNvSpPr>
          <p:nvPr/>
        </p:nvSpPr>
        <p:spPr bwMode="auto">
          <a:xfrm>
            <a:off x="3370263" y="6007100"/>
            <a:ext cx="9159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วงศ์ผู้ดี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74" name="Rectangle 56"/>
          <p:cNvSpPr>
            <a:spLocks noChangeArrowheads="1"/>
          </p:cNvSpPr>
          <p:nvPr/>
        </p:nvSpPr>
        <p:spPr bwMode="auto">
          <a:xfrm>
            <a:off x="2603500" y="6007100"/>
            <a:ext cx="7667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ปนัดดา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75" name="Rectangle 57"/>
          <p:cNvSpPr>
            <a:spLocks noChangeArrowheads="1"/>
          </p:cNvSpPr>
          <p:nvPr/>
        </p:nvSpPr>
        <p:spPr bwMode="auto">
          <a:xfrm>
            <a:off x="1443038" y="6007100"/>
            <a:ext cx="11604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SUD04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76" name="Rectangle 58"/>
          <p:cNvSpPr>
            <a:spLocks noChangeArrowheads="1"/>
          </p:cNvSpPr>
          <p:nvPr/>
        </p:nvSpPr>
        <p:spPr bwMode="auto">
          <a:xfrm>
            <a:off x="7802563" y="5748338"/>
            <a:ext cx="9461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B002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77" name="Rectangle 59"/>
          <p:cNvSpPr>
            <a:spLocks noChangeArrowheads="1"/>
          </p:cNvSpPr>
          <p:nvPr/>
        </p:nvSpPr>
        <p:spPr bwMode="auto">
          <a:xfrm>
            <a:off x="6937375" y="5748338"/>
            <a:ext cx="8651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9000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78" name="Rectangle 60"/>
          <p:cNvSpPr>
            <a:spLocks noChangeArrowheads="1"/>
          </p:cNvSpPr>
          <p:nvPr/>
        </p:nvSpPr>
        <p:spPr bwMode="auto">
          <a:xfrm>
            <a:off x="5862638" y="5748338"/>
            <a:ext cx="10747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19 กพ. 2521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79" name="Rectangle 61"/>
          <p:cNvSpPr>
            <a:spLocks noChangeArrowheads="1"/>
          </p:cNvSpPr>
          <p:nvPr/>
        </p:nvSpPr>
        <p:spPr bwMode="auto">
          <a:xfrm>
            <a:off x="5354638" y="5748338"/>
            <a:ext cx="508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80" name="Rectangle 62"/>
          <p:cNvSpPr>
            <a:spLocks noChangeArrowheads="1"/>
          </p:cNvSpPr>
          <p:nvPr/>
        </p:nvSpPr>
        <p:spPr bwMode="auto">
          <a:xfrm>
            <a:off x="4286250" y="5748338"/>
            <a:ext cx="10683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พนักงาน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81" name="Rectangle 63"/>
          <p:cNvSpPr>
            <a:spLocks noChangeArrowheads="1"/>
          </p:cNvSpPr>
          <p:nvPr/>
        </p:nvSpPr>
        <p:spPr bwMode="auto">
          <a:xfrm>
            <a:off x="3370263" y="5748338"/>
            <a:ext cx="9159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คงยิ่ง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82" name="Rectangle 64"/>
          <p:cNvSpPr>
            <a:spLocks noChangeArrowheads="1"/>
          </p:cNvSpPr>
          <p:nvPr/>
        </p:nvSpPr>
        <p:spPr bwMode="auto">
          <a:xfrm>
            <a:off x="2603500" y="5748338"/>
            <a:ext cx="766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สุวนันท์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83" name="Rectangle 65"/>
          <p:cNvSpPr>
            <a:spLocks noChangeArrowheads="1"/>
          </p:cNvSpPr>
          <p:nvPr/>
        </p:nvSpPr>
        <p:spPr bwMode="auto">
          <a:xfrm>
            <a:off x="1443038" y="5748338"/>
            <a:ext cx="11604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SUB09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84" name="Rectangle 66"/>
          <p:cNvSpPr>
            <a:spLocks noChangeArrowheads="1"/>
          </p:cNvSpPr>
          <p:nvPr/>
        </p:nvSpPr>
        <p:spPr bwMode="auto">
          <a:xfrm>
            <a:off x="7802563" y="5489575"/>
            <a:ext cx="9461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85" name="Rectangle 67"/>
          <p:cNvSpPr>
            <a:spLocks noChangeArrowheads="1"/>
          </p:cNvSpPr>
          <p:nvPr/>
        </p:nvSpPr>
        <p:spPr bwMode="auto">
          <a:xfrm>
            <a:off x="6937375" y="5489575"/>
            <a:ext cx="8651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20000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86" name="Rectangle 68"/>
          <p:cNvSpPr>
            <a:spLocks noChangeArrowheads="1"/>
          </p:cNvSpPr>
          <p:nvPr/>
        </p:nvSpPr>
        <p:spPr bwMode="auto">
          <a:xfrm>
            <a:off x="5862638" y="5489575"/>
            <a:ext cx="107473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24 มีค. 2517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87" name="Rectangle 69"/>
          <p:cNvSpPr>
            <a:spLocks noChangeArrowheads="1"/>
          </p:cNvSpPr>
          <p:nvPr/>
        </p:nvSpPr>
        <p:spPr bwMode="auto">
          <a:xfrm>
            <a:off x="5354638" y="5489575"/>
            <a:ext cx="5080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ช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88" name="Rectangle 70"/>
          <p:cNvSpPr>
            <a:spLocks noChangeArrowheads="1"/>
          </p:cNvSpPr>
          <p:nvPr/>
        </p:nvSpPr>
        <p:spPr bwMode="auto">
          <a:xfrm>
            <a:off x="4286250" y="5489575"/>
            <a:ext cx="10683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หัวหน้าแผนก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89" name="Rectangle 71"/>
          <p:cNvSpPr>
            <a:spLocks noChangeArrowheads="1"/>
          </p:cNvSpPr>
          <p:nvPr/>
        </p:nvSpPr>
        <p:spPr bwMode="auto">
          <a:xfrm>
            <a:off x="3370263" y="5489575"/>
            <a:ext cx="9159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เทพพิทักษ์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90" name="Rectangle 72"/>
          <p:cNvSpPr>
            <a:spLocks noChangeArrowheads="1"/>
          </p:cNvSpPr>
          <p:nvPr/>
        </p:nvSpPr>
        <p:spPr bwMode="auto">
          <a:xfrm>
            <a:off x="2603500" y="5489575"/>
            <a:ext cx="7667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ศรราม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91" name="Rectangle 73"/>
          <p:cNvSpPr>
            <a:spLocks noChangeArrowheads="1"/>
          </p:cNvSpPr>
          <p:nvPr/>
        </p:nvSpPr>
        <p:spPr bwMode="auto">
          <a:xfrm>
            <a:off x="1443038" y="5489575"/>
            <a:ext cx="11604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SNK14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92" name="Rectangle 74"/>
          <p:cNvSpPr>
            <a:spLocks noChangeArrowheads="1"/>
          </p:cNvSpPr>
          <p:nvPr/>
        </p:nvSpPr>
        <p:spPr bwMode="auto">
          <a:xfrm>
            <a:off x="7802563" y="5232400"/>
            <a:ext cx="946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93" name="Rectangle 75"/>
          <p:cNvSpPr>
            <a:spLocks noChangeArrowheads="1"/>
          </p:cNvSpPr>
          <p:nvPr/>
        </p:nvSpPr>
        <p:spPr bwMode="auto">
          <a:xfrm>
            <a:off x="6937375" y="5232400"/>
            <a:ext cx="8651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12000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94" name="Rectangle 76"/>
          <p:cNvSpPr>
            <a:spLocks noChangeArrowheads="1"/>
          </p:cNvSpPr>
          <p:nvPr/>
        </p:nvSpPr>
        <p:spPr bwMode="auto">
          <a:xfrm>
            <a:off x="5862638" y="5232400"/>
            <a:ext cx="107473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10 พย. 2519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95" name="Rectangle 77"/>
          <p:cNvSpPr>
            <a:spLocks noChangeArrowheads="1"/>
          </p:cNvSpPr>
          <p:nvPr/>
        </p:nvSpPr>
        <p:spPr bwMode="auto">
          <a:xfrm>
            <a:off x="5354638" y="5232400"/>
            <a:ext cx="508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96" name="Rectangle 78"/>
          <p:cNvSpPr>
            <a:spLocks noChangeArrowheads="1"/>
          </p:cNvSpPr>
          <p:nvPr/>
        </p:nvSpPr>
        <p:spPr bwMode="auto">
          <a:xfrm>
            <a:off x="4286250" y="5232400"/>
            <a:ext cx="10683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พนักงาน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97" name="Rectangle 79"/>
          <p:cNvSpPr>
            <a:spLocks noChangeArrowheads="1"/>
          </p:cNvSpPr>
          <p:nvPr/>
        </p:nvSpPr>
        <p:spPr bwMode="auto">
          <a:xfrm>
            <a:off x="3370263" y="5232400"/>
            <a:ext cx="9159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ทองประสม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98" name="Rectangle 80"/>
          <p:cNvSpPr>
            <a:spLocks noChangeArrowheads="1"/>
          </p:cNvSpPr>
          <p:nvPr/>
        </p:nvSpPr>
        <p:spPr bwMode="auto">
          <a:xfrm>
            <a:off x="2603500" y="5232400"/>
            <a:ext cx="76676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แอน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199" name="Rectangle 81"/>
          <p:cNvSpPr>
            <a:spLocks noChangeArrowheads="1"/>
          </p:cNvSpPr>
          <p:nvPr/>
        </p:nvSpPr>
        <p:spPr bwMode="auto">
          <a:xfrm>
            <a:off x="1443038" y="5232400"/>
            <a:ext cx="11604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SNK37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00" name="Rectangle 82"/>
          <p:cNvSpPr>
            <a:spLocks noChangeArrowheads="1"/>
          </p:cNvSpPr>
          <p:nvPr/>
        </p:nvSpPr>
        <p:spPr bwMode="auto">
          <a:xfrm>
            <a:off x="7802563" y="4973638"/>
            <a:ext cx="9461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B005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01" name="Rectangle 83"/>
          <p:cNvSpPr>
            <a:spLocks noChangeArrowheads="1"/>
          </p:cNvSpPr>
          <p:nvPr/>
        </p:nvSpPr>
        <p:spPr bwMode="auto">
          <a:xfrm>
            <a:off x="6937375" y="4973638"/>
            <a:ext cx="8651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30000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02" name="Rectangle 84"/>
          <p:cNvSpPr>
            <a:spLocks noChangeArrowheads="1"/>
          </p:cNvSpPr>
          <p:nvPr/>
        </p:nvSpPr>
        <p:spPr bwMode="auto">
          <a:xfrm>
            <a:off x="5862638" y="4973638"/>
            <a:ext cx="10747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1 ตค. 2516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03" name="Rectangle 85"/>
          <p:cNvSpPr>
            <a:spLocks noChangeArrowheads="1"/>
          </p:cNvSpPr>
          <p:nvPr/>
        </p:nvSpPr>
        <p:spPr bwMode="auto">
          <a:xfrm>
            <a:off x="5354638" y="4973638"/>
            <a:ext cx="508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ช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04" name="Rectangle 86"/>
          <p:cNvSpPr>
            <a:spLocks noChangeArrowheads="1"/>
          </p:cNvSpPr>
          <p:nvPr/>
        </p:nvSpPr>
        <p:spPr bwMode="auto">
          <a:xfrm>
            <a:off x="4286250" y="4973638"/>
            <a:ext cx="10683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ผู้จัดการ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05" name="Rectangle 87"/>
          <p:cNvSpPr>
            <a:spLocks noChangeArrowheads="1"/>
          </p:cNvSpPr>
          <p:nvPr/>
        </p:nvSpPr>
        <p:spPr bwMode="auto">
          <a:xfrm>
            <a:off x="3370263" y="4973638"/>
            <a:ext cx="9159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เข็มกลัด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06" name="Rectangle 88"/>
          <p:cNvSpPr>
            <a:spLocks noChangeArrowheads="1"/>
          </p:cNvSpPr>
          <p:nvPr/>
        </p:nvSpPr>
        <p:spPr bwMode="auto">
          <a:xfrm>
            <a:off x="2603500" y="4973638"/>
            <a:ext cx="766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สมชาย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07" name="Rectangle 89"/>
          <p:cNvSpPr>
            <a:spLocks noChangeArrowheads="1"/>
          </p:cNvSpPr>
          <p:nvPr/>
        </p:nvSpPr>
        <p:spPr bwMode="auto">
          <a:xfrm>
            <a:off x="1443038" y="4973638"/>
            <a:ext cx="11604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SUD21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08" name="Rectangle 90"/>
          <p:cNvSpPr>
            <a:spLocks noChangeArrowheads="1"/>
          </p:cNvSpPr>
          <p:nvPr/>
        </p:nvSpPr>
        <p:spPr bwMode="auto">
          <a:xfrm>
            <a:off x="7802563" y="4714875"/>
            <a:ext cx="946150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รหัสสาขา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09" name="Rectangle 91"/>
          <p:cNvSpPr>
            <a:spLocks noChangeArrowheads="1"/>
          </p:cNvSpPr>
          <p:nvPr/>
        </p:nvSpPr>
        <p:spPr bwMode="auto">
          <a:xfrm>
            <a:off x="6937375" y="4714875"/>
            <a:ext cx="865188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 b="1">
                <a:latin typeface="Tahoma" pitchFamily="34" charset="0"/>
                <a:ea typeface="Times New Roman" pitchFamily="18" charset="0"/>
                <a:cs typeface="Tahoma" pitchFamily="34" charset="0"/>
              </a:rPr>
              <a:t>เงินเดือน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10" name="Rectangle 92"/>
          <p:cNvSpPr>
            <a:spLocks noChangeArrowheads="1"/>
          </p:cNvSpPr>
          <p:nvPr/>
        </p:nvSpPr>
        <p:spPr bwMode="auto">
          <a:xfrm>
            <a:off x="5862638" y="4714875"/>
            <a:ext cx="1074737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วันเกิด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11" name="Rectangle 93"/>
          <p:cNvSpPr>
            <a:spLocks noChangeArrowheads="1"/>
          </p:cNvSpPr>
          <p:nvPr/>
        </p:nvSpPr>
        <p:spPr bwMode="auto">
          <a:xfrm>
            <a:off x="5354638" y="4714875"/>
            <a:ext cx="508000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200" b="1">
                <a:latin typeface="Tahoma" pitchFamily="34" charset="0"/>
                <a:ea typeface="Times New Roman" pitchFamily="18" charset="0"/>
                <a:cs typeface="Tahoma" pitchFamily="34" charset="0"/>
              </a:rPr>
              <a:t>เพศ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12" name="Rectangle 94"/>
          <p:cNvSpPr>
            <a:spLocks noChangeArrowheads="1"/>
          </p:cNvSpPr>
          <p:nvPr/>
        </p:nvSpPr>
        <p:spPr bwMode="auto">
          <a:xfrm>
            <a:off x="4286250" y="4714875"/>
            <a:ext cx="1068388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ตำแหน่ง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13" name="Rectangle 95"/>
          <p:cNvSpPr>
            <a:spLocks noChangeArrowheads="1"/>
          </p:cNvSpPr>
          <p:nvPr/>
        </p:nvSpPr>
        <p:spPr bwMode="auto">
          <a:xfrm>
            <a:off x="3370263" y="4714875"/>
            <a:ext cx="915987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นามสกุล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14" name="Rectangle 96"/>
          <p:cNvSpPr>
            <a:spLocks noChangeArrowheads="1"/>
          </p:cNvSpPr>
          <p:nvPr/>
        </p:nvSpPr>
        <p:spPr bwMode="auto">
          <a:xfrm>
            <a:off x="2603500" y="4714875"/>
            <a:ext cx="766763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ชื่อ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15" name="Rectangle 97"/>
          <p:cNvSpPr>
            <a:spLocks noChangeArrowheads="1"/>
          </p:cNvSpPr>
          <p:nvPr/>
        </p:nvSpPr>
        <p:spPr bwMode="auto">
          <a:xfrm>
            <a:off x="1443038" y="4714875"/>
            <a:ext cx="1160462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รหัสพนักงาน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5216" name="Line 98"/>
          <p:cNvSpPr>
            <a:spLocks noChangeShapeType="1"/>
          </p:cNvSpPr>
          <p:nvPr/>
        </p:nvSpPr>
        <p:spPr bwMode="auto">
          <a:xfrm>
            <a:off x="1443038" y="4714875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17" name="Line 99"/>
          <p:cNvSpPr>
            <a:spLocks noChangeShapeType="1"/>
          </p:cNvSpPr>
          <p:nvPr/>
        </p:nvSpPr>
        <p:spPr bwMode="auto">
          <a:xfrm>
            <a:off x="1443038" y="6524625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18" name="Line 100"/>
          <p:cNvSpPr>
            <a:spLocks noChangeShapeType="1"/>
          </p:cNvSpPr>
          <p:nvPr/>
        </p:nvSpPr>
        <p:spPr bwMode="auto">
          <a:xfrm>
            <a:off x="1443038" y="4714875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19" name="Line 101"/>
          <p:cNvSpPr>
            <a:spLocks noChangeShapeType="1"/>
          </p:cNvSpPr>
          <p:nvPr/>
        </p:nvSpPr>
        <p:spPr bwMode="auto">
          <a:xfrm>
            <a:off x="8748713" y="4714875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20" name="Line 102"/>
          <p:cNvSpPr>
            <a:spLocks noChangeShapeType="1"/>
          </p:cNvSpPr>
          <p:nvPr/>
        </p:nvSpPr>
        <p:spPr bwMode="auto">
          <a:xfrm>
            <a:off x="1443038" y="4973638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21" name="Line 103"/>
          <p:cNvSpPr>
            <a:spLocks noChangeShapeType="1"/>
          </p:cNvSpPr>
          <p:nvPr/>
        </p:nvSpPr>
        <p:spPr bwMode="auto">
          <a:xfrm>
            <a:off x="2603500" y="4714875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22" name="Line 104"/>
          <p:cNvSpPr>
            <a:spLocks noChangeShapeType="1"/>
          </p:cNvSpPr>
          <p:nvPr/>
        </p:nvSpPr>
        <p:spPr bwMode="auto">
          <a:xfrm>
            <a:off x="3370263" y="4714875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23" name="Line 105"/>
          <p:cNvSpPr>
            <a:spLocks noChangeShapeType="1"/>
          </p:cNvSpPr>
          <p:nvPr/>
        </p:nvSpPr>
        <p:spPr bwMode="auto">
          <a:xfrm>
            <a:off x="4286250" y="4714875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24" name="Line 106"/>
          <p:cNvSpPr>
            <a:spLocks noChangeShapeType="1"/>
          </p:cNvSpPr>
          <p:nvPr/>
        </p:nvSpPr>
        <p:spPr bwMode="auto">
          <a:xfrm>
            <a:off x="5354638" y="4714875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25" name="Line 107"/>
          <p:cNvSpPr>
            <a:spLocks noChangeShapeType="1"/>
          </p:cNvSpPr>
          <p:nvPr/>
        </p:nvSpPr>
        <p:spPr bwMode="auto">
          <a:xfrm>
            <a:off x="5862638" y="4714875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26" name="Line 108"/>
          <p:cNvSpPr>
            <a:spLocks noChangeShapeType="1"/>
          </p:cNvSpPr>
          <p:nvPr/>
        </p:nvSpPr>
        <p:spPr bwMode="auto">
          <a:xfrm>
            <a:off x="6937375" y="4714875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27" name="Line 109"/>
          <p:cNvSpPr>
            <a:spLocks noChangeShapeType="1"/>
          </p:cNvSpPr>
          <p:nvPr/>
        </p:nvSpPr>
        <p:spPr bwMode="auto">
          <a:xfrm>
            <a:off x="7802563" y="4714875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28" name="Line 110"/>
          <p:cNvSpPr>
            <a:spLocks noChangeShapeType="1"/>
          </p:cNvSpPr>
          <p:nvPr/>
        </p:nvSpPr>
        <p:spPr bwMode="auto">
          <a:xfrm>
            <a:off x="1443038" y="5232400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29" name="Line 111"/>
          <p:cNvSpPr>
            <a:spLocks noChangeShapeType="1"/>
          </p:cNvSpPr>
          <p:nvPr/>
        </p:nvSpPr>
        <p:spPr bwMode="auto">
          <a:xfrm>
            <a:off x="1443038" y="5489575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30" name="Line 112"/>
          <p:cNvSpPr>
            <a:spLocks noChangeShapeType="1"/>
          </p:cNvSpPr>
          <p:nvPr/>
        </p:nvSpPr>
        <p:spPr bwMode="auto">
          <a:xfrm>
            <a:off x="1443038" y="5748338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31" name="Line 113"/>
          <p:cNvSpPr>
            <a:spLocks noChangeShapeType="1"/>
          </p:cNvSpPr>
          <p:nvPr/>
        </p:nvSpPr>
        <p:spPr bwMode="auto">
          <a:xfrm>
            <a:off x="1443038" y="6007100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32" name="Line 114"/>
          <p:cNvSpPr>
            <a:spLocks noChangeShapeType="1"/>
          </p:cNvSpPr>
          <p:nvPr/>
        </p:nvSpPr>
        <p:spPr bwMode="auto">
          <a:xfrm>
            <a:off x="1443038" y="6265863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233" name="Text Box 115"/>
          <p:cNvSpPr txBox="1">
            <a:spLocks noChangeArrowheads="1"/>
          </p:cNvSpPr>
          <p:nvPr/>
        </p:nvSpPr>
        <p:spPr bwMode="auto">
          <a:xfrm>
            <a:off x="1350963" y="4381500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600" b="1">
                <a:latin typeface="Tahoma" pitchFamily="34" charset="0"/>
                <a:cs typeface="Tahoma" pitchFamily="34" charset="0"/>
              </a:rPr>
              <a:t>พนักงาน</a:t>
            </a:r>
          </a:p>
        </p:txBody>
      </p:sp>
      <p:sp>
        <p:nvSpPr>
          <p:cNvPr id="11380" name="Text Box 116"/>
          <p:cNvSpPr txBox="1">
            <a:spLocks noChangeArrowheads="1"/>
          </p:cNvSpPr>
          <p:nvPr/>
        </p:nvSpPr>
        <p:spPr bwMode="auto">
          <a:xfrm>
            <a:off x="2700338" y="1484313"/>
            <a:ext cx="26606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Tahoma" pitchFamily="34" charset="0"/>
              </a:rPr>
              <a:t>Attribute</a:t>
            </a:r>
            <a:endParaRPr lang="th-TH" sz="40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11381" name="Line 117"/>
          <p:cNvSpPr>
            <a:spLocks noChangeShapeType="1"/>
          </p:cNvSpPr>
          <p:nvPr/>
        </p:nvSpPr>
        <p:spPr bwMode="auto">
          <a:xfrm flipH="1">
            <a:off x="2884488" y="1781175"/>
            <a:ext cx="812800" cy="40798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382" name="Line 118"/>
          <p:cNvSpPr>
            <a:spLocks noChangeShapeType="1"/>
          </p:cNvSpPr>
          <p:nvPr/>
        </p:nvSpPr>
        <p:spPr bwMode="auto">
          <a:xfrm>
            <a:off x="3697288" y="1781175"/>
            <a:ext cx="630237" cy="40798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383" name="Line 119"/>
          <p:cNvSpPr>
            <a:spLocks noChangeShapeType="1"/>
          </p:cNvSpPr>
          <p:nvPr/>
        </p:nvSpPr>
        <p:spPr bwMode="auto">
          <a:xfrm flipH="1">
            <a:off x="1892300" y="1781175"/>
            <a:ext cx="1804988" cy="40798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3697288" y="1781175"/>
            <a:ext cx="1712912" cy="40798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385" name="Text Box 121"/>
          <p:cNvSpPr txBox="1">
            <a:spLocks noChangeArrowheads="1"/>
          </p:cNvSpPr>
          <p:nvPr/>
        </p:nvSpPr>
        <p:spPr bwMode="auto">
          <a:xfrm>
            <a:off x="142844" y="2786058"/>
            <a:ext cx="114300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dirty="0" smtClean="0">
                <a:solidFill>
                  <a:srgbClr val="CC0099"/>
                </a:solidFill>
                <a:latin typeface="Tahoma" pitchFamily="34" charset="0"/>
              </a:rPr>
              <a:t>Relation</a:t>
            </a:r>
            <a:endParaRPr lang="th-TH" sz="4000" dirty="0">
              <a:solidFill>
                <a:srgbClr val="CC0099"/>
              </a:solidFill>
              <a:latin typeface="Arial" pitchFamily="34" charset="0"/>
            </a:endParaRPr>
          </a:p>
        </p:txBody>
      </p:sp>
      <p:sp>
        <p:nvSpPr>
          <p:cNvPr id="11386" name="AutoShape 122"/>
          <p:cNvSpPr>
            <a:spLocks/>
          </p:cNvSpPr>
          <p:nvPr/>
        </p:nvSpPr>
        <p:spPr bwMode="auto">
          <a:xfrm>
            <a:off x="1173163" y="2189163"/>
            <a:ext cx="177800" cy="1466850"/>
          </a:xfrm>
          <a:prstGeom prst="leftBrace">
            <a:avLst>
              <a:gd name="adj1" fmla="val 6875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1387" name="Text Box 123"/>
          <p:cNvSpPr txBox="1">
            <a:spLocks noChangeArrowheads="1"/>
          </p:cNvSpPr>
          <p:nvPr/>
        </p:nvSpPr>
        <p:spPr bwMode="auto">
          <a:xfrm>
            <a:off x="5784850" y="2860675"/>
            <a:ext cx="30353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Cardinality</a:t>
            </a:r>
            <a:endParaRPr lang="th-TH" sz="4000" dirty="0">
              <a:solidFill>
                <a:srgbClr val="000099"/>
              </a:solidFill>
              <a:latin typeface="Arial" pitchFamily="34" charset="0"/>
            </a:endParaRPr>
          </a:p>
        </p:txBody>
      </p:sp>
      <p:sp>
        <p:nvSpPr>
          <p:cNvPr id="11388" name="Line 124"/>
          <p:cNvSpPr>
            <a:spLocks noChangeShapeType="1"/>
          </p:cNvSpPr>
          <p:nvPr/>
        </p:nvSpPr>
        <p:spPr bwMode="auto">
          <a:xfrm>
            <a:off x="6156325" y="2433638"/>
            <a:ext cx="0" cy="1303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389" name="Text Box 125"/>
          <p:cNvSpPr txBox="1">
            <a:spLocks noChangeArrowheads="1"/>
          </p:cNvSpPr>
          <p:nvPr/>
        </p:nvSpPr>
        <p:spPr bwMode="auto">
          <a:xfrm>
            <a:off x="3786182" y="3897318"/>
            <a:ext cx="20050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dirty="0" smtClean="0">
                <a:solidFill>
                  <a:srgbClr val="000099"/>
                </a:solidFill>
                <a:latin typeface="Tahoma" pitchFamily="34" charset="0"/>
              </a:rPr>
              <a:t>Degree</a:t>
            </a:r>
            <a:endParaRPr lang="th-TH" sz="4000" dirty="0">
              <a:solidFill>
                <a:srgbClr val="000099"/>
              </a:solidFill>
              <a:latin typeface="Arial" pitchFamily="34" charset="0"/>
            </a:endParaRPr>
          </a:p>
        </p:txBody>
      </p:sp>
      <p:sp>
        <p:nvSpPr>
          <p:cNvPr id="11390" name="Line 126"/>
          <p:cNvSpPr>
            <a:spLocks noChangeShapeType="1"/>
          </p:cNvSpPr>
          <p:nvPr/>
        </p:nvSpPr>
        <p:spPr bwMode="auto">
          <a:xfrm>
            <a:off x="1712913" y="3900488"/>
            <a:ext cx="424021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391" name="Line 127"/>
          <p:cNvSpPr>
            <a:spLocks noChangeShapeType="1"/>
          </p:cNvSpPr>
          <p:nvPr/>
        </p:nvSpPr>
        <p:spPr bwMode="auto">
          <a:xfrm>
            <a:off x="1622425" y="4225925"/>
            <a:ext cx="6584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1392" name="Line 128"/>
          <p:cNvSpPr>
            <a:spLocks noChangeShapeType="1"/>
          </p:cNvSpPr>
          <p:nvPr/>
        </p:nvSpPr>
        <p:spPr bwMode="auto">
          <a:xfrm flipV="1">
            <a:off x="1622425" y="3736975"/>
            <a:ext cx="0" cy="488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393" name="Line 129"/>
          <p:cNvSpPr>
            <a:spLocks noChangeShapeType="1"/>
          </p:cNvSpPr>
          <p:nvPr/>
        </p:nvSpPr>
        <p:spPr bwMode="auto">
          <a:xfrm>
            <a:off x="8207375" y="4225925"/>
            <a:ext cx="0" cy="488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394" name="Text Box 130"/>
          <p:cNvSpPr txBox="1">
            <a:spLocks noChangeArrowheads="1"/>
          </p:cNvSpPr>
          <p:nvPr/>
        </p:nvSpPr>
        <p:spPr bwMode="auto">
          <a:xfrm>
            <a:off x="1622425" y="3933825"/>
            <a:ext cx="24447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 dirty="0" smtClean="0">
                <a:solidFill>
                  <a:srgbClr val="A50021"/>
                </a:solidFill>
                <a:latin typeface="Tahoma" pitchFamily="34" charset="0"/>
              </a:rPr>
              <a:t>Primary Key</a:t>
            </a:r>
            <a:endParaRPr lang="th-TH" sz="4000" dirty="0">
              <a:solidFill>
                <a:srgbClr val="A50021"/>
              </a:solidFill>
              <a:latin typeface="Arial" pitchFamily="34" charset="0"/>
            </a:endParaRPr>
          </a:p>
        </p:txBody>
      </p:sp>
      <p:sp>
        <p:nvSpPr>
          <p:cNvPr id="11395" name="Text Box 131"/>
          <p:cNvSpPr txBox="1">
            <a:spLocks noChangeArrowheads="1"/>
          </p:cNvSpPr>
          <p:nvPr/>
        </p:nvSpPr>
        <p:spPr bwMode="auto">
          <a:xfrm>
            <a:off x="6494463" y="3981450"/>
            <a:ext cx="247015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 dirty="0" smtClean="0">
                <a:solidFill>
                  <a:srgbClr val="9900CC"/>
                </a:solidFill>
                <a:latin typeface="Tahoma" pitchFamily="34" charset="0"/>
              </a:rPr>
              <a:t>Foreign Key</a:t>
            </a:r>
            <a:endParaRPr lang="th-TH" sz="4000" dirty="0">
              <a:solidFill>
                <a:srgbClr val="9900CC"/>
              </a:solidFill>
              <a:latin typeface="Arial" pitchFamily="34" charset="0"/>
            </a:endParaRPr>
          </a:p>
        </p:txBody>
      </p:sp>
      <p:sp>
        <p:nvSpPr>
          <p:cNvPr id="11398" name="Line 134"/>
          <p:cNvSpPr>
            <a:spLocks noChangeShapeType="1"/>
          </p:cNvSpPr>
          <p:nvPr/>
        </p:nvSpPr>
        <p:spPr bwMode="auto">
          <a:xfrm>
            <a:off x="1042988" y="5084763"/>
            <a:ext cx="0" cy="12969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1399" name="Line 135"/>
          <p:cNvSpPr>
            <a:spLocks noChangeShapeType="1"/>
          </p:cNvSpPr>
          <p:nvPr/>
        </p:nvSpPr>
        <p:spPr bwMode="auto">
          <a:xfrm>
            <a:off x="1042988" y="5084763"/>
            <a:ext cx="3603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400" name="Line 136"/>
          <p:cNvSpPr>
            <a:spLocks noChangeShapeType="1"/>
          </p:cNvSpPr>
          <p:nvPr/>
        </p:nvSpPr>
        <p:spPr bwMode="auto">
          <a:xfrm>
            <a:off x="1042988" y="5373688"/>
            <a:ext cx="3603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401" name="Line 137"/>
          <p:cNvSpPr>
            <a:spLocks noChangeShapeType="1"/>
          </p:cNvSpPr>
          <p:nvPr/>
        </p:nvSpPr>
        <p:spPr bwMode="auto">
          <a:xfrm>
            <a:off x="1042988" y="5661025"/>
            <a:ext cx="3603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402" name="Line 138"/>
          <p:cNvSpPr>
            <a:spLocks noChangeShapeType="1"/>
          </p:cNvSpPr>
          <p:nvPr/>
        </p:nvSpPr>
        <p:spPr bwMode="auto">
          <a:xfrm>
            <a:off x="1042988" y="5876925"/>
            <a:ext cx="3603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403" name="Line 139"/>
          <p:cNvSpPr>
            <a:spLocks noChangeShapeType="1"/>
          </p:cNvSpPr>
          <p:nvPr/>
        </p:nvSpPr>
        <p:spPr bwMode="auto">
          <a:xfrm>
            <a:off x="1042988" y="6092825"/>
            <a:ext cx="3603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404" name="Line 140"/>
          <p:cNvSpPr>
            <a:spLocks noChangeShapeType="1"/>
          </p:cNvSpPr>
          <p:nvPr/>
        </p:nvSpPr>
        <p:spPr bwMode="auto">
          <a:xfrm>
            <a:off x="1042988" y="6381750"/>
            <a:ext cx="3603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405" name="Text Box 141"/>
          <p:cNvSpPr txBox="1">
            <a:spLocks noChangeArrowheads="1"/>
          </p:cNvSpPr>
          <p:nvPr/>
        </p:nvSpPr>
        <p:spPr bwMode="auto">
          <a:xfrm>
            <a:off x="244765" y="5562601"/>
            <a:ext cx="755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Tuple</a:t>
            </a:r>
            <a:endParaRPr lang="th-TH" sz="16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643438" y="2143116"/>
            <a:ext cx="928694" cy="1714512"/>
          </a:xfrm>
          <a:prstGeom prst="round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0" name="Text Box 141"/>
          <p:cNvSpPr txBox="1">
            <a:spLocks noChangeArrowheads="1"/>
          </p:cNvSpPr>
          <p:nvPr/>
        </p:nvSpPr>
        <p:spPr bwMode="auto">
          <a:xfrm>
            <a:off x="6000760" y="1428736"/>
            <a:ext cx="9797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Domain</a:t>
            </a:r>
            <a:endParaRPr lang="th-TH" sz="16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1" name="Line 119"/>
          <p:cNvSpPr>
            <a:spLocks noChangeShapeType="1"/>
          </p:cNvSpPr>
          <p:nvPr/>
        </p:nvSpPr>
        <p:spPr bwMode="auto">
          <a:xfrm flipH="1">
            <a:off x="5572132" y="1857364"/>
            <a:ext cx="642942" cy="78581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</a:t>
            </a:fld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0" grpId="0"/>
      <p:bldP spid="11381" grpId="0" animBg="1"/>
      <p:bldP spid="11382" grpId="0" animBg="1"/>
      <p:bldP spid="11383" grpId="0" animBg="1"/>
      <p:bldP spid="11384" grpId="0" animBg="1"/>
      <p:bldP spid="11385" grpId="0"/>
      <p:bldP spid="11386" grpId="0" animBg="1"/>
      <p:bldP spid="11387" grpId="0"/>
      <p:bldP spid="11388" grpId="0" animBg="1"/>
      <p:bldP spid="11389" grpId="0"/>
      <p:bldP spid="11390" grpId="0" animBg="1"/>
      <p:bldP spid="11391" grpId="0" animBg="1"/>
      <p:bldP spid="11392" grpId="0" animBg="1"/>
      <p:bldP spid="11393" grpId="0" animBg="1"/>
      <p:bldP spid="11394" grpId="0"/>
      <p:bldP spid="11395" grpId="0"/>
      <p:bldP spid="11398" grpId="0" animBg="1"/>
      <p:bldP spid="11399" grpId="0" animBg="1"/>
      <p:bldP spid="11400" grpId="0" animBg="1"/>
      <p:bldP spid="11401" grpId="0" animBg="1"/>
      <p:bldP spid="11402" grpId="0" animBg="1"/>
      <p:bldP spid="11403" grpId="0" animBg="1"/>
      <p:bldP spid="11404" grpId="0" animBg="1"/>
      <p:bldP spid="11405" grpId="0"/>
      <p:bldP spid="138" grpId="0" animBg="1"/>
      <p:bldP spid="140" grpId="0"/>
      <p:bldP spid="1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229600" cy="1139825"/>
          </a:xfrm>
        </p:spPr>
        <p:txBody>
          <a:bodyPr/>
          <a:lstStyle/>
          <a:p>
            <a:pPr eaLnBrk="1" hangingPunct="1"/>
            <a:r>
              <a:rPr lang="th-TH" b="1" smtClean="0">
                <a:solidFill>
                  <a:srgbClr val="0000FF"/>
                </a:solidFill>
              </a:rPr>
              <a:t>ตัวอย่าง </a:t>
            </a:r>
            <a:r>
              <a:rPr lang="en-US" b="1" smtClean="0">
                <a:solidFill>
                  <a:srgbClr val="0000FF"/>
                </a:solidFill>
              </a:rPr>
              <a:t>Primary Key</a:t>
            </a:r>
            <a:endParaRPr lang="th-TH" b="1" smtClean="0">
              <a:solidFill>
                <a:srgbClr val="0000FF"/>
              </a:solidFill>
            </a:endParaRPr>
          </a:p>
        </p:txBody>
      </p:sp>
      <p:graphicFrame>
        <p:nvGraphicFramePr>
          <p:cNvPr id="4" name="Group 241"/>
          <p:cNvGraphicFramePr>
            <a:graphicFrameLocks noGrp="1"/>
          </p:cNvGraphicFramePr>
          <p:nvPr>
            <p:ph sz="quarter" idx="1"/>
          </p:nvPr>
        </p:nvGraphicFramePr>
        <p:xfrm>
          <a:off x="468313" y="1571625"/>
          <a:ext cx="8135937" cy="4165600"/>
        </p:xfrm>
        <a:graphic>
          <a:graphicData uri="http://schemas.openxmlformats.org/drawingml/2006/table">
            <a:tbl>
              <a:tblPr/>
              <a:tblGrid>
                <a:gridCol w="1366837"/>
                <a:gridCol w="1441450"/>
                <a:gridCol w="1439863"/>
                <a:gridCol w="1727200"/>
                <a:gridCol w="2160587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รหัสนักศึกษา</a:t>
                      </a:r>
                      <a:endParaRPr kumimoji="0" lang="th-TH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ชื่อ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นามสกุล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บัตรประชาชน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โปรแกรมวิชา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รักการดี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3120100755991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เรียนนา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3110211212005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นฤทัย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3141901485662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เรียบร้อย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3120233125447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จงจิต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อินทชัย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3155002551549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ปิยะพร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สอนชัยดี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3112251445345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ผ่องแผ้ว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3122234567657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กัลยา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นาคสมภพ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3122343231156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38"/>
          <p:cNvSpPr>
            <a:spLocks noChangeArrowheads="1"/>
          </p:cNvSpPr>
          <p:nvPr/>
        </p:nvSpPr>
        <p:spPr bwMode="auto">
          <a:xfrm>
            <a:off x="539750" y="1466850"/>
            <a:ext cx="1223963" cy="4319588"/>
          </a:xfrm>
          <a:prstGeom prst="roundRect">
            <a:avLst>
              <a:gd name="adj" fmla="val 16667"/>
            </a:avLst>
          </a:prstGeom>
          <a:solidFill>
            <a:srgbClr val="66FF99">
              <a:alpha val="25882"/>
            </a:srgbClr>
          </a:solidFill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7" name="AutoShape 242"/>
          <p:cNvSpPr>
            <a:spLocks noChangeArrowheads="1"/>
          </p:cNvSpPr>
          <p:nvPr/>
        </p:nvSpPr>
        <p:spPr bwMode="auto">
          <a:xfrm>
            <a:off x="1908175" y="1466850"/>
            <a:ext cx="2735263" cy="4319588"/>
          </a:xfrm>
          <a:prstGeom prst="roundRect">
            <a:avLst>
              <a:gd name="adj" fmla="val 16667"/>
            </a:avLst>
          </a:prstGeom>
          <a:solidFill>
            <a:srgbClr val="CC99FF">
              <a:alpha val="39999"/>
            </a:srgbClr>
          </a:solidFill>
          <a:ln w="38100">
            <a:solidFill>
              <a:srgbClr val="99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8" name="AutoShape 243"/>
          <p:cNvSpPr>
            <a:spLocks noChangeArrowheads="1"/>
          </p:cNvSpPr>
          <p:nvPr/>
        </p:nvSpPr>
        <p:spPr bwMode="auto">
          <a:xfrm>
            <a:off x="4786313" y="1428750"/>
            <a:ext cx="1584325" cy="4319588"/>
          </a:xfrm>
          <a:prstGeom prst="roundRect">
            <a:avLst>
              <a:gd name="adj" fmla="val 16667"/>
            </a:avLst>
          </a:prstGeom>
          <a:solidFill>
            <a:srgbClr val="BE0E2B">
              <a:alpha val="16862"/>
            </a:srgbClr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971550" y="6115050"/>
            <a:ext cx="204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FF00"/>
                </a:solidFill>
                <a:latin typeface="Tahoma" pitchFamily="34" charset="0"/>
              </a:rPr>
              <a:t>Primary Key</a:t>
            </a:r>
            <a:endParaRPr lang="th-TH" sz="2400" b="1">
              <a:solidFill>
                <a:srgbClr val="00FF00"/>
              </a:solidFill>
              <a:latin typeface="Tahoma" pitchFamily="34" charset="0"/>
            </a:endParaRPr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1258888" y="5754688"/>
            <a:ext cx="0" cy="3603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30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th-TH" sz="4800" smtClean="0">
                <a:solidFill>
                  <a:srgbClr val="000099"/>
                </a:solidFill>
              </a:rPr>
              <a:t>กุญแจสำรอง</a:t>
            </a:r>
            <a:r>
              <a:rPr lang="en-US" sz="4000" smtClean="0">
                <a:solidFill>
                  <a:srgbClr val="000099"/>
                </a:solidFill>
              </a:rPr>
              <a:t>(Alternate Key)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31</a:t>
            </a:fld>
            <a:endParaRPr lang="th-TH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th-TH" sz="3600" dirty="0" smtClean="0">
                <a:latin typeface="Cambria" pitchFamily="18" charset="0"/>
              </a:rPr>
              <a:t>เป็นชื่อที่เรียกกุญแจคู่แข่ง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3200" dirty="0" smtClean="0">
                <a:latin typeface="Cambria" pitchFamily="18" charset="0"/>
              </a:rPr>
              <a:t>Candidate Key)</a:t>
            </a:r>
            <a:r>
              <a:rPr lang="en-US" sz="4000" dirty="0" smtClean="0">
                <a:latin typeface="Cambria" pitchFamily="18" charset="0"/>
              </a:rPr>
              <a:t> </a:t>
            </a:r>
            <a:r>
              <a:rPr lang="th-TH" sz="4000" dirty="0" smtClean="0">
                <a:latin typeface="Cambria" pitchFamily="18" charset="0"/>
              </a:rPr>
              <a:t>ที่เหลือที่ไม่ได้ถูกเลือกให้เป็น กุญแจหลัก</a:t>
            </a:r>
            <a:r>
              <a:rPr lang="en-US" sz="3600" dirty="0" smtClean="0">
                <a:latin typeface="Cambria" pitchFamily="18" charset="0"/>
              </a:rPr>
              <a:t>(Primary Key)</a:t>
            </a:r>
            <a:endParaRPr lang="th-TH" sz="3600" dirty="0" smtClean="0"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715375" cy="1139825"/>
          </a:xfrm>
        </p:spPr>
        <p:txBody>
          <a:bodyPr/>
          <a:lstStyle/>
          <a:p>
            <a:pPr eaLnBrk="1" hangingPunct="1"/>
            <a:r>
              <a:rPr lang="th-TH" b="1" smtClean="0">
                <a:solidFill>
                  <a:srgbClr val="0000FF"/>
                </a:solidFill>
              </a:rPr>
              <a:t>ตัวอย่าง </a:t>
            </a:r>
            <a:r>
              <a:rPr lang="en-US" b="1" smtClean="0">
                <a:solidFill>
                  <a:srgbClr val="0000FF"/>
                </a:solidFill>
              </a:rPr>
              <a:t>Primary Key</a:t>
            </a:r>
            <a:r>
              <a:rPr lang="th-TH" b="1" smtClean="0">
                <a:solidFill>
                  <a:srgbClr val="0000FF"/>
                </a:solidFill>
              </a:rPr>
              <a:t> และ </a:t>
            </a:r>
            <a:r>
              <a:rPr lang="en-US" b="1" smtClean="0">
                <a:solidFill>
                  <a:srgbClr val="0000FF"/>
                </a:solidFill>
              </a:rPr>
              <a:t>Alternate Key</a:t>
            </a:r>
            <a:endParaRPr lang="th-TH" b="1" smtClean="0">
              <a:solidFill>
                <a:srgbClr val="0000FF"/>
              </a:solidFill>
            </a:endParaRPr>
          </a:p>
        </p:txBody>
      </p:sp>
      <p:graphicFrame>
        <p:nvGraphicFramePr>
          <p:cNvPr id="4" name="Group 241"/>
          <p:cNvGraphicFramePr>
            <a:graphicFrameLocks noGrp="1"/>
          </p:cNvGraphicFramePr>
          <p:nvPr>
            <p:ph sz="quarter" idx="1"/>
          </p:nvPr>
        </p:nvGraphicFramePr>
        <p:xfrm>
          <a:off x="468313" y="1571625"/>
          <a:ext cx="8135937" cy="4165600"/>
        </p:xfrm>
        <a:graphic>
          <a:graphicData uri="http://schemas.openxmlformats.org/drawingml/2006/table">
            <a:tbl>
              <a:tblPr/>
              <a:tblGrid>
                <a:gridCol w="1366837"/>
                <a:gridCol w="1441450"/>
                <a:gridCol w="1439863"/>
                <a:gridCol w="1727200"/>
                <a:gridCol w="2160587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รหัสนักศึกษา</a:t>
                      </a:r>
                      <a:endParaRPr kumimoji="0" lang="th-TH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ชื่อ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นามสกุล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บัตรประชาชน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โปรแกรมวิชา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รักการดี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3120100755991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เรียนนา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3110211212005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นฤทัย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3141901485662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เรียบร้อย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3120233125447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จงจิต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อินทชัย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3155002551549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ปิยะพร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สอนชัยดี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3112251445345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ผ่องแผ้ว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3122234567657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กัลยา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นาคสมภพ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3122343231156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38"/>
          <p:cNvSpPr>
            <a:spLocks noChangeArrowheads="1"/>
          </p:cNvSpPr>
          <p:nvPr/>
        </p:nvSpPr>
        <p:spPr bwMode="auto">
          <a:xfrm>
            <a:off x="539750" y="1466850"/>
            <a:ext cx="1223963" cy="4319588"/>
          </a:xfrm>
          <a:prstGeom prst="roundRect">
            <a:avLst>
              <a:gd name="adj" fmla="val 16667"/>
            </a:avLst>
          </a:prstGeom>
          <a:solidFill>
            <a:srgbClr val="66FF99">
              <a:alpha val="25882"/>
            </a:srgbClr>
          </a:solidFill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7" name="AutoShape 242"/>
          <p:cNvSpPr>
            <a:spLocks noChangeArrowheads="1"/>
          </p:cNvSpPr>
          <p:nvPr/>
        </p:nvSpPr>
        <p:spPr bwMode="auto">
          <a:xfrm>
            <a:off x="1908175" y="1466850"/>
            <a:ext cx="2735263" cy="4319588"/>
          </a:xfrm>
          <a:prstGeom prst="roundRect">
            <a:avLst>
              <a:gd name="adj" fmla="val 16667"/>
            </a:avLst>
          </a:prstGeom>
          <a:solidFill>
            <a:srgbClr val="CC99FF">
              <a:alpha val="39999"/>
            </a:srgbClr>
          </a:solidFill>
          <a:ln w="38100">
            <a:solidFill>
              <a:srgbClr val="99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8" name="AutoShape 243"/>
          <p:cNvSpPr>
            <a:spLocks noChangeArrowheads="1"/>
          </p:cNvSpPr>
          <p:nvPr/>
        </p:nvSpPr>
        <p:spPr bwMode="auto">
          <a:xfrm>
            <a:off x="4786313" y="1500188"/>
            <a:ext cx="1584325" cy="4319587"/>
          </a:xfrm>
          <a:prstGeom prst="roundRect">
            <a:avLst>
              <a:gd name="adj" fmla="val 16667"/>
            </a:avLst>
          </a:prstGeom>
          <a:solidFill>
            <a:srgbClr val="BE0E2B">
              <a:alpha val="16862"/>
            </a:srgbClr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971550" y="6115050"/>
            <a:ext cx="204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FF00"/>
                </a:solidFill>
                <a:latin typeface="Tahoma" pitchFamily="34" charset="0"/>
              </a:rPr>
              <a:t>Primary Key</a:t>
            </a:r>
            <a:endParaRPr lang="th-TH" sz="2400" b="1">
              <a:solidFill>
                <a:srgbClr val="00FF00"/>
              </a:solidFill>
              <a:latin typeface="Tahoma" pitchFamily="34" charset="0"/>
            </a:endParaRPr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1258888" y="5754688"/>
            <a:ext cx="0" cy="3603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3571875" y="6143625"/>
            <a:ext cx="226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FF"/>
                </a:solidFill>
                <a:latin typeface="Tahoma" pitchFamily="34" charset="0"/>
              </a:rPr>
              <a:t>Alternate Key</a:t>
            </a:r>
            <a:endParaRPr lang="th-TH" sz="2400" b="1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>
            <a:off x="3348038" y="5786438"/>
            <a:ext cx="1008062" cy="3603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8744" name="Line 72"/>
          <p:cNvSpPr>
            <a:spLocks noChangeShapeType="1"/>
          </p:cNvSpPr>
          <p:nvPr/>
        </p:nvSpPr>
        <p:spPr bwMode="auto">
          <a:xfrm flipH="1">
            <a:off x="4859338" y="5826125"/>
            <a:ext cx="720725" cy="3603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32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 animBg="1"/>
      <p:bldP spid="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h-TH" sz="5400" dirty="0" smtClean="0">
                <a:solidFill>
                  <a:srgbClr val="000099"/>
                </a:solidFill>
              </a:rPr>
              <a:t>กุญแจรวม</a:t>
            </a:r>
            <a:r>
              <a:rPr lang="en-US" sz="4000" dirty="0" smtClean="0">
                <a:solidFill>
                  <a:srgbClr val="000099"/>
                </a:solidFill>
              </a:rPr>
              <a:t>(Composite Key)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33</a:t>
            </a:fld>
            <a:endParaRPr lang="th-TH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algn="thaiDist" eaLnBrk="1" hangingPunct="1"/>
            <a:r>
              <a:rPr lang="th-TH" sz="4000" dirty="0" smtClean="0">
                <a:latin typeface="Cambria" pitchFamily="18" charset="0"/>
              </a:rPr>
              <a:t>เป็นชื่อที่เรียก คีย์ต่างๆ ที่ประกอบด้วย แอททริบิวท์</a:t>
            </a:r>
            <a:r>
              <a:rPr lang="en-US" sz="4000" dirty="0" smtClean="0">
                <a:latin typeface="Cambria" pitchFamily="18" charset="0"/>
              </a:rPr>
              <a:t> </a:t>
            </a:r>
            <a:r>
              <a:rPr lang="th-TH" sz="4000" dirty="0" smtClean="0">
                <a:latin typeface="Cambria" pitchFamily="18" charset="0"/>
              </a:rPr>
              <a:t>มากกว่า 1 แอททริบิวท์</a:t>
            </a:r>
            <a:r>
              <a:rPr lang="en-US" sz="4000" dirty="0" smtClean="0">
                <a:latin typeface="Cambria" pitchFamily="18" charset="0"/>
              </a:rPr>
              <a:t> </a:t>
            </a:r>
            <a:r>
              <a:rPr lang="th-TH" sz="4000" dirty="0" smtClean="0">
                <a:latin typeface="Cambria" pitchFamily="18" charset="0"/>
              </a:rPr>
              <a:t>เพื่อประกอบเป็นคีย์นั้น ๆ ว่า กุญแจรวม</a:t>
            </a:r>
            <a:r>
              <a:rPr lang="en-US" sz="4000" dirty="0" smtClean="0">
                <a:latin typeface="Cambria" pitchFamily="18" charset="0"/>
              </a:rPr>
              <a:t>(</a:t>
            </a:r>
            <a:r>
              <a:rPr lang="en-US" sz="3200" dirty="0" smtClean="0">
                <a:latin typeface="Cambria" pitchFamily="18" charset="0"/>
              </a:rPr>
              <a:t>Composite Key)</a:t>
            </a:r>
            <a:endParaRPr lang="th-TH" sz="3200" dirty="0" smtClean="0"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715375" cy="1139825"/>
          </a:xfrm>
        </p:spPr>
        <p:txBody>
          <a:bodyPr/>
          <a:lstStyle/>
          <a:p>
            <a:pPr eaLnBrk="1" hangingPunct="1"/>
            <a:r>
              <a:rPr lang="th-TH" b="1" smtClean="0">
                <a:solidFill>
                  <a:srgbClr val="0000FF"/>
                </a:solidFill>
              </a:rPr>
              <a:t>ตัวอย่าง </a:t>
            </a:r>
            <a:r>
              <a:rPr lang="en-US" b="1" smtClean="0">
                <a:solidFill>
                  <a:srgbClr val="0000FF"/>
                </a:solidFill>
              </a:rPr>
              <a:t>Composite Key</a:t>
            </a:r>
            <a:endParaRPr lang="th-TH" b="1" smtClean="0">
              <a:solidFill>
                <a:srgbClr val="0000FF"/>
              </a:solidFill>
            </a:endParaRPr>
          </a:p>
        </p:txBody>
      </p:sp>
      <p:graphicFrame>
        <p:nvGraphicFramePr>
          <p:cNvPr id="4" name="Group 241"/>
          <p:cNvGraphicFramePr>
            <a:graphicFrameLocks noGrp="1"/>
          </p:cNvGraphicFramePr>
          <p:nvPr>
            <p:ph sz="quarter" idx="1"/>
          </p:nvPr>
        </p:nvGraphicFramePr>
        <p:xfrm>
          <a:off x="468313" y="1571625"/>
          <a:ext cx="8135937" cy="4165600"/>
        </p:xfrm>
        <a:graphic>
          <a:graphicData uri="http://schemas.openxmlformats.org/drawingml/2006/table">
            <a:tbl>
              <a:tblPr/>
              <a:tblGrid>
                <a:gridCol w="1366837"/>
                <a:gridCol w="1441450"/>
                <a:gridCol w="1439863"/>
                <a:gridCol w="1727200"/>
                <a:gridCol w="2160587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รหัสนักศึกษา</a:t>
                      </a:r>
                      <a:endParaRPr kumimoji="0" lang="th-TH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ชื่อ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นามสกุล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บัตรประชาชน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โปรแกรมวิชา</a:t>
                      </a:r>
                      <a:endParaRPr kumimoji="0" lang="th-TH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รักการดี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3120100755991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เรียนนา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3110211212005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นฤทัย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3141901485662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คณิตศาสตร์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สมศักดิ์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เรียบร้อย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3120233125447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จงจิต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อินทชัย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3155002551549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ปิยะพร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สอนชัยดี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3112251445345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วิทยาการคอมพิวเตอร์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วาสนา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ผ่องแผ้ว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3122234567657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4804234225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กัลยา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นาคสมภพ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Cordia New" pitchFamily="34" charset="-34"/>
                        </a:rPr>
                        <a:t>3122343231156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บัญชี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38"/>
          <p:cNvSpPr>
            <a:spLocks noChangeArrowheads="1"/>
          </p:cNvSpPr>
          <p:nvPr/>
        </p:nvSpPr>
        <p:spPr bwMode="auto">
          <a:xfrm>
            <a:off x="539750" y="1466850"/>
            <a:ext cx="1223963" cy="4319588"/>
          </a:xfrm>
          <a:prstGeom prst="roundRect">
            <a:avLst>
              <a:gd name="adj" fmla="val 16667"/>
            </a:avLst>
          </a:prstGeom>
          <a:solidFill>
            <a:srgbClr val="66FF99">
              <a:alpha val="25882"/>
            </a:srgbClr>
          </a:solidFill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7" name="AutoShape 242"/>
          <p:cNvSpPr>
            <a:spLocks noChangeArrowheads="1"/>
          </p:cNvSpPr>
          <p:nvPr/>
        </p:nvSpPr>
        <p:spPr bwMode="auto">
          <a:xfrm>
            <a:off x="1908175" y="1466850"/>
            <a:ext cx="2735263" cy="4319588"/>
          </a:xfrm>
          <a:prstGeom prst="roundRect">
            <a:avLst>
              <a:gd name="adj" fmla="val 16667"/>
            </a:avLst>
          </a:prstGeom>
          <a:solidFill>
            <a:srgbClr val="CC99FF">
              <a:alpha val="39999"/>
            </a:srgbClr>
          </a:solidFill>
          <a:ln w="38100">
            <a:solidFill>
              <a:srgbClr val="99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8" name="AutoShape 243"/>
          <p:cNvSpPr>
            <a:spLocks noChangeArrowheads="1"/>
          </p:cNvSpPr>
          <p:nvPr/>
        </p:nvSpPr>
        <p:spPr bwMode="auto">
          <a:xfrm>
            <a:off x="4786313" y="1500188"/>
            <a:ext cx="1584325" cy="4319587"/>
          </a:xfrm>
          <a:prstGeom prst="roundRect">
            <a:avLst>
              <a:gd name="adj" fmla="val 16667"/>
            </a:avLst>
          </a:prstGeom>
          <a:solidFill>
            <a:srgbClr val="BE0E2B">
              <a:alpha val="16862"/>
            </a:srgbClr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285750" y="6115050"/>
            <a:ext cx="204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FF00"/>
                </a:solidFill>
                <a:latin typeface="Tahoma" pitchFamily="34" charset="0"/>
              </a:rPr>
              <a:t>Primary Key</a:t>
            </a:r>
            <a:endParaRPr lang="th-TH" sz="2400" b="1">
              <a:solidFill>
                <a:srgbClr val="00FF00"/>
              </a:solidFill>
              <a:latin typeface="Tahoma" pitchFamily="34" charset="0"/>
            </a:endParaRPr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1258888" y="5754688"/>
            <a:ext cx="0" cy="3603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4589463" y="6143625"/>
            <a:ext cx="2268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FF"/>
                </a:solidFill>
                <a:latin typeface="Tahoma" pitchFamily="34" charset="0"/>
              </a:rPr>
              <a:t>Alternate Key</a:t>
            </a:r>
            <a:endParaRPr lang="th-TH" sz="2400" b="1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30791" name="Line 71"/>
          <p:cNvSpPr>
            <a:spLocks noChangeShapeType="1"/>
          </p:cNvSpPr>
          <p:nvPr/>
        </p:nvSpPr>
        <p:spPr bwMode="auto">
          <a:xfrm>
            <a:off x="4079875" y="5786438"/>
            <a:ext cx="1008063" cy="3603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30792" name="Line 72"/>
          <p:cNvSpPr>
            <a:spLocks noChangeShapeType="1"/>
          </p:cNvSpPr>
          <p:nvPr/>
        </p:nvSpPr>
        <p:spPr bwMode="auto">
          <a:xfrm flipH="1">
            <a:off x="5500688" y="5786438"/>
            <a:ext cx="720725" cy="3603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4" name="Text Box 68"/>
          <p:cNvSpPr txBox="1">
            <a:spLocks noChangeArrowheads="1"/>
          </p:cNvSpPr>
          <p:nvPr/>
        </p:nvSpPr>
        <p:spPr bwMode="auto">
          <a:xfrm>
            <a:off x="2214563" y="6115050"/>
            <a:ext cx="246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Composite Key</a:t>
            </a:r>
            <a:endParaRPr lang="th-TH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5" name="Line 69"/>
          <p:cNvSpPr>
            <a:spLocks noChangeShapeType="1"/>
          </p:cNvSpPr>
          <p:nvPr/>
        </p:nvSpPr>
        <p:spPr bwMode="auto">
          <a:xfrm>
            <a:off x="2771775" y="5783263"/>
            <a:ext cx="0" cy="3603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34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 animBg="1"/>
      <p:bldP spid="9" grpId="0" autoUpdateAnimBg="0"/>
      <p:bldP spid="14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th-TH" sz="4800" dirty="0" smtClean="0">
                <a:solidFill>
                  <a:srgbClr val="000099"/>
                </a:solidFill>
              </a:rPr>
              <a:t>กุญแจนอก</a:t>
            </a:r>
            <a:r>
              <a:rPr lang="en-US" sz="4000" dirty="0" smtClean="0">
                <a:solidFill>
                  <a:srgbClr val="000099"/>
                </a:solidFill>
              </a:rPr>
              <a:t>(Foreign Key)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35</a:t>
            </a:fld>
            <a:endParaRPr lang="th-TH"/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algn="thaiDist" eaLnBrk="1" hangingPunct="1"/>
            <a:r>
              <a:rPr lang="th-TH" sz="3600" dirty="0" smtClean="0">
                <a:latin typeface="Cambria" pitchFamily="18" charset="0"/>
              </a:rPr>
              <a:t>คือ แอททริบิวท์ใดแอททริบิวท์หนึ่งในรีเลชันที่ใช้อ้างอิงไปยัง </a:t>
            </a:r>
            <a:br>
              <a:rPr lang="th-TH" sz="3600" dirty="0" smtClean="0">
                <a:latin typeface="Cambria" pitchFamily="18" charset="0"/>
              </a:rPr>
            </a:br>
            <a:r>
              <a:rPr lang="th-TH" sz="3600" dirty="0" smtClean="0">
                <a:latin typeface="Cambria" pitchFamily="18" charset="0"/>
              </a:rPr>
              <a:t>แอททริบิวท์ที่ทำหน้าที่ เป็น กุญแจคู่แข่งของอีกรีเลชันหนึ่งที่มีความสัมพันธ์</a:t>
            </a:r>
            <a:r>
              <a:rPr lang="th-TH" sz="3600" dirty="0" smtClean="0">
                <a:latin typeface="Cambria" pitchFamily="18" charset="0"/>
              </a:rPr>
              <a:t>กัน</a:t>
            </a:r>
          </a:p>
          <a:p>
            <a:pPr algn="thaiDist" eaLnBrk="1" hangingPunct="1"/>
            <a:r>
              <a:rPr lang="th-TH" sz="3600" dirty="0" smtClean="0">
                <a:latin typeface="Cambria" pitchFamily="18" charset="0"/>
              </a:rPr>
              <a:t>เพื่อสร้างความสัมพันธ์ระหว่าง สองรีเลชัน</a:t>
            </a:r>
            <a:endParaRPr lang="th-TH" sz="3600" dirty="0" smtClean="0"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4689475" y="2966368"/>
            <a:ext cx="12779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43000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3697288" y="2966368"/>
            <a:ext cx="9921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นครราชสีมา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2343150" y="2966368"/>
            <a:ext cx="1354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88/10  ถ.ราชสีมา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1443038" y="2966368"/>
            <a:ext cx="9001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689475" y="2707606"/>
            <a:ext cx="12779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34000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3697288" y="2707606"/>
            <a:ext cx="9921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อุบลราชธานี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343150" y="2707606"/>
            <a:ext cx="13541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30  ถ.ชยางกูร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1443038" y="2707606"/>
            <a:ext cx="90011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B002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4689475" y="2448843"/>
            <a:ext cx="12779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44000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3697288" y="2448843"/>
            <a:ext cx="9921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หนองคาย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80" name="Rectangle 13"/>
          <p:cNvSpPr>
            <a:spLocks noChangeArrowheads="1"/>
          </p:cNvSpPr>
          <p:nvPr/>
        </p:nvSpPr>
        <p:spPr bwMode="auto">
          <a:xfrm>
            <a:off x="2343150" y="2448843"/>
            <a:ext cx="1354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16  ถ.โพนพิสัย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81" name="Rectangle 14"/>
          <p:cNvSpPr>
            <a:spLocks noChangeArrowheads="1"/>
          </p:cNvSpPr>
          <p:nvPr/>
        </p:nvSpPr>
        <p:spPr bwMode="auto">
          <a:xfrm>
            <a:off x="1443038" y="2448843"/>
            <a:ext cx="9001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82" name="Rectangle 15"/>
          <p:cNvSpPr>
            <a:spLocks noChangeArrowheads="1"/>
          </p:cNvSpPr>
          <p:nvPr/>
        </p:nvSpPr>
        <p:spPr bwMode="auto">
          <a:xfrm>
            <a:off x="4689475" y="2190081"/>
            <a:ext cx="12779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41000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83" name="Rectangle 16"/>
          <p:cNvSpPr>
            <a:spLocks noChangeArrowheads="1"/>
          </p:cNvSpPr>
          <p:nvPr/>
        </p:nvSpPr>
        <p:spPr bwMode="auto">
          <a:xfrm>
            <a:off x="3697288" y="2190081"/>
            <a:ext cx="9921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อุดรธานี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84" name="Rectangle 17"/>
          <p:cNvSpPr>
            <a:spLocks noChangeArrowheads="1"/>
          </p:cNvSpPr>
          <p:nvPr/>
        </p:nvSpPr>
        <p:spPr bwMode="auto">
          <a:xfrm>
            <a:off x="2343150" y="2190081"/>
            <a:ext cx="13541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55/5 ถ.นิตโย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85" name="Rectangle 18"/>
          <p:cNvSpPr>
            <a:spLocks noChangeArrowheads="1"/>
          </p:cNvSpPr>
          <p:nvPr/>
        </p:nvSpPr>
        <p:spPr bwMode="auto">
          <a:xfrm>
            <a:off x="1443038" y="2190081"/>
            <a:ext cx="90011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B005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86" name="Rectangle 19"/>
          <p:cNvSpPr>
            <a:spLocks noChangeArrowheads="1"/>
          </p:cNvSpPr>
          <p:nvPr/>
        </p:nvSpPr>
        <p:spPr bwMode="auto">
          <a:xfrm>
            <a:off x="4689475" y="1931318"/>
            <a:ext cx="12779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41000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87" name="Rectangle 20"/>
          <p:cNvSpPr>
            <a:spLocks noChangeArrowheads="1"/>
          </p:cNvSpPr>
          <p:nvPr/>
        </p:nvSpPr>
        <p:spPr bwMode="auto">
          <a:xfrm>
            <a:off x="3697288" y="1931318"/>
            <a:ext cx="9921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อุดรธานี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88" name="Rectangle 21"/>
          <p:cNvSpPr>
            <a:spLocks noChangeArrowheads="1"/>
          </p:cNvSpPr>
          <p:nvPr/>
        </p:nvSpPr>
        <p:spPr bwMode="auto">
          <a:xfrm>
            <a:off x="2343150" y="1931318"/>
            <a:ext cx="1354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44/3 ถ.อุดรดุษฎี 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89" name="Rectangle 22"/>
          <p:cNvSpPr>
            <a:spLocks noChangeArrowheads="1"/>
          </p:cNvSpPr>
          <p:nvPr/>
        </p:nvSpPr>
        <p:spPr bwMode="auto">
          <a:xfrm>
            <a:off x="1443038" y="1931318"/>
            <a:ext cx="9001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B003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90" name="Rectangle 23"/>
          <p:cNvSpPr>
            <a:spLocks noChangeArrowheads="1"/>
          </p:cNvSpPr>
          <p:nvPr/>
        </p:nvSpPr>
        <p:spPr bwMode="auto">
          <a:xfrm>
            <a:off x="4689475" y="1672556"/>
            <a:ext cx="1277938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รหัสไปรษณีย์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91" name="Rectangle 24"/>
          <p:cNvSpPr>
            <a:spLocks noChangeArrowheads="1"/>
          </p:cNvSpPr>
          <p:nvPr/>
        </p:nvSpPr>
        <p:spPr bwMode="auto">
          <a:xfrm>
            <a:off x="3697288" y="1672556"/>
            <a:ext cx="992187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จังหวัด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92" name="Rectangle 25"/>
          <p:cNvSpPr>
            <a:spLocks noChangeArrowheads="1"/>
          </p:cNvSpPr>
          <p:nvPr/>
        </p:nvSpPr>
        <p:spPr bwMode="auto">
          <a:xfrm>
            <a:off x="2343150" y="1672556"/>
            <a:ext cx="1354138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ที่อยู่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93" name="Rectangle 26"/>
          <p:cNvSpPr>
            <a:spLocks noChangeArrowheads="1"/>
          </p:cNvSpPr>
          <p:nvPr/>
        </p:nvSpPr>
        <p:spPr bwMode="auto">
          <a:xfrm>
            <a:off x="1443038" y="1672556"/>
            <a:ext cx="900112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 b="1" u="sng">
                <a:latin typeface="Tahoma" pitchFamily="34" charset="0"/>
                <a:ea typeface="Times New Roman" pitchFamily="18" charset="0"/>
                <a:cs typeface="Tahoma" pitchFamily="34" charset="0"/>
              </a:rPr>
              <a:t>รหัสสาขา</a:t>
            </a:r>
            <a:endParaRPr lang="th-TH" sz="3600" u="sng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794" name="Line 27"/>
          <p:cNvSpPr>
            <a:spLocks noChangeShapeType="1"/>
          </p:cNvSpPr>
          <p:nvPr/>
        </p:nvSpPr>
        <p:spPr bwMode="auto">
          <a:xfrm>
            <a:off x="1443038" y="1672556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795" name="Line 28"/>
          <p:cNvSpPr>
            <a:spLocks noChangeShapeType="1"/>
          </p:cNvSpPr>
          <p:nvPr/>
        </p:nvSpPr>
        <p:spPr bwMode="auto">
          <a:xfrm>
            <a:off x="1443038" y="3225131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796" name="Line 29"/>
          <p:cNvSpPr>
            <a:spLocks noChangeShapeType="1"/>
          </p:cNvSpPr>
          <p:nvPr/>
        </p:nvSpPr>
        <p:spPr bwMode="auto">
          <a:xfrm>
            <a:off x="1443038" y="1672556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797" name="Line 30"/>
          <p:cNvSpPr>
            <a:spLocks noChangeShapeType="1"/>
          </p:cNvSpPr>
          <p:nvPr/>
        </p:nvSpPr>
        <p:spPr bwMode="auto">
          <a:xfrm>
            <a:off x="5967413" y="1672556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798" name="Line 31"/>
          <p:cNvSpPr>
            <a:spLocks noChangeShapeType="1"/>
          </p:cNvSpPr>
          <p:nvPr/>
        </p:nvSpPr>
        <p:spPr bwMode="auto">
          <a:xfrm>
            <a:off x="1443038" y="1931318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799" name="Line 32"/>
          <p:cNvSpPr>
            <a:spLocks noChangeShapeType="1"/>
          </p:cNvSpPr>
          <p:nvPr/>
        </p:nvSpPr>
        <p:spPr bwMode="auto">
          <a:xfrm>
            <a:off x="2343150" y="1672556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00" name="Line 33"/>
          <p:cNvSpPr>
            <a:spLocks noChangeShapeType="1"/>
          </p:cNvSpPr>
          <p:nvPr/>
        </p:nvSpPr>
        <p:spPr bwMode="auto">
          <a:xfrm>
            <a:off x="3697288" y="1672556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01" name="Line 34"/>
          <p:cNvSpPr>
            <a:spLocks noChangeShapeType="1"/>
          </p:cNvSpPr>
          <p:nvPr/>
        </p:nvSpPr>
        <p:spPr bwMode="auto">
          <a:xfrm>
            <a:off x="4689475" y="1672556"/>
            <a:ext cx="0" cy="15525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02" name="Line 35"/>
          <p:cNvSpPr>
            <a:spLocks noChangeShapeType="1"/>
          </p:cNvSpPr>
          <p:nvPr/>
        </p:nvSpPr>
        <p:spPr bwMode="auto">
          <a:xfrm>
            <a:off x="1443038" y="2190081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03" name="Line 36"/>
          <p:cNvSpPr>
            <a:spLocks noChangeShapeType="1"/>
          </p:cNvSpPr>
          <p:nvPr/>
        </p:nvSpPr>
        <p:spPr bwMode="auto">
          <a:xfrm>
            <a:off x="1443038" y="2448843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04" name="Line 37"/>
          <p:cNvSpPr>
            <a:spLocks noChangeShapeType="1"/>
          </p:cNvSpPr>
          <p:nvPr/>
        </p:nvSpPr>
        <p:spPr bwMode="auto">
          <a:xfrm>
            <a:off x="1443038" y="2707606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05" name="Line 38"/>
          <p:cNvSpPr>
            <a:spLocks noChangeShapeType="1"/>
          </p:cNvSpPr>
          <p:nvPr/>
        </p:nvSpPr>
        <p:spPr bwMode="auto">
          <a:xfrm>
            <a:off x="1443038" y="2966368"/>
            <a:ext cx="45243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06" name="Text Box 39"/>
          <p:cNvSpPr txBox="1">
            <a:spLocks noChangeArrowheads="1"/>
          </p:cNvSpPr>
          <p:nvPr/>
        </p:nvSpPr>
        <p:spPr bwMode="auto">
          <a:xfrm>
            <a:off x="1327150" y="1340768"/>
            <a:ext cx="6731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600" b="1">
                <a:latin typeface="Tahoma" pitchFamily="34" charset="0"/>
                <a:cs typeface="Tahoma" pitchFamily="34" charset="0"/>
              </a:rPr>
              <a:t>สาขา</a:t>
            </a:r>
          </a:p>
        </p:txBody>
      </p:sp>
      <p:sp>
        <p:nvSpPr>
          <p:cNvPr id="32807" name="Rectangle 40"/>
          <p:cNvSpPr>
            <a:spLocks noChangeArrowheads="1"/>
          </p:cNvSpPr>
          <p:nvPr/>
        </p:nvSpPr>
        <p:spPr bwMode="auto">
          <a:xfrm>
            <a:off x="7802563" y="5749256"/>
            <a:ext cx="9461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08" name="Rectangle 41"/>
          <p:cNvSpPr>
            <a:spLocks noChangeArrowheads="1"/>
          </p:cNvSpPr>
          <p:nvPr/>
        </p:nvSpPr>
        <p:spPr bwMode="auto">
          <a:xfrm>
            <a:off x="6937375" y="5749256"/>
            <a:ext cx="8651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9000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09" name="Rectangle 42"/>
          <p:cNvSpPr>
            <a:spLocks noChangeArrowheads="1"/>
          </p:cNvSpPr>
          <p:nvPr/>
        </p:nvSpPr>
        <p:spPr bwMode="auto">
          <a:xfrm>
            <a:off x="5862638" y="5749256"/>
            <a:ext cx="10747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13 มิย. 2520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10" name="Rectangle 43"/>
          <p:cNvSpPr>
            <a:spLocks noChangeArrowheads="1"/>
          </p:cNvSpPr>
          <p:nvPr/>
        </p:nvSpPr>
        <p:spPr bwMode="auto">
          <a:xfrm>
            <a:off x="5354638" y="5749256"/>
            <a:ext cx="508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11" name="Rectangle 44"/>
          <p:cNvSpPr>
            <a:spLocks noChangeArrowheads="1"/>
          </p:cNvSpPr>
          <p:nvPr/>
        </p:nvSpPr>
        <p:spPr bwMode="auto">
          <a:xfrm>
            <a:off x="4286250" y="5749256"/>
            <a:ext cx="10683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พนักงาน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12" name="Rectangle 45"/>
          <p:cNvSpPr>
            <a:spLocks noChangeArrowheads="1"/>
          </p:cNvSpPr>
          <p:nvPr/>
        </p:nvSpPr>
        <p:spPr bwMode="auto">
          <a:xfrm>
            <a:off x="3370263" y="5749256"/>
            <a:ext cx="9159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เกิดประสพ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13" name="Rectangle 46"/>
          <p:cNvSpPr>
            <a:spLocks noChangeArrowheads="1"/>
          </p:cNvSpPr>
          <p:nvPr/>
        </p:nvSpPr>
        <p:spPr bwMode="auto">
          <a:xfrm>
            <a:off x="2603500" y="5749256"/>
            <a:ext cx="766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เจนจิรา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14" name="Rectangle 47"/>
          <p:cNvSpPr>
            <a:spLocks noChangeArrowheads="1"/>
          </p:cNvSpPr>
          <p:nvPr/>
        </p:nvSpPr>
        <p:spPr bwMode="auto">
          <a:xfrm>
            <a:off x="1443038" y="5749256"/>
            <a:ext cx="11604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SNR41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15" name="Rectangle 48"/>
          <p:cNvSpPr>
            <a:spLocks noChangeArrowheads="1"/>
          </p:cNvSpPr>
          <p:nvPr/>
        </p:nvSpPr>
        <p:spPr bwMode="auto">
          <a:xfrm>
            <a:off x="7802563" y="5490493"/>
            <a:ext cx="9461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B003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16" name="Rectangle 49"/>
          <p:cNvSpPr>
            <a:spLocks noChangeArrowheads="1"/>
          </p:cNvSpPr>
          <p:nvPr/>
        </p:nvSpPr>
        <p:spPr bwMode="auto">
          <a:xfrm>
            <a:off x="6937375" y="5490493"/>
            <a:ext cx="8651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25000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17" name="Rectangle 50"/>
          <p:cNvSpPr>
            <a:spLocks noChangeArrowheads="1"/>
          </p:cNvSpPr>
          <p:nvPr/>
        </p:nvSpPr>
        <p:spPr bwMode="auto">
          <a:xfrm>
            <a:off x="5862638" y="5490493"/>
            <a:ext cx="107473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3 กค. 2518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18" name="Rectangle 51"/>
          <p:cNvSpPr>
            <a:spLocks noChangeArrowheads="1"/>
          </p:cNvSpPr>
          <p:nvPr/>
        </p:nvSpPr>
        <p:spPr bwMode="auto">
          <a:xfrm>
            <a:off x="5354638" y="5490493"/>
            <a:ext cx="5080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19" name="Rectangle 52"/>
          <p:cNvSpPr>
            <a:spLocks noChangeArrowheads="1"/>
          </p:cNvSpPr>
          <p:nvPr/>
        </p:nvSpPr>
        <p:spPr bwMode="auto">
          <a:xfrm>
            <a:off x="4286250" y="5490493"/>
            <a:ext cx="10683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ผู้จัดการ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20" name="Rectangle 53"/>
          <p:cNvSpPr>
            <a:spLocks noChangeArrowheads="1"/>
          </p:cNvSpPr>
          <p:nvPr/>
        </p:nvSpPr>
        <p:spPr bwMode="auto">
          <a:xfrm>
            <a:off x="3370263" y="5490493"/>
            <a:ext cx="9159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วงศ์ผู้ดี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21" name="Rectangle 54"/>
          <p:cNvSpPr>
            <a:spLocks noChangeArrowheads="1"/>
          </p:cNvSpPr>
          <p:nvPr/>
        </p:nvSpPr>
        <p:spPr bwMode="auto">
          <a:xfrm>
            <a:off x="2603500" y="5490493"/>
            <a:ext cx="7667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ปนัดดา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22" name="Rectangle 55"/>
          <p:cNvSpPr>
            <a:spLocks noChangeArrowheads="1"/>
          </p:cNvSpPr>
          <p:nvPr/>
        </p:nvSpPr>
        <p:spPr bwMode="auto">
          <a:xfrm>
            <a:off x="1443038" y="5490493"/>
            <a:ext cx="11604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SUD04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23" name="Rectangle 56"/>
          <p:cNvSpPr>
            <a:spLocks noChangeArrowheads="1"/>
          </p:cNvSpPr>
          <p:nvPr/>
        </p:nvSpPr>
        <p:spPr bwMode="auto">
          <a:xfrm>
            <a:off x="7802563" y="5231731"/>
            <a:ext cx="9461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B002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24" name="Rectangle 57"/>
          <p:cNvSpPr>
            <a:spLocks noChangeArrowheads="1"/>
          </p:cNvSpPr>
          <p:nvPr/>
        </p:nvSpPr>
        <p:spPr bwMode="auto">
          <a:xfrm>
            <a:off x="6937375" y="5231731"/>
            <a:ext cx="8651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9000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25" name="Rectangle 58"/>
          <p:cNvSpPr>
            <a:spLocks noChangeArrowheads="1"/>
          </p:cNvSpPr>
          <p:nvPr/>
        </p:nvSpPr>
        <p:spPr bwMode="auto">
          <a:xfrm>
            <a:off x="5862638" y="5231731"/>
            <a:ext cx="10747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19 กพ. 2521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26" name="Rectangle 59"/>
          <p:cNvSpPr>
            <a:spLocks noChangeArrowheads="1"/>
          </p:cNvSpPr>
          <p:nvPr/>
        </p:nvSpPr>
        <p:spPr bwMode="auto">
          <a:xfrm>
            <a:off x="5354638" y="5231731"/>
            <a:ext cx="508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27" name="Rectangle 60"/>
          <p:cNvSpPr>
            <a:spLocks noChangeArrowheads="1"/>
          </p:cNvSpPr>
          <p:nvPr/>
        </p:nvSpPr>
        <p:spPr bwMode="auto">
          <a:xfrm>
            <a:off x="4286250" y="5231731"/>
            <a:ext cx="10683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พนักงาน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28" name="Rectangle 61"/>
          <p:cNvSpPr>
            <a:spLocks noChangeArrowheads="1"/>
          </p:cNvSpPr>
          <p:nvPr/>
        </p:nvSpPr>
        <p:spPr bwMode="auto">
          <a:xfrm>
            <a:off x="3370263" y="5231731"/>
            <a:ext cx="9159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คงยิ่ง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29" name="Rectangle 62"/>
          <p:cNvSpPr>
            <a:spLocks noChangeArrowheads="1"/>
          </p:cNvSpPr>
          <p:nvPr/>
        </p:nvSpPr>
        <p:spPr bwMode="auto">
          <a:xfrm>
            <a:off x="2603500" y="5231731"/>
            <a:ext cx="766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สุวนันท์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30" name="Rectangle 63"/>
          <p:cNvSpPr>
            <a:spLocks noChangeArrowheads="1"/>
          </p:cNvSpPr>
          <p:nvPr/>
        </p:nvSpPr>
        <p:spPr bwMode="auto">
          <a:xfrm>
            <a:off x="1443038" y="5231731"/>
            <a:ext cx="11604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SUB09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31" name="Rectangle 64"/>
          <p:cNvSpPr>
            <a:spLocks noChangeArrowheads="1"/>
          </p:cNvSpPr>
          <p:nvPr/>
        </p:nvSpPr>
        <p:spPr bwMode="auto">
          <a:xfrm>
            <a:off x="7802563" y="4972968"/>
            <a:ext cx="9461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32" name="Rectangle 65"/>
          <p:cNvSpPr>
            <a:spLocks noChangeArrowheads="1"/>
          </p:cNvSpPr>
          <p:nvPr/>
        </p:nvSpPr>
        <p:spPr bwMode="auto">
          <a:xfrm>
            <a:off x="6937375" y="4972968"/>
            <a:ext cx="8651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20000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33" name="Rectangle 66"/>
          <p:cNvSpPr>
            <a:spLocks noChangeArrowheads="1"/>
          </p:cNvSpPr>
          <p:nvPr/>
        </p:nvSpPr>
        <p:spPr bwMode="auto">
          <a:xfrm>
            <a:off x="5862638" y="4972968"/>
            <a:ext cx="107473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24 มีค. 2517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34" name="Rectangle 67"/>
          <p:cNvSpPr>
            <a:spLocks noChangeArrowheads="1"/>
          </p:cNvSpPr>
          <p:nvPr/>
        </p:nvSpPr>
        <p:spPr bwMode="auto">
          <a:xfrm>
            <a:off x="5354638" y="4972968"/>
            <a:ext cx="5080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ช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35" name="Rectangle 68"/>
          <p:cNvSpPr>
            <a:spLocks noChangeArrowheads="1"/>
          </p:cNvSpPr>
          <p:nvPr/>
        </p:nvSpPr>
        <p:spPr bwMode="auto">
          <a:xfrm>
            <a:off x="4286250" y="4972968"/>
            <a:ext cx="10683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หัวหน้าแผนก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36" name="Rectangle 69"/>
          <p:cNvSpPr>
            <a:spLocks noChangeArrowheads="1"/>
          </p:cNvSpPr>
          <p:nvPr/>
        </p:nvSpPr>
        <p:spPr bwMode="auto">
          <a:xfrm>
            <a:off x="3370263" y="4972968"/>
            <a:ext cx="9159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เทพพิทักษ์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37" name="Rectangle 70"/>
          <p:cNvSpPr>
            <a:spLocks noChangeArrowheads="1"/>
          </p:cNvSpPr>
          <p:nvPr/>
        </p:nvSpPr>
        <p:spPr bwMode="auto">
          <a:xfrm>
            <a:off x="2603500" y="4972968"/>
            <a:ext cx="7667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ศรราม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38" name="Rectangle 71"/>
          <p:cNvSpPr>
            <a:spLocks noChangeArrowheads="1"/>
          </p:cNvSpPr>
          <p:nvPr/>
        </p:nvSpPr>
        <p:spPr bwMode="auto">
          <a:xfrm>
            <a:off x="1443038" y="4972968"/>
            <a:ext cx="11604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SNK14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39" name="Rectangle 72"/>
          <p:cNvSpPr>
            <a:spLocks noChangeArrowheads="1"/>
          </p:cNvSpPr>
          <p:nvPr/>
        </p:nvSpPr>
        <p:spPr bwMode="auto">
          <a:xfrm>
            <a:off x="7802563" y="4715793"/>
            <a:ext cx="946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40" name="Rectangle 73"/>
          <p:cNvSpPr>
            <a:spLocks noChangeArrowheads="1"/>
          </p:cNvSpPr>
          <p:nvPr/>
        </p:nvSpPr>
        <p:spPr bwMode="auto">
          <a:xfrm>
            <a:off x="6937375" y="4715793"/>
            <a:ext cx="8651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12000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41" name="Rectangle 74"/>
          <p:cNvSpPr>
            <a:spLocks noChangeArrowheads="1"/>
          </p:cNvSpPr>
          <p:nvPr/>
        </p:nvSpPr>
        <p:spPr bwMode="auto">
          <a:xfrm>
            <a:off x="5862638" y="4715793"/>
            <a:ext cx="107473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10 พย. 2519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42" name="Rectangle 75"/>
          <p:cNvSpPr>
            <a:spLocks noChangeArrowheads="1"/>
          </p:cNvSpPr>
          <p:nvPr/>
        </p:nvSpPr>
        <p:spPr bwMode="auto">
          <a:xfrm>
            <a:off x="5354638" y="4715793"/>
            <a:ext cx="508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43" name="Rectangle 76"/>
          <p:cNvSpPr>
            <a:spLocks noChangeArrowheads="1"/>
          </p:cNvSpPr>
          <p:nvPr/>
        </p:nvSpPr>
        <p:spPr bwMode="auto">
          <a:xfrm>
            <a:off x="4286250" y="4715793"/>
            <a:ext cx="10683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พนักงาน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44" name="Rectangle 77"/>
          <p:cNvSpPr>
            <a:spLocks noChangeArrowheads="1"/>
          </p:cNvSpPr>
          <p:nvPr/>
        </p:nvSpPr>
        <p:spPr bwMode="auto">
          <a:xfrm>
            <a:off x="3370263" y="4715793"/>
            <a:ext cx="9159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ทองประสม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45" name="Rectangle 78"/>
          <p:cNvSpPr>
            <a:spLocks noChangeArrowheads="1"/>
          </p:cNvSpPr>
          <p:nvPr/>
        </p:nvSpPr>
        <p:spPr bwMode="auto">
          <a:xfrm>
            <a:off x="2603500" y="4715793"/>
            <a:ext cx="76676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แอน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46" name="Rectangle 79"/>
          <p:cNvSpPr>
            <a:spLocks noChangeArrowheads="1"/>
          </p:cNvSpPr>
          <p:nvPr/>
        </p:nvSpPr>
        <p:spPr bwMode="auto">
          <a:xfrm>
            <a:off x="1443038" y="4715793"/>
            <a:ext cx="11604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SNK37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47" name="Rectangle 80"/>
          <p:cNvSpPr>
            <a:spLocks noChangeArrowheads="1"/>
          </p:cNvSpPr>
          <p:nvPr/>
        </p:nvSpPr>
        <p:spPr bwMode="auto">
          <a:xfrm>
            <a:off x="7802563" y="4457031"/>
            <a:ext cx="9461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B005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48" name="Rectangle 81"/>
          <p:cNvSpPr>
            <a:spLocks noChangeArrowheads="1"/>
          </p:cNvSpPr>
          <p:nvPr/>
        </p:nvSpPr>
        <p:spPr bwMode="auto">
          <a:xfrm>
            <a:off x="6937375" y="4457031"/>
            <a:ext cx="8651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30000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49" name="Rectangle 82"/>
          <p:cNvSpPr>
            <a:spLocks noChangeArrowheads="1"/>
          </p:cNvSpPr>
          <p:nvPr/>
        </p:nvSpPr>
        <p:spPr bwMode="auto">
          <a:xfrm>
            <a:off x="5862638" y="4457031"/>
            <a:ext cx="10747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1 ตค. 2516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50" name="Rectangle 83"/>
          <p:cNvSpPr>
            <a:spLocks noChangeArrowheads="1"/>
          </p:cNvSpPr>
          <p:nvPr/>
        </p:nvSpPr>
        <p:spPr bwMode="auto">
          <a:xfrm>
            <a:off x="5354638" y="4457031"/>
            <a:ext cx="508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ช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51" name="Rectangle 84"/>
          <p:cNvSpPr>
            <a:spLocks noChangeArrowheads="1"/>
          </p:cNvSpPr>
          <p:nvPr/>
        </p:nvSpPr>
        <p:spPr bwMode="auto">
          <a:xfrm>
            <a:off x="4286250" y="4457031"/>
            <a:ext cx="10683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ผู้จัดการ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52" name="Rectangle 85"/>
          <p:cNvSpPr>
            <a:spLocks noChangeArrowheads="1"/>
          </p:cNvSpPr>
          <p:nvPr/>
        </p:nvSpPr>
        <p:spPr bwMode="auto">
          <a:xfrm>
            <a:off x="3370263" y="4457031"/>
            <a:ext cx="9159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เข็มกลัด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53" name="Rectangle 86"/>
          <p:cNvSpPr>
            <a:spLocks noChangeArrowheads="1"/>
          </p:cNvSpPr>
          <p:nvPr/>
        </p:nvSpPr>
        <p:spPr bwMode="auto">
          <a:xfrm>
            <a:off x="2603500" y="4457031"/>
            <a:ext cx="766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สมชาย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54" name="Rectangle 87"/>
          <p:cNvSpPr>
            <a:spLocks noChangeArrowheads="1"/>
          </p:cNvSpPr>
          <p:nvPr/>
        </p:nvSpPr>
        <p:spPr bwMode="auto">
          <a:xfrm>
            <a:off x="1443038" y="4457031"/>
            <a:ext cx="11604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SUD21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55" name="Rectangle 88"/>
          <p:cNvSpPr>
            <a:spLocks noChangeArrowheads="1"/>
          </p:cNvSpPr>
          <p:nvPr/>
        </p:nvSpPr>
        <p:spPr bwMode="auto">
          <a:xfrm>
            <a:off x="7802563" y="4198268"/>
            <a:ext cx="946150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รหัสสาขา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56" name="Rectangle 89"/>
          <p:cNvSpPr>
            <a:spLocks noChangeArrowheads="1"/>
          </p:cNvSpPr>
          <p:nvPr/>
        </p:nvSpPr>
        <p:spPr bwMode="auto">
          <a:xfrm>
            <a:off x="6937375" y="4198268"/>
            <a:ext cx="865188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 b="1">
                <a:latin typeface="Tahoma" pitchFamily="34" charset="0"/>
                <a:ea typeface="Times New Roman" pitchFamily="18" charset="0"/>
                <a:cs typeface="Tahoma" pitchFamily="34" charset="0"/>
              </a:rPr>
              <a:t>เงินเดือน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57" name="Rectangle 90"/>
          <p:cNvSpPr>
            <a:spLocks noChangeArrowheads="1"/>
          </p:cNvSpPr>
          <p:nvPr/>
        </p:nvSpPr>
        <p:spPr bwMode="auto">
          <a:xfrm>
            <a:off x="5862638" y="4198268"/>
            <a:ext cx="1074737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วันเกิด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58" name="Rectangle 91"/>
          <p:cNvSpPr>
            <a:spLocks noChangeArrowheads="1"/>
          </p:cNvSpPr>
          <p:nvPr/>
        </p:nvSpPr>
        <p:spPr bwMode="auto">
          <a:xfrm>
            <a:off x="5354638" y="4198268"/>
            <a:ext cx="508000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200" b="1">
                <a:latin typeface="Tahoma" pitchFamily="34" charset="0"/>
                <a:ea typeface="Times New Roman" pitchFamily="18" charset="0"/>
                <a:cs typeface="Tahoma" pitchFamily="34" charset="0"/>
              </a:rPr>
              <a:t>เพศ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59" name="Rectangle 92"/>
          <p:cNvSpPr>
            <a:spLocks noChangeArrowheads="1"/>
          </p:cNvSpPr>
          <p:nvPr/>
        </p:nvSpPr>
        <p:spPr bwMode="auto">
          <a:xfrm>
            <a:off x="4286250" y="4198268"/>
            <a:ext cx="1068388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ตำแหน่ง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60" name="Rectangle 93"/>
          <p:cNvSpPr>
            <a:spLocks noChangeArrowheads="1"/>
          </p:cNvSpPr>
          <p:nvPr/>
        </p:nvSpPr>
        <p:spPr bwMode="auto">
          <a:xfrm>
            <a:off x="3370263" y="4198268"/>
            <a:ext cx="915987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นามสกุล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61" name="Rectangle 94"/>
          <p:cNvSpPr>
            <a:spLocks noChangeArrowheads="1"/>
          </p:cNvSpPr>
          <p:nvPr/>
        </p:nvSpPr>
        <p:spPr bwMode="auto">
          <a:xfrm>
            <a:off x="2603500" y="4198268"/>
            <a:ext cx="766763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ชื่อ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62" name="Rectangle 95"/>
          <p:cNvSpPr>
            <a:spLocks noChangeArrowheads="1"/>
          </p:cNvSpPr>
          <p:nvPr/>
        </p:nvSpPr>
        <p:spPr bwMode="auto">
          <a:xfrm>
            <a:off x="1443038" y="4198268"/>
            <a:ext cx="1160462" cy="25876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รหัสพนักงาน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2863" name="Line 96"/>
          <p:cNvSpPr>
            <a:spLocks noChangeShapeType="1"/>
          </p:cNvSpPr>
          <p:nvPr/>
        </p:nvSpPr>
        <p:spPr bwMode="auto">
          <a:xfrm>
            <a:off x="1443038" y="4198268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64" name="Line 97"/>
          <p:cNvSpPr>
            <a:spLocks noChangeShapeType="1"/>
          </p:cNvSpPr>
          <p:nvPr/>
        </p:nvSpPr>
        <p:spPr bwMode="auto">
          <a:xfrm>
            <a:off x="1443038" y="6008018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65" name="Line 98"/>
          <p:cNvSpPr>
            <a:spLocks noChangeShapeType="1"/>
          </p:cNvSpPr>
          <p:nvPr/>
        </p:nvSpPr>
        <p:spPr bwMode="auto">
          <a:xfrm>
            <a:off x="1443038" y="4198268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66" name="Line 99"/>
          <p:cNvSpPr>
            <a:spLocks noChangeShapeType="1"/>
          </p:cNvSpPr>
          <p:nvPr/>
        </p:nvSpPr>
        <p:spPr bwMode="auto">
          <a:xfrm>
            <a:off x="8748713" y="4198268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67" name="Line 100"/>
          <p:cNvSpPr>
            <a:spLocks noChangeShapeType="1"/>
          </p:cNvSpPr>
          <p:nvPr/>
        </p:nvSpPr>
        <p:spPr bwMode="auto">
          <a:xfrm>
            <a:off x="1443038" y="4457031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68" name="Line 101"/>
          <p:cNvSpPr>
            <a:spLocks noChangeShapeType="1"/>
          </p:cNvSpPr>
          <p:nvPr/>
        </p:nvSpPr>
        <p:spPr bwMode="auto">
          <a:xfrm>
            <a:off x="2603500" y="4198268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69" name="Line 102"/>
          <p:cNvSpPr>
            <a:spLocks noChangeShapeType="1"/>
          </p:cNvSpPr>
          <p:nvPr/>
        </p:nvSpPr>
        <p:spPr bwMode="auto">
          <a:xfrm>
            <a:off x="3370263" y="4198268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70" name="Line 103"/>
          <p:cNvSpPr>
            <a:spLocks noChangeShapeType="1"/>
          </p:cNvSpPr>
          <p:nvPr/>
        </p:nvSpPr>
        <p:spPr bwMode="auto">
          <a:xfrm>
            <a:off x="4286250" y="4198268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71" name="Line 104"/>
          <p:cNvSpPr>
            <a:spLocks noChangeShapeType="1"/>
          </p:cNvSpPr>
          <p:nvPr/>
        </p:nvSpPr>
        <p:spPr bwMode="auto">
          <a:xfrm>
            <a:off x="5354638" y="4198268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72" name="Line 105"/>
          <p:cNvSpPr>
            <a:spLocks noChangeShapeType="1"/>
          </p:cNvSpPr>
          <p:nvPr/>
        </p:nvSpPr>
        <p:spPr bwMode="auto">
          <a:xfrm>
            <a:off x="5862638" y="4198268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73" name="Line 106"/>
          <p:cNvSpPr>
            <a:spLocks noChangeShapeType="1"/>
          </p:cNvSpPr>
          <p:nvPr/>
        </p:nvSpPr>
        <p:spPr bwMode="auto">
          <a:xfrm>
            <a:off x="6937375" y="4198268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74" name="Line 107"/>
          <p:cNvSpPr>
            <a:spLocks noChangeShapeType="1"/>
          </p:cNvSpPr>
          <p:nvPr/>
        </p:nvSpPr>
        <p:spPr bwMode="auto">
          <a:xfrm>
            <a:off x="7802563" y="4198268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75" name="Line 108"/>
          <p:cNvSpPr>
            <a:spLocks noChangeShapeType="1"/>
          </p:cNvSpPr>
          <p:nvPr/>
        </p:nvSpPr>
        <p:spPr bwMode="auto">
          <a:xfrm>
            <a:off x="1443038" y="4715793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76" name="Line 109"/>
          <p:cNvSpPr>
            <a:spLocks noChangeShapeType="1"/>
          </p:cNvSpPr>
          <p:nvPr/>
        </p:nvSpPr>
        <p:spPr bwMode="auto">
          <a:xfrm>
            <a:off x="1443038" y="4972968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77" name="Line 110"/>
          <p:cNvSpPr>
            <a:spLocks noChangeShapeType="1"/>
          </p:cNvSpPr>
          <p:nvPr/>
        </p:nvSpPr>
        <p:spPr bwMode="auto">
          <a:xfrm>
            <a:off x="1443038" y="5231731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78" name="Line 111"/>
          <p:cNvSpPr>
            <a:spLocks noChangeShapeType="1"/>
          </p:cNvSpPr>
          <p:nvPr/>
        </p:nvSpPr>
        <p:spPr bwMode="auto">
          <a:xfrm>
            <a:off x="1443038" y="5490493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79" name="Line 112"/>
          <p:cNvSpPr>
            <a:spLocks noChangeShapeType="1"/>
          </p:cNvSpPr>
          <p:nvPr/>
        </p:nvSpPr>
        <p:spPr bwMode="auto">
          <a:xfrm>
            <a:off x="1443038" y="5749256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80" name="Text Box 113"/>
          <p:cNvSpPr txBox="1">
            <a:spLocks noChangeArrowheads="1"/>
          </p:cNvSpPr>
          <p:nvPr/>
        </p:nvSpPr>
        <p:spPr bwMode="auto">
          <a:xfrm>
            <a:off x="1350963" y="3864893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600" b="1">
                <a:latin typeface="Tahoma" pitchFamily="34" charset="0"/>
                <a:cs typeface="Tahoma" pitchFamily="34" charset="0"/>
              </a:rPr>
              <a:t>พนักงาน</a:t>
            </a:r>
          </a:p>
        </p:txBody>
      </p:sp>
      <p:sp>
        <p:nvSpPr>
          <p:cNvPr id="32881" name="Line 125"/>
          <p:cNvSpPr>
            <a:spLocks noChangeShapeType="1"/>
          </p:cNvSpPr>
          <p:nvPr/>
        </p:nvSpPr>
        <p:spPr bwMode="auto">
          <a:xfrm>
            <a:off x="1622425" y="3709318"/>
            <a:ext cx="6584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2882" name="Line 126"/>
          <p:cNvSpPr>
            <a:spLocks noChangeShapeType="1"/>
          </p:cNvSpPr>
          <p:nvPr/>
        </p:nvSpPr>
        <p:spPr bwMode="auto">
          <a:xfrm flipV="1">
            <a:off x="1622425" y="3220368"/>
            <a:ext cx="0" cy="488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32883" name="Line 127"/>
          <p:cNvSpPr>
            <a:spLocks noChangeShapeType="1"/>
          </p:cNvSpPr>
          <p:nvPr/>
        </p:nvSpPr>
        <p:spPr bwMode="auto">
          <a:xfrm>
            <a:off x="8207375" y="3709318"/>
            <a:ext cx="0" cy="488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32884" name="Text Box 128"/>
          <p:cNvSpPr txBox="1">
            <a:spLocks noChangeArrowheads="1"/>
          </p:cNvSpPr>
          <p:nvPr/>
        </p:nvSpPr>
        <p:spPr bwMode="auto">
          <a:xfrm>
            <a:off x="1622425" y="3417218"/>
            <a:ext cx="24447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solidFill>
                  <a:srgbClr val="A50021"/>
                </a:solidFill>
                <a:latin typeface="Tahoma" pitchFamily="34" charset="0"/>
                <a:cs typeface="Tahoma" pitchFamily="34" charset="0"/>
              </a:rPr>
              <a:t>กุญแจหลัก</a:t>
            </a:r>
            <a:r>
              <a:rPr lang="en-US" sz="1400" b="1">
                <a:solidFill>
                  <a:srgbClr val="A50021"/>
                </a:solidFill>
                <a:latin typeface="Tahoma" pitchFamily="34" charset="0"/>
              </a:rPr>
              <a:t>(Primary Key)</a:t>
            </a:r>
            <a:endParaRPr lang="th-TH" sz="4000">
              <a:solidFill>
                <a:srgbClr val="A50021"/>
              </a:solidFill>
              <a:latin typeface="Arial" pitchFamily="34" charset="0"/>
            </a:endParaRPr>
          </a:p>
        </p:txBody>
      </p:sp>
      <p:sp>
        <p:nvSpPr>
          <p:cNvPr id="32885" name="Text Box 129"/>
          <p:cNvSpPr txBox="1">
            <a:spLocks noChangeArrowheads="1"/>
          </p:cNvSpPr>
          <p:nvPr/>
        </p:nvSpPr>
        <p:spPr bwMode="auto">
          <a:xfrm>
            <a:off x="6494463" y="3464843"/>
            <a:ext cx="247015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solidFill>
                  <a:srgbClr val="9900CC"/>
                </a:solidFill>
                <a:latin typeface="Tahoma" pitchFamily="34" charset="0"/>
                <a:cs typeface="Tahoma" pitchFamily="34" charset="0"/>
              </a:rPr>
              <a:t>กุญแจนอก</a:t>
            </a:r>
            <a:r>
              <a:rPr lang="en-US" sz="1400" b="1">
                <a:solidFill>
                  <a:srgbClr val="9900CC"/>
                </a:solidFill>
                <a:latin typeface="Tahoma" pitchFamily="34" charset="0"/>
              </a:rPr>
              <a:t>(Foreign Key)</a:t>
            </a:r>
            <a:endParaRPr lang="th-TH" sz="4000">
              <a:solidFill>
                <a:srgbClr val="9900CC"/>
              </a:solidFill>
              <a:latin typeface="Arial" pitchFamily="34" charset="0"/>
            </a:endParaRPr>
          </a:p>
        </p:txBody>
      </p:sp>
      <p:sp>
        <p:nvSpPr>
          <p:cNvPr id="32886" name="Rectangle 139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1139825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th-TH" sz="4000" dirty="0" smtClean="0">
                <a:solidFill>
                  <a:srgbClr val="000099"/>
                </a:solidFill>
              </a:rPr>
              <a:t>กุญแจนอก</a:t>
            </a:r>
            <a:r>
              <a:rPr lang="en-US" sz="4000" dirty="0" smtClean="0">
                <a:solidFill>
                  <a:srgbClr val="000099"/>
                </a:solidFill>
              </a:rPr>
              <a:t>(Foreign Key)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36</a:t>
            </a:fld>
            <a:endParaRPr lang="th-T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>
            <a:normAutofit/>
          </a:bodyPr>
          <a:lstStyle/>
          <a:p>
            <a:pPr marL="838200" indent="-838200" eaLnBrk="1" hangingPunct="1"/>
            <a:r>
              <a:rPr lang="th-TH" sz="5400" dirty="0" smtClean="0">
                <a:solidFill>
                  <a:srgbClr val="0000FF"/>
                </a:solidFill>
              </a:rPr>
              <a:t>คุณสมบัติของกุญแจนอก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Foreign Key)</a:t>
            </a:r>
            <a:endParaRPr lang="th-TH" sz="4000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37</a:t>
            </a:fld>
            <a:endParaRPr lang="th-TH"/>
          </a:p>
        </p:txBody>
      </p:sp>
      <p:sp>
        <p:nvSpPr>
          <p:cNvPr id="33794" name="Rectangle 2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marL="442913" indent="-442913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h-TH" sz="3600" dirty="0" smtClean="0">
                <a:latin typeface="Cambria" pitchFamily="18" charset="0"/>
              </a:rPr>
              <a:t>สามารถกำหนดจากแอททริบิวท์เดียวหรือมากกว่า</a:t>
            </a:r>
            <a:r>
              <a:rPr lang="th-TH" sz="3600" dirty="0">
                <a:latin typeface="Cambria" pitchFamily="18" charset="0"/>
              </a:rPr>
              <a:t> </a:t>
            </a:r>
            <a:r>
              <a:rPr lang="en-US" sz="3600" dirty="0" smtClean="0">
                <a:latin typeface="Cambria" pitchFamily="18" charset="0"/>
              </a:rPr>
              <a:t>1 </a:t>
            </a:r>
            <a:r>
              <a:rPr lang="th-TH" sz="3600" dirty="0" smtClean="0">
                <a:latin typeface="Cambria" pitchFamily="18" charset="0"/>
              </a:rPr>
              <a:t>ก็ได้</a:t>
            </a:r>
          </a:p>
          <a:p>
            <a:pPr marL="442913" indent="-442913" algn="thaiDi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h-TH" sz="3600" dirty="0" smtClean="0">
                <a:latin typeface="Cambria" pitchFamily="18" charset="0"/>
              </a:rPr>
              <a:t>ค่าของ </a:t>
            </a:r>
            <a:r>
              <a:rPr lang="en-US" sz="3200" dirty="0" smtClean="0">
                <a:latin typeface="Cambria" pitchFamily="18" charset="0"/>
              </a:rPr>
              <a:t>FK </a:t>
            </a:r>
            <a:r>
              <a:rPr lang="th-TH" sz="3600" dirty="0" smtClean="0">
                <a:latin typeface="Cambria" pitchFamily="18" charset="0"/>
              </a:rPr>
              <a:t>ใน รีเลชัน หนึ่งจะต้องปรากฏใน กุญแจคู่แข่ง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ของอีก รีเลชันหนึ่งที่สัมพันธ์กัน </a:t>
            </a:r>
          </a:p>
          <a:p>
            <a:pPr lvl="1" algn="thaiDist">
              <a:lnSpc>
                <a:spcPct val="90000"/>
              </a:lnSpc>
            </a:pPr>
            <a:r>
              <a:rPr lang="th-TH" sz="3300" dirty="0" smtClean="0">
                <a:latin typeface="Cambria" pitchFamily="18" charset="0"/>
              </a:rPr>
              <a:t>แต่ในแง่กลับกัน ทุกค่าของกุญแจคู่แข่งในรีเลชันหนึ่ง ไม่จำเป็นที่จะต้องปรากฎอยู่ใน </a:t>
            </a:r>
            <a:r>
              <a:rPr lang="en-US" sz="2900" dirty="0" smtClean="0">
                <a:latin typeface="Cambria" pitchFamily="18" charset="0"/>
              </a:rPr>
              <a:t>FK</a:t>
            </a:r>
            <a:r>
              <a:rPr lang="en-US" sz="3300" dirty="0" smtClean="0">
                <a:latin typeface="Cambria" pitchFamily="18" charset="0"/>
              </a:rPr>
              <a:t> </a:t>
            </a:r>
            <a:r>
              <a:rPr lang="th-TH" sz="3300" dirty="0" smtClean="0">
                <a:latin typeface="Cambria" pitchFamily="18" charset="0"/>
              </a:rPr>
              <a:t>ของอีกรีเลชันหนึ่งที่สัมพันธ์กัน</a:t>
            </a:r>
          </a:p>
          <a:p>
            <a:pPr marL="442913" indent="-442913" algn="thaiDi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h-TH" sz="3600" dirty="0" smtClean="0">
                <a:latin typeface="Cambria" pitchFamily="18" charset="0"/>
              </a:rPr>
              <a:t>จำนวนของแอททริบิวท์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ที่มาประกอบเป็น </a:t>
            </a:r>
            <a:r>
              <a:rPr lang="en-US" sz="3200" dirty="0" smtClean="0">
                <a:latin typeface="Cambria" pitchFamily="18" charset="0"/>
              </a:rPr>
              <a:t>FK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ขึ้นอยู่กับจำนวนของ แอททริบิวท์ ที่กำหนดเป็น </a:t>
            </a:r>
            <a:r>
              <a:rPr lang="en-US" sz="3200" dirty="0" smtClean="0">
                <a:latin typeface="Cambria" pitchFamily="18" charset="0"/>
              </a:rPr>
              <a:t>CK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ของ รีเลชัน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ที่มีความสัมพันธ์กับ รีเลชันนั้น ที่ถูกนำมาใช้เปรียบเทียบกับค่าของ </a:t>
            </a:r>
            <a:r>
              <a:rPr lang="en-US" sz="3200" dirty="0" smtClean="0">
                <a:latin typeface="Cambria" pitchFamily="18" charset="0"/>
              </a:rPr>
              <a:t>FK</a:t>
            </a:r>
            <a:endParaRPr lang="th-TH" sz="3600" dirty="0" smtClean="0"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pPr marL="838200" indent="-838200" eaLnBrk="1" hangingPunct="1"/>
            <a:r>
              <a:rPr lang="th-TH" sz="6000" dirty="0" smtClean="0">
                <a:solidFill>
                  <a:srgbClr val="0000FF"/>
                </a:solidFill>
              </a:rPr>
              <a:t>คุณสมบัติของ</a:t>
            </a:r>
            <a:r>
              <a:rPr lang="th-TH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Foreign Key</a:t>
            </a:r>
            <a:endParaRPr lang="th-TH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38</a:t>
            </a:fld>
            <a:endParaRPr lang="th-TH"/>
          </a:p>
        </p:txBody>
      </p:sp>
      <p:sp>
        <p:nvSpPr>
          <p:cNvPr id="34818" name="Rectangle 2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algn="thaiDi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>
                <a:latin typeface="Cambria" pitchFamily="18" charset="0"/>
              </a:rPr>
              <a:t>4</a:t>
            </a:r>
            <a:r>
              <a:rPr lang="en-US" sz="3600" dirty="0" smtClean="0">
                <a:latin typeface="Cambria" pitchFamily="18" charset="0"/>
              </a:rPr>
              <a:t>. </a:t>
            </a:r>
            <a:r>
              <a:rPr lang="en-US" sz="3200" dirty="0" smtClean="0">
                <a:latin typeface="Cambria" pitchFamily="18" charset="0"/>
              </a:rPr>
              <a:t>Domain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ของ แอททริบิวท์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ที่กำหนดเป็น </a:t>
            </a:r>
            <a:r>
              <a:rPr lang="en-US" sz="3200" dirty="0" smtClean="0">
                <a:latin typeface="Cambria" pitchFamily="18" charset="0"/>
              </a:rPr>
              <a:t>FK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ต้องมีค่าเช่นเดียวกันกับ </a:t>
            </a:r>
            <a:r>
              <a:rPr lang="en-US" sz="3200" dirty="0" smtClean="0">
                <a:latin typeface="Cambria" pitchFamily="18" charset="0"/>
              </a:rPr>
              <a:t>Domain </a:t>
            </a:r>
            <a:r>
              <a:rPr lang="th-TH" sz="3600" dirty="0" smtClean="0">
                <a:latin typeface="Cambria" pitchFamily="18" charset="0"/>
              </a:rPr>
              <a:t>ของ แอททริบิวท์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ที่เป็น</a:t>
            </a:r>
            <a:r>
              <a:rPr lang="th-TH" sz="3200" dirty="0" smtClean="0">
                <a:latin typeface="Cambria" pitchFamily="18" charset="0"/>
              </a:rPr>
              <a:t> </a:t>
            </a:r>
            <a:r>
              <a:rPr lang="en-US" sz="3200" dirty="0" smtClean="0">
                <a:latin typeface="Cambria" pitchFamily="18" charset="0"/>
              </a:rPr>
              <a:t>CK </a:t>
            </a:r>
            <a:r>
              <a:rPr lang="th-TH" sz="3600" dirty="0" smtClean="0">
                <a:latin typeface="Cambria" pitchFamily="18" charset="0"/>
              </a:rPr>
              <a:t>ของ รีเลชัน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ที่สัมพันธ์กัน</a:t>
            </a:r>
          </a:p>
          <a:p>
            <a:pPr algn="thaiDi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3600" dirty="0" smtClean="0">
                <a:latin typeface="Cambria" pitchFamily="18" charset="0"/>
              </a:rPr>
              <a:t>5. แอททริบิวท์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ที่ทำหน้าที่เป็น </a:t>
            </a:r>
            <a:r>
              <a:rPr lang="en-US" sz="3200" dirty="0" smtClean="0">
                <a:latin typeface="Cambria" pitchFamily="18" charset="0"/>
              </a:rPr>
              <a:t>FK </a:t>
            </a:r>
            <a:r>
              <a:rPr lang="th-TH" sz="3600" dirty="0" smtClean="0">
                <a:latin typeface="Cambria" pitchFamily="18" charset="0"/>
              </a:rPr>
              <a:t>ไม่จำเป็นต้องเป็น </a:t>
            </a:r>
            <a:r>
              <a:rPr lang="en-US" sz="3200" dirty="0" smtClean="0">
                <a:latin typeface="Cambria" pitchFamily="18" charset="0"/>
              </a:rPr>
              <a:t>CK </a:t>
            </a:r>
            <a:r>
              <a:rPr lang="th-TH" sz="3600" dirty="0" smtClean="0">
                <a:latin typeface="Cambria" pitchFamily="18" charset="0"/>
              </a:rPr>
              <a:t>ของ รีเลชันนั้น</a:t>
            </a:r>
          </a:p>
          <a:p>
            <a:pPr algn="thaiDi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3600" dirty="0" smtClean="0">
                <a:latin typeface="Cambria" pitchFamily="18" charset="0"/>
              </a:rPr>
              <a:t>6. รีเลชัน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ใดที่เป็นเจ้าของ </a:t>
            </a:r>
            <a:r>
              <a:rPr lang="en-US" sz="3200" dirty="0" smtClean="0">
                <a:latin typeface="Cambria" pitchFamily="18" charset="0"/>
              </a:rPr>
              <a:t>FK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จะถูกเรียกว่า </a:t>
            </a:r>
            <a:r>
              <a:rPr lang="en-US" sz="3600" dirty="0" smtClean="0">
                <a:latin typeface="Cambria" pitchFamily="18" charset="0"/>
              </a:rPr>
              <a:t>“</a:t>
            </a:r>
            <a:r>
              <a:rPr lang="en-US" sz="3200" dirty="0" smtClean="0">
                <a:latin typeface="Cambria" pitchFamily="18" charset="0"/>
              </a:rPr>
              <a:t>Referencing Relation</a:t>
            </a:r>
            <a:r>
              <a:rPr lang="en-US" sz="3600" dirty="0" smtClean="0">
                <a:latin typeface="Cambria" pitchFamily="18" charset="0"/>
              </a:rPr>
              <a:t>” </a:t>
            </a:r>
            <a:r>
              <a:rPr lang="th-TH" sz="3600" dirty="0" smtClean="0">
                <a:latin typeface="Cambria" pitchFamily="18" charset="0"/>
              </a:rPr>
              <a:t>ส่วน รีเลชัน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ที่เป็นเจ้าของ </a:t>
            </a:r>
            <a:r>
              <a:rPr lang="en-US" sz="3200" dirty="0" smtClean="0">
                <a:latin typeface="Cambria" pitchFamily="18" charset="0"/>
              </a:rPr>
              <a:t>CK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ที่สัมพันธ์กับ </a:t>
            </a:r>
            <a:r>
              <a:rPr lang="en-US" sz="3200" dirty="0" smtClean="0">
                <a:latin typeface="Cambria" pitchFamily="18" charset="0"/>
              </a:rPr>
              <a:t>FK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th-TH" sz="3600" dirty="0" smtClean="0">
                <a:latin typeface="Cambria" pitchFamily="18" charset="0"/>
              </a:rPr>
              <a:t>นั้นจะเรียกว่า </a:t>
            </a:r>
            <a:r>
              <a:rPr lang="en-US" sz="3200" dirty="0" smtClean="0">
                <a:latin typeface="Cambria" pitchFamily="18" charset="0"/>
              </a:rPr>
              <a:t>“Referenced Relation” </a:t>
            </a:r>
            <a:r>
              <a:rPr lang="th-TH" sz="3200" dirty="0" smtClean="0">
                <a:latin typeface="Cambria" pitchFamily="18" charset="0"/>
              </a:rPr>
              <a:t>หรือ </a:t>
            </a:r>
            <a:r>
              <a:rPr lang="en-US" sz="3200" dirty="0" smtClean="0">
                <a:latin typeface="Cambria" pitchFamily="18" charset="0"/>
              </a:rPr>
              <a:t>“Target Relation”</a:t>
            </a:r>
            <a:endParaRPr lang="th-TH" sz="3600" dirty="0" smtClean="0"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>
            <a:normAutofit fontScale="90000"/>
          </a:bodyPr>
          <a:lstStyle/>
          <a:p>
            <a:pPr marL="838200" indent="-838200" eaLnBrk="1" hangingPunct="1"/>
            <a:r>
              <a:rPr lang="th-TH" sz="6000" dirty="0" smtClean="0">
                <a:solidFill>
                  <a:srgbClr val="0000FF"/>
                </a:solidFill>
              </a:rPr>
              <a:t>คุณสมบัติของ</a:t>
            </a:r>
            <a:r>
              <a:rPr lang="th-TH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Foreign Key</a:t>
            </a:r>
            <a:endParaRPr lang="th-TH" dirty="0" smtClean="0">
              <a:solidFill>
                <a:srgbClr val="0000FF"/>
              </a:solidFill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336800"/>
          </a:xfrm>
          <a:solidFill>
            <a:srgbClr val="BBE0E3"/>
          </a:solidFill>
        </p:spPr>
        <p:txBody>
          <a:bodyPr/>
          <a:lstStyle/>
          <a:p>
            <a:pPr algn="thaiDist" eaLnBrk="1" hangingPunct="1">
              <a:buFont typeface="Wingdings" pitchFamily="2" charset="2"/>
              <a:buNone/>
            </a:pPr>
            <a:r>
              <a:rPr lang="en-US" sz="3200" smtClean="0">
                <a:latin typeface="Cambria" pitchFamily="18" charset="0"/>
              </a:rPr>
              <a:t>7. </a:t>
            </a:r>
            <a:r>
              <a:rPr lang="th-TH" sz="3200" smtClean="0">
                <a:latin typeface="Cambria" pitchFamily="18" charset="0"/>
              </a:rPr>
              <a:t>รีเลชันใดๆ สามารถเป็นได้ทั้ง </a:t>
            </a:r>
            <a:r>
              <a:rPr lang="en-US" smtClean="0">
                <a:latin typeface="Cambria" pitchFamily="18" charset="0"/>
              </a:rPr>
              <a:t>Referenced Relation </a:t>
            </a:r>
            <a:r>
              <a:rPr lang="th-TH" sz="3200" smtClean="0">
                <a:latin typeface="Cambria" pitchFamily="18" charset="0"/>
              </a:rPr>
              <a:t>และ </a:t>
            </a:r>
            <a:r>
              <a:rPr lang="en-US" smtClean="0">
                <a:latin typeface="Cambria" pitchFamily="18" charset="0"/>
              </a:rPr>
              <a:t>Referencing Relation</a:t>
            </a:r>
            <a:endParaRPr lang="en-US" sz="3200" smtClean="0">
              <a:latin typeface="Cambria" pitchFamily="18" charset="0"/>
            </a:endParaRPr>
          </a:p>
          <a:p>
            <a:pPr algn="thaiDist" eaLnBrk="1" hangingPunct="1">
              <a:buFont typeface="Wingdings" pitchFamily="2" charset="2"/>
              <a:buNone/>
            </a:pPr>
            <a:r>
              <a:rPr lang="en-US" sz="3200" smtClean="0">
                <a:latin typeface="Cambria" pitchFamily="18" charset="0"/>
              </a:rPr>
              <a:t>8. </a:t>
            </a:r>
            <a:r>
              <a:rPr lang="th-TH" sz="3200" smtClean="0">
                <a:latin typeface="Cambria" pitchFamily="18" charset="0"/>
              </a:rPr>
              <a:t>รีเลชันใดๆ สามารถมีความสัมพันธ์ด้วย </a:t>
            </a:r>
            <a:r>
              <a:rPr lang="en-US" smtClean="0">
                <a:latin typeface="Cambria" pitchFamily="18" charset="0"/>
              </a:rPr>
              <a:t>FK</a:t>
            </a:r>
            <a:r>
              <a:rPr lang="en-US" sz="3200" smtClean="0">
                <a:latin typeface="Cambria" pitchFamily="18" charset="0"/>
              </a:rPr>
              <a:t> </a:t>
            </a:r>
            <a:r>
              <a:rPr lang="th-TH" sz="3200" smtClean="0">
                <a:latin typeface="Cambria" pitchFamily="18" charset="0"/>
              </a:rPr>
              <a:t>กับตัวมันเองได้</a:t>
            </a:r>
            <a:r>
              <a:rPr lang="en-US" sz="3200" smtClean="0">
                <a:latin typeface="Cambria" pitchFamily="18" charset="0"/>
              </a:rPr>
              <a:t> </a:t>
            </a:r>
            <a:r>
              <a:rPr lang="en-US" smtClean="0">
                <a:latin typeface="Cambria" pitchFamily="18" charset="0"/>
              </a:rPr>
              <a:t>(Self-Referencing)</a:t>
            </a:r>
            <a:endParaRPr lang="th-TH" sz="3200" smtClean="0">
              <a:latin typeface="Cambria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371600" y="4267200"/>
            <a:ext cx="67056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h-TH" sz="2800">
              <a:latin typeface="Times New Roman" pitchFamily="18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08125" y="4205288"/>
            <a:ext cx="6500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EmpID	Ename	Esurname	EMgr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447800" y="4800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600200" y="4714875"/>
            <a:ext cx="64214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E001		Peter		Corp		E002</a:t>
            </a:r>
          </a:p>
          <a:p>
            <a:r>
              <a:rPr lang="en-US" sz="2800">
                <a:latin typeface="Times New Roman" pitchFamily="18" charset="0"/>
              </a:rPr>
              <a:t>E002		Nicole	Terio		-</a:t>
            </a:r>
          </a:p>
          <a:p>
            <a:r>
              <a:rPr lang="en-US" sz="2800">
                <a:latin typeface="Times New Roman" pitchFamily="18" charset="0"/>
              </a:rPr>
              <a:t>E003		Willy		Mac		E002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7924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8001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8382000" y="4953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>
            <a:off x="990600" y="6400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V="1">
            <a:off x="990600" y="5410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9906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39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FF"/>
                </a:solidFill>
              </a:rPr>
              <a:t>vocabulary</a:t>
            </a:r>
            <a:endParaRPr lang="th-TH" sz="4800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4</a:t>
            </a:fld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3995738" y="1916113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143000" y="2514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19250" y="1803400"/>
            <a:ext cx="1997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th-TH" sz="4400" b="1">
                <a:solidFill>
                  <a:srgbClr val="0000FF"/>
                </a:solidFill>
                <a:latin typeface="Angsana New" pitchFamily="18" charset="-34"/>
              </a:rPr>
              <a:t>ศัพท์เทคนิค</a:t>
            </a:r>
            <a:endParaRPr lang="th-TH" sz="3600">
              <a:solidFill>
                <a:srgbClr val="0000FF"/>
              </a:solidFill>
              <a:latin typeface="Angsana New" pitchFamily="18" charset="-34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334000" y="1820863"/>
            <a:ext cx="2478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h-TH" sz="4400" b="1">
                <a:solidFill>
                  <a:srgbClr val="0000FF"/>
                </a:solidFill>
                <a:latin typeface="Angsana New" pitchFamily="18" charset="-34"/>
              </a:rPr>
              <a:t>ศัพท์ทั่วไป</a:t>
            </a:r>
            <a:endParaRPr lang="th-TH" sz="3600">
              <a:solidFill>
                <a:srgbClr val="0000FF"/>
              </a:solidFill>
              <a:latin typeface="Angsana New" pitchFamily="18" charset="-34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95288" y="2636838"/>
            <a:ext cx="3744912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h-TH" sz="4000" dirty="0">
                <a:latin typeface="Angsana New" pitchFamily="18" charset="-34"/>
              </a:rPr>
              <a:t>รีเลชั่น(</a:t>
            </a:r>
            <a:r>
              <a:rPr lang="en-US" sz="4000" dirty="0">
                <a:latin typeface="Angsana New" pitchFamily="18" charset="-34"/>
              </a:rPr>
              <a:t>Relation</a:t>
            </a:r>
            <a:r>
              <a:rPr lang="th-TH" sz="4000" dirty="0">
                <a:latin typeface="Angsana New" pitchFamily="18" charset="-34"/>
              </a:rPr>
              <a:t>)</a:t>
            </a:r>
          </a:p>
          <a:p>
            <a:pPr eaLnBrk="0" hangingPunct="0"/>
            <a:r>
              <a:rPr lang="th-TH" sz="4000" dirty="0">
                <a:latin typeface="Angsana New" pitchFamily="18" charset="-34"/>
              </a:rPr>
              <a:t>ทูเพิล(</a:t>
            </a:r>
            <a:r>
              <a:rPr lang="en-US" sz="4000" dirty="0">
                <a:latin typeface="Angsana New" pitchFamily="18" charset="-34"/>
              </a:rPr>
              <a:t>Tuple</a:t>
            </a:r>
            <a:r>
              <a:rPr lang="th-TH" sz="4000" dirty="0">
                <a:latin typeface="Angsana New" pitchFamily="18" charset="-34"/>
              </a:rPr>
              <a:t>)</a:t>
            </a:r>
          </a:p>
          <a:p>
            <a:pPr eaLnBrk="0" hangingPunct="0"/>
            <a:r>
              <a:rPr lang="th-TH" sz="4000" dirty="0">
                <a:latin typeface="Angsana New" pitchFamily="18" charset="-34"/>
              </a:rPr>
              <a:t>แอททริบิวต์(</a:t>
            </a:r>
            <a:r>
              <a:rPr lang="en-US" sz="4000" dirty="0">
                <a:latin typeface="Angsana New" pitchFamily="18" charset="-34"/>
              </a:rPr>
              <a:t>Attribute</a:t>
            </a:r>
            <a:r>
              <a:rPr lang="th-TH" sz="4000" dirty="0">
                <a:latin typeface="Angsana New" pitchFamily="18" charset="-34"/>
              </a:rPr>
              <a:t>)</a:t>
            </a:r>
          </a:p>
          <a:p>
            <a:pPr eaLnBrk="0" hangingPunct="0"/>
            <a:r>
              <a:rPr lang="th-TH" sz="4000" dirty="0">
                <a:latin typeface="Angsana New" pitchFamily="18" charset="-34"/>
              </a:rPr>
              <a:t>คาร์ดินาลลิตี้</a:t>
            </a:r>
            <a:r>
              <a:rPr lang="en-US" sz="4000" dirty="0">
                <a:latin typeface="Angsana New" pitchFamily="18" charset="-34"/>
              </a:rPr>
              <a:t>(Cardinality)</a:t>
            </a:r>
          </a:p>
          <a:p>
            <a:pPr eaLnBrk="0" hangingPunct="0"/>
            <a:r>
              <a:rPr lang="th-TH" sz="4000" dirty="0">
                <a:latin typeface="Angsana New" pitchFamily="18" charset="-34"/>
              </a:rPr>
              <a:t>ดีกรี(</a:t>
            </a:r>
            <a:r>
              <a:rPr lang="en-US" sz="4000" dirty="0">
                <a:latin typeface="Angsana New" pitchFamily="18" charset="-34"/>
              </a:rPr>
              <a:t>Degree</a:t>
            </a:r>
            <a:r>
              <a:rPr lang="th-TH" sz="4000" dirty="0">
                <a:latin typeface="Angsana New" pitchFamily="18" charset="-34"/>
              </a:rPr>
              <a:t>)</a:t>
            </a:r>
            <a:endParaRPr lang="en-US" sz="4000" dirty="0">
              <a:latin typeface="Angsana New" pitchFamily="18" charset="-34"/>
            </a:endParaRPr>
          </a:p>
          <a:p>
            <a:pPr eaLnBrk="0" hangingPunct="0"/>
            <a:r>
              <a:rPr lang="th-TH" sz="4000" dirty="0">
                <a:latin typeface="Angsana New" pitchFamily="18" charset="-34"/>
              </a:rPr>
              <a:t>โดเมน</a:t>
            </a:r>
            <a:r>
              <a:rPr lang="en-US" sz="4000" dirty="0">
                <a:latin typeface="Angsana New" pitchFamily="18" charset="-34"/>
              </a:rPr>
              <a:t>(Domain)</a:t>
            </a:r>
            <a:endParaRPr lang="th-TH" sz="4000" dirty="0">
              <a:latin typeface="Angsana New" pitchFamily="18" charset="-34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067175" y="2573338"/>
            <a:ext cx="53911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h-TH" sz="4000" dirty="0">
                <a:latin typeface="Angsana New" pitchFamily="18" charset="-34"/>
              </a:rPr>
              <a:t>ตาราง(</a:t>
            </a:r>
            <a:r>
              <a:rPr lang="en-US" sz="4000" dirty="0">
                <a:latin typeface="Angsana New" pitchFamily="18" charset="-34"/>
              </a:rPr>
              <a:t>Table</a:t>
            </a:r>
            <a:r>
              <a:rPr lang="th-TH" sz="4000" dirty="0">
                <a:latin typeface="Angsana New" pitchFamily="18" charset="-34"/>
              </a:rPr>
              <a:t>)</a:t>
            </a:r>
          </a:p>
          <a:p>
            <a:pPr eaLnBrk="0" hangingPunct="0"/>
            <a:r>
              <a:rPr lang="th-TH" sz="4000" dirty="0">
                <a:latin typeface="Angsana New" pitchFamily="18" charset="-34"/>
              </a:rPr>
              <a:t>แถว</a:t>
            </a:r>
            <a:r>
              <a:rPr lang="en-US" sz="4000" dirty="0">
                <a:latin typeface="Angsana New" pitchFamily="18" charset="-34"/>
              </a:rPr>
              <a:t>(Row)</a:t>
            </a:r>
            <a:r>
              <a:rPr lang="th-TH" sz="4000" dirty="0">
                <a:latin typeface="Angsana New" pitchFamily="18" charset="-34"/>
              </a:rPr>
              <a:t> หรือ เรคคอร์ด(</a:t>
            </a:r>
            <a:r>
              <a:rPr lang="en-US" sz="4000" dirty="0">
                <a:latin typeface="Angsana New" pitchFamily="18" charset="-34"/>
              </a:rPr>
              <a:t>Record</a:t>
            </a:r>
            <a:r>
              <a:rPr lang="th-TH" sz="4000" dirty="0">
                <a:latin typeface="Angsana New" pitchFamily="18" charset="-34"/>
              </a:rPr>
              <a:t>)</a:t>
            </a:r>
          </a:p>
          <a:p>
            <a:pPr eaLnBrk="0" hangingPunct="0"/>
            <a:r>
              <a:rPr lang="th-TH" sz="4000" dirty="0">
                <a:latin typeface="Angsana New" pitchFamily="18" charset="-34"/>
              </a:rPr>
              <a:t>คอลัมน์(</a:t>
            </a:r>
            <a:r>
              <a:rPr lang="en-US" sz="4000" dirty="0">
                <a:latin typeface="Angsana New" pitchFamily="18" charset="-34"/>
              </a:rPr>
              <a:t>Column</a:t>
            </a:r>
            <a:r>
              <a:rPr lang="th-TH" sz="4000" dirty="0">
                <a:latin typeface="Angsana New" pitchFamily="18" charset="-34"/>
              </a:rPr>
              <a:t>) หรือ ฟิลด์</a:t>
            </a:r>
            <a:r>
              <a:rPr lang="en-US" sz="4000" dirty="0">
                <a:latin typeface="Angsana New" pitchFamily="18" charset="-34"/>
              </a:rPr>
              <a:t>(Field)</a:t>
            </a:r>
          </a:p>
          <a:p>
            <a:pPr eaLnBrk="0" hangingPunct="0"/>
            <a:r>
              <a:rPr lang="th-TH" sz="4000" dirty="0">
                <a:latin typeface="Angsana New" pitchFamily="18" charset="-34"/>
              </a:rPr>
              <a:t>จำนวนแถว(</a:t>
            </a:r>
            <a:r>
              <a:rPr lang="en-US" sz="4000" dirty="0">
                <a:latin typeface="Angsana New" pitchFamily="18" charset="-34"/>
              </a:rPr>
              <a:t>Number of rows</a:t>
            </a:r>
            <a:r>
              <a:rPr lang="th-TH" sz="4000" dirty="0">
                <a:latin typeface="Angsana New" pitchFamily="18" charset="-34"/>
              </a:rPr>
              <a:t>)</a:t>
            </a:r>
          </a:p>
          <a:p>
            <a:pPr eaLnBrk="0" hangingPunct="0"/>
            <a:r>
              <a:rPr lang="th-TH" sz="4000" dirty="0">
                <a:latin typeface="Angsana New" pitchFamily="18" charset="-34"/>
              </a:rPr>
              <a:t>จำนวนคอลัมน์(Number of columns)</a:t>
            </a:r>
          </a:p>
          <a:p>
            <a:pPr eaLnBrk="0" hangingPunct="0"/>
            <a:r>
              <a:rPr lang="th-TH" sz="4000" dirty="0">
                <a:latin typeface="Angsana New" pitchFamily="18" charset="-34"/>
              </a:rPr>
              <a:t>ขอบเขตค่าของ</a:t>
            </a:r>
            <a:r>
              <a:rPr lang="th-TH" sz="4000" dirty="0" smtClean="0">
                <a:latin typeface="Angsana New" pitchFamily="18" charset="-34"/>
              </a:rPr>
              <a:t>ข้อมูลที่เป็นไปได้</a:t>
            </a:r>
            <a:endParaRPr lang="th-TH" sz="4000" dirty="0">
              <a:latin typeface="Angsana New" pitchFamily="18" charset="-34"/>
            </a:endParaRPr>
          </a:p>
          <a:p>
            <a:pPr eaLnBrk="0" hangingPunct="0"/>
            <a:endParaRPr lang="th-TH" sz="4000" dirty="0"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77" name="AutoShape 125"/>
          <p:cNvSpPr>
            <a:spLocks noChangeArrowheads="1"/>
          </p:cNvSpPr>
          <p:nvPr/>
        </p:nvSpPr>
        <p:spPr bwMode="auto">
          <a:xfrm>
            <a:off x="2438400" y="4495800"/>
            <a:ext cx="9144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00436" name="AutoShape 84"/>
          <p:cNvSpPr>
            <a:spLocks noChangeArrowheads="1"/>
          </p:cNvSpPr>
          <p:nvPr/>
        </p:nvSpPr>
        <p:spPr bwMode="auto">
          <a:xfrm>
            <a:off x="7010400" y="914400"/>
            <a:ext cx="990600" cy="1981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00428" name="AutoShape 76"/>
          <p:cNvSpPr>
            <a:spLocks noChangeArrowheads="1"/>
          </p:cNvSpPr>
          <p:nvPr/>
        </p:nvSpPr>
        <p:spPr bwMode="auto">
          <a:xfrm>
            <a:off x="1828800" y="990600"/>
            <a:ext cx="1676400" cy="1905000"/>
          </a:xfrm>
          <a:prstGeom prst="roundRect">
            <a:avLst>
              <a:gd name="adj" fmla="val 16667"/>
            </a:avLst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00427" name="AutoShape 75"/>
          <p:cNvSpPr>
            <a:spLocks noChangeArrowheads="1"/>
          </p:cNvSpPr>
          <p:nvPr/>
        </p:nvSpPr>
        <p:spPr bwMode="auto">
          <a:xfrm>
            <a:off x="609600" y="990600"/>
            <a:ext cx="12192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7010400" y="2590800"/>
            <a:ext cx="9461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6145213" y="2590800"/>
            <a:ext cx="8651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9000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72" name="Rectangle 4"/>
          <p:cNvSpPr>
            <a:spLocks noChangeArrowheads="1"/>
          </p:cNvSpPr>
          <p:nvPr/>
        </p:nvSpPr>
        <p:spPr bwMode="auto">
          <a:xfrm>
            <a:off x="5070475" y="2590800"/>
            <a:ext cx="10747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13 มิย. 2520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73" name="Rectangle 5"/>
          <p:cNvSpPr>
            <a:spLocks noChangeArrowheads="1"/>
          </p:cNvSpPr>
          <p:nvPr/>
        </p:nvSpPr>
        <p:spPr bwMode="auto">
          <a:xfrm>
            <a:off x="4562475" y="2590800"/>
            <a:ext cx="5080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74" name="Rectangle 6"/>
          <p:cNvSpPr>
            <a:spLocks noChangeArrowheads="1"/>
          </p:cNvSpPr>
          <p:nvPr/>
        </p:nvSpPr>
        <p:spPr bwMode="auto">
          <a:xfrm>
            <a:off x="3494088" y="2590800"/>
            <a:ext cx="10683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พนักงาน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75" name="Rectangle 7"/>
          <p:cNvSpPr>
            <a:spLocks noChangeArrowheads="1"/>
          </p:cNvSpPr>
          <p:nvPr/>
        </p:nvSpPr>
        <p:spPr bwMode="auto">
          <a:xfrm>
            <a:off x="2578100" y="2590800"/>
            <a:ext cx="9159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เกิดประสพ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76" name="Rectangle 8"/>
          <p:cNvSpPr>
            <a:spLocks noChangeArrowheads="1"/>
          </p:cNvSpPr>
          <p:nvPr/>
        </p:nvSpPr>
        <p:spPr bwMode="auto">
          <a:xfrm>
            <a:off x="1811338" y="2590800"/>
            <a:ext cx="766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เจนจิรา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77" name="Rectangle 9"/>
          <p:cNvSpPr>
            <a:spLocks noChangeArrowheads="1"/>
          </p:cNvSpPr>
          <p:nvPr/>
        </p:nvSpPr>
        <p:spPr bwMode="auto">
          <a:xfrm>
            <a:off x="650875" y="2590800"/>
            <a:ext cx="11604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SNR41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78" name="Rectangle 10"/>
          <p:cNvSpPr>
            <a:spLocks noChangeArrowheads="1"/>
          </p:cNvSpPr>
          <p:nvPr/>
        </p:nvSpPr>
        <p:spPr bwMode="auto">
          <a:xfrm>
            <a:off x="7010400" y="2332038"/>
            <a:ext cx="9461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B003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79" name="Rectangle 11"/>
          <p:cNvSpPr>
            <a:spLocks noChangeArrowheads="1"/>
          </p:cNvSpPr>
          <p:nvPr/>
        </p:nvSpPr>
        <p:spPr bwMode="auto">
          <a:xfrm>
            <a:off x="6145213" y="2332038"/>
            <a:ext cx="8651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25000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80" name="Rectangle 12"/>
          <p:cNvSpPr>
            <a:spLocks noChangeArrowheads="1"/>
          </p:cNvSpPr>
          <p:nvPr/>
        </p:nvSpPr>
        <p:spPr bwMode="auto">
          <a:xfrm>
            <a:off x="5070475" y="2332038"/>
            <a:ext cx="10747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3 กค. 2518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81" name="Rectangle 13"/>
          <p:cNvSpPr>
            <a:spLocks noChangeArrowheads="1"/>
          </p:cNvSpPr>
          <p:nvPr/>
        </p:nvSpPr>
        <p:spPr bwMode="auto">
          <a:xfrm>
            <a:off x="4562475" y="2332038"/>
            <a:ext cx="508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82" name="Rectangle 14"/>
          <p:cNvSpPr>
            <a:spLocks noChangeArrowheads="1"/>
          </p:cNvSpPr>
          <p:nvPr/>
        </p:nvSpPr>
        <p:spPr bwMode="auto">
          <a:xfrm>
            <a:off x="3494088" y="2332038"/>
            <a:ext cx="10683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ผู้จัดการ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83" name="Rectangle 15"/>
          <p:cNvSpPr>
            <a:spLocks noChangeArrowheads="1"/>
          </p:cNvSpPr>
          <p:nvPr/>
        </p:nvSpPr>
        <p:spPr bwMode="auto">
          <a:xfrm>
            <a:off x="2578100" y="2332038"/>
            <a:ext cx="9159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วงศ์ผู้ดี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84" name="Rectangle 16"/>
          <p:cNvSpPr>
            <a:spLocks noChangeArrowheads="1"/>
          </p:cNvSpPr>
          <p:nvPr/>
        </p:nvSpPr>
        <p:spPr bwMode="auto">
          <a:xfrm>
            <a:off x="1811338" y="2332038"/>
            <a:ext cx="7667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ปนัดดา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85" name="Rectangle 17"/>
          <p:cNvSpPr>
            <a:spLocks noChangeArrowheads="1"/>
          </p:cNvSpPr>
          <p:nvPr/>
        </p:nvSpPr>
        <p:spPr bwMode="auto">
          <a:xfrm>
            <a:off x="650875" y="2332038"/>
            <a:ext cx="11604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SUD04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86" name="Rectangle 18"/>
          <p:cNvSpPr>
            <a:spLocks noChangeArrowheads="1"/>
          </p:cNvSpPr>
          <p:nvPr/>
        </p:nvSpPr>
        <p:spPr bwMode="auto">
          <a:xfrm>
            <a:off x="7010400" y="2073275"/>
            <a:ext cx="9461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B002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87" name="Rectangle 19"/>
          <p:cNvSpPr>
            <a:spLocks noChangeArrowheads="1"/>
          </p:cNvSpPr>
          <p:nvPr/>
        </p:nvSpPr>
        <p:spPr bwMode="auto">
          <a:xfrm>
            <a:off x="6145213" y="2073275"/>
            <a:ext cx="8651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9000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88" name="Rectangle 20"/>
          <p:cNvSpPr>
            <a:spLocks noChangeArrowheads="1"/>
          </p:cNvSpPr>
          <p:nvPr/>
        </p:nvSpPr>
        <p:spPr bwMode="auto">
          <a:xfrm>
            <a:off x="5070475" y="2073275"/>
            <a:ext cx="10747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19 กพ. 2521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89" name="Rectangle 21"/>
          <p:cNvSpPr>
            <a:spLocks noChangeArrowheads="1"/>
          </p:cNvSpPr>
          <p:nvPr/>
        </p:nvSpPr>
        <p:spPr bwMode="auto">
          <a:xfrm>
            <a:off x="4562475" y="2073275"/>
            <a:ext cx="5080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90" name="Rectangle 22"/>
          <p:cNvSpPr>
            <a:spLocks noChangeArrowheads="1"/>
          </p:cNvSpPr>
          <p:nvPr/>
        </p:nvSpPr>
        <p:spPr bwMode="auto">
          <a:xfrm>
            <a:off x="3494088" y="2073275"/>
            <a:ext cx="10683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พนักงาน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91" name="Rectangle 23"/>
          <p:cNvSpPr>
            <a:spLocks noChangeArrowheads="1"/>
          </p:cNvSpPr>
          <p:nvPr/>
        </p:nvSpPr>
        <p:spPr bwMode="auto">
          <a:xfrm>
            <a:off x="2578100" y="2073275"/>
            <a:ext cx="9159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คงยิ่ง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92" name="Rectangle 24"/>
          <p:cNvSpPr>
            <a:spLocks noChangeArrowheads="1"/>
          </p:cNvSpPr>
          <p:nvPr/>
        </p:nvSpPr>
        <p:spPr bwMode="auto">
          <a:xfrm>
            <a:off x="1811338" y="2073275"/>
            <a:ext cx="766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สุวนันท์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93" name="Rectangle 25"/>
          <p:cNvSpPr>
            <a:spLocks noChangeArrowheads="1"/>
          </p:cNvSpPr>
          <p:nvPr/>
        </p:nvSpPr>
        <p:spPr bwMode="auto">
          <a:xfrm>
            <a:off x="650875" y="2073275"/>
            <a:ext cx="11604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SUB09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94" name="Rectangle 26"/>
          <p:cNvSpPr>
            <a:spLocks noChangeArrowheads="1"/>
          </p:cNvSpPr>
          <p:nvPr/>
        </p:nvSpPr>
        <p:spPr bwMode="auto">
          <a:xfrm>
            <a:off x="7010400" y="1814513"/>
            <a:ext cx="9461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95" name="Rectangle 27"/>
          <p:cNvSpPr>
            <a:spLocks noChangeArrowheads="1"/>
          </p:cNvSpPr>
          <p:nvPr/>
        </p:nvSpPr>
        <p:spPr bwMode="auto">
          <a:xfrm>
            <a:off x="6145213" y="1814513"/>
            <a:ext cx="8651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20000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96" name="Rectangle 28"/>
          <p:cNvSpPr>
            <a:spLocks noChangeArrowheads="1"/>
          </p:cNvSpPr>
          <p:nvPr/>
        </p:nvSpPr>
        <p:spPr bwMode="auto">
          <a:xfrm>
            <a:off x="5070475" y="1814513"/>
            <a:ext cx="10747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24 มีค. 2517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97" name="Rectangle 29"/>
          <p:cNvSpPr>
            <a:spLocks noChangeArrowheads="1"/>
          </p:cNvSpPr>
          <p:nvPr/>
        </p:nvSpPr>
        <p:spPr bwMode="auto">
          <a:xfrm>
            <a:off x="4562475" y="1814513"/>
            <a:ext cx="508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ช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98" name="Rectangle 30"/>
          <p:cNvSpPr>
            <a:spLocks noChangeArrowheads="1"/>
          </p:cNvSpPr>
          <p:nvPr/>
        </p:nvSpPr>
        <p:spPr bwMode="auto">
          <a:xfrm>
            <a:off x="3494088" y="1814513"/>
            <a:ext cx="10683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หัวหน้าแผนก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899" name="Rectangle 31"/>
          <p:cNvSpPr>
            <a:spLocks noChangeArrowheads="1"/>
          </p:cNvSpPr>
          <p:nvPr/>
        </p:nvSpPr>
        <p:spPr bwMode="auto">
          <a:xfrm>
            <a:off x="2578100" y="1814513"/>
            <a:ext cx="9159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เทพพิทักษ์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00" name="Rectangle 32"/>
          <p:cNvSpPr>
            <a:spLocks noChangeArrowheads="1"/>
          </p:cNvSpPr>
          <p:nvPr/>
        </p:nvSpPr>
        <p:spPr bwMode="auto">
          <a:xfrm>
            <a:off x="1811338" y="1814513"/>
            <a:ext cx="7667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ศรราม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01" name="Rectangle 33"/>
          <p:cNvSpPr>
            <a:spLocks noChangeArrowheads="1"/>
          </p:cNvSpPr>
          <p:nvPr/>
        </p:nvSpPr>
        <p:spPr bwMode="auto">
          <a:xfrm>
            <a:off x="650875" y="1814513"/>
            <a:ext cx="11604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SNK14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02" name="Rectangle 34"/>
          <p:cNvSpPr>
            <a:spLocks noChangeArrowheads="1"/>
          </p:cNvSpPr>
          <p:nvPr/>
        </p:nvSpPr>
        <p:spPr bwMode="auto">
          <a:xfrm>
            <a:off x="7010400" y="1557338"/>
            <a:ext cx="946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03" name="Rectangle 35"/>
          <p:cNvSpPr>
            <a:spLocks noChangeArrowheads="1"/>
          </p:cNvSpPr>
          <p:nvPr/>
        </p:nvSpPr>
        <p:spPr bwMode="auto">
          <a:xfrm>
            <a:off x="6145213" y="1557338"/>
            <a:ext cx="8651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12000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04" name="Rectangle 36"/>
          <p:cNvSpPr>
            <a:spLocks noChangeArrowheads="1"/>
          </p:cNvSpPr>
          <p:nvPr/>
        </p:nvSpPr>
        <p:spPr bwMode="auto">
          <a:xfrm>
            <a:off x="5070475" y="1557338"/>
            <a:ext cx="10747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10 พย. 2519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05" name="Rectangle 37"/>
          <p:cNvSpPr>
            <a:spLocks noChangeArrowheads="1"/>
          </p:cNvSpPr>
          <p:nvPr/>
        </p:nvSpPr>
        <p:spPr bwMode="auto">
          <a:xfrm>
            <a:off x="4562475" y="1557338"/>
            <a:ext cx="508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ญ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06" name="Rectangle 38"/>
          <p:cNvSpPr>
            <a:spLocks noChangeArrowheads="1"/>
          </p:cNvSpPr>
          <p:nvPr/>
        </p:nvSpPr>
        <p:spPr bwMode="auto">
          <a:xfrm>
            <a:off x="3494088" y="1557338"/>
            <a:ext cx="10683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พนักงาน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07" name="Rectangle 39"/>
          <p:cNvSpPr>
            <a:spLocks noChangeArrowheads="1"/>
          </p:cNvSpPr>
          <p:nvPr/>
        </p:nvSpPr>
        <p:spPr bwMode="auto">
          <a:xfrm>
            <a:off x="2578100" y="1557338"/>
            <a:ext cx="9159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>
                <a:latin typeface="Tahoma" pitchFamily="34" charset="0"/>
                <a:ea typeface="Times New Roman" pitchFamily="18" charset="0"/>
                <a:cs typeface="Tahoma" pitchFamily="34" charset="0"/>
              </a:rPr>
              <a:t>ทองประสม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08" name="Rectangle 40"/>
          <p:cNvSpPr>
            <a:spLocks noChangeArrowheads="1"/>
          </p:cNvSpPr>
          <p:nvPr/>
        </p:nvSpPr>
        <p:spPr bwMode="auto">
          <a:xfrm>
            <a:off x="1811338" y="1557338"/>
            <a:ext cx="7667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แอน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09" name="Rectangle 41"/>
          <p:cNvSpPr>
            <a:spLocks noChangeArrowheads="1"/>
          </p:cNvSpPr>
          <p:nvPr/>
        </p:nvSpPr>
        <p:spPr bwMode="auto">
          <a:xfrm>
            <a:off x="650875" y="1557338"/>
            <a:ext cx="116046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SNK37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10" name="Rectangle 42"/>
          <p:cNvSpPr>
            <a:spLocks noChangeArrowheads="1"/>
          </p:cNvSpPr>
          <p:nvPr/>
        </p:nvSpPr>
        <p:spPr bwMode="auto">
          <a:xfrm>
            <a:off x="7010400" y="1298575"/>
            <a:ext cx="9461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B005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11" name="Rectangle 43"/>
          <p:cNvSpPr>
            <a:spLocks noChangeArrowheads="1"/>
          </p:cNvSpPr>
          <p:nvPr/>
        </p:nvSpPr>
        <p:spPr bwMode="auto">
          <a:xfrm>
            <a:off x="6145213" y="1298575"/>
            <a:ext cx="8651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30000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12" name="Rectangle 44"/>
          <p:cNvSpPr>
            <a:spLocks noChangeArrowheads="1"/>
          </p:cNvSpPr>
          <p:nvPr/>
        </p:nvSpPr>
        <p:spPr bwMode="auto">
          <a:xfrm>
            <a:off x="5070475" y="1298575"/>
            <a:ext cx="10747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1 ตค. 2516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13" name="Rectangle 45"/>
          <p:cNvSpPr>
            <a:spLocks noChangeArrowheads="1"/>
          </p:cNvSpPr>
          <p:nvPr/>
        </p:nvSpPr>
        <p:spPr bwMode="auto">
          <a:xfrm>
            <a:off x="4562475" y="1298575"/>
            <a:ext cx="5080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ช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14" name="Rectangle 46"/>
          <p:cNvSpPr>
            <a:spLocks noChangeArrowheads="1"/>
          </p:cNvSpPr>
          <p:nvPr/>
        </p:nvSpPr>
        <p:spPr bwMode="auto">
          <a:xfrm>
            <a:off x="3494088" y="1298575"/>
            <a:ext cx="10683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ผู้จัดการ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15" name="Rectangle 47"/>
          <p:cNvSpPr>
            <a:spLocks noChangeArrowheads="1"/>
          </p:cNvSpPr>
          <p:nvPr/>
        </p:nvSpPr>
        <p:spPr bwMode="auto">
          <a:xfrm>
            <a:off x="2578100" y="1298575"/>
            <a:ext cx="9159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เข็มกลัด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16" name="Rectangle 48"/>
          <p:cNvSpPr>
            <a:spLocks noChangeArrowheads="1"/>
          </p:cNvSpPr>
          <p:nvPr/>
        </p:nvSpPr>
        <p:spPr bwMode="auto">
          <a:xfrm>
            <a:off x="1811338" y="1298575"/>
            <a:ext cx="766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สมชาย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17" name="Rectangle 49"/>
          <p:cNvSpPr>
            <a:spLocks noChangeArrowheads="1"/>
          </p:cNvSpPr>
          <p:nvPr/>
        </p:nvSpPr>
        <p:spPr bwMode="auto">
          <a:xfrm>
            <a:off x="650875" y="1298575"/>
            <a:ext cx="11604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SUD21</a:t>
            </a:r>
            <a:endParaRPr lang="en-US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18" name="Rectangle 50"/>
          <p:cNvSpPr>
            <a:spLocks noChangeArrowheads="1"/>
          </p:cNvSpPr>
          <p:nvPr/>
        </p:nvSpPr>
        <p:spPr bwMode="auto">
          <a:xfrm>
            <a:off x="7010400" y="1039813"/>
            <a:ext cx="946150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รหัสสาขา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19" name="Rectangle 51"/>
          <p:cNvSpPr>
            <a:spLocks noChangeArrowheads="1"/>
          </p:cNvSpPr>
          <p:nvPr/>
        </p:nvSpPr>
        <p:spPr bwMode="auto">
          <a:xfrm>
            <a:off x="6145213" y="1039813"/>
            <a:ext cx="865187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 b="1">
                <a:latin typeface="Tahoma" pitchFamily="34" charset="0"/>
                <a:ea typeface="Times New Roman" pitchFamily="18" charset="0"/>
                <a:cs typeface="Tahoma" pitchFamily="34" charset="0"/>
              </a:rPr>
              <a:t>เงินเดือน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20" name="Rectangle 52"/>
          <p:cNvSpPr>
            <a:spLocks noChangeArrowheads="1"/>
          </p:cNvSpPr>
          <p:nvPr/>
        </p:nvSpPr>
        <p:spPr bwMode="auto">
          <a:xfrm>
            <a:off x="5070475" y="1039813"/>
            <a:ext cx="1074738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วันเกิด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21" name="Rectangle 53"/>
          <p:cNvSpPr>
            <a:spLocks noChangeArrowheads="1"/>
          </p:cNvSpPr>
          <p:nvPr/>
        </p:nvSpPr>
        <p:spPr bwMode="auto">
          <a:xfrm>
            <a:off x="4562475" y="1039813"/>
            <a:ext cx="508000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1200" b="1">
                <a:latin typeface="Tahoma" pitchFamily="34" charset="0"/>
                <a:ea typeface="Times New Roman" pitchFamily="18" charset="0"/>
                <a:cs typeface="Tahoma" pitchFamily="34" charset="0"/>
              </a:rPr>
              <a:t>เพศ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22" name="Rectangle 54"/>
          <p:cNvSpPr>
            <a:spLocks noChangeArrowheads="1"/>
          </p:cNvSpPr>
          <p:nvPr/>
        </p:nvSpPr>
        <p:spPr bwMode="auto">
          <a:xfrm>
            <a:off x="3494088" y="1039813"/>
            <a:ext cx="1068387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ตำแหน่ง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23" name="Rectangle 55"/>
          <p:cNvSpPr>
            <a:spLocks noChangeArrowheads="1"/>
          </p:cNvSpPr>
          <p:nvPr/>
        </p:nvSpPr>
        <p:spPr bwMode="auto">
          <a:xfrm>
            <a:off x="2578100" y="1039813"/>
            <a:ext cx="915988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นามสกุล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24" name="Rectangle 56"/>
          <p:cNvSpPr>
            <a:spLocks noChangeArrowheads="1"/>
          </p:cNvSpPr>
          <p:nvPr/>
        </p:nvSpPr>
        <p:spPr bwMode="auto">
          <a:xfrm>
            <a:off x="1811338" y="1039813"/>
            <a:ext cx="766762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4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ชื่อ</a:t>
            </a:r>
            <a:endParaRPr lang="th-TH" sz="40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25" name="Rectangle 57"/>
          <p:cNvSpPr>
            <a:spLocks noChangeArrowheads="1"/>
          </p:cNvSpPr>
          <p:nvPr/>
        </p:nvSpPr>
        <p:spPr bwMode="auto">
          <a:xfrm>
            <a:off x="650875" y="1039813"/>
            <a:ext cx="1160463" cy="25876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sz="1200" b="1">
                <a:latin typeface="Tahoma" pitchFamily="34" charset="0"/>
                <a:ea typeface="Times New Roman" pitchFamily="18" charset="0"/>
                <a:cs typeface="Tahoma" pitchFamily="34" charset="0"/>
              </a:rPr>
              <a:t>รหัสพนักงาน</a:t>
            </a:r>
            <a:endParaRPr lang="th-TH" sz="3600">
              <a:latin typeface="Arial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36926" name="Line 58"/>
          <p:cNvSpPr>
            <a:spLocks noChangeShapeType="1"/>
          </p:cNvSpPr>
          <p:nvPr/>
        </p:nvSpPr>
        <p:spPr bwMode="auto">
          <a:xfrm>
            <a:off x="650875" y="1039813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27" name="Line 59"/>
          <p:cNvSpPr>
            <a:spLocks noChangeShapeType="1"/>
          </p:cNvSpPr>
          <p:nvPr/>
        </p:nvSpPr>
        <p:spPr bwMode="auto">
          <a:xfrm>
            <a:off x="650875" y="2849563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28" name="Line 60"/>
          <p:cNvSpPr>
            <a:spLocks noChangeShapeType="1"/>
          </p:cNvSpPr>
          <p:nvPr/>
        </p:nvSpPr>
        <p:spPr bwMode="auto">
          <a:xfrm>
            <a:off x="650875" y="1039813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29" name="Line 61"/>
          <p:cNvSpPr>
            <a:spLocks noChangeShapeType="1"/>
          </p:cNvSpPr>
          <p:nvPr/>
        </p:nvSpPr>
        <p:spPr bwMode="auto">
          <a:xfrm>
            <a:off x="7956550" y="1039813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30" name="Line 62"/>
          <p:cNvSpPr>
            <a:spLocks noChangeShapeType="1"/>
          </p:cNvSpPr>
          <p:nvPr/>
        </p:nvSpPr>
        <p:spPr bwMode="auto">
          <a:xfrm>
            <a:off x="650875" y="1298575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31" name="Line 63"/>
          <p:cNvSpPr>
            <a:spLocks noChangeShapeType="1"/>
          </p:cNvSpPr>
          <p:nvPr/>
        </p:nvSpPr>
        <p:spPr bwMode="auto">
          <a:xfrm>
            <a:off x="1811338" y="1039813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32" name="Line 64"/>
          <p:cNvSpPr>
            <a:spLocks noChangeShapeType="1"/>
          </p:cNvSpPr>
          <p:nvPr/>
        </p:nvSpPr>
        <p:spPr bwMode="auto">
          <a:xfrm>
            <a:off x="2578100" y="1039813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33" name="Line 65"/>
          <p:cNvSpPr>
            <a:spLocks noChangeShapeType="1"/>
          </p:cNvSpPr>
          <p:nvPr/>
        </p:nvSpPr>
        <p:spPr bwMode="auto">
          <a:xfrm>
            <a:off x="3494088" y="1039813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34" name="Line 66"/>
          <p:cNvSpPr>
            <a:spLocks noChangeShapeType="1"/>
          </p:cNvSpPr>
          <p:nvPr/>
        </p:nvSpPr>
        <p:spPr bwMode="auto">
          <a:xfrm>
            <a:off x="4562475" y="1039813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35" name="Line 67"/>
          <p:cNvSpPr>
            <a:spLocks noChangeShapeType="1"/>
          </p:cNvSpPr>
          <p:nvPr/>
        </p:nvSpPr>
        <p:spPr bwMode="auto">
          <a:xfrm>
            <a:off x="5070475" y="1039813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36" name="Line 68"/>
          <p:cNvSpPr>
            <a:spLocks noChangeShapeType="1"/>
          </p:cNvSpPr>
          <p:nvPr/>
        </p:nvSpPr>
        <p:spPr bwMode="auto">
          <a:xfrm>
            <a:off x="6145213" y="1039813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37" name="Line 69"/>
          <p:cNvSpPr>
            <a:spLocks noChangeShapeType="1"/>
          </p:cNvSpPr>
          <p:nvPr/>
        </p:nvSpPr>
        <p:spPr bwMode="auto">
          <a:xfrm>
            <a:off x="7010400" y="1039813"/>
            <a:ext cx="0" cy="180975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38" name="Line 70"/>
          <p:cNvSpPr>
            <a:spLocks noChangeShapeType="1"/>
          </p:cNvSpPr>
          <p:nvPr/>
        </p:nvSpPr>
        <p:spPr bwMode="auto">
          <a:xfrm>
            <a:off x="650875" y="1557338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39" name="Line 71"/>
          <p:cNvSpPr>
            <a:spLocks noChangeShapeType="1"/>
          </p:cNvSpPr>
          <p:nvPr/>
        </p:nvSpPr>
        <p:spPr bwMode="auto">
          <a:xfrm>
            <a:off x="650875" y="1814513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40" name="Line 72"/>
          <p:cNvSpPr>
            <a:spLocks noChangeShapeType="1"/>
          </p:cNvSpPr>
          <p:nvPr/>
        </p:nvSpPr>
        <p:spPr bwMode="auto">
          <a:xfrm>
            <a:off x="650875" y="2073275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41" name="Line 73"/>
          <p:cNvSpPr>
            <a:spLocks noChangeShapeType="1"/>
          </p:cNvSpPr>
          <p:nvPr/>
        </p:nvSpPr>
        <p:spPr bwMode="auto">
          <a:xfrm>
            <a:off x="650875" y="2332038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6942" name="Line 74"/>
          <p:cNvSpPr>
            <a:spLocks noChangeShapeType="1"/>
          </p:cNvSpPr>
          <p:nvPr/>
        </p:nvSpPr>
        <p:spPr bwMode="auto">
          <a:xfrm>
            <a:off x="650875" y="2590800"/>
            <a:ext cx="7305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0429" name="Text Box 77"/>
          <p:cNvSpPr txBox="1">
            <a:spLocks noChangeArrowheads="1"/>
          </p:cNvSpPr>
          <p:nvPr/>
        </p:nvSpPr>
        <p:spPr bwMode="auto">
          <a:xfrm>
            <a:off x="1066800" y="3276600"/>
            <a:ext cx="182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Candidate key</a:t>
            </a:r>
          </a:p>
        </p:txBody>
      </p:sp>
      <p:sp>
        <p:nvSpPr>
          <p:cNvPr id="100430" name="Line 78"/>
          <p:cNvSpPr>
            <a:spLocks noChangeShapeType="1"/>
          </p:cNvSpPr>
          <p:nvPr/>
        </p:nvSpPr>
        <p:spPr bwMode="auto">
          <a:xfrm flipH="1" flipV="1">
            <a:off x="1219200" y="29718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00431" name="Line 79"/>
          <p:cNvSpPr>
            <a:spLocks noChangeShapeType="1"/>
          </p:cNvSpPr>
          <p:nvPr/>
        </p:nvSpPr>
        <p:spPr bwMode="auto">
          <a:xfrm flipV="1">
            <a:off x="2209800" y="30480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00432" name="Text Box 80"/>
          <p:cNvSpPr txBox="1">
            <a:spLocks noChangeArrowheads="1"/>
          </p:cNvSpPr>
          <p:nvPr/>
        </p:nvSpPr>
        <p:spPr bwMode="auto">
          <a:xfrm>
            <a:off x="533400" y="381000"/>
            <a:ext cx="1560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100433" name="Line 81"/>
          <p:cNvSpPr>
            <a:spLocks noChangeShapeType="1"/>
          </p:cNvSpPr>
          <p:nvPr/>
        </p:nvSpPr>
        <p:spPr bwMode="auto">
          <a:xfrm>
            <a:off x="1219200" y="68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00434" name="Text Box 82"/>
          <p:cNvSpPr txBox="1">
            <a:spLocks noChangeArrowheads="1"/>
          </p:cNvSpPr>
          <p:nvPr/>
        </p:nvSpPr>
        <p:spPr bwMode="auto">
          <a:xfrm>
            <a:off x="2819400" y="304800"/>
            <a:ext cx="172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Alternate key</a:t>
            </a:r>
          </a:p>
        </p:txBody>
      </p:sp>
      <p:sp>
        <p:nvSpPr>
          <p:cNvPr id="100435" name="Line 83"/>
          <p:cNvSpPr>
            <a:spLocks noChangeShapeType="1"/>
          </p:cNvSpPr>
          <p:nvPr/>
        </p:nvSpPr>
        <p:spPr bwMode="auto">
          <a:xfrm flipH="1">
            <a:off x="2895600" y="609600"/>
            <a:ext cx="3810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00437" name="Text Box 85"/>
          <p:cNvSpPr txBox="1">
            <a:spLocks noChangeArrowheads="1"/>
          </p:cNvSpPr>
          <p:nvPr/>
        </p:nvSpPr>
        <p:spPr bwMode="auto">
          <a:xfrm>
            <a:off x="6613525" y="336550"/>
            <a:ext cx="1525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Foreign key</a:t>
            </a:r>
          </a:p>
        </p:txBody>
      </p:sp>
      <p:sp>
        <p:nvSpPr>
          <p:cNvPr id="100438" name="Line 86"/>
          <p:cNvSpPr>
            <a:spLocks noChangeShapeType="1"/>
          </p:cNvSpPr>
          <p:nvPr/>
        </p:nvSpPr>
        <p:spPr bwMode="auto">
          <a:xfrm>
            <a:off x="7543800" y="60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2354263" y="4240213"/>
            <a:ext cx="4640262" cy="1884362"/>
            <a:chOff x="1483" y="2671"/>
            <a:chExt cx="2923" cy="1187"/>
          </a:xfrm>
        </p:grpSpPr>
        <p:sp>
          <p:nvSpPr>
            <p:cNvPr id="36956" name="Rectangle 87"/>
            <p:cNvSpPr>
              <a:spLocks noChangeArrowheads="1"/>
            </p:cNvSpPr>
            <p:nvPr/>
          </p:nvSpPr>
          <p:spPr bwMode="auto">
            <a:xfrm>
              <a:off x="3601" y="3695"/>
              <a:ext cx="80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43000</a:t>
              </a:r>
              <a:endParaRPr lang="en-US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57" name="Rectangle 88"/>
            <p:cNvSpPr>
              <a:spLocks noChangeArrowheads="1"/>
            </p:cNvSpPr>
            <p:nvPr/>
          </p:nvSpPr>
          <p:spPr bwMode="auto">
            <a:xfrm>
              <a:off x="2976" y="3695"/>
              <a:ext cx="62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2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นครราชสีมา</a:t>
              </a:r>
              <a:endParaRPr lang="th-TH" sz="36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58" name="Rectangle 89"/>
            <p:cNvSpPr>
              <a:spLocks noChangeArrowheads="1"/>
            </p:cNvSpPr>
            <p:nvPr/>
          </p:nvSpPr>
          <p:spPr bwMode="auto">
            <a:xfrm>
              <a:off x="2123" y="3695"/>
              <a:ext cx="85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2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88/10  ถ.ราชสีมา</a:t>
              </a:r>
              <a:endParaRPr lang="th-TH" sz="36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59" name="Rectangle 90"/>
            <p:cNvSpPr>
              <a:spLocks noChangeArrowheads="1"/>
            </p:cNvSpPr>
            <p:nvPr/>
          </p:nvSpPr>
          <p:spPr bwMode="auto">
            <a:xfrm>
              <a:off x="1556" y="3695"/>
              <a:ext cx="56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B004</a:t>
              </a:r>
              <a:endParaRPr lang="en-US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60" name="Rectangle 91"/>
            <p:cNvSpPr>
              <a:spLocks noChangeArrowheads="1"/>
            </p:cNvSpPr>
            <p:nvPr/>
          </p:nvSpPr>
          <p:spPr bwMode="auto">
            <a:xfrm>
              <a:off x="3601" y="3532"/>
              <a:ext cx="80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34000</a:t>
              </a:r>
              <a:endParaRPr lang="en-US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61" name="Rectangle 92"/>
            <p:cNvSpPr>
              <a:spLocks noChangeArrowheads="1"/>
            </p:cNvSpPr>
            <p:nvPr/>
          </p:nvSpPr>
          <p:spPr bwMode="auto">
            <a:xfrm>
              <a:off x="2976" y="3532"/>
              <a:ext cx="62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2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อุบลราชธานี</a:t>
              </a:r>
              <a:endParaRPr lang="th-TH" sz="36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62" name="Rectangle 93"/>
            <p:cNvSpPr>
              <a:spLocks noChangeArrowheads="1"/>
            </p:cNvSpPr>
            <p:nvPr/>
          </p:nvSpPr>
          <p:spPr bwMode="auto">
            <a:xfrm>
              <a:off x="2123" y="3532"/>
              <a:ext cx="85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30  ถ.ชยางกูร</a:t>
              </a:r>
              <a:endParaRPr lang="th-TH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63" name="Rectangle 94"/>
            <p:cNvSpPr>
              <a:spLocks noChangeArrowheads="1"/>
            </p:cNvSpPr>
            <p:nvPr/>
          </p:nvSpPr>
          <p:spPr bwMode="auto">
            <a:xfrm>
              <a:off x="1556" y="3532"/>
              <a:ext cx="56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B002</a:t>
              </a:r>
              <a:endParaRPr lang="en-US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64" name="Rectangle 95"/>
            <p:cNvSpPr>
              <a:spLocks noChangeArrowheads="1"/>
            </p:cNvSpPr>
            <p:nvPr/>
          </p:nvSpPr>
          <p:spPr bwMode="auto">
            <a:xfrm>
              <a:off x="3601" y="3369"/>
              <a:ext cx="80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44000</a:t>
              </a:r>
              <a:endParaRPr lang="en-US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65" name="Rectangle 96"/>
            <p:cNvSpPr>
              <a:spLocks noChangeArrowheads="1"/>
            </p:cNvSpPr>
            <p:nvPr/>
          </p:nvSpPr>
          <p:spPr bwMode="auto">
            <a:xfrm>
              <a:off x="2976" y="3369"/>
              <a:ext cx="62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หนองคาย</a:t>
              </a:r>
              <a:endParaRPr lang="th-TH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66" name="Rectangle 97"/>
            <p:cNvSpPr>
              <a:spLocks noChangeArrowheads="1"/>
            </p:cNvSpPr>
            <p:nvPr/>
          </p:nvSpPr>
          <p:spPr bwMode="auto">
            <a:xfrm>
              <a:off x="2123" y="3369"/>
              <a:ext cx="85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16  ถ.โพนพิสัย</a:t>
              </a:r>
              <a:endParaRPr lang="th-TH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67" name="Rectangle 98"/>
            <p:cNvSpPr>
              <a:spLocks noChangeArrowheads="1"/>
            </p:cNvSpPr>
            <p:nvPr/>
          </p:nvSpPr>
          <p:spPr bwMode="auto">
            <a:xfrm>
              <a:off x="1556" y="3369"/>
              <a:ext cx="56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B007</a:t>
              </a:r>
              <a:endParaRPr lang="en-US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68" name="Rectangle 99"/>
            <p:cNvSpPr>
              <a:spLocks noChangeArrowheads="1"/>
            </p:cNvSpPr>
            <p:nvPr/>
          </p:nvSpPr>
          <p:spPr bwMode="auto">
            <a:xfrm>
              <a:off x="3601" y="3206"/>
              <a:ext cx="80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41000</a:t>
              </a:r>
              <a:endParaRPr lang="en-US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69" name="Rectangle 100"/>
            <p:cNvSpPr>
              <a:spLocks noChangeArrowheads="1"/>
            </p:cNvSpPr>
            <p:nvPr/>
          </p:nvSpPr>
          <p:spPr bwMode="auto">
            <a:xfrm>
              <a:off x="2976" y="3206"/>
              <a:ext cx="62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อุดรธานี</a:t>
              </a:r>
              <a:endParaRPr lang="th-TH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70" name="Rectangle 101"/>
            <p:cNvSpPr>
              <a:spLocks noChangeArrowheads="1"/>
            </p:cNvSpPr>
            <p:nvPr/>
          </p:nvSpPr>
          <p:spPr bwMode="auto">
            <a:xfrm>
              <a:off x="2123" y="3206"/>
              <a:ext cx="85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55/5 ถ.นิตโย</a:t>
              </a:r>
              <a:endParaRPr lang="th-TH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71" name="Rectangle 102"/>
            <p:cNvSpPr>
              <a:spLocks noChangeArrowheads="1"/>
            </p:cNvSpPr>
            <p:nvPr/>
          </p:nvSpPr>
          <p:spPr bwMode="auto">
            <a:xfrm>
              <a:off x="1556" y="3206"/>
              <a:ext cx="56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B005</a:t>
              </a:r>
              <a:endParaRPr lang="en-US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72" name="Rectangle 103"/>
            <p:cNvSpPr>
              <a:spLocks noChangeArrowheads="1"/>
            </p:cNvSpPr>
            <p:nvPr/>
          </p:nvSpPr>
          <p:spPr bwMode="auto">
            <a:xfrm>
              <a:off x="3601" y="3043"/>
              <a:ext cx="80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41000</a:t>
              </a:r>
              <a:endParaRPr lang="en-US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73" name="Rectangle 104"/>
            <p:cNvSpPr>
              <a:spLocks noChangeArrowheads="1"/>
            </p:cNvSpPr>
            <p:nvPr/>
          </p:nvSpPr>
          <p:spPr bwMode="auto">
            <a:xfrm>
              <a:off x="2976" y="3043"/>
              <a:ext cx="62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อุดรธานี</a:t>
              </a:r>
              <a:endParaRPr lang="th-TH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74" name="Rectangle 105"/>
            <p:cNvSpPr>
              <a:spLocks noChangeArrowheads="1"/>
            </p:cNvSpPr>
            <p:nvPr/>
          </p:nvSpPr>
          <p:spPr bwMode="auto">
            <a:xfrm>
              <a:off x="2123" y="3043"/>
              <a:ext cx="85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2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44/3 ถ.อุดรดุษฎี </a:t>
              </a:r>
              <a:endParaRPr lang="th-TH" sz="36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75" name="Rectangle 106"/>
            <p:cNvSpPr>
              <a:spLocks noChangeArrowheads="1"/>
            </p:cNvSpPr>
            <p:nvPr/>
          </p:nvSpPr>
          <p:spPr bwMode="auto">
            <a:xfrm>
              <a:off x="1556" y="3043"/>
              <a:ext cx="56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B003</a:t>
              </a:r>
              <a:endParaRPr lang="en-US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76" name="Rectangle 107"/>
            <p:cNvSpPr>
              <a:spLocks noChangeArrowheads="1"/>
            </p:cNvSpPr>
            <p:nvPr/>
          </p:nvSpPr>
          <p:spPr bwMode="auto">
            <a:xfrm>
              <a:off x="3601" y="2880"/>
              <a:ext cx="805" cy="163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400" b="1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รหัสไปรษณีย์</a:t>
              </a:r>
              <a:endParaRPr lang="th-TH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77" name="Rectangle 108"/>
            <p:cNvSpPr>
              <a:spLocks noChangeArrowheads="1"/>
            </p:cNvSpPr>
            <p:nvPr/>
          </p:nvSpPr>
          <p:spPr bwMode="auto">
            <a:xfrm>
              <a:off x="2976" y="2880"/>
              <a:ext cx="625" cy="163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400" b="1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จังหวัด</a:t>
              </a:r>
              <a:endParaRPr lang="th-TH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78" name="Rectangle 109"/>
            <p:cNvSpPr>
              <a:spLocks noChangeArrowheads="1"/>
            </p:cNvSpPr>
            <p:nvPr/>
          </p:nvSpPr>
          <p:spPr bwMode="auto">
            <a:xfrm>
              <a:off x="2123" y="2880"/>
              <a:ext cx="853" cy="163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400" b="1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ที่อยู่</a:t>
              </a:r>
              <a:endParaRPr lang="th-TH" sz="4000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79" name="Rectangle 110"/>
            <p:cNvSpPr>
              <a:spLocks noChangeArrowheads="1"/>
            </p:cNvSpPr>
            <p:nvPr/>
          </p:nvSpPr>
          <p:spPr bwMode="auto">
            <a:xfrm>
              <a:off x="1556" y="2880"/>
              <a:ext cx="567" cy="163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200" b="1" u="sng">
                  <a:latin typeface="Tahoma" pitchFamily="34" charset="0"/>
                  <a:ea typeface="Times New Roman" pitchFamily="18" charset="0"/>
                  <a:cs typeface="Tahoma" pitchFamily="34" charset="0"/>
                </a:rPr>
                <a:t>รหัสสาขา</a:t>
              </a:r>
              <a:endParaRPr lang="th-TH" sz="3600" u="sng">
                <a:latin typeface="Arial" pitchFamily="34" charset="0"/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6980" name="Line 111"/>
            <p:cNvSpPr>
              <a:spLocks noChangeShapeType="1"/>
            </p:cNvSpPr>
            <p:nvPr/>
          </p:nvSpPr>
          <p:spPr bwMode="auto">
            <a:xfrm>
              <a:off x="1556" y="2880"/>
              <a:ext cx="28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81" name="Line 112"/>
            <p:cNvSpPr>
              <a:spLocks noChangeShapeType="1"/>
            </p:cNvSpPr>
            <p:nvPr/>
          </p:nvSpPr>
          <p:spPr bwMode="auto">
            <a:xfrm>
              <a:off x="1556" y="3858"/>
              <a:ext cx="28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82" name="Line 113"/>
            <p:cNvSpPr>
              <a:spLocks noChangeShapeType="1"/>
            </p:cNvSpPr>
            <p:nvPr/>
          </p:nvSpPr>
          <p:spPr bwMode="auto">
            <a:xfrm>
              <a:off x="1556" y="2880"/>
              <a:ext cx="0" cy="97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83" name="Line 114"/>
            <p:cNvSpPr>
              <a:spLocks noChangeShapeType="1"/>
            </p:cNvSpPr>
            <p:nvPr/>
          </p:nvSpPr>
          <p:spPr bwMode="auto">
            <a:xfrm>
              <a:off x="4406" y="2880"/>
              <a:ext cx="0" cy="97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84" name="Line 115"/>
            <p:cNvSpPr>
              <a:spLocks noChangeShapeType="1"/>
            </p:cNvSpPr>
            <p:nvPr/>
          </p:nvSpPr>
          <p:spPr bwMode="auto">
            <a:xfrm>
              <a:off x="1556" y="3043"/>
              <a:ext cx="28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85" name="Line 116"/>
            <p:cNvSpPr>
              <a:spLocks noChangeShapeType="1"/>
            </p:cNvSpPr>
            <p:nvPr/>
          </p:nvSpPr>
          <p:spPr bwMode="auto">
            <a:xfrm>
              <a:off x="2123" y="2880"/>
              <a:ext cx="0" cy="97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86" name="Line 117"/>
            <p:cNvSpPr>
              <a:spLocks noChangeShapeType="1"/>
            </p:cNvSpPr>
            <p:nvPr/>
          </p:nvSpPr>
          <p:spPr bwMode="auto">
            <a:xfrm>
              <a:off x="2976" y="2880"/>
              <a:ext cx="0" cy="97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87" name="Line 118"/>
            <p:cNvSpPr>
              <a:spLocks noChangeShapeType="1"/>
            </p:cNvSpPr>
            <p:nvPr/>
          </p:nvSpPr>
          <p:spPr bwMode="auto">
            <a:xfrm>
              <a:off x="3601" y="2880"/>
              <a:ext cx="0" cy="97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88" name="Line 119"/>
            <p:cNvSpPr>
              <a:spLocks noChangeShapeType="1"/>
            </p:cNvSpPr>
            <p:nvPr/>
          </p:nvSpPr>
          <p:spPr bwMode="auto">
            <a:xfrm>
              <a:off x="1556" y="3206"/>
              <a:ext cx="28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89" name="Line 120"/>
            <p:cNvSpPr>
              <a:spLocks noChangeShapeType="1"/>
            </p:cNvSpPr>
            <p:nvPr/>
          </p:nvSpPr>
          <p:spPr bwMode="auto">
            <a:xfrm>
              <a:off x="1556" y="3369"/>
              <a:ext cx="28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90" name="Line 121"/>
            <p:cNvSpPr>
              <a:spLocks noChangeShapeType="1"/>
            </p:cNvSpPr>
            <p:nvPr/>
          </p:nvSpPr>
          <p:spPr bwMode="auto">
            <a:xfrm>
              <a:off x="1556" y="3532"/>
              <a:ext cx="28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91" name="Line 122"/>
            <p:cNvSpPr>
              <a:spLocks noChangeShapeType="1"/>
            </p:cNvSpPr>
            <p:nvPr/>
          </p:nvSpPr>
          <p:spPr bwMode="auto">
            <a:xfrm>
              <a:off x="1556" y="3695"/>
              <a:ext cx="28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6992" name="Text Box 123"/>
            <p:cNvSpPr txBox="1">
              <a:spLocks noChangeArrowheads="1"/>
            </p:cNvSpPr>
            <p:nvPr/>
          </p:nvSpPr>
          <p:spPr bwMode="auto">
            <a:xfrm>
              <a:off x="1483" y="2671"/>
              <a:ext cx="4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sz="1600" b="1">
                  <a:latin typeface="Tahoma" pitchFamily="34" charset="0"/>
                  <a:cs typeface="Tahoma" pitchFamily="34" charset="0"/>
                </a:rPr>
                <a:t>สาขา</a:t>
              </a:r>
            </a:p>
          </p:txBody>
        </p:sp>
      </p:grpSp>
      <p:sp>
        <p:nvSpPr>
          <p:cNvPr id="100480" name="Freeform 128"/>
          <p:cNvSpPr>
            <a:spLocks/>
          </p:cNvSpPr>
          <p:nvPr/>
        </p:nvSpPr>
        <p:spPr bwMode="auto">
          <a:xfrm>
            <a:off x="3048000" y="2895600"/>
            <a:ext cx="4495800" cy="1600200"/>
          </a:xfrm>
          <a:custGeom>
            <a:avLst/>
            <a:gdLst>
              <a:gd name="T0" fmla="*/ 4495800 w 2832"/>
              <a:gd name="T1" fmla="*/ 0 h 1008"/>
              <a:gd name="T2" fmla="*/ 2362200 w 2832"/>
              <a:gd name="T3" fmla="*/ 381000 h 1008"/>
              <a:gd name="T4" fmla="*/ 457200 w 2832"/>
              <a:gd name="T5" fmla="*/ 838200 h 1008"/>
              <a:gd name="T6" fmla="*/ 0 w 2832"/>
              <a:gd name="T7" fmla="*/ 160020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1008"/>
              <a:gd name="T14" fmla="*/ 2832 w 2832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1008">
                <a:moveTo>
                  <a:pt x="2832" y="0"/>
                </a:moveTo>
                <a:cubicBezTo>
                  <a:pt x="2372" y="76"/>
                  <a:pt x="1912" y="152"/>
                  <a:pt x="1488" y="240"/>
                </a:cubicBezTo>
                <a:cubicBezTo>
                  <a:pt x="1064" y="328"/>
                  <a:pt x="536" y="400"/>
                  <a:pt x="288" y="528"/>
                </a:cubicBezTo>
                <a:cubicBezTo>
                  <a:pt x="40" y="656"/>
                  <a:pt x="20" y="832"/>
                  <a:pt x="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27" name="Text Box 80"/>
          <p:cNvSpPr txBox="1">
            <a:spLocks noChangeArrowheads="1"/>
          </p:cNvSpPr>
          <p:nvPr/>
        </p:nvSpPr>
        <p:spPr bwMode="auto">
          <a:xfrm>
            <a:off x="2225675" y="6399213"/>
            <a:ext cx="1560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128" name="Line 81"/>
          <p:cNvSpPr>
            <a:spLocks noChangeShapeType="1"/>
          </p:cNvSpPr>
          <p:nvPr/>
        </p:nvSpPr>
        <p:spPr bwMode="auto">
          <a:xfrm flipV="1">
            <a:off x="2925763" y="6248400"/>
            <a:ext cx="46037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40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77" grpId="0" animBg="1"/>
      <p:bldP spid="100436" grpId="0" animBg="1"/>
      <p:bldP spid="100428" grpId="0" animBg="1"/>
      <p:bldP spid="100427" grpId="0" animBg="1"/>
      <p:bldP spid="100429" grpId="0" autoUpdateAnimBg="0"/>
      <p:bldP spid="100430" grpId="0" animBg="1"/>
      <p:bldP spid="100431" grpId="0" animBg="1"/>
      <p:bldP spid="100432" grpId="0" autoUpdateAnimBg="0"/>
      <p:bldP spid="100433" grpId="0" animBg="1"/>
      <p:bldP spid="100434" grpId="0" autoUpdateAnimBg="0"/>
      <p:bldP spid="100435" grpId="0" animBg="1"/>
      <p:bldP spid="100437" grpId="0" autoUpdateAnimBg="0"/>
      <p:bldP spid="100438" grpId="0" animBg="1"/>
      <p:bldP spid="100480" grpId="0" animBg="1"/>
      <p:bldP spid="127" grpId="0" autoUpdateAnimBg="0"/>
      <p:bldP spid="1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2751180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Continued…</a:t>
            </a:r>
            <a:endParaRPr lang="th-TH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2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5</a:t>
            </a:fld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หมายถึง ตารางข้อมูล(</a:t>
            </a:r>
            <a:r>
              <a:rPr lang="en-US" sz="3200" dirty="0"/>
              <a:t>Table) 2 </a:t>
            </a:r>
            <a:r>
              <a:rPr lang="th-TH" sz="3200" dirty="0"/>
              <a:t>มิติ ที่ประกอบด้วย</a:t>
            </a:r>
          </a:p>
          <a:p>
            <a:pPr lvl="1"/>
            <a:r>
              <a:rPr lang="th-TH" sz="2800" dirty="0"/>
              <a:t>แอททริบิวต์(</a:t>
            </a:r>
            <a:r>
              <a:rPr lang="en-US" sz="2800" dirty="0"/>
              <a:t>Attribute) </a:t>
            </a:r>
            <a:r>
              <a:rPr lang="th-TH" sz="2800" dirty="0"/>
              <a:t>หรือคอลัมน์(</a:t>
            </a:r>
            <a:r>
              <a:rPr lang="en-US" sz="2800" dirty="0"/>
              <a:t>Column) </a:t>
            </a:r>
          </a:p>
          <a:p>
            <a:pPr lvl="1"/>
            <a:r>
              <a:rPr lang="th-TH" sz="2800" dirty="0"/>
              <a:t>ทูเพิล(</a:t>
            </a:r>
            <a:r>
              <a:rPr lang="en-US" sz="2800" dirty="0"/>
              <a:t>Tuple) </a:t>
            </a:r>
            <a:r>
              <a:rPr lang="th-TH" sz="2800" dirty="0"/>
              <a:t>หรือ แถว(</a:t>
            </a:r>
            <a:r>
              <a:rPr lang="en-US" sz="2800" dirty="0"/>
              <a:t>Row) </a:t>
            </a:r>
          </a:p>
          <a:p>
            <a:r>
              <a:rPr lang="th-TH" sz="3200" dirty="0"/>
              <a:t>ใช้คำสั่ง </a:t>
            </a:r>
            <a:r>
              <a:rPr lang="en-US" sz="3200" dirty="0"/>
              <a:t>Create Table </a:t>
            </a:r>
            <a:r>
              <a:rPr lang="th-TH" sz="3200" dirty="0"/>
              <a:t>ของภาษา </a:t>
            </a:r>
            <a:r>
              <a:rPr lang="en-US" sz="3200" dirty="0"/>
              <a:t>SQL </a:t>
            </a:r>
            <a:r>
              <a:rPr lang="th-TH" sz="3200" dirty="0"/>
              <a:t>ในการสร้าง</a:t>
            </a:r>
            <a:br>
              <a:rPr lang="th-TH" sz="3200" dirty="0"/>
            </a:br>
            <a:r>
              <a:rPr lang="th-TH" sz="3200" dirty="0"/>
              <a:t>รีเลชันในฐานข้อมูล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65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6</a:t>
            </a:fld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th-TH" sz="3200" dirty="0"/>
              <a:t>หมายถึง คอลัมน์หนึ่ง ๆ ในรีเลชันใด ๆ เป็นรายละเอียดข้อมูลที่จัดเก็บในรีเลชัน</a:t>
            </a:r>
          </a:p>
          <a:p>
            <a:pPr lvl="1"/>
            <a:r>
              <a:rPr lang="th-TH" sz="2800" dirty="0"/>
              <a:t>ตัวอย่างเช่น รีเลชัน “นักศึกษา” ประกอบด้วย แอททริบิวต์ </a:t>
            </a:r>
          </a:p>
          <a:p>
            <a:pPr lvl="2"/>
            <a:r>
              <a:rPr lang="th-TH" sz="2600" dirty="0"/>
              <a:t>รหัสนักศึกษา </a:t>
            </a:r>
          </a:p>
          <a:p>
            <a:pPr lvl="2"/>
            <a:r>
              <a:rPr lang="th-TH" sz="2600" dirty="0"/>
              <a:t>ชื่อ </a:t>
            </a:r>
          </a:p>
          <a:p>
            <a:pPr lvl="2"/>
            <a:r>
              <a:rPr lang="th-TH" sz="2600" dirty="0"/>
              <a:t>นามสกุล </a:t>
            </a:r>
          </a:p>
          <a:p>
            <a:pPr lvl="2"/>
            <a:r>
              <a:rPr lang="th-TH" sz="2600" dirty="0"/>
              <a:t>ที่อยู่ เป็นต้น</a:t>
            </a:r>
          </a:p>
          <a:p>
            <a:r>
              <a:rPr lang="th-TH" sz="3200" dirty="0"/>
              <a:t>จำนวนแอททริบิวต์ในรีเลชันหนึ่ง ๆ เรียกว่า </a:t>
            </a:r>
            <a:r>
              <a:rPr lang="th-TH" sz="3200" dirty="0" smtClean="0"/>
              <a:t>ดีกรี (</a:t>
            </a:r>
            <a:r>
              <a:rPr lang="en-US" sz="3200" dirty="0"/>
              <a:t>Degree) </a:t>
            </a:r>
          </a:p>
          <a:p>
            <a:r>
              <a:rPr lang="th-TH" sz="3200" dirty="0"/>
              <a:t>เช่น รีเลชัน นักศึกษา มีดีกรี เท่ากับ 4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147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7</a:t>
            </a:fld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หมายถึง ข้อมูลในแต่ละแถวของรีเลชัน </a:t>
            </a:r>
          </a:p>
          <a:p>
            <a:r>
              <a:rPr lang="th-TH" sz="3200" dirty="0"/>
              <a:t>ข้อมูลในแต่ละแถวของรีเลชัน อาจมีการเปลี่ยนแปลง เนื่องจากการ ลบ เพิ่มหรือปรับปรุงข้อมูล</a:t>
            </a:r>
          </a:p>
          <a:p>
            <a:r>
              <a:rPr lang="th-TH" sz="3200" dirty="0"/>
              <a:t>จำนวนทูเพิลในรีเลชันหนึ่ง ๆ เรียกว่า คาร์ดินัลลิตี้(</a:t>
            </a:r>
            <a:r>
              <a:rPr lang="en-US" sz="3200" dirty="0"/>
              <a:t>Cardinality)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493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99"/>
                </a:solidFill>
              </a:rPr>
              <a:t>Domain</a:t>
            </a:r>
            <a:endParaRPr lang="en-US" sz="4000" dirty="0" smtClean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8</a:t>
            </a:fld>
            <a:endParaRPr lang="th-TH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thaiDist" eaLnBrk="1" hangingPunct="1"/>
            <a:r>
              <a:rPr lang="th-TH" sz="3200" dirty="0" smtClean="0"/>
              <a:t>เป็นการนิยามขอบเขตของค่าที่เป็นไปได้ให้กับข้อมูลในแต่ละ </a:t>
            </a:r>
            <a:r>
              <a:rPr lang="en-US" dirty="0" smtClean="0"/>
              <a:t>Attribute</a:t>
            </a:r>
            <a:r>
              <a:rPr lang="en-US" sz="3200" dirty="0" smtClean="0"/>
              <a:t> </a:t>
            </a:r>
            <a:r>
              <a:rPr lang="th-TH" sz="3200" dirty="0" smtClean="0"/>
              <a:t>เพื่อป้องกันไม่ให้เกิดการป้อนข้อมูลที่เกินขอบเขตที่กำหนด</a:t>
            </a:r>
            <a:endParaRPr lang="en-US" sz="3200" dirty="0" smtClean="0"/>
          </a:p>
          <a:p>
            <a:pPr algn="thaiDist" eaLnBrk="1" hangingPunct="1"/>
            <a:r>
              <a:rPr lang="en-US" sz="3200" dirty="0" err="1" smtClean="0"/>
              <a:t>ค่าของข้อมูล</a:t>
            </a:r>
            <a:r>
              <a:rPr lang="en-US" sz="3200" dirty="0" smtClean="0"/>
              <a:t> </a:t>
            </a:r>
            <a:r>
              <a:rPr lang="en-US" sz="3200" dirty="0" err="1" smtClean="0"/>
              <a:t>มีความหมายครอบคลุมถึง</a:t>
            </a:r>
            <a:r>
              <a:rPr lang="en-US" sz="3200" dirty="0" smtClean="0"/>
              <a:t> </a:t>
            </a:r>
            <a:r>
              <a:rPr lang="en-US" sz="3200" dirty="0" err="1" smtClean="0"/>
              <a:t>ประเภทและขนาดของข้อมูล</a:t>
            </a:r>
            <a:r>
              <a:rPr lang="en-US" sz="3200" dirty="0" smtClean="0"/>
              <a:t> </a:t>
            </a:r>
            <a:r>
              <a:rPr lang="en-US" sz="3200" dirty="0" err="1" smtClean="0"/>
              <a:t>รวมถึงขอบเขตค่าของข้อมูลที่แอททริบิวต์นั้น</a:t>
            </a:r>
            <a:r>
              <a:rPr lang="en-US" sz="3200" dirty="0" smtClean="0"/>
              <a:t> ๆ </a:t>
            </a:r>
            <a:r>
              <a:rPr lang="en-US" sz="3200" dirty="0" err="1" smtClean="0"/>
              <a:t>ควรจะเป็น</a:t>
            </a:r>
            <a:r>
              <a:rPr lang="en-US" sz="3200" dirty="0" smtClean="0"/>
              <a:t> </a:t>
            </a:r>
            <a:r>
              <a:rPr lang="en-US" sz="3200" dirty="0" err="1" smtClean="0"/>
              <a:t>เพื่อรักษาความคงสภาพของข้อมูล</a:t>
            </a:r>
            <a:r>
              <a:rPr lang="en-US" sz="3200" dirty="0" smtClean="0"/>
              <a:t> </a:t>
            </a:r>
            <a:r>
              <a:rPr lang="en-US" dirty="0" smtClean="0"/>
              <a:t>(Data Integrity</a:t>
            </a:r>
            <a:r>
              <a:rPr lang="en-US" sz="2400" dirty="0" smtClean="0"/>
              <a:t>)</a:t>
            </a:r>
            <a:endParaRPr lang="th-TH" sz="3400" dirty="0" smtClean="0"/>
          </a:p>
          <a:p>
            <a:pPr eaLnBrk="1" hangingPunct="1"/>
            <a:r>
              <a:rPr lang="th-TH" sz="3400" dirty="0" smtClean="0"/>
              <a:t>เช่น </a:t>
            </a:r>
          </a:p>
          <a:p>
            <a:pPr lvl="1" algn="thaiDist" eaLnBrk="1" hangingPunct="1"/>
            <a:r>
              <a:rPr lang="th-TH" sz="2800" dirty="0" smtClean="0"/>
              <a:t>การกำหนดให้อายุพนักงานเป็นตัวเลขมีค่ามากกว่า 18 ปี</a:t>
            </a:r>
          </a:p>
          <a:p>
            <a:pPr lvl="1" algn="thaiDist" eaLnBrk="1" hangingPunct="1"/>
            <a:r>
              <a:rPr lang="th-TH" sz="2800" dirty="0" smtClean="0"/>
              <a:t>การกำหนดให้จำนวนเงินเดือนของพนักงานเป็นตัวเลขมีค่ามากกว่า 0</a:t>
            </a:r>
          </a:p>
          <a:p>
            <a:pPr lvl="1" algn="thaiDist" eaLnBrk="1" hangingPunct="1"/>
            <a:r>
              <a:rPr lang="th-TH" sz="2800" dirty="0" smtClean="0"/>
              <a:t>การกำหนดให้เพศของพนักงานแต่ละคนต้องเป็นตัวอักษรถ้าเป็นเพศชายให้เป็นค่า</a:t>
            </a:r>
            <a:r>
              <a:rPr lang="en-US" sz="2800" dirty="0" smtClean="0"/>
              <a:t> </a:t>
            </a:r>
            <a:r>
              <a:rPr lang="en-US" dirty="0" smtClean="0"/>
              <a:t>M</a:t>
            </a:r>
            <a:r>
              <a:rPr lang="en-US" sz="2800" dirty="0" smtClean="0"/>
              <a:t> </a:t>
            </a:r>
            <a:r>
              <a:rPr lang="th-TH" sz="2800" dirty="0" smtClean="0"/>
              <a:t>หรือ ถ้าเป็นเพศหญิงให้เป็นค่า </a:t>
            </a:r>
            <a:r>
              <a:rPr lang="th-TH" dirty="0" smtClean="0"/>
              <a:t>F</a:t>
            </a:r>
            <a:endParaRPr lang="th-TH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400" dirty="0" smtClean="0">
                <a:solidFill>
                  <a:srgbClr val="000099"/>
                </a:solidFill>
              </a:rPr>
              <a:t>Example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600200" y="2686050"/>
            <a:ext cx="6934200" cy="1981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th-TH" sz="2800">
              <a:solidFill>
                <a:srgbClr val="000099"/>
              </a:solidFill>
              <a:latin typeface="Angsana New" pitchFamily="18" charset="-34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76400" y="276225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 u="sng">
                <a:solidFill>
                  <a:srgbClr val="000099"/>
                </a:solidFill>
                <a:latin typeface="Angsana New" pitchFamily="18" charset="-34"/>
              </a:rPr>
              <a:t>EmpID</a:t>
            </a:r>
            <a:r>
              <a:rPr lang="en-US" sz="3600" b="1">
                <a:solidFill>
                  <a:srgbClr val="000099"/>
                </a:solidFill>
                <a:latin typeface="Angsana New" pitchFamily="18" charset="-34"/>
              </a:rPr>
              <a:t>     Name  	Sex	Age	Salary    DeptID</a:t>
            </a:r>
            <a:endParaRPr lang="en-US" sz="2800">
              <a:solidFill>
                <a:srgbClr val="000099"/>
              </a:solidFill>
              <a:latin typeface="Angsana New" pitchFamily="18" charset="-34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971800" y="27051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7315200" y="26860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600200" y="337185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676400" y="3371850"/>
            <a:ext cx="6723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ngsana New" pitchFamily="18" charset="-34"/>
              </a:rPr>
              <a:t>E001	     Peter	M	24	55,000	       D01</a:t>
            </a:r>
          </a:p>
          <a:p>
            <a:pPr eaLnBrk="0" hangingPunct="0"/>
            <a:r>
              <a:rPr lang="en-US" sz="3600">
                <a:latin typeface="Angsana New" pitchFamily="18" charset="-34"/>
              </a:rPr>
              <a:t>E002	     Nicole	F	30	12,000	       D02</a:t>
            </a:r>
            <a:endParaRPr lang="en-US" sz="2800">
              <a:latin typeface="Angsana New" pitchFamily="18" charset="-34"/>
            </a:endParaRP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5257800" y="1771650"/>
            <a:ext cx="838200" cy="685800"/>
          </a:xfrm>
          <a:prstGeom prst="wedgeEllipseCallout">
            <a:avLst>
              <a:gd name="adj1" fmla="val 5681"/>
              <a:gd name="adj2" fmla="val 98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600">
                <a:latin typeface="Angsana New" pitchFamily="18" charset="-34"/>
              </a:rPr>
              <a:t>&gt; 18</a:t>
            </a:r>
            <a:endParaRPr lang="en-US" sz="2800">
              <a:latin typeface="Angsana New" pitchFamily="18" charset="-34"/>
            </a:endParaRP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400800" y="1847850"/>
            <a:ext cx="990600" cy="533400"/>
          </a:xfrm>
          <a:prstGeom prst="wedgeEllipseCallout">
            <a:avLst>
              <a:gd name="adj1" fmla="val 1921"/>
              <a:gd name="adj2" fmla="val 119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600">
                <a:latin typeface="Angsana New" pitchFamily="18" charset="-34"/>
              </a:rPr>
              <a:t>&gt; 0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191000" y="27051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4191000" y="1771650"/>
            <a:ext cx="914400" cy="609600"/>
          </a:xfrm>
          <a:prstGeom prst="wedgeEllipseCallout">
            <a:avLst>
              <a:gd name="adj1" fmla="val 0"/>
              <a:gd name="adj2" fmla="val 113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</a:rPr>
              <a:t>M,F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600200" y="1752600"/>
            <a:ext cx="1206500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olidFill>
                  <a:srgbClr val="000099"/>
                </a:solidFill>
                <a:latin typeface="Angsana New" pitchFamily="18" charset="-34"/>
              </a:rPr>
              <a:t>Domain</a:t>
            </a:r>
            <a:endParaRPr lang="en-US" sz="2800">
              <a:latin typeface="Angsana New" pitchFamily="18" charset="-34"/>
            </a:endParaRP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2819400" y="192405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257800" y="26860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6172200" y="26860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600200" y="5029200"/>
            <a:ext cx="39624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th-TH" sz="2800">
              <a:latin typeface="Angsana New" pitchFamily="18" charset="-34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600200" y="5562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676400" y="4953000"/>
            <a:ext cx="3135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 u="sng">
                <a:latin typeface="Angsana New" pitchFamily="18" charset="-34"/>
              </a:rPr>
              <a:t>DeptID</a:t>
            </a:r>
            <a:r>
              <a:rPr lang="en-US" sz="3600" b="1">
                <a:latin typeface="Angsana New" pitchFamily="18" charset="-34"/>
              </a:rPr>
              <a:t>	  DName</a:t>
            </a:r>
            <a:endParaRPr lang="en-US" sz="2800">
              <a:latin typeface="Angsana New" pitchFamily="18" charset="-34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3581400" y="502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736725" y="5392738"/>
            <a:ext cx="32686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ngsana New" pitchFamily="18" charset="-34"/>
              </a:rPr>
              <a:t>D01		Sale	</a:t>
            </a:r>
          </a:p>
          <a:p>
            <a:pPr eaLnBrk="0" hangingPunct="0"/>
            <a:r>
              <a:rPr lang="en-US" sz="3600">
                <a:latin typeface="Angsana New" pitchFamily="18" charset="-34"/>
              </a:rPr>
              <a:t>D02		Marketing</a:t>
            </a:r>
            <a:endParaRPr lang="en-US" sz="2800">
              <a:latin typeface="Angsana New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A14D1-0266-4CE3-AEA1-18E4947F351D}" type="slidenum">
              <a:rPr lang="en-US" smtClean="0"/>
              <a:pPr>
                <a:defRPr/>
              </a:pPr>
              <a:t>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2369</Words>
  <Application>Microsoft Office PowerPoint</Application>
  <PresentationFormat>On-screen Show (4:3)</PresentationFormat>
  <Paragraphs>1036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Origin</vt:lpstr>
      <vt:lpstr>Database System</vt:lpstr>
      <vt:lpstr>แบบจำลองฐานข้อมูลเชิงสัมพันธ์</vt:lpstr>
      <vt:lpstr>องค์ประกอบของรีเลชัน</vt:lpstr>
      <vt:lpstr>vocabulary</vt:lpstr>
      <vt:lpstr>Relation</vt:lpstr>
      <vt:lpstr>Attribute</vt:lpstr>
      <vt:lpstr>Tuple</vt:lpstr>
      <vt:lpstr>Domain</vt:lpstr>
      <vt:lpstr>Example</vt:lpstr>
      <vt:lpstr>คุณสมบัติของรีเลชัน</vt:lpstr>
      <vt:lpstr>ตัวอย่างรีเลชัน</vt:lpstr>
      <vt:lpstr>ตัวอย่าง Table แต่ไม่ใช่ Relation</vt:lpstr>
      <vt:lpstr>ตัวอย่างการสร้างรีเลชัน</vt:lpstr>
      <vt:lpstr>Relation Definition</vt:lpstr>
      <vt:lpstr>Data Types</vt:lpstr>
      <vt:lpstr>Data Types (SQL-1999)</vt:lpstr>
      <vt:lpstr>Data Types (SQL-1999)</vt:lpstr>
      <vt:lpstr>Data Types (SQL-1999)</vt:lpstr>
      <vt:lpstr>Key</vt:lpstr>
      <vt:lpstr>Super Key</vt:lpstr>
      <vt:lpstr>กุญแจคู่แข่ง (Candidate Key)</vt:lpstr>
      <vt:lpstr>กุญแจคู่แข่ง(Candidate Key)</vt:lpstr>
      <vt:lpstr>กุญแจคู่แข่ง(Candidate Key)</vt:lpstr>
      <vt:lpstr>กุญแจคู่แข่ง(Candidate Key)</vt:lpstr>
      <vt:lpstr>ตัวอย่าง Candidate Key</vt:lpstr>
      <vt:lpstr>กุญแจหลัก(Primary Key)</vt:lpstr>
      <vt:lpstr>กุญแจคู่แข่ง(Candidate Key)</vt:lpstr>
      <vt:lpstr>กุญแจคู่แข่ง(Candidate Key)</vt:lpstr>
      <vt:lpstr>กุญแจคู่แข่ง(Candidate Key)</vt:lpstr>
      <vt:lpstr>ตัวอย่าง Primary Key</vt:lpstr>
      <vt:lpstr>กุญแจสำรอง(Alternate Key)</vt:lpstr>
      <vt:lpstr>ตัวอย่าง Primary Key และ Alternate Key</vt:lpstr>
      <vt:lpstr>กุญแจรวม(Composite Key)</vt:lpstr>
      <vt:lpstr>ตัวอย่าง Composite Key</vt:lpstr>
      <vt:lpstr>กุญแจนอก(Foreign Key)</vt:lpstr>
      <vt:lpstr>กุญแจนอก(Foreign Key)</vt:lpstr>
      <vt:lpstr>คุณสมบัติของกุญแจนอก(Foreign Key)</vt:lpstr>
      <vt:lpstr>คุณสมบัติของ Foreign Key</vt:lpstr>
      <vt:lpstr>คุณสมบัติของ Foreign Key</vt:lpstr>
      <vt:lpstr>PowerPoint Presentation</vt:lpstr>
      <vt:lpstr>PowerPoint Presentation</vt:lpstr>
    </vt:vector>
  </TitlesOfParts>
  <Company>udru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แบบจำลองฐานข้อมูลเชิงสัมพันธ์</dc:title>
  <dc:creator>rewadee</dc:creator>
  <cp:lastModifiedBy>chartwut</cp:lastModifiedBy>
  <cp:revision>145</cp:revision>
  <dcterms:created xsi:type="dcterms:W3CDTF">2005-03-19T03:30:59Z</dcterms:created>
  <dcterms:modified xsi:type="dcterms:W3CDTF">2014-10-08T16:03:21Z</dcterms:modified>
</cp:coreProperties>
</file>