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19" r:id="rId1"/>
  </p:sldMasterIdLst>
  <p:notesMasterIdLst>
    <p:notesMasterId r:id="rId76"/>
  </p:notesMasterIdLst>
  <p:sldIdLst>
    <p:sldId id="256" r:id="rId2"/>
    <p:sldId id="257" r:id="rId3"/>
    <p:sldId id="269" r:id="rId4"/>
    <p:sldId id="270" r:id="rId5"/>
    <p:sldId id="271" r:id="rId6"/>
    <p:sldId id="272" r:id="rId7"/>
    <p:sldId id="261" r:id="rId8"/>
    <p:sldId id="262" r:id="rId9"/>
    <p:sldId id="273" r:id="rId10"/>
    <p:sldId id="274" r:id="rId11"/>
    <p:sldId id="275" r:id="rId12"/>
    <p:sldId id="278" r:id="rId13"/>
    <p:sldId id="277" r:id="rId14"/>
    <p:sldId id="279" r:id="rId15"/>
    <p:sldId id="258" r:id="rId16"/>
    <p:sldId id="280" r:id="rId17"/>
    <p:sldId id="282" r:id="rId18"/>
    <p:sldId id="281" r:id="rId19"/>
    <p:sldId id="283" r:id="rId20"/>
    <p:sldId id="259" r:id="rId21"/>
    <p:sldId id="260" r:id="rId22"/>
    <p:sldId id="263" r:id="rId23"/>
    <p:sldId id="285" r:id="rId24"/>
    <p:sldId id="286" r:id="rId25"/>
    <p:sldId id="264" r:id="rId26"/>
    <p:sldId id="265" r:id="rId27"/>
    <p:sldId id="266" r:id="rId28"/>
    <p:sldId id="267" r:id="rId29"/>
    <p:sldId id="287" r:id="rId30"/>
    <p:sldId id="268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288" r:id="rId39"/>
    <p:sldId id="317" r:id="rId40"/>
    <p:sldId id="294" r:id="rId41"/>
    <p:sldId id="295" r:id="rId42"/>
    <p:sldId id="325" r:id="rId43"/>
    <p:sldId id="296" r:id="rId44"/>
    <p:sldId id="328" r:id="rId45"/>
    <p:sldId id="330" r:id="rId46"/>
    <p:sldId id="297" r:id="rId47"/>
    <p:sldId id="329" r:id="rId48"/>
    <p:sldId id="331" r:id="rId49"/>
    <p:sldId id="326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32" r:id="rId59"/>
    <p:sldId id="333" r:id="rId60"/>
    <p:sldId id="306" r:id="rId61"/>
    <p:sldId id="307" r:id="rId62"/>
    <p:sldId id="308" r:id="rId63"/>
    <p:sldId id="309" r:id="rId64"/>
    <p:sldId id="310" r:id="rId65"/>
    <p:sldId id="334" r:id="rId66"/>
    <p:sldId id="335" r:id="rId67"/>
    <p:sldId id="336" r:id="rId68"/>
    <p:sldId id="312" r:id="rId69"/>
    <p:sldId id="313" r:id="rId70"/>
    <p:sldId id="314" r:id="rId71"/>
    <p:sldId id="315" r:id="rId72"/>
    <p:sldId id="316" r:id="rId73"/>
    <p:sldId id="311" r:id="rId74"/>
    <p:sldId id="337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15" autoAdjust="0"/>
  </p:normalViewPr>
  <p:slideViewPr>
    <p:cSldViewPr>
      <p:cViewPr varScale="1">
        <p:scale>
          <a:sx n="100" d="100"/>
          <a:sy n="100" d="100"/>
        </p:scale>
        <p:origin x="19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F3FFF-5E6E-4C92-B41E-F11BABADE4C7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073C1-D289-4693-94AC-14D8E41B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8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เรียนการใช้งาน</a:t>
            </a:r>
            <a:r>
              <a:rPr lang="th-TH" baseline="0" dirty="0" smtClean="0"/>
              <a:t>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endParaRPr lang="th-TH" baseline="0" dirty="0" smtClean="0"/>
          </a:p>
          <a:p>
            <a:r>
              <a:rPr lang="th-TH" baseline="0" dirty="0" smtClean="0"/>
              <a:t>เรียนการใช้รถ รู้จักรถ ไม่ต้องไปประกอบรถเอง</a:t>
            </a:r>
          </a:p>
          <a:p>
            <a:r>
              <a:rPr lang="th-TH" baseline="0" dirty="0" smtClean="0"/>
              <a:t>เพื่อขับขี่ให้ปลอดภัย ถูกวิธี มีประสิทธิภาพ</a:t>
            </a:r>
          </a:p>
          <a:p>
            <a:endParaRPr lang="th-TH" baseline="0" dirty="0" smtClean="0"/>
          </a:p>
          <a:p>
            <a:r>
              <a:rPr lang="th-TH" baseline="0" dirty="0" smtClean="0"/>
              <a:t>ไม่เน้นการใช้งานฐานข้อมูลยี่ห้อใด   แต่จะใช้ </a:t>
            </a:r>
            <a:r>
              <a:rPr lang="en-US" baseline="0" dirty="0" smtClean="0"/>
              <a:t>oracle </a:t>
            </a:r>
            <a:r>
              <a:rPr lang="th-TH" baseline="0" dirty="0" smtClean="0"/>
              <a:t>ประกอบการสอน</a:t>
            </a:r>
          </a:p>
          <a:p>
            <a:r>
              <a:rPr lang="th-TH" baseline="0" dirty="0" smtClean="0"/>
              <a:t>ไม่ออกข้อสอบวิธีการใช้ </a:t>
            </a:r>
            <a:r>
              <a:rPr lang="en-US" baseline="0" dirty="0" smtClean="0"/>
              <a:t>software </a:t>
            </a:r>
            <a:endParaRPr lang="th-TH" baseline="0" dirty="0" smtClean="0"/>
          </a:p>
          <a:p>
            <a:endParaRPr lang="th-TH" baseline="0" dirty="0" smtClean="0"/>
          </a:p>
          <a:p>
            <a:r>
              <a:rPr lang="th-TH" baseline="0" dirty="0" smtClean="0"/>
              <a:t>เรียน </a:t>
            </a:r>
            <a:r>
              <a:rPr lang="en-US" baseline="0" dirty="0" smtClean="0"/>
              <a:t>SQL</a:t>
            </a:r>
          </a:p>
          <a:p>
            <a:r>
              <a:rPr lang="en-US" baseline="0" dirty="0" err="1" smtClean="0"/>
              <a:t>Algreba</a:t>
            </a:r>
            <a:r>
              <a:rPr lang="en-US" baseline="0" dirty="0" smtClean="0"/>
              <a:t> </a:t>
            </a:r>
            <a:r>
              <a:rPr lang="th-TH" baseline="0" dirty="0" smtClean="0"/>
              <a:t>เรียกใช้แล้ว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th-TH" baseline="0" dirty="0" smtClean="0"/>
              <a:t>ทำไงต่อ</a:t>
            </a:r>
          </a:p>
          <a:p>
            <a:endParaRPr lang="th-TH" baseline="0" dirty="0" smtClean="0"/>
          </a:p>
          <a:p>
            <a:r>
              <a:rPr lang="th-TH" baseline="0" dirty="0" smtClean="0"/>
              <a:t>ตัด </a:t>
            </a:r>
            <a:r>
              <a:rPr lang="en-US" baseline="0" dirty="0" smtClean="0"/>
              <a:t>relational </a:t>
            </a:r>
            <a:r>
              <a:rPr lang="en-US" baseline="0" dirty="0" err="1" smtClean="0"/>
              <a:t>algreba</a:t>
            </a:r>
            <a:r>
              <a:rPr lang="en-US" baseline="0" dirty="0" smtClean="0"/>
              <a:t> </a:t>
            </a:r>
            <a:r>
              <a:rPr lang="th-TH" baseline="0" dirty="0" smtClean="0"/>
              <a:t>รวมกับ </a:t>
            </a:r>
            <a:r>
              <a:rPr lang="en-US" baseline="0" dirty="0" smtClean="0"/>
              <a:t>SQL  </a:t>
            </a:r>
            <a:r>
              <a:rPr lang="th-TH" baseline="0" dirty="0" smtClean="0"/>
              <a:t>ปฏิบัติก่อนแล้วค่อยลง </a:t>
            </a:r>
            <a:r>
              <a:rPr lang="en-US" baseline="0" dirty="0" err="1" smtClean="0"/>
              <a:t>algreba</a:t>
            </a:r>
            <a:r>
              <a:rPr lang="en-US" baseline="0" dirty="0" smtClean="0"/>
              <a:t> </a:t>
            </a:r>
            <a:endParaRPr lang="th-TH" baseline="0" dirty="0" smtClean="0"/>
          </a:p>
          <a:p>
            <a:r>
              <a:rPr lang="th-TH" baseline="0" dirty="0" smtClean="0"/>
              <a:t>แล้วค่อยไปดู </a:t>
            </a:r>
            <a:r>
              <a:rPr lang="en-US" baseline="0" dirty="0" smtClean="0"/>
              <a:t>optimizer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073C1-D289-4693-94AC-14D8E41B2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3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073C1-D289-4693-94AC-14D8E41B28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7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073C1-D289-4693-94AC-14D8E41B2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8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073C1-D289-4693-94AC-14D8E41B28A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4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Gartner Dataquest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073C1-D289-4693-94AC-14D8E41B28A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BE9-62CA-4401-93E0-32EE9BFA889E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679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BE9-62CA-4401-93E0-32EE9BFA889E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89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BE9-62CA-4401-93E0-32EE9BFA889E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61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ชื่อเรื่อง เนื้อหา 1 ส่วน และ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5FD48-11B6-4433-9D67-29EEEF101CD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812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ชื่อเรื่องและเนื้อหา 4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AEAF6-4C95-4E49-A810-BFB1F9EC0DDE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70041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BE9-62CA-4401-93E0-32EE9BFA889E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72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BE9-62CA-4401-93E0-32EE9BFA889E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4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BE9-62CA-4401-93E0-32EE9BFA889E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78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BE9-62CA-4401-93E0-32EE9BFA889E}" type="datetime1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33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BE9-62CA-4401-93E0-32EE9BFA889E}" type="datetime1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10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BE9-62CA-4401-93E0-32EE9BFA889E}" type="datetime1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7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8BF2BE9-62CA-4401-93E0-32EE9BFA889E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7F7EE-B48C-4631-AD4B-D555225D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6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BE9-62CA-4401-93E0-32EE9BFA889E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241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BF2BE9-62CA-4401-93E0-32EE9BFA889E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C7F7EE-B48C-4631-AD4B-D555225D07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3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  <p:sldLayoutId id="2147484331" r:id="rId12"/>
    <p:sldLayoutId id="2147484332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Database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77" y="685800"/>
            <a:ext cx="2229923" cy="236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of File-Based </a:t>
            </a:r>
            <a:r>
              <a:rPr lang="en-US" dirty="0" smtClean="0"/>
              <a:t>System (cont.)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solidFill>
                  <a:srgbClr val="FF0000"/>
                </a:solidFill>
                <a:latin typeface="Cordia New" pitchFamily="34" charset="-34"/>
              </a:rPr>
              <a:t>ข้อมูลถูกเก็บและเก็บแยกจากกัน</a:t>
            </a:r>
          </a:p>
          <a:p>
            <a:pPr algn="thaiDist">
              <a:buNone/>
            </a:pP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	เมื่อข้อมูลต่าง ๆ ถูกเก็บกันไว้คนละไฟล์ หากต้องการนำข้อมูลต่าง ๆ มาสร้างเป็นรายงาน โปรแกรมเมอร์ต้องสร้างไฟล์ชั่วคราว</a:t>
            </a:r>
            <a:r>
              <a:rPr lang="en-US" sz="2800" dirty="0">
                <a:solidFill>
                  <a:schemeClr val="tx2"/>
                </a:solidFill>
                <a:latin typeface="Cordia New" pitchFamily="34" charset="-34"/>
              </a:rPr>
              <a:t>(Temporary file)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ขึ้นมา</a:t>
            </a:r>
            <a:r>
              <a:rPr lang="en-US" sz="2800" dirty="0">
                <a:solidFill>
                  <a:schemeClr val="tx2"/>
                </a:solidFill>
                <a:latin typeface="Cordia New" pitchFamily="34" charset="-34"/>
              </a:rPr>
              <a:t> 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เพื่อดึงข้อมูลต่าง ๆ จากไฟล์ต่าง ๆ มารวมกันก่อน แล้วค่อยสร้างเป็นรายงาน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of File-Based System (cont.)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solidFill>
                  <a:srgbClr val="FF0000"/>
                </a:solidFill>
                <a:latin typeface="Cordia New" pitchFamily="34" charset="-34"/>
              </a:rPr>
              <a:t>ข้อมูลมีความซ้ำซ้อน</a:t>
            </a:r>
          </a:p>
          <a:p>
            <a:pPr>
              <a:buNone/>
            </a:pP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	สืบเนื่องจากข้อมูลถูกเก็บแยกจากกัน ทำให้ไม่สามารถควบคุมความซ้ำซ้อนข้อมูลได้  ทำให้สูญเสียพื้นที่ในการจัดเก็บข้อมูลมากขึ้น และก่อให้เกิดความผิดพลาดในการดำเนินการกับข้อมูล </a:t>
            </a:r>
            <a:r>
              <a:rPr lang="en-US" sz="2800" dirty="0">
                <a:solidFill>
                  <a:schemeClr val="tx2"/>
                </a:solidFill>
                <a:latin typeface="Cordia New" pitchFamily="34" charset="-34"/>
              </a:rPr>
              <a:t>3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 ลักษณะ ได้แก่</a:t>
            </a:r>
          </a:p>
          <a:p>
            <a:pPr lvl="1"/>
            <a:r>
              <a:rPr lang="th-TH" sz="2800" dirty="0">
                <a:latin typeface="Cordia New" pitchFamily="34" charset="-34"/>
              </a:rPr>
              <a:t>ความผิดพลาดจากการเพิ่ม</a:t>
            </a:r>
            <a:r>
              <a:rPr lang="th-TH" sz="2800" dirty="0" smtClean="0">
                <a:latin typeface="Cordia New" pitchFamily="34" charset="-34"/>
              </a:rPr>
              <a:t>ข้อมูล</a:t>
            </a:r>
            <a:r>
              <a:rPr lang="en-US" sz="2800" dirty="0" smtClean="0">
                <a:latin typeface="Cordia New" pitchFamily="34" charset="-34"/>
              </a:rPr>
              <a:t> (</a:t>
            </a:r>
            <a:r>
              <a:rPr lang="en-US" sz="2800" dirty="0">
                <a:latin typeface="Cordia New" pitchFamily="34" charset="-34"/>
              </a:rPr>
              <a:t>Insertion anomalies)</a:t>
            </a:r>
          </a:p>
          <a:p>
            <a:pPr lvl="1"/>
            <a:r>
              <a:rPr lang="th-TH" sz="2800" dirty="0">
                <a:latin typeface="Cordia New" pitchFamily="34" charset="-34"/>
              </a:rPr>
              <a:t>ความผิดพลาดจากการปรับปรุง</a:t>
            </a:r>
            <a:r>
              <a:rPr lang="th-TH" sz="2800" dirty="0" smtClean="0">
                <a:latin typeface="Cordia New" pitchFamily="34" charset="-34"/>
              </a:rPr>
              <a:t>ข้อมูล</a:t>
            </a:r>
            <a:r>
              <a:rPr lang="en-US" sz="2800" dirty="0" smtClean="0">
                <a:latin typeface="Cordia New" pitchFamily="34" charset="-34"/>
              </a:rPr>
              <a:t> (</a:t>
            </a:r>
            <a:r>
              <a:rPr lang="en-US" sz="2800" dirty="0">
                <a:latin typeface="Cordia New" pitchFamily="34" charset="-34"/>
              </a:rPr>
              <a:t>Modification anomalies)</a:t>
            </a:r>
          </a:p>
          <a:p>
            <a:pPr lvl="1"/>
            <a:r>
              <a:rPr lang="th-TH" sz="2800" dirty="0">
                <a:latin typeface="Cordia New" pitchFamily="34" charset="-34"/>
              </a:rPr>
              <a:t>ความผิดพลาดจากการลบ</a:t>
            </a:r>
            <a:r>
              <a:rPr lang="th-TH" sz="2800" dirty="0" smtClean="0">
                <a:latin typeface="Cordia New" pitchFamily="34" charset="-34"/>
              </a:rPr>
              <a:t>ข้อมูล</a:t>
            </a:r>
            <a:r>
              <a:rPr lang="en-US" sz="2800" dirty="0" smtClean="0">
                <a:latin typeface="Cordia New" pitchFamily="34" charset="-34"/>
              </a:rPr>
              <a:t> (</a:t>
            </a:r>
            <a:r>
              <a:rPr lang="en-US" sz="2800" dirty="0">
                <a:latin typeface="Cordia New" pitchFamily="34" charset="-34"/>
              </a:rPr>
              <a:t>Deletion anomalies)</a:t>
            </a:r>
            <a:endParaRPr lang="th-TH" sz="2800" dirty="0">
              <a:latin typeface="Cordia New" pitchFamily="34" charset="-34"/>
            </a:endParaRPr>
          </a:p>
          <a:p>
            <a:endParaRPr lang="th-TH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of File-Based System (cont.)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937760"/>
          </a:xfrm>
        </p:spPr>
        <p:txBody>
          <a:bodyPr>
            <a:noAutofit/>
          </a:bodyPr>
          <a:lstStyle/>
          <a:p>
            <a:r>
              <a:rPr lang="th-TH" sz="3200" dirty="0" smtClean="0">
                <a:solidFill>
                  <a:srgbClr val="FF0000"/>
                </a:solidFill>
              </a:rPr>
              <a:t>มีความขึ้นต่อกันของข้อมูล</a:t>
            </a:r>
          </a:p>
          <a:p>
            <a:pPr marL="180975" indent="-180975" algn="thaiDist">
              <a:buNone/>
            </a:pPr>
            <a:r>
              <a:rPr lang="th-TH" sz="2400" dirty="0">
                <a:solidFill>
                  <a:schemeClr val="tx2"/>
                </a:solidFill>
                <a:latin typeface="Cordia New" pitchFamily="34" charset="-34"/>
              </a:rPr>
              <a:t>	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เนื่องจากโครงสร้างทางกายภาพและการจัดเก็บข้อมูลถูกสร้างโดยการเขียนโปรแกรมประยุกต์</a:t>
            </a:r>
            <a:r>
              <a:rPr lang="en-US" sz="2800" dirty="0">
                <a:solidFill>
                  <a:schemeClr val="tx2"/>
                </a:solidFill>
                <a:latin typeface="Cordia New" pitchFamily="34" charset="-34"/>
              </a:rPr>
              <a:t>(Application program) 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ดังนั้นหากต้องการเปลี่ยนแปลงโครงสร้างข้อมูล เช่น ชื่อของพนักงาน จากเดิม </a:t>
            </a:r>
            <a:r>
              <a:rPr lang="en-US" sz="2800" dirty="0">
                <a:solidFill>
                  <a:schemeClr val="tx2"/>
                </a:solidFill>
                <a:latin typeface="Cordia New" pitchFamily="34" charset="-34"/>
              </a:rPr>
              <a:t>20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 ตัวอักษร เป็น </a:t>
            </a:r>
            <a:r>
              <a:rPr lang="en-US" sz="2800" dirty="0">
                <a:solidFill>
                  <a:schemeClr val="tx2"/>
                </a:solidFill>
                <a:latin typeface="Cordia New" pitchFamily="34" charset="-34"/>
              </a:rPr>
              <a:t>30 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ตัวอักษร มีขั้นตอนการทำงาน</a:t>
            </a:r>
            <a:r>
              <a:rPr lang="th-TH" sz="2800" dirty="0" smtClean="0">
                <a:solidFill>
                  <a:schemeClr val="tx2"/>
                </a:solidFill>
                <a:latin typeface="Cordia New" pitchFamily="34" charset="-34"/>
              </a:rPr>
              <a:t>ดังนี้</a:t>
            </a:r>
            <a:endParaRPr lang="th-TH" sz="2800" dirty="0">
              <a:solidFill>
                <a:schemeClr val="tx2"/>
              </a:solidFill>
              <a:latin typeface="Cordia New" pitchFamily="34" charset="-34"/>
            </a:endParaRPr>
          </a:p>
          <a:p>
            <a:pPr marL="514350" indent="-247650">
              <a:lnSpc>
                <a:spcPct val="80000"/>
              </a:lnSpc>
              <a:buFont typeface="+mj-lt"/>
              <a:buAutoNum type="arabicPeriod"/>
            </a:pPr>
            <a:r>
              <a:rPr lang="th-TH" sz="2800" dirty="0" smtClean="0">
                <a:solidFill>
                  <a:schemeClr val="tx2"/>
                </a:solidFill>
                <a:latin typeface="Cordia New" pitchFamily="34" charset="-34"/>
              </a:rPr>
              <a:t>เปิด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ไฟล์หลักพนักงานเพื่ออ่านข้อมูล</a:t>
            </a:r>
          </a:p>
          <a:p>
            <a:pPr marL="514350" indent="-247650" algn="thaiDist">
              <a:lnSpc>
                <a:spcPct val="80000"/>
              </a:lnSpc>
              <a:buFont typeface="+mj-lt"/>
              <a:buAutoNum type="arabicPeriod"/>
            </a:pPr>
            <a:r>
              <a:rPr lang="th-TH" sz="2800" dirty="0" smtClean="0">
                <a:solidFill>
                  <a:schemeClr val="tx2"/>
                </a:solidFill>
                <a:latin typeface="Cordia New" pitchFamily="34" charset="-34"/>
              </a:rPr>
              <a:t>เปิด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ไฟล์ชั่วคราวที่มีโครงสร้างคล้ายไฟล์หลัก แต่ปรับโครงสร้างของชื่อพนักงาน จาก </a:t>
            </a:r>
            <a:r>
              <a:rPr lang="en-US" sz="2800" dirty="0">
                <a:solidFill>
                  <a:schemeClr val="tx2"/>
                </a:solidFill>
                <a:latin typeface="Cordia New" pitchFamily="34" charset="-34"/>
              </a:rPr>
              <a:t>20 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ตัวอักษร เป็น </a:t>
            </a:r>
            <a:r>
              <a:rPr lang="en-US" sz="2800" dirty="0">
                <a:solidFill>
                  <a:schemeClr val="tx2"/>
                </a:solidFill>
                <a:latin typeface="Cordia New" pitchFamily="34" charset="-34"/>
              </a:rPr>
              <a:t>30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 ตัวอักษร</a:t>
            </a:r>
          </a:p>
          <a:p>
            <a:pPr marL="514350" indent="-247650">
              <a:lnSpc>
                <a:spcPct val="80000"/>
              </a:lnSpc>
              <a:buFont typeface="+mj-lt"/>
              <a:buAutoNum type="arabicPeriod"/>
            </a:pPr>
            <a:r>
              <a:rPr lang="th-TH" sz="2800" dirty="0" smtClean="0">
                <a:solidFill>
                  <a:schemeClr val="tx2"/>
                </a:solidFill>
                <a:latin typeface="Cordia New" pitchFamily="34" charset="-34"/>
              </a:rPr>
              <a:t>อ่าน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ข้อมูลจากไฟล์หลัก และย้ายไปเก็บไว้ในไฟล์ชั่วคราว จนกระทั่งครบทุกรายการ</a:t>
            </a:r>
          </a:p>
          <a:p>
            <a:pPr marL="514350" indent="-247650">
              <a:lnSpc>
                <a:spcPct val="80000"/>
              </a:lnSpc>
              <a:buFont typeface="+mj-lt"/>
              <a:buAutoNum type="arabicPeriod"/>
            </a:pPr>
            <a:r>
              <a:rPr lang="th-TH" sz="2800" dirty="0" smtClean="0">
                <a:solidFill>
                  <a:schemeClr val="tx2"/>
                </a:solidFill>
                <a:latin typeface="Cordia New" pitchFamily="34" charset="-34"/>
              </a:rPr>
              <a:t>ลบ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ไฟล์หลักทิ้ง</a:t>
            </a:r>
          </a:p>
          <a:p>
            <a:pPr marL="514350" indent="-247650">
              <a:lnSpc>
                <a:spcPct val="80000"/>
              </a:lnSpc>
              <a:buFont typeface="+mj-lt"/>
              <a:buAutoNum type="arabicPeriod"/>
            </a:pPr>
            <a:r>
              <a:rPr lang="th-TH" sz="2800" dirty="0" smtClean="0">
                <a:solidFill>
                  <a:schemeClr val="tx2"/>
                </a:solidFill>
                <a:latin typeface="Cordia New" pitchFamily="34" charset="-34"/>
              </a:rPr>
              <a:t>เปลี่ยน</a:t>
            </a: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ชื่อไฟล์ชั่วครามให้ชื่อเดียวกับไฟล์หลัก</a:t>
            </a:r>
          </a:p>
          <a:p>
            <a:endParaRPr lang="th-TH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of File-Based System (cont.)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solidFill>
                  <a:srgbClr val="FF0000"/>
                </a:solidFill>
                <a:latin typeface="Cordia New" pitchFamily="34" charset="-34"/>
              </a:rPr>
              <a:t>รูปแบบข้อมูลไม่ตรงกัน</a:t>
            </a:r>
          </a:p>
          <a:p>
            <a:pPr>
              <a:buNone/>
            </a:pPr>
            <a:r>
              <a:rPr lang="th-TH" sz="2800" dirty="0">
                <a:solidFill>
                  <a:schemeClr val="tx2"/>
                </a:solidFill>
                <a:latin typeface="Cordia New" pitchFamily="34" charset="-34"/>
              </a:rPr>
              <a:t>	โครงสร้างข้อมูลจะขึ้นอยู่กับภาษาคอมพิวเตอร์ที่ใช้ในการเขียนโปรแกรมประยุกต์ ถ้าแต่ละฝ่ายใช้ภาษาในการเขียนต่าง ๆ กัน ก็อาจทำให้โครงสร้างข้อมูลของแฟ้มไม่ตรงกัน ทำให้ไม่สามารถนำไฟล์ข้อมูลมาใช้ร่วมกันได้</a:t>
            </a:r>
          </a:p>
          <a:p>
            <a:endParaRPr lang="th-TH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of File-Based System (cont.)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solidFill>
                  <a:srgbClr val="FF0000"/>
                </a:solidFill>
                <a:latin typeface="Cordia New" pitchFamily="34" charset="-34"/>
              </a:rPr>
              <a:t>โปรแกรมที่ใช้งานคงที่ไม่ยืดหยุ่น</a:t>
            </a:r>
          </a:p>
          <a:p>
            <a:pPr algn="thaiDist">
              <a:buNone/>
            </a:pPr>
            <a:r>
              <a:rPr lang="th-TH" sz="3200" dirty="0">
                <a:solidFill>
                  <a:schemeClr val="tx2"/>
                </a:solidFill>
                <a:latin typeface="Cordia New" pitchFamily="34" charset="-34"/>
              </a:rPr>
              <a:t>	ระบบแฟ้มข้อมูล มีความขึ้นกับโปรแกรมประยุกต์  ข้อมูลหรือรายงานต่าง ๆ จะถูกกำหนดรูปแบบตายตัวในโปรแกรมแล้ว ดังนั้นหากต้องการรายงานใหม่ จะต้องให้โปรแกรมเมอร์เขียนโปรแกรมขึ้นมาใหม่  ทำให้เสียค่าใช้จ่าย</a:t>
            </a:r>
          </a:p>
          <a:p>
            <a:endParaRPr lang="th-TH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8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Systems : Definition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Database System (DBS) consists of</a:t>
            </a:r>
          </a:p>
          <a:p>
            <a:pPr lvl="1"/>
            <a:r>
              <a:rPr lang="th-TH" b="1" dirty="0" smtClean="0"/>
              <a:t>ฐานข้อมูล</a:t>
            </a:r>
            <a:r>
              <a:rPr lang="th-TH" dirty="0" smtClean="0"/>
              <a:t>  </a:t>
            </a:r>
            <a:r>
              <a:rPr lang="en-US" dirty="0" smtClean="0"/>
              <a:t>(Database </a:t>
            </a:r>
            <a:r>
              <a:rPr lang="th-TH" dirty="0" smtClean="0"/>
              <a:t>หรือ </a:t>
            </a:r>
            <a:r>
              <a:rPr lang="en-US" dirty="0" smtClean="0"/>
              <a:t>DB)</a:t>
            </a:r>
          </a:p>
          <a:p>
            <a:pPr lvl="1"/>
            <a:r>
              <a:rPr lang="th-TH" b="1" dirty="0" smtClean="0"/>
              <a:t>ระบบจัดการฐานข้อมูล</a:t>
            </a:r>
            <a:r>
              <a:rPr lang="th-TH" dirty="0" smtClean="0"/>
              <a:t> </a:t>
            </a:r>
            <a:r>
              <a:rPr lang="en-US" dirty="0" smtClean="0"/>
              <a:t>(Database Management Systems </a:t>
            </a:r>
            <a:r>
              <a:rPr lang="th-TH" dirty="0" smtClean="0"/>
              <a:t>หรือ</a:t>
            </a:r>
            <a:r>
              <a:rPr lang="en-US" dirty="0" smtClean="0"/>
              <a:t> DBMS)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Database is </a:t>
            </a:r>
          </a:p>
          <a:p>
            <a:pPr lvl="2"/>
            <a:r>
              <a:rPr lang="th-TH" sz="2400" dirty="0" smtClean="0">
                <a:latin typeface="4711_AtNoon_Regular" pitchFamily="2" charset="0"/>
              </a:rPr>
              <a:t>โครงสร้างของการจัดเก็บข้อมูลที่มีความสัมพันธ์เกี่ยวข้องกันไว้ในที่เดียวกัน เพื่อให้สามารถนำข้อมูลมาประมวลเพื่อช่วยในการตัดสินใจ และสามารถใช้ข้อมูลร่วมกันได้</a:t>
            </a:r>
          </a:p>
          <a:p>
            <a:pPr lvl="1"/>
            <a:r>
              <a:rPr lang="en-US" dirty="0" smtClean="0"/>
              <a:t>A Database Management Systems is </a:t>
            </a:r>
          </a:p>
          <a:p>
            <a:pPr lvl="2"/>
            <a:r>
              <a:rPr lang="th-TH" sz="2400" dirty="0" smtClean="0"/>
              <a:t>กลุ่มของโปรแกรมที่จัดการข้อมูล</a:t>
            </a:r>
            <a:endParaRPr lang="en-US" sz="2400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Systems </a:t>
            </a:r>
            <a:r>
              <a:rPr lang="th-TH" dirty="0" smtClean="0"/>
              <a:t>(</a:t>
            </a:r>
            <a:r>
              <a:rPr lang="en-US" dirty="0"/>
              <a:t>cont.</a:t>
            </a:r>
            <a:r>
              <a:rPr lang="th-TH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ฐานข้อมูลมีส่วนที่ทำหน้าที่ในการอธิบายความหมายของรายการข้อมูลที่เก็บอยู่ในฐานข้อมูลด้วย  เรียกส่วนนี้ว่า</a:t>
            </a:r>
          </a:p>
          <a:p>
            <a:pPr lvl="1"/>
            <a:r>
              <a:rPr lang="th-TH" sz="2800" dirty="0" smtClean="0"/>
              <a:t>บัญชีระบบ </a:t>
            </a:r>
            <a:r>
              <a:rPr lang="en-US" sz="2800" dirty="0" smtClean="0"/>
              <a:t>(system catalog) </a:t>
            </a:r>
            <a:endParaRPr lang="th-TH" sz="2800" dirty="0" smtClean="0"/>
          </a:p>
          <a:p>
            <a:pPr lvl="1"/>
            <a:r>
              <a:rPr lang="th-TH" sz="2800" dirty="0" smtClean="0"/>
              <a:t>พจนานุกรมของข้อมูล </a:t>
            </a:r>
            <a:r>
              <a:rPr lang="en-US" sz="2800" dirty="0" smtClean="0"/>
              <a:t>(Data Dictionary) </a:t>
            </a:r>
            <a:endParaRPr lang="th-TH" sz="2800" dirty="0" smtClean="0"/>
          </a:p>
          <a:p>
            <a:pPr lvl="1"/>
            <a:r>
              <a:rPr lang="th-TH" sz="2800" dirty="0" smtClean="0"/>
              <a:t>เมตาดาต้า </a:t>
            </a:r>
            <a:r>
              <a:rPr lang="en-US" sz="2800" dirty="0" smtClean="0"/>
              <a:t>(Meta-data)</a:t>
            </a:r>
          </a:p>
          <a:p>
            <a:pPr lvl="1"/>
            <a:endParaRPr lang="th-TH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 </a:t>
            </a:r>
            <a:r>
              <a:rPr lang="th-TH" dirty="0"/>
              <a:t>(</a:t>
            </a:r>
            <a:r>
              <a:rPr lang="en-US" dirty="0"/>
              <a:t>cont.</a:t>
            </a:r>
            <a:r>
              <a:rPr lang="th-TH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sz="2800" dirty="0">
                <a:solidFill>
                  <a:schemeClr val="tx2"/>
                </a:solidFill>
                <a:latin typeface="4711_AtNoon_Regular" pitchFamily="2" charset="0"/>
              </a:rPr>
              <a:t>โครงสร้างของข้อมูลจะถูกแยกออกจากโปรแกรมประยุกต์และเก็บเอาไว้ในส่วนที่เรียกว่า “ฐานข้อมูล”</a:t>
            </a:r>
          </a:p>
          <a:p>
            <a:pPr algn="thaiDist"/>
            <a:r>
              <a:rPr lang="th-TH" sz="2800" dirty="0">
                <a:solidFill>
                  <a:schemeClr val="tx2"/>
                </a:solidFill>
                <a:latin typeface="4711_AtNoon_Regular" pitchFamily="2" charset="0"/>
              </a:rPr>
              <a:t>ถ้ามีการเพิ่มหรือปรับปรุงโครงสร้างของข้อมูลก็จะไม่มีผลกระทบกับโปรแกรมประยุกต์  </a:t>
            </a:r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105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Database Systems </a:t>
            </a:r>
            <a:r>
              <a:rPr lang="th-TH" sz="3600" dirty="0"/>
              <a:t>(</a:t>
            </a:r>
            <a:r>
              <a:rPr lang="en-US" sz="3600" dirty="0"/>
              <a:t>cont.</a:t>
            </a:r>
            <a:r>
              <a:rPr lang="th-TH" sz="3600" dirty="0"/>
              <a:t>)</a:t>
            </a:r>
            <a:endParaRPr lang="th-TH" sz="3600" dirty="0" smtClean="0">
              <a:solidFill>
                <a:schemeClr val="tx1"/>
              </a:solidFill>
              <a:latin typeface="4711_AtNoon_Regular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0113" y="1676400"/>
            <a:ext cx="7993062" cy="4335463"/>
            <a:chOff x="900113" y="2143125"/>
            <a:chExt cx="7993062" cy="4335463"/>
          </a:xfrm>
        </p:grpSpPr>
        <p:sp>
          <p:nvSpPr>
            <p:cNvPr id="25603" name="Text Box 6"/>
            <p:cNvSpPr txBox="1">
              <a:spLocks noChangeArrowheads="1"/>
            </p:cNvSpPr>
            <p:nvPr/>
          </p:nvSpPr>
          <p:spPr bwMode="auto">
            <a:xfrm>
              <a:off x="900113" y="2728913"/>
              <a:ext cx="10271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sz="2400" b="1">
                  <a:solidFill>
                    <a:srgbClr val="FF0066"/>
                  </a:solidFill>
                  <a:latin typeface="Cordia New" pitchFamily="34" charset="-34"/>
                  <a:cs typeface="Cordia New" pitchFamily="34" charset="-34"/>
                </a:rPr>
                <a:t>ฝ่ายบัญชี</a:t>
              </a:r>
            </a:p>
          </p:txBody>
        </p:sp>
        <p:sp>
          <p:nvSpPr>
            <p:cNvPr id="25604" name="Rectangle 7"/>
            <p:cNvSpPr>
              <a:spLocks noChangeArrowheads="1"/>
            </p:cNvSpPr>
            <p:nvPr/>
          </p:nvSpPr>
          <p:spPr bwMode="auto">
            <a:xfrm>
              <a:off x="2627313" y="2276475"/>
              <a:ext cx="1728787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>
                  <a:latin typeface="Cordia New" pitchFamily="34" charset="-34"/>
                  <a:cs typeface="Cordia New" pitchFamily="34" charset="-34"/>
                </a:rPr>
                <a:t>โปรแกรมบัญชี</a:t>
              </a:r>
            </a:p>
          </p:txBody>
        </p:sp>
        <p:sp>
          <p:nvSpPr>
            <p:cNvPr id="25605" name="AutoShape 8"/>
            <p:cNvSpPr>
              <a:spLocks noChangeArrowheads="1"/>
            </p:cNvSpPr>
            <p:nvPr/>
          </p:nvSpPr>
          <p:spPr bwMode="auto">
            <a:xfrm>
              <a:off x="7380288" y="3141663"/>
              <a:ext cx="1512887" cy="1655762"/>
            </a:xfrm>
            <a:prstGeom prst="can">
              <a:avLst>
                <a:gd name="adj" fmla="val 27361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000">
                  <a:latin typeface="Cordia New" pitchFamily="34" charset="-34"/>
                  <a:cs typeface="Cordia New" pitchFamily="34" charset="-34"/>
                </a:rPr>
                <a:t>ลูกค้า</a:t>
              </a:r>
            </a:p>
            <a:p>
              <a:pPr algn="ctr"/>
              <a:r>
                <a:rPr lang="th-TH" sz="2000">
                  <a:latin typeface="Cordia New" pitchFamily="34" charset="-34"/>
                  <a:cs typeface="Cordia New" pitchFamily="34" charset="-34"/>
                </a:rPr>
                <a:t>พนักงาน</a:t>
              </a:r>
            </a:p>
            <a:p>
              <a:pPr algn="ctr"/>
              <a:r>
                <a:rPr lang="th-TH" sz="2000">
                  <a:latin typeface="Cordia New" pitchFamily="34" charset="-34"/>
                  <a:cs typeface="Cordia New" pitchFamily="34" charset="-34"/>
                </a:rPr>
                <a:t>การขาย</a:t>
              </a:r>
            </a:p>
            <a:p>
              <a:pPr algn="ctr"/>
              <a:r>
                <a:rPr lang="th-TH" sz="2000">
                  <a:latin typeface="Cordia New" pitchFamily="34" charset="-34"/>
                  <a:cs typeface="Cordia New" pitchFamily="34" charset="-34"/>
                </a:rPr>
                <a:t>สินค้า</a:t>
              </a:r>
            </a:p>
          </p:txBody>
        </p:sp>
        <p:sp>
          <p:nvSpPr>
            <p:cNvPr id="25606" name="Text Box 9"/>
            <p:cNvSpPr txBox="1">
              <a:spLocks noChangeArrowheads="1"/>
            </p:cNvSpPr>
            <p:nvPr/>
          </p:nvSpPr>
          <p:spPr bwMode="auto">
            <a:xfrm>
              <a:off x="900113" y="4508500"/>
              <a:ext cx="925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sz="2400" b="1">
                  <a:solidFill>
                    <a:srgbClr val="FF0066"/>
                  </a:solidFill>
                  <a:latin typeface="Cordia New" pitchFamily="34" charset="-34"/>
                  <a:cs typeface="Cordia New" pitchFamily="34" charset="-34"/>
                </a:rPr>
                <a:t>ฝ่ายขาย</a:t>
              </a:r>
            </a:p>
          </p:txBody>
        </p:sp>
        <p:sp>
          <p:nvSpPr>
            <p:cNvPr id="25607" name="Rectangle 10"/>
            <p:cNvSpPr>
              <a:spLocks noChangeArrowheads="1"/>
            </p:cNvSpPr>
            <p:nvPr/>
          </p:nvSpPr>
          <p:spPr bwMode="auto">
            <a:xfrm>
              <a:off x="2700338" y="3789363"/>
              <a:ext cx="1728787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>
                  <a:latin typeface="Cordia New" pitchFamily="34" charset="-34"/>
                  <a:cs typeface="Cordia New" pitchFamily="34" charset="-34"/>
                </a:rPr>
                <a:t>โปรแกรมการขาย</a:t>
              </a:r>
            </a:p>
          </p:txBody>
        </p:sp>
        <p:sp>
          <p:nvSpPr>
            <p:cNvPr id="25608" name="Text Box 11"/>
            <p:cNvSpPr txBox="1">
              <a:spLocks noChangeArrowheads="1"/>
            </p:cNvSpPr>
            <p:nvPr/>
          </p:nvSpPr>
          <p:spPr bwMode="auto">
            <a:xfrm>
              <a:off x="900113" y="6021388"/>
              <a:ext cx="1116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sz="2400" b="1">
                  <a:solidFill>
                    <a:srgbClr val="FF0066"/>
                  </a:solidFill>
                  <a:latin typeface="Cordia New" pitchFamily="34" charset="-34"/>
                  <a:cs typeface="Cordia New" pitchFamily="34" charset="-34"/>
                </a:rPr>
                <a:t>ฝ่ายบุคคล</a:t>
              </a:r>
            </a:p>
          </p:txBody>
        </p:sp>
        <p:sp>
          <p:nvSpPr>
            <p:cNvPr id="25609" name="Rectangle 12"/>
            <p:cNvSpPr>
              <a:spLocks noChangeArrowheads="1"/>
            </p:cNvSpPr>
            <p:nvPr/>
          </p:nvSpPr>
          <p:spPr bwMode="auto">
            <a:xfrm>
              <a:off x="2700338" y="5373688"/>
              <a:ext cx="1728787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000" b="1">
                  <a:latin typeface="Cordia New" pitchFamily="34" charset="-34"/>
                  <a:cs typeface="Cordia New" pitchFamily="34" charset="-34"/>
                </a:rPr>
                <a:t>โปรแกรมฝ่ายบุคคล</a:t>
              </a:r>
            </a:p>
          </p:txBody>
        </p:sp>
        <p:sp>
          <p:nvSpPr>
            <p:cNvPr id="25610" name="Line 13"/>
            <p:cNvSpPr>
              <a:spLocks noChangeShapeType="1"/>
            </p:cNvSpPr>
            <p:nvPr/>
          </p:nvSpPr>
          <p:spPr bwMode="auto">
            <a:xfrm>
              <a:off x="1835150" y="2492375"/>
              <a:ext cx="72072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5611" name="Line 14"/>
            <p:cNvSpPr>
              <a:spLocks noChangeShapeType="1"/>
            </p:cNvSpPr>
            <p:nvPr/>
          </p:nvSpPr>
          <p:spPr bwMode="auto">
            <a:xfrm>
              <a:off x="1908175" y="4149725"/>
              <a:ext cx="72072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5612" name="Line 15"/>
            <p:cNvSpPr>
              <a:spLocks noChangeShapeType="1"/>
            </p:cNvSpPr>
            <p:nvPr/>
          </p:nvSpPr>
          <p:spPr bwMode="auto">
            <a:xfrm>
              <a:off x="1908175" y="5734050"/>
              <a:ext cx="72072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5613" name="Rectangle 16"/>
            <p:cNvSpPr>
              <a:spLocks noChangeArrowheads="1"/>
            </p:cNvSpPr>
            <p:nvPr/>
          </p:nvSpPr>
          <p:spPr bwMode="auto">
            <a:xfrm>
              <a:off x="5292725" y="3716338"/>
              <a:ext cx="1223963" cy="72072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CC"/>
                  </a:solidFill>
                </a:rPr>
                <a:t>DBMS</a:t>
              </a:r>
            </a:p>
          </p:txBody>
        </p:sp>
        <p:sp>
          <p:nvSpPr>
            <p:cNvPr id="25614" name="Line 17"/>
            <p:cNvSpPr>
              <a:spLocks noChangeShapeType="1"/>
            </p:cNvSpPr>
            <p:nvPr/>
          </p:nvSpPr>
          <p:spPr bwMode="auto">
            <a:xfrm>
              <a:off x="4500563" y="2636838"/>
              <a:ext cx="792162" cy="129698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5615" name="Line 18"/>
            <p:cNvSpPr>
              <a:spLocks noChangeShapeType="1"/>
            </p:cNvSpPr>
            <p:nvPr/>
          </p:nvSpPr>
          <p:spPr bwMode="auto">
            <a:xfrm>
              <a:off x="4500563" y="4221163"/>
              <a:ext cx="7191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5616" name="Line 19"/>
            <p:cNvSpPr>
              <a:spLocks noChangeShapeType="1"/>
            </p:cNvSpPr>
            <p:nvPr/>
          </p:nvSpPr>
          <p:spPr bwMode="auto">
            <a:xfrm flipV="1">
              <a:off x="4427538" y="4365625"/>
              <a:ext cx="865187" cy="12954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>
              <a:off x="6516688" y="4076700"/>
              <a:ext cx="7921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5618" name="Text Box 21"/>
            <p:cNvSpPr txBox="1">
              <a:spLocks noChangeArrowheads="1"/>
            </p:cNvSpPr>
            <p:nvPr/>
          </p:nvSpPr>
          <p:spPr bwMode="auto">
            <a:xfrm>
              <a:off x="7648575" y="4960938"/>
              <a:ext cx="1200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CC"/>
                  </a:solidFill>
                </a:rPr>
                <a:t>Database</a:t>
              </a:r>
            </a:p>
          </p:txBody>
        </p:sp>
        <p:pic>
          <p:nvPicPr>
            <p:cNvPr id="25619" name="Picture 8" descr="desk02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563" y="2143125"/>
              <a:ext cx="6889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0" name="Picture 8" descr="desk02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3857625"/>
              <a:ext cx="6889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1" name="Picture 8" descr="desk02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400" y="5429250"/>
              <a:ext cx="6889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18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</a:t>
            </a:r>
            <a:r>
              <a:rPr lang="en-US" dirty="0"/>
              <a:t>Management System : DBMS</a:t>
            </a:r>
            <a:endParaRPr lang="th-T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/>
              <a:t>ระบบจัดการฐานข้อมูล</a:t>
            </a:r>
            <a:endParaRPr lang="th-TH" sz="2800" dirty="0" smtClean="0">
              <a:latin typeface="4711_AtNoon_Regular" pitchFamily="2" charset="0"/>
            </a:endParaRPr>
          </a:p>
          <a:p>
            <a:r>
              <a:rPr lang="th-TH" sz="2800" dirty="0" smtClean="0">
                <a:latin typeface="4711_AtNoon_Regular" pitchFamily="2" charset="0"/>
              </a:rPr>
              <a:t>หมายถึง </a:t>
            </a:r>
            <a:r>
              <a:rPr lang="th-TH" sz="2800" dirty="0">
                <a:latin typeface="4711_AtNoon_Regular" pitchFamily="2" charset="0"/>
              </a:rPr>
              <a:t>ซอฟต์แวร์ที่ใช้ในการจัดการข้อมูลในฐานข้อมูล </a:t>
            </a:r>
          </a:p>
          <a:p>
            <a:pPr algn="thaiDist"/>
            <a:r>
              <a:rPr lang="en-US" sz="2800" dirty="0">
                <a:latin typeface="4711_AtNoon_Regular" pitchFamily="2" charset="0"/>
              </a:rPr>
              <a:t>DBMS </a:t>
            </a:r>
            <a:r>
              <a:rPr lang="th-TH" sz="2800" dirty="0">
                <a:latin typeface="4711_AtNoon_Regular" pitchFamily="2" charset="0"/>
              </a:rPr>
              <a:t>จะทำหน้าที่เป็นตัวกลางระหว่างฐานข้อมูลกับโปรแกรมที่มาใช้งานฐานข้อมูลและผู้ใช้งานฐานข้อมูล  ที่ติดต่อไปยังฐานข้อมูลเพื่อทำงานที่ผู้ใช้ต้องการให้สำเร็จ</a:t>
            </a:r>
          </a:p>
          <a:p>
            <a:r>
              <a:rPr lang="th-TH" sz="2800" dirty="0">
                <a:latin typeface="4711_AtNoon_Regular" pitchFamily="2" charset="0"/>
              </a:rPr>
              <a:t>เช่น การจัดเก็บข้อมูลลงในฐานข้อมูล  , การค้นหาข้อมูลที่ต้องการออกมาแสดง  หรือ การลบข้อมูล  เป็นต้น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FD48-11B6-4433-9D67-29EEEF101CD5}" type="slidenum">
              <a:rPr lang="en-US" smtClean="0"/>
              <a:pPr>
                <a:defRPr/>
              </a:pPr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520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definition of database systems</a:t>
            </a:r>
          </a:p>
          <a:p>
            <a:r>
              <a:rPr lang="en-US" dirty="0" smtClean="0"/>
              <a:t>The importance of database systems</a:t>
            </a:r>
          </a:p>
          <a:p>
            <a:r>
              <a:rPr lang="en-US" dirty="0" smtClean="0"/>
              <a:t>Data abstraction and database models</a:t>
            </a:r>
          </a:p>
          <a:p>
            <a:r>
              <a:rPr lang="en-US" dirty="0" smtClean="0"/>
              <a:t>Database languages</a:t>
            </a:r>
          </a:p>
          <a:p>
            <a:r>
              <a:rPr lang="en-US" dirty="0" smtClean="0"/>
              <a:t>Database system components</a:t>
            </a:r>
          </a:p>
          <a:p>
            <a:r>
              <a:rPr lang="en-US" dirty="0" smtClean="0"/>
              <a:t>Users and creators of database systems</a:t>
            </a:r>
          </a:p>
          <a:p>
            <a:r>
              <a:rPr lang="en-US" dirty="0" smtClean="0"/>
              <a:t>Database products and applications</a:t>
            </a:r>
          </a:p>
          <a:p>
            <a:r>
              <a:rPr lang="en-US" dirty="0" smtClean="0"/>
              <a:t>Database research and trends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of DBMS</a:t>
            </a:r>
            <a:endParaRPr lang="en-US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2800" dirty="0" smtClean="0"/>
              <a:t>เพื่อทำให้การจัดเก็บและนำสารสนเทศจากฐานข้อมูลมาใช้งานได้อย่างสะดวกและมีประสิทธิภาพ</a:t>
            </a:r>
          </a:p>
          <a:p>
            <a:r>
              <a:rPr lang="en-US" sz="2800" dirty="0" smtClean="0"/>
              <a:t>DBMS </a:t>
            </a:r>
            <a:r>
              <a:rPr lang="th-TH" sz="2800" dirty="0" smtClean="0"/>
              <a:t>จะต้องมีความสามารถดังนี้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Data Persistency</a:t>
            </a:r>
          </a:p>
          <a:p>
            <a:pPr lvl="2"/>
            <a:r>
              <a:rPr lang="th-TH" sz="2800" dirty="0" smtClean="0"/>
              <a:t>ข้อมูลจะต้องมีความคงทน ไม่สูญหาย</a:t>
            </a:r>
            <a:endParaRPr lang="en-US" sz="2800" dirty="0" smtClean="0"/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System Reliability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 lvl="2"/>
            <a:r>
              <a:rPr lang="th-TH" sz="2800" dirty="0" smtClean="0"/>
              <a:t>ระบบต้องมีความน่าเชื่อถือ</a:t>
            </a:r>
            <a:endParaRPr lang="en-US" sz="2800" dirty="0" smtClean="0"/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Scalability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 lvl="2"/>
            <a:r>
              <a:rPr lang="th-TH" sz="2800" dirty="0" smtClean="0"/>
              <a:t>ระบบจะต้องมีความสามารถในการจัดการข้อมูลที่มีจำนวนมหาศาล และรองรับผู้ใช้งานจำนวนมาก</a:t>
            </a:r>
            <a:endParaRPr lang="en-US" sz="2800" dirty="0"/>
          </a:p>
        </p:txBody>
      </p:sp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Data</a:t>
            </a:r>
            <a:endParaRPr lang="en-US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DBMS </a:t>
            </a:r>
            <a:r>
              <a:rPr lang="th-TH" sz="3200" dirty="0" smtClean="0"/>
              <a:t>จะต้องรับผิดชอบในส่วนการจัดการข้อมูล ซึ่งจะรวมถึงสิ่งเหล่านี้ด้วย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DDL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: </a:t>
            </a:r>
            <a:r>
              <a:rPr lang="th-TH" sz="2800" dirty="0" smtClean="0"/>
              <a:t>กำหนดโครงสร้างเพื่อจัดเก็บสารสนเทศ</a:t>
            </a:r>
            <a:endParaRPr lang="en-US" sz="2800" b="1" dirty="0" smtClean="0"/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DML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: </a:t>
            </a:r>
            <a:r>
              <a:rPr lang="th-TH" sz="2800" dirty="0" smtClean="0"/>
              <a:t>มีกลไกเพื่อจัดการสารสนเทศ (แสดง, เพิ่ม, ลบ, ปรับปรุง)</a:t>
            </a:r>
            <a:endParaRPr lang="th-TH" sz="2800" b="1" dirty="0" smtClean="0"/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System Reliability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: </a:t>
            </a:r>
            <a:r>
              <a:rPr lang="th-TH" sz="2800" dirty="0" smtClean="0"/>
              <a:t>ต้องสร้างความมั่นใจในด้านความปลอดภัยของข้อมูลที่จัดการ แม้จะเหตุการณ์ระบบล่ม</a:t>
            </a:r>
            <a:r>
              <a:rPr lang="en-US" sz="2800" dirty="0" smtClean="0"/>
              <a:t> (System crashes) 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System Security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: </a:t>
            </a:r>
            <a:r>
              <a:rPr lang="th-TH" sz="2800" dirty="0" smtClean="0"/>
              <a:t>หรือ ความพยายามที่จะเข้าสู่ระบบโดยไม่ได้รับอนุญาต </a:t>
            </a:r>
            <a:r>
              <a:rPr lang="en-US" sz="2800" dirty="0" smtClean="0"/>
              <a:t>(Unauthorized access)</a:t>
            </a:r>
            <a:endParaRPr lang="th-TH" sz="2800" dirty="0" smtClean="0"/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Concurrency Control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: </a:t>
            </a:r>
            <a:r>
              <a:rPr lang="th-TH" sz="2800" dirty="0" smtClean="0"/>
              <a:t>ป้องกัน ความผิดปกติที่อาจเกิดขึ้นได้ เมื่อมีการแบ่ง หรือมีผู้ที่สามารถเข้าถึงข้อมูลได้พร้อม ๆ กันหลายคน</a:t>
            </a:r>
            <a:endParaRPr lang="en-US" sz="2800" b="1" dirty="0"/>
          </a:p>
        </p:txBody>
      </p:sp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Systems vs. Database Systems</a:t>
            </a:r>
            <a:endParaRPr lang="en-US" dirty="0"/>
          </a:p>
        </p:txBody>
      </p:sp>
      <p:graphicFrame>
        <p:nvGraphicFramePr>
          <p:cNvPr id="6" name="ตัวยึดเนื้อหา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606026"/>
              </p:ext>
            </p:extLst>
          </p:nvPr>
        </p:nvGraphicFramePr>
        <p:xfrm>
          <a:off x="762000" y="1600200"/>
          <a:ext cx="7696200" cy="41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File Systems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Database Systems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</a:tr>
              <a:tr h="313267">
                <a:tc>
                  <a:txBody>
                    <a:bodyPr/>
                    <a:lstStyle/>
                    <a:p>
                      <a:pPr algn="r"/>
                      <a:r>
                        <a:rPr lang="th-TH" sz="2400" dirty="0" smtClean="0"/>
                        <a:t>ข้อมูลซ้ำซ้อน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dirty="0" smtClean="0"/>
                        <a:t>ข้อมูลสอดคล้อง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</a:tr>
              <a:tr h="313267">
                <a:tc>
                  <a:txBody>
                    <a:bodyPr/>
                    <a:lstStyle/>
                    <a:p>
                      <a:pPr algn="r"/>
                      <a:r>
                        <a:rPr lang="th-TH" sz="2400" dirty="0" smtClean="0"/>
                        <a:t>เข้าถึงข้อมูลยาก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/>
                        <a:t>เข้าถึงข้อมูลง่าย</a:t>
                      </a:r>
                      <a:endParaRPr lang="en-US" sz="2400" dirty="0" smtClean="0"/>
                    </a:p>
                  </a:txBody>
                  <a:tcPr marL="89770" marR="89770" marT="44885" marB="44885"/>
                </a:tc>
              </a:tr>
              <a:tr h="31326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Integrity</a:t>
                      </a:r>
                      <a:r>
                        <a:rPr lang="en-US" sz="2400" baseline="0" dirty="0" smtClean="0"/>
                        <a:t> problem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/>
                        <a:t>Integrity constraint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</a:tr>
              <a:tr h="31326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Atomic problem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Ensure atomicity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</a:tr>
              <a:tr h="31326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Concurrent</a:t>
                      </a:r>
                      <a:r>
                        <a:rPr lang="en-US" sz="2400" baseline="0" dirty="0" smtClean="0"/>
                        <a:t> access anomalies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Concurrency control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</a:tr>
              <a:tr h="313267">
                <a:tc>
                  <a:txBody>
                    <a:bodyPr/>
                    <a:lstStyle/>
                    <a:p>
                      <a:pPr algn="r"/>
                      <a:r>
                        <a:rPr lang="th-TH" sz="2400" dirty="0" smtClean="0"/>
                        <a:t>ปัญหาด้านความปลอดภัย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dirty="0" smtClean="0"/>
                        <a:t>กลไกการเข้าถึงข้อมูล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</a:tr>
              <a:tr h="313267">
                <a:tc>
                  <a:txBody>
                    <a:bodyPr/>
                    <a:lstStyle/>
                    <a:p>
                      <a:pPr algn="r"/>
                      <a:r>
                        <a:rPr lang="th-TH" sz="2400" dirty="0" smtClean="0"/>
                        <a:t>พัฒนานาน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dirty="0" smtClean="0"/>
                        <a:t>พัฒนาเร็ว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</a:tr>
              <a:tr h="313267">
                <a:tc>
                  <a:txBody>
                    <a:bodyPr/>
                    <a:lstStyle/>
                    <a:p>
                      <a:pPr algn="r"/>
                      <a:r>
                        <a:rPr lang="th-TH" sz="2400" dirty="0" smtClean="0"/>
                        <a:t>ผูกติดกับตัวโปรแกรมที่ใช้พัฒนา 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Data independence</a:t>
                      </a:r>
                      <a:endParaRPr lang="en-US" sz="2400" dirty="0"/>
                    </a:p>
                  </a:txBody>
                  <a:tcPr marL="89770" marR="89770" marT="44885" marB="44885"/>
                </a:tc>
              </a:tr>
            </a:tbl>
          </a:graphicData>
        </a:graphic>
      </p:graphicFrame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22</a:t>
            </a:fld>
            <a:endParaRPr lang="en-US"/>
          </a:p>
        </p:txBody>
      </p:sp>
      <p:sp>
        <p:nvSpPr>
          <p:cNvPr id="7" name="แผนผังลำดับงาน: ดิสก์แม่เหล็ก 6"/>
          <p:cNvSpPr/>
          <p:nvPr/>
        </p:nvSpPr>
        <p:spPr>
          <a:xfrm>
            <a:off x="7924800" y="1295400"/>
            <a:ext cx="990600" cy="106680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กลุ่ม 10"/>
          <p:cNvGrpSpPr/>
          <p:nvPr/>
        </p:nvGrpSpPr>
        <p:grpSpPr>
          <a:xfrm>
            <a:off x="228600" y="1219200"/>
            <a:ext cx="1155527" cy="1053440"/>
            <a:chOff x="228600" y="1461160"/>
            <a:chExt cx="1155527" cy="1053440"/>
          </a:xfrm>
        </p:grpSpPr>
        <p:sp>
          <p:nvSpPr>
            <p:cNvPr id="8" name="แผนผังลำดับงาน: บัตร 7"/>
            <p:cNvSpPr/>
            <p:nvPr/>
          </p:nvSpPr>
          <p:spPr>
            <a:xfrm>
              <a:off x="228600" y="1461160"/>
              <a:ext cx="850727" cy="748640"/>
            </a:xfrm>
            <a:prstGeom prst="flowChartPunchedCar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แผนผังลำดับงาน: บัตร 8"/>
            <p:cNvSpPr/>
            <p:nvPr/>
          </p:nvSpPr>
          <p:spPr>
            <a:xfrm>
              <a:off x="381000" y="1613560"/>
              <a:ext cx="850727" cy="748640"/>
            </a:xfrm>
            <a:prstGeom prst="flowChartPunchedCar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แผนผังลำดับงาน: บัตร 9"/>
            <p:cNvSpPr/>
            <p:nvPr/>
          </p:nvSpPr>
          <p:spPr>
            <a:xfrm>
              <a:off x="533400" y="1765960"/>
              <a:ext cx="850727" cy="748640"/>
            </a:xfrm>
            <a:prstGeom prst="flowChartPunchedCar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86000" y="6019800"/>
            <a:ext cx="477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1.1</a:t>
            </a:r>
            <a:r>
              <a:rPr lang="th-TH" dirty="0" smtClean="0"/>
              <a:t> เปรียบเทียบ </a:t>
            </a:r>
            <a:r>
              <a:rPr lang="en-US" dirty="0" smtClean="0"/>
              <a:t>File system </a:t>
            </a:r>
            <a:r>
              <a:rPr lang="th-TH" dirty="0" smtClean="0"/>
              <a:t>กับ </a:t>
            </a:r>
            <a:r>
              <a:rPr lang="en-US" dirty="0" smtClean="0"/>
              <a:t>Database system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การประยุกต์ใช้ระบบงานฐานข้อมูล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47675" indent="-447675" eaLnBrk="1" hangingPunct="1">
              <a:lnSpc>
                <a:spcPct val="90000"/>
              </a:lnSpc>
            </a:pPr>
            <a:r>
              <a:rPr lang="th-TH" sz="3200" dirty="0" smtClean="0">
                <a:latin typeface="4711_AtNoon_Regular" pitchFamily="2" charset="0"/>
              </a:rPr>
              <a:t>การซื้อของ</a:t>
            </a:r>
            <a:r>
              <a:rPr lang="th-TH" sz="3200" smtClean="0">
                <a:latin typeface="4711_AtNoon_Regular" pitchFamily="2" charset="0"/>
              </a:rPr>
              <a:t>จากซูเปอร์มาร์เก็ต</a:t>
            </a:r>
            <a:endParaRPr lang="th-TH" sz="3200" dirty="0" smtClean="0">
              <a:latin typeface="4711_AtNoon_Regular" pitchFamily="2" charset="0"/>
            </a:endParaRPr>
          </a:p>
          <a:p>
            <a:pPr marL="447675" indent="-447675" eaLnBrk="1" hangingPunct="1">
              <a:lnSpc>
                <a:spcPct val="90000"/>
              </a:lnSpc>
            </a:pPr>
            <a:r>
              <a:rPr lang="th-TH" sz="3200" dirty="0" smtClean="0">
                <a:latin typeface="4711_AtNoon_Regular" pitchFamily="2" charset="0"/>
              </a:rPr>
              <a:t>การ</a:t>
            </a:r>
            <a:r>
              <a:rPr lang="th-TH" sz="3200" dirty="0" smtClean="0">
                <a:latin typeface="4711_AtNoon_Regular" pitchFamily="2" charset="0"/>
              </a:rPr>
              <a:t>ซื้อของโดยใช้บัตรเครดิต</a:t>
            </a:r>
          </a:p>
          <a:p>
            <a:pPr marL="447675" indent="-447675" eaLnBrk="1" hangingPunct="1">
              <a:lnSpc>
                <a:spcPct val="90000"/>
              </a:lnSpc>
            </a:pPr>
            <a:r>
              <a:rPr lang="th-TH" sz="3200" dirty="0" smtClean="0">
                <a:latin typeface="4711_AtNoon_Regular" pitchFamily="2" charset="0"/>
              </a:rPr>
              <a:t>การจองตั๋วเครื่องบินผ่านตัวแทนจำหน่าย</a:t>
            </a:r>
          </a:p>
          <a:p>
            <a:pPr marL="447675" indent="-447675" eaLnBrk="1" hangingPunct="1">
              <a:lnSpc>
                <a:spcPct val="90000"/>
              </a:lnSpc>
            </a:pPr>
            <a:r>
              <a:rPr lang="th-TH" sz="3200" dirty="0" smtClean="0">
                <a:latin typeface="4711_AtNoon_Regular" pitchFamily="2" charset="0"/>
              </a:rPr>
              <a:t>การใช้บริการห้องสมุด</a:t>
            </a:r>
          </a:p>
          <a:p>
            <a:pPr marL="447675" indent="-447675" eaLnBrk="1" hangingPunct="1">
              <a:lnSpc>
                <a:spcPct val="90000"/>
              </a:lnSpc>
            </a:pPr>
            <a:r>
              <a:rPr lang="th-TH" sz="3200" dirty="0" smtClean="0">
                <a:latin typeface="4711_AtNoon_Regular" pitchFamily="2" charset="0"/>
              </a:rPr>
              <a:t>การใช้งานอินเทอร์เน็ต</a:t>
            </a:r>
          </a:p>
          <a:p>
            <a:pPr marL="447675" indent="-447675" eaLnBrk="1" hangingPunct="1">
              <a:lnSpc>
                <a:spcPct val="90000"/>
              </a:lnSpc>
            </a:pPr>
            <a:r>
              <a:rPr lang="th-TH" sz="3200" dirty="0" smtClean="0">
                <a:latin typeface="4711_AtNoon_Regular" pitchFamily="2" charset="0"/>
              </a:rPr>
              <a:t>การเรียนในมหาวิทยาลัย</a:t>
            </a:r>
          </a:p>
          <a:p>
            <a:pPr marL="447675" indent="-447675" eaLnBrk="1" hangingPunct="1">
              <a:lnSpc>
                <a:spcPct val="90000"/>
              </a:lnSpc>
            </a:pPr>
            <a:r>
              <a:rPr lang="th-TH" sz="3200" dirty="0" smtClean="0">
                <a:latin typeface="4711_AtNoon_Regular" pitchFamily="2" charset="0"/>
              </a:rPr>
              <a:t>การบริหารในองค์กร</a:t>
            </a:r>
          </a:p>
          <a:p>
            <a:pPr marL="447675" indent="-447675" eaLnBrk="1" hangingPunct="1">
              <a:lnSpc>
                <a:spcPct val="90000"/>
              </a:lnSpc>
            </a:pPr>
            <a:r>
              <a:rPr lang="th-TH" sz="3200" dirty="0" smtClean="0">
                <a:latin typeface="4711_AtNoon_Regular" pitchFamily="2" charset="0"/>
              </a:rPr>
              <a:t>ฯลฯ อีกมากมาย</a:t>
            </a:r>
          </a:p>
        </p:txBody>
      </p:sp>
    </p:spTree>
    <p:extLst>
      <p:ext uri="{BB962C8B-B14F-4D97-AF65-F5344CB8AC3E}">
        <p14:creationId xmlns:p14="http://schemas.microsoft.com/office/powerpoint/2010/main" val="21408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DB Systems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200" dirty="0">
                <a:latin typeface="4711_AtNoon_Regular" pitchFamily="2" charset="0"/>
              </a:rPr>
              <a:t>มีความเป็นอิสระต่อกันระหว่างโปรแกรมและข้อมูล</a:t>
            </a:r>
          </a:p>
          <a:p>
            <a:r>
              <a:rPr lang="th-TH" sz="3200" dirty="0">
                <a:latin typeface="4711_AtNoon_Regular" pitchFamily="2" charset="0"/>
              </a:rPr>
              <a:t>ลดความซ้ำซ้อนของข้อมูล</a:t>
            </a:r>
          </a:p>
          <a:p>
            <a:r>
              <a:rPr lang="th-TH" sz="3200" dirty="0">
                <a:latin typeface="4711_AtNoon_Regular" pitchFamily="2" charset="0"/>
              </a:rPr>
              <a:t>เพิ่มความตรงกันของข้อมูล</a:t>
            </a:r>
          </a:p>
          <a:p>
            <a:r>
              <a:rPr lang="th-TH" sz="3200" dirty="0">
                <a:latin typeface="4711_AtNoon_Regular" pitchFamily="2" charset="0"/>
              </a:rPr>
              <a:t>สามารถใช้ข้อมูลร่วมกันได้</a:t>
            </a:r>
          </a:p>
          <a:p>
            <a:r>
              <a:rPr lang="th-TH" sz="3200" dirty="0">
                <a:latin typeface="4711_AtNoon_Regular" pitchFamily="2" charset="0"/>
              </a:rPr>
              <a:t>บังคับให้เป็นมาตรฐานเดียวกันได้</a:t>
            </a:r>
          </a:p>
          <a:p>
            <a:r>
              <a:rPr lang="th-TH" sz="3200" dirty="0">
                <a:latin typeface="4711_AtNoon_Regular" pitchFamily="2" charset="0"/>
              </a:rPr>
              <a:t>ป้องกันและควบคุมการเข้าถึงข้อมูลได้ง่ายขึ้น</a:t>
            </a:r>
          </a:p>
          <a:p>
            <a:r>
              <a:rPr lang="th-TH" sz="3200" dirty="0">
                <a:latin typeface="4711_AtNoon_Regular" pitchFamily="2" charset="0"/>
              </a:rPr>
              <a:t>ลดปัญหาในการบำรุงรักษาโปรแกรม</a:t>
            </a:r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8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 of DB Systems</a:t>
            </a:r>
            <a:endParaRPr lang="en-US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90000"/>
              </a:lnSpc>
            </a:pPr>
            <a:r>
              <a:rPr lang="th-TH" sz="3200" dirty="0">
                <a:latin typeface="4711_AtNoon_Regular" pitchFamily="2" charset="0"/>
              </a:rPr>
              <a:t>ซับซ้อน</a:t>
            </a:r>
            <a:r>
              <a:rPr lang="en-US" sz="3200" dirty="0">
                <a:latin typeface="4711_AtNoon_Regular" pitchFamily="2" charset="0"/>
              </a:rPr>
              <a:t>(Complexity)</a:t>
            </a:r>
            <a:r>
              <a:rPr lang="th-TH" sz="3200" dirty="0">
                <a:latin typeface="4711_AtNoon_Regular" pitchFamily="2" charset="0"/>
              </a:rPr>
              <a:t> </a:t>
            </a:r>
          </a:p>
          <a:p>
            <a:pPr marL="447675" indent="-447675">
              <a:lnSpc>
                <a:spcPct val="90000"/>
              </a:lnSpc>
            </a:pPr>
            <a:r>
              <a:rPr lang="th-TH" sz="3200" dirty="0">
                <a:latin typeface="4711_AtNoon_Regular" pitchFamily="2" charset="0"/>
              </a:rPr>
              <a:t>ขนาดใหญ่</a:t>
            </a:r>
            <a:r>
              <a:rPr lang="en-US" sz="3200" dirty="0">
                <a:latin typeface="4711_AtNoon_Regular" pitchFamily="2" charset="0"/>
              </a:rPr>
              <a:t>(Size)</a:t>
            </a:r>
            <a:r>
              <a:rPr lang="th-TH" sz="3200" dirty="0">
                <a:latin typeface="4711_AtNoon_Regular" pitchFamily="2" charset="0"/>
              </a:rPr>
              <a:t> </a:t>
            </a:r>
          </a:p>
          <a:p>
            <a:pPr marL="447675" indent="-447675">
              <a:lnSpc>
                <a:spcPct val="90000"/>
              </a:lnSpc>
            </a:pPr>
            <a:r>
              <a:rPr lang="th-TH" sz="3200" dirty="0">
                <a:latin typeface="4711_AtNoon_Regular" pitchFamily="2" charset="0"/>
              </a:rPr>
              <a:t>ราคา</a:t>
            </a:r>
            <a:r>
              <a:rPr lang="th-TH" sz="3200" dirty="0" smtClean="0">
                <a:latin typeface="4711_AtNoon_Regular" pitchFamily="2" charset="0"/>
              </a:rPr>
              <a:t>ของ</a:t>
            </a:r>
            <a:r>
              <a:rPr lang="en-US" sz="3200" dirty="0" smtClean="0">
                <a:latin typeface="4711_AtNoon_Regular" pitchFamily="2" charset="0"/>
              </a:rPr>
              <a:t> DBMS</a:t>
            </a:r>
            <a:r>
              <a:rPr lang="th-TH" sz="3200" dirty="0" smtClean="0">
                <a:latin typeface="4711_AtNoon_Regular" pitchFamily="2" charset="0"/>
              </a:rPr>
              <a:t> ค่อนข้างมีราคาสูง </a:t>
            </a:r>
            <a:r>
              <a:rPr lang="en-US" sz="3200" dirty="0" smtClean="0">
                <a:latin typeface="4711_AtNoon_Regular" pitchFamily="2" charset="0"/>
              </a:rPr>
              <a:t>(Cost </a:t>
            </a:r>
            <a:r>
              <a:rPr lang="en-US" sz="3200" dirty="0">
                <a:latin typeface="4711_AtNoon_Regular" pitchFamily="2" charset="0"/>
              </a:rPr>
              <a:t>of DBMS) </a:t>
            </a:r>
            <a:endParaRPr lang="th-TH" sz="3200" dirty="0">
              <a:latin typeface="4711_AtNoon_Regular" pitchFamily="2" charset="0"/>
            </a:endParaRPr>
          </a:p>
          <a:p>
            <a:pPr marL="447675" indent="-447675">
              <a:lnSpc>
                <a:spcPct val="90000"/>
              </a:lnSpc>
            </a:pPr>
            <a:r>
              <a:rPr lang="th-TH" sz="3200" dirty="0">
                <a:latin typeface="4711_AtNoon_Regular" pitchFamily="2" charset="0"/>
              </a:rPr>
              <a:t>ราคาของฮาร์ดแวร์</a:t>
            </a:r>
            <a:r>
              <a:rPr lang="th-TH" sz="3200" dirty="0" smtClean="0">
                <a:latin typeface="4711_AtNoon_Regular" pitchFamily="2" charset="0"/>
              </a:rPr>
              <a:t>แพง</a:t>
            </a:r>
            <a:r>
              <a:rPr lang="en-US" sz="3200" dirty="0" smtClean="0">
                <a:latin typeface="4711_AtNoon_Regular" pitchFamily="2" charset="0"/>
              </a:rPr>
              <a:t> </a:t>
            </a:r>
            <a:r>
              <a:rPr lang="th-TH" sz="3200" dirty="0" smtClean="0">
                <a:latin typeface="4711_AtNoon_Regular" pitchFamily="2" charset="0"/>
              </a:rPr>
              <a:t> </a:t>
            </a:r>
            <a:r>
              <a:rPr lang="en-US" sz="3200" dirty="0" smtClean="0">
                <a:latin typeface="4711_AtNoon_Regular" pitchFamily="2" charset="0"/>
              </a:rPr>
              <a:t>(</a:t>
            </a:r>
            <a:r>
              <a:rPr lang="en-US" sz="3200" dirty="0">
                <a:latin typeface="4711_AtNoon_Regular" pitchFamily="2" charset="0"/>
              </a:rPr>
              <a:t>Additional hardware cost)</a:t>
            </a:r>
            <a:r>
              <a:rPr lang="th-TH" sz="3200" dirty="0">
                <a:latin typeface="4711_AtNoon_Regular" pitchFamily="2" charset="0"/>
              </a:rPr>
              <a:t> </a:t>
            </a:r>
          </a:p>
          <a:p>
            <a:pPr marL="447675" indent="-447675">
              <a:lnSpc>
                <a:spcPct val="90000"/>
              </a:lnSpc>
            </a:pPr>
            <a:r>
              <a:rPr lang="th-TH" sz="3200" dirty="0">
                <a:latin typeface="4711_AtNoon_Regular" pitchFamily="2" charset="0"/>
              </a:rPr>
              <a:t>ค่าใช้จ่ายในการแปลง</a:t>
            </a:r>
            <a:r>
              <a:rPr lang="th-TH" sz="3200" dirty="0" smtClean="0">
                <a:latin typeface="4711_AtNoon_Regular" pitchFamily="2" charset="0"/>
              </a:rPr>
              <a:t>ระบบ</a:t>
            </a:r>
            <a:r>
              <a:rPr lang="en-US" sz="3200" dirty="0" smtClean="0">
                <a:latin typeface="4711_AtNoon_Regular" pitchFamily="2" charset="0"/>
              </a:rPr>
              <a:t> (</a:t>
            </a:r>
            <a:r>
              <a:rPr lang="en-US" sz="3200" dirty="0">
                <a:latin typeface="4711_AtNoon_Regular" pitchFamily="2" charset="0"/>
              </a:rPr>
              <a:t>Cost of conversion)</a:t>
            </a:r>
            <a:r>
              <a:rPr lang="th-TH" sz="3200" dirty="0">
                <a:latin typeface="4711_AtNoon_Regular" pitchFamily="2" charset="0"/>
              </a:rPr>
              <a:t> </a:t>
            </a:r>
          </a:p>
          <a:p>
            <a:pPr marL="447675" indent="-447675">
              <a:lnSpc>
                <a:spcPct val="90000"/>
              </a:lnSpc>
            </a:pPr>
            <a:r>
              <a:rPr lang="th-TH" sz="3200" dirty="0">
                <a:latin typeface="4711_AtNoon_Regular" pitchFamily="2" charset="0"/>
              </a:rPr>
              <a:t>ผลกระทบจากความเสียหาย</a:t>
            </a:r>
            <a:r>
              <a:rPr lang="th-TH" sz="3200" dirty="0" smtClean="0">
                <a:latin typeface="4711_AtNoon_Regular" pitchFamily="2" charset="0"/>
              </a:rPr>
              <a:t>สูง</a:t>
            </a:r>
            <a:r>
              <a:rPr lang="en-US" sz="3200" dirty="0" smtClean="0">
                <a:latin typeface="4711_AtNoon_Regular" pitchFamily="2" charset="0"/>
              </a:rPr>
              <a:t> (</a:t>
            </a:r>
            <a:r>
              <a:rPr lang="en-US" sz="3200" dirty="0">
                <a:latin typeface="4711_AtNoon_Regular" pitchFamily="2" charset="0"/>
              </a:rPr>
              <a:t>Higher impact of a failure)</a:t>
            </a:r>
            <a:r>
              <a:rPr lang="th-TH" sz="3200" dirty="0">
                <a:latin typeface="4711_AtNoon_Regular" pitchFamily="2" charset="0"/>
              </a:rPr>
              <a:t> </a:t>
            </a:r>
          </a:p>
        </p:txBody>
      </p:sp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/>
              <a:t>จุดประสงค์หลักของ </a:t>
            </a:r>
            <a:r>
              <a:rPr lang="en-US" sz="2800" dirty="0" smtClean="0"/>
              <a:t>database system </a:t>
            </a:r>
            <a:r>
              <a:rPr lang="th-TH" sz="2800" dirty="0" smtClean="0"/>
              <a:t>คือ ให้ผู้สามารถเห็นมุมมองของข้อมูลที่ถูกจัดเก็บได้</a:t>
            </a:r>
          </a:p>
          <a:p>
            <a:r>
              <a:rPr lang="en-US" sz="2800" dirty="0"/>
              <a:t>database </a:t>
            </a:r>
            <a:r>
              <a:rPr lang="en-US" sz="2800" dirty="0" smtClean="0"/>
              <a:t>system</a:t>
            </a:r>
            <a:r>
              <a:rPr lang="th-TH" sz="2800" dirty="0" smtClean="0"/>
              <a:t> ทำหน้าที่ซ่อนรายละเอียดการจัดเก็บและการบำรุงรักษาข้อมูล  โดยไม่แสดงให้ผู้ใช้เห็น</a:t>
            </a:r>
          </a:p>
          <a:p>
            <a:r>
              <a:rPr lang="th-TH" sz="2800" dirty="0" smtClean="0"/>
              <a:t>เพื่อให้ง่ายต่อการใช้งาน </a:t>
            </a:r>
            <a:r>
              <a:rPr lang="en-US" sz="2800" dirty="0" smtClean="0"/>
              <a:t>user interface </a:t>
            </a:r>
            <a:r>
              <a:rPr lang="th-TH" sz="2800" dirty="0" smtClean="0"/>
              <a:t>ถูกจัดทำให้กับผู้ใช้</a:t>
            </a:r>
          </a:p>
          <a:p>
            <a:r>
              <a:rPr lang="th-TH" sz="2800" dirty="0" smtClean="0"/>
              <a:t>เพื่อประสิทธิภาพ โครงสร้างข้อมูลที่ซับซ้อนจะถูกแทนที่ด้วยข้อมูลภายใน </a:t>
            </a:r>
            <a:r>
              <a:rPr lang="en-US" sz="2800" dirty="0" smtClean="0"/>
              <a:t>Database</a:t>
            </a:r>
            <a:endParaRPr lang="en-US" sz="2800" dirty="0"/>
          </a:p>
        </p:txBody>
      </p:sp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Data</a:t>
            </a:r>
            <a:endParaRPr lang="en-US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ข้อมูลนามธรรม </a:t>
            </a:r>
            <a:r>
              <a:rPr lang="en-US" dirty="0" smtClean="0"/>
              <a:t>(data abstraction) </a:t>
            </a:r>
            <a:r>
              <a:rPr lang="th-TH" dirty="0" smtClean="0"/>
              <a:t>สามารถแสดงได้ในหลายระดับ </a:t>
            </a:r>
            <a:r>
              <a:rPr lang="en-US" dirty="0"/>
              <a:t>(</a:t>
            </a:r>
            <a:r>
              <a:rPr lang="en-US" dirty="0" smtClean="0"/>
              <a:t>Multi levels)</a:t>
            </a:r>
          </a:p>
          <a:p>
            <a:r>
              <a:rPr lang="th-TH" dirty="0" smtClean="0"/>
              <a:t>ตัวอย่าง   ข้อมูลส่วนตัวบุคคลสามารถมีมุมมอง เช่น</a:t>
            </a:r>
          </a:p>
          <a:p>
            <a:pPr lvl="1"/>
            <a:r>
              <a:rPr lang="en-US" dirty="0" smtClean="0"/>
              <a:t>High-level: </a:t>
            </a:r>
            <a:r>
              <a:rPr lang="th-TH" dirty="0" smtClean="0"/>
              <a:t>ข้อมูลยา, ข้อมูลประวัติการศึกษา</a:t>
            </a:r>
          </a:p>
          <a:p>
            <a:pPr lvl="1"/>
            <a:r>
              <a:rPr lang="en-US" dirty="0" smtClean="0"/>
              <a:t>Intermediate-level: </a:t>
            </a:r>
            <a:r>
              <a:rPr lang="th-TH" dirty="0" smtClean="0"/>
              <a:t>ชื่อ (</a:t>
            </a:r>
            <a:r>
              <a:rPr lang="en-US" dirty="0" smtClean="0"/>
              <a:t>alphabetic</a:t>
            </a:r>
            <a:r>
              <a:rPr lang="th-TH" dirty="0" smtClean="0"/>
              <a:t>), อายุ(</a:t>
            </a:r>
            <a:r>
              <a:rPr lang="en-US" dirty="0" smtClean="0"/>
              <a:t>numeric</a:t>
            </a:r>
            <a:r>
              <a:rPr lang="th-TH" dirty="0" smtClean="0"/>
              <a:t>), เพศ</a:t>
            </a:r>
            <a:r>
              <a:rPr lang="en-US" dirty="0" smtClean="0"/>
              <a:t>(enumeration : Mail/Female)</a:t>
            </a:r>
          </a:p>
          <a:p>
            <a:pPr lvl="1"/>
            <a:r>
              <a:rPr lang="en-US" dirty="0" smtClean="0"/>
              <a:t>Low-level: sequences of bits, bytes, blocks</a:t>
            </a:r>
          </a:p>
          <a:p>
            <a:r>
              <a:rPr lang="th-TH" dirty="0" smtClean="0"/>
              <a:t>ใน ค.ศ. 1978 </a:t>
            </a:r>
            <a:r>
              <a:rPr lang="en-US" dirty="0" smtClean="0"/>
              <a:t>“ANSI/SPARC” architecture </a:t>
            </a:r>
            <a:r>
              <a:rPr lang="th-TH" dirty="0" smtClean="0"/>
              <a:t>กำหนด ข้อมูลรูปแบบได้ 3 ระดับ</a:t>
            </a:r>
            <a:endParaRPr lang="en-US" dirty="0" smtClean="0"/>
          </a:p>
          <a:p>
            <a:pPr lvl="1"/>
            <a:r>
              <a:rPr lang="en-US" dirty="0" smtClean="0"/>
              <a:t>External Level (View)</a:t>
            </a:r>
          </a:p>
          <a:p>
            <a:pPr lvl="1"/>
            <a:r>
              <a:rPr lang="en-US" dirty="0" smtClean="0"/>
              <a:t>Conceptual Level (Logical)</a:t>
            </a:r>
          </a:p>
          <a:p>
            <a:pPr lvl="1"/>
            <a:r>
              <a:rPr lang="en-US" dirty="0" smtClean="0"/>
              <a:t>Internal Level (Physical)</a:t>
            </a:r>
            <a:endParaRPr lang="en-US" dirty="0"/>
          </a:p>
        </p:txBody>
      </p:sp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ANSI/SPARC Architecture</a:t>
            </a:r>
            <a:endParaRPr lang="en-US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/>
              <a:t>ใน </a:t>
            </a:r>
            <a:r>
              <a:rPr lang="en-US" sz="2800" dirty="0" smtClean="0"/>
              <a:t>ANSI/SPARC Architecture , a Database </a:t>
            </a:r>
            <a:r>
              <a:rPr lang="th-TH" sz="2800" dirty="0" smtClean="0"/>
              <a:t>ประกอบด้วย</a:t>
            </a:r>
          </a:p>
          <a:p>
            <a:pPr lvl="1"/>
            <a:r>
              <a:rPr lang="en-US" sz="2400" dirty="0" smtClean="0"/>
              <a:t>View schema</a:t>
            </a:r>
          </a:p>
          <a:p>
            <a:pPr lvl="2"/>
            <a:r>
              <a:rPr lang="th-TH" sz="2400" dirty="0" smtClean="0"/>
              <a:t>อธิบายมุมมองของ </a:t>
            </a:r>
            <a:r>
              <a:rPr lang="en-US" sz="2400" dirty="0" smtClean="0"/>
              <a:t>Database (External Level)</a:t>
            </a:r>
          </a:p>
          <a:p>
            <a:pPr lvl="1"/>
            <a:r>
              <a:rPr lang="en-US" sz="2400" dirty="0" smtClean="0"/>
              <a:t>Logical schema</a:t>
            </a:r>
          </a:p>
          <a:p>
            <a:pPr lvl="2"/>
            <a:r>
              <a:rPr lang="th-TH" sz="2400" dirty="0" smtClean="0"/>
              <a:t>อธิบายการออกแบบที่ระดับตรรกะ </a:t>
            </a:r>
            <a:r>
              <a:rPr lang="en-US" sz="2400" dirty="0" smtClean="0"/>
              <a:t>(Logical level)  (Conceptual Level)</a:t>
            </a:r>
          </a:p>
          <a:p>
            <a:pPr lvl="1"/>
            <a:r>
              <a:rPr lang="en-US" sz="2400" dirty="0" smtClean="0"/>
              <a:t>Physical schema</a:t>
            </a:r>
          </a:p>
          <a:p>
            <a:pPr lvl="2"/>
            <a:r>
              <a:rPr lang="th-TH" sz="2400" dirty="0" smtClean="0"/>
              <a:t>อธิบายการออกแบบที่ระดับกายภาพ </a:t>
            </a:r>
            <a:r>
              <a:rPr lang="en-US" sz="2400" dirty="0" smtClean="0"/>
              <a:t>(Physical Level) (Internal Level)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Schema of a database</a:t>
            </a:r>
          </a:p>
          <a:p>
            <a:pPr lvl="1"/>
            <a:r>
              <a:rPr lang="th-TH" sz="2400" dirty="0"/>
              <a:t>โครงสร้างโดยรวมของข้อมูลในฐานข้อมูลและความสัมพันธ์ของข้อมูลเหล่านั้น</a:t>
            </a:r>
          </a:p>
          <a:p>
            <a:pPr lvl="1"/>
            <a:r>
              <a:rPr lang="en-US" sz="2400" dirty="0"/>
              <a:t>Schema </a:t>
            </a:r>
            <a:r>
              <a:rPr lang="th-TH" sz="2400" dirty="0"/>
              <a:t>นาน ๆ ครั้งจึงมีการเปลี่ยนแปลง ในขณะที่ </a:t>
            </a:r>
            <a:r>
              <a:rPr lang="en-US" sz="2400" dirty="0" smtClean="0"/>
              <a:t>Data</a:t>
            </a:r>
            <a:r>
              <a:rPr lang="th-TH" sz="2400" dirty="0" smtClean="0"/>
              <a:t> </a:t>
            </a:r>
            <a:r>
              <a:rPr lang="th-TH" sz="2400" dirty="0"/>
              <a:t>จะมีการเปลี่ยนแปลงอย่างต่อเนื่อง</a:t>
            </a:r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9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ลำดับชั้นการเก็บข้อมูล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2800" dirty="0" smtClean="0">
                <a:solidFill>
                  <a:srgbClr val="0070C0"/>
                </a:solidFill>
              </a:rPr>
              <a:t>บิต </a:t>
            </a:r>
            <a:r>
              <a:rPr lang="en-US" sz="2800" dirty="0" smtClean="0">
                <a:solidFill>
                  <a:srgbClr val="0070C0"/>
                </a:solidFill>
              </a:rPr>
              <a:t>(bit) </a:t>
            </a:r>
            <a:r>
              <a:rPr lang="th-TH" sz="2800" dirty="0" smtClean="0"/>
              <a:t>ย่อมาจาก </a:t>
            </a:r>
            <a:r>
              <a:rPr lang="en-US" sz="2800" dirty="0" smtClean="0"/>
              <a:t>Binary Digit </a:t>
            </a:r>
            <a:endParaRPr lang="en-US" sz="2800" dirty="0"/>
          </a:p>
          <a:p>
            <a:pPr lvl="1"/>
            <a:r>
              <a:rPr lang="th-TH" sz="2400" dirty="0" smtClean="0"/>
              <a:t>ข้อมูลในคอมพิวเตอร์ 1 บิต จะแสดงได้ 2 สถานะคือ 0 และ 1</a:t>
            </a:r>
          </a:p>
          <a:p>
            <a:pPr lvl="1"/>
            <a:endParaRPr lang="th-TH" sz="2400" dirty="0"/>
          </a:p>
          <a:p>
            <a:r>
              <a:rPr lang="th-TH" sz="2800" dirty="0" smtClean="0">
                <a:solidFill>
                  <a:srgbClr val="0070C0"/>
                </a:solidFill>
              </a:rPr>
              <a:t>ไบต์ </a:t>
            </a:r>
            <a:r>
              <a:rPr lang="en-US" sz="2800" dirty="0" smtClean="0">
                <a:solidFill>
                  <a:srgbClr val="0070C0"/>
                </a:solidFill>
              </a:rPr>
              <a:t>(byte) </a:t>
            </a:r>
            <a:r>
              <a:rPr lang="th-TH" sz="2800" dirty="0" smtClean="0"/>
              <a:t>คือ การเรียงต่อกันของบิต จำนวน 8 บิต เช่น </a:t>
            </a:r>
          </a:p>
          <a:p>
            <a:pPr marL="274320" lvl="1" indent="0">
              <a:buNone/>
            </a:pPr>
            <a:r>
              <a:rPr lang="th-TH" sz="2400" dirty="0" smtClean="0"/>
              <a:t>01100001</a:t>
            </a:r>
            <a:r>
              <a:rPr lang="en-US" sz="2400" dirty="0" smtClean="0"/>
              <a:t> </a:t>
            </a:r>
            <a:r>
              <a:rPr lang="th-TH" sz="2400" dirty="0" smtClean="0"/>
              <a:t>หมายถึง </a:t>
            </a:r>
            <a:r>
              <a:rPr lang="en-US" sz="2400" dirty="0" smtClean="0"/>
              <a:t>a</a:t>
            </a:r>
          </a:p>
          <a:p>
            <a:pPr marL="274320" lvl="1" indent="0">
              <a:buNone/>
            </a:pPr>
            <a:r>
              <a:rPr lang="th-TH" sz="2400" dirty="0" smtClean="0"/>
              <a:t>01100010 หมายถึง </a:t>
            </a:r>
            <a:r>
              <a:rPr lang="en-US" sz="2400" dirty="0" smtClean="0"/>
              <a:t>b</a:t>
            </a:r>
          </a:p>
          <a:p>
            <a:pPr marL="274320" lvl="1" indent="0">
              <a:buNone/>
            </a:pPr>
            <a:endParaRPr lang="en-US" sz="2400" dirty="0"/>
          </a:p>
          <a:p>
            <a:r>
              <a:rPr lang="th-TH" sz="2800" dirty="0" smtClean="0">
                <a:solidFill>
                  <a:srgbClr val="0070C0"/>
                </a:solidFill>
              </a:rPr>
              <a:t>เขตข้อมูล </a:t>
            </a:r>
            <a:r>
              <a:rPr lang="en-US" sz="2800" dirty="0" smtClean="0">
                <a:solidFill>
                  <a:srgbClr val="0070C0"/>
                </a:solidFill>
              </a:rPr>
              <a:t>(field) </a:t>
            </a:r>
            <a:r>
              <a:rPr lang="th-TH" sz="2800" dirty="0" smtClean="0"/>
              <a:t>คือ การเรียงต่อกันของไบต์ เช่น</a:t>
            </a:r>
          </a:p>
          <a:p>
            <a:pPr lvl="1"/>
            <a:r>
              <a:rPr lang="th-TH" sz="2400" dirty="0" smtClean="0"/>
              <a:t>เขตข้อมูลชื่อ </a:t>
            </a:r>
            <a:r>
              <a:rPr lang="en-US" sz="2400" dirty="0" smtClean="0"/>
              <a:t>(Name)</a:t>
            </a:r>
          </a:p>
          <a:p>
            <a:pPr lvl="1"/>
            <a:r>
              <a:rPr lang="th-TH" sz="2400" dirty="0" smtClean="0"/>
              <a:t>เขตข้อมูลนามสกุล </a:t>
            </a:r>
            <a:r>
              <a:rPr lang="en-US" sz="2400" dirty="0" smtClean="0"/>
              <a:t>(Last name) </a:t>
            </a:r>
            <a:endParaRPr lang="th-TH" sz="2400" dirty="0" smtClean="0"/>
          </a:p>
          <a:p>
            <a:pPr lvl="1"/>
            <a:endParaRPr lang="en-US" sz="2400" dirty="0" smtClean="0"/>
          </a:p>
          <a:p>
            <a:pPr lvl="1"/>
            <a:endParaRPr lang="th-TH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Levels of Data Abstraction</a:t>
            </a:r>
            <a:endParaRPr lang="en-US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Level</a:t>
            </a:r>
          </a:p>
          <a:p>
            <a:pPr lvl="1"/>
            <a:r>
              <a:rPr lang="th-TH" dirty="0" smtClean="0"/>
              <a:t>ส่วนติดต่อกับผู้ใช้ </a:t>
            </a:r>
          </a:p>
          <a:p>
            <a:pPr lvl="1"/>
            <a:r>
              <a:rPr lang="th-TH" dirty="0" smtClean="0"/>
              <a:t>แสดงมุมมองที่แตกต่างกันของข้อมูล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Logical Level</a:t>
            </a:r>
          </a:p>
          <a:p>
            <a:pPr lvl="1"/>
            <a:r>
              <a:rPr lang="th-TH" dirty="0" smtClean="0"/>
              <a:t>ข้อมูลอะไรที่ถูกเก็บในฐานข้อมูล และ..</a:t>
            </a:r>
            <a:endParaRPr lang="en-US" dirty="0" smtClean="0"/>
          </a:p>
          <a:p>
            <a:pPr lvl="1"/>
            <a:r>
              <a:rPr lang="th-TH" dirty="0" smtClean="0"/>
              <a:t>ความสัมพันธ์ระหว่างข้อมูลเหล่านั้น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Physical Level</a:t>
            </a:r>
          </a:p>
          <a:p>
            <a:pPr lvl="1"/>
            <a:r>
              <a:rPr lang="th-TH" dirty="0" smtClean="0"/>
              <a:t>ข้อมูลถูกเก็บไว้อย่างไร</a:t>
            </a:r>
            <a:endParaRPr lang="en-US" dirty="0"/>
          </a:p>
        </p:txBody>
      </p:sp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7F7EE-B48C-4631-AD4B-D555225D07E0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058723" cy="430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level : </a:t>
            </a:r>
            <a:r>
              <a:rPr lang="th-TH" dirty="0" smtClean="0"/>
              <a:t>ระดับมุมมอง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 smtClean="0"/>
              <a:t>ติดต่อกับผู้ใช้</a:t>
            </a:r>
          </a:p>
          <a:p>
            <a:r>
              <a:rPr lang="th-TH" sz="2800" dirty="0">
                <a:latin typeface="Cordia New" pitchFamily="34" charset="-34"/>
              </a:rPr>
              <a:t>ผู้ใช้แต่ละคนอาจจะมีมุมมอง</a:t>
            </a:r>
            <a:r>
              <a:rPr lang="th-TH" sz="2800" dirty="0" smtClean="0">
                <a:latin typeface="Cordia New" pitchFamily="34" charset="-34"/>
              </a:rPr>
              <a:t>ข้อมูล</a:t>
            </a:r>
            <a:r>
              <a:rPr lang="th-TH" sz="2800" dirty="0">
                <a:latin typeface="Cordia New" pitchFamily="34" charset="-34"/>
              </a:rPr>
              <a:t>แตกต่างกันหรือเหมือนกันก็</a:t>
            </a:r>
            <a:r>
              <a:rPr lang="th-TH" sz="2800" dirty="0" smtClean="0">
                <a:latin typeface="Cordia New" pitchFamily="34" charset="-34"/>
              </a:rPr>
              <a:t>ได้</a:t>
            </a:r>
          </a:p>
          <a:p>
            <a:r>
              <a:rPr lang="th-TH" sz="2800" dirty="0">
                <a:latin typeface="Cordia New" pitchFamily="34" charset="-34"/>
              </a:rPr>
              <a:t>รูปแบบข้อมูลที่เห็นในระดับภายนอก เรียกว่า </a:t>
            </a:r>
            <a:r>
              <a:rPr lang="th-TH" sz="2800" dirty="0">
                <a:solidFill>
                  <a:srgbClr val="0000FF"/>
                </a:solidFill>
                <a:latin typeface="Cordia New" pitchFamily="34" charset="-34"/>
              </a:rPr>
              <a:t>เค้าร่าง</a:t>
            </a:r>
            <a:r>
              <a:rPr lang="th-TH" sz="2800" dirty="0" smtClean="0">
                <a:solidFill>
                  <a:srgbClr val="0000FF"/>
                </a:solidFill>
                <a:latin typeface="Cordia New" pitchFamily="34" charset="-34"/>
              </a:rPr>
              <a:t>ภายนอก</a:t>
            </a:r>
            <a:r>
              <a:rPr lang="en-US" sz="2800" dirty="0" smtClean="0">
                <a:solidFill>
                  <a:srgbClr val="0000FF"/>
                </a:solidFill>
                <a:latin typeface="Cordia New" pitchFamily="34" charset="-34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rdia New" pitchFamily="34" charset="-34"/>
              </a:rPr>
              <a:t>External schema)</a:t>
            </a:r>
            <a:r>
              <a:rPr lang="th-TH" sz="2800" dirty="0">
                <a:solidFill>
                  <a:srgbClr val="0000FF"/>
                </a:solidFill>
                <a:latin typeface="Cordia New" pitchFamily="34" charset="-34"/>
              </a:rPr>
              <a:t>หรือ วิว</a:t>
            </a:r>
            <a:r>
              <a:rPr lang="en-US" sz="2800" dirty="0">
                <a:solidFill>
                  <a:srgbClr val="0000FF"/>
                </a:solidFill>
                <a:latin typeface="Cordia New" pitchFamily="34" charset="-34"/>
              </a:rPr>
              <a:t>(View)</a:t>
            </a:r>
            <a:r>
              <a:rPr lang="en-US" sz="2800" dirty="0">
                <a:latin typeface="Cordia New" pitchFamily="34" charset="-34"/>
              </a:rPr>
              <a:t> </a:t>
            </a:r>
            <a:r>
              <a:rPr lang="th-TH" sz="2800" dirty="0">
                <a:latin typeface="Cordia New" pitchFamily="34" charset="-34"/>
              </a:rPr>
              <a:t>ซึ่งอาจนำเสนอได้หลายรูปแบบ</a:t>
            </a:r>
          </a:p>
          <a:p>
            <a:r>
              <a:rPr lang="th-TH" sz="2800" dirty="0">
                <a:latin typeface="Cordia New" pitchFamily="34" charset="-34"/>
              </a:rPr>
              <a:t>แต่ละฐานข้อมูลสามารถมี </a:t>
            </a:r>
            <a:r>
              <a:rPr lang="en-US" sz="2800" dirty="0">
                <a:solidFill>
                  <a:srgbClr val="0000FF"/>
                </a:solidFill>
                <a:latin typeface="Cordia New" pitchFamily="34" charset="-34"/>
              </a:rPr>
              <a:t>V</a:t>
            </a:r>
            <a:r>
              <a:rPr lang="en-US" sz="2800" dirty="0" smtClean="0">
                <a:solidFill>
                  <a:srgbClr val="0000FF"/>
                </a:solidFill>
                <a:latin typeface="Cordia New" pitchFamily="34" charset="-34"/>
              </a:rPr>
              <a:t>iew</a:t>
            </a:r>
            <a:r>
              <a:rPr lang="th-TH" sz="2800" dirty="0" smtClean="0">
                <a:latin typeface="Cordia New" pitchFamily="34" charset="-34"/>
              </a:rPr>
              <a:t> </a:t>
            </a:r>
            <a:r>
              <a:rPr lang="th-TH" sz="2800" dirty="0">
                <a:latin typeface="Cordia New" pitchFamily="34" charset="-34"/>
              </a:rPr>
              <a:t>ได้หลายรูปแบบ</a:t>
            </a:r>
            <a:endParaRPr lang="th-TH" sz="2800" dirty="0" smtClean="0">
              <a:latin typeface="Cordia New" pitchFamily="34" charset="-34"/>
            </a:endParaRPr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00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67" name="Group 103"/>
          <p:cNvGraphicFramePr>
            <a:graphicFrameLocks noGrp="1"/>
          </p:cNvGraphicFramePr>
          <p:nvPr>
            <p:ph sz="quarter" idx="1"/>
          </p:nvPr>
        </p:nvGraphicFramePr>
        <p:xfrm>
          <a:off x="250825" y="4437063"/>
          <a:ext cx="4249738" cy="1655761"/>
        </p:xfrm>
        <a:graphic>
          <a:graphicData uri="http://schemas.openxmlformats.org/drawingml/2006/table">
            <a:tbl>
              <a:tblPr/>
              <a:tblGrid>
                <a:gridCol w="615950"/>
                <a:gridCol w="985838"/>
                <a:gridCol w="1427162"/>
                <a:gridCol w="1220788"/>
              </a:tblGrid>
              <a:tr h="55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รหัส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ชื่อ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ที่อยู่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โทรศัพท์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54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สินสมุทร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48/7 ถ.อุดรดุษฎี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0-4221-1040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สุดสาคร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64 ถ.ทหาร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0-4224-4505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998" name="Group 134"/>
          <p:cNvGraphicFramePr>
            <a:graphicFrameLocks noGrp="1"/>
          </p:cNvGraphicFramePr>
          <p:nvPr>
            <p:ph sz="quarter" idx="2"/>
          </p:nvPr>
        </p:nvGraphicFramePr>
        <p:xfrm>
          <a:off x="4787900" y="4437063"/>
          <a:ext cx="4038600" cy="1800225"/>
        </p:xfrm>
        <a:graphic>
          <a:graphicData uri="http://schemas.openxmlformats.org/drawingml/2006/table">
            <a:tbl>
              <a:tblPr/>
              <a:tblGrid>
                <a:gridCol w="904875"/>
                <a:gridCol w="2187575"/>
                <a:gridCol w="9461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รหัสวิชา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ชื่อวิชา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หน่วยกิต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DB01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ระบบฐานข้อมูล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PR01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หลักการเขียนโปรแกรม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NW01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เครือข่ายและโทรคมนาคม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048" name="Group 184"/>
          <p:cNvGraphicFramePr>
            <a:graphicFrameLocks noGrp="1"/>
          </p:cNvGraphicFramePr>
          <p:nvPr>
            <p:ph sz="quarter" idx="3"/>
          </p:nvPr>
        </p:nvGraphicFramePr>
        <p:xfrm>
          <a:off x="107950" y="1844675"/>
          <a:ext cx="1800225" cy="1011543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</a:tblGrid>
              <a:tr h="335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ชื่อ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โทรศัพท์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41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สินสมุทร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0-4221-1040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สุดสาคร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0-4224-4505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050" name="Group 186"/>
          <p:cNvGraphicFramePr>
            <a:graphicFrameLocks noGrp="1"/>
          </p:cNvGraphicFramePr>
          <p:nvPr>
            <p:ph sz="quarter" idx="4"/>
          </p:nvPr>
        </p:nvGraphicFramePr>
        <p:xfrm>
          <a:off x="2051050" y="1844675"/>
          <a:ext cx="3529013" cy="863600"/>
        </p:xfrm>
        <a:graphic>
          <a:graphicData uri="http://schemas.openxmlformats.org/drawingml/2006/table">
            <a:tbl>
              <a:tblPr/>
              <a:tblGrid>
                <a:gridCol w="504825"/>
                <a:gridCol w="792163"/>
                <a:gridCol w="1223962"/>
                <a:gridCol w="1008063"/>
              </a:tblGrid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รหัส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ชื่อ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ที่อยู่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โทรศัพท์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สินสมุทร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48/7 ถ.อุดรดุษฎี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0-4221-1040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049" name="Group 185"/>
          <p:cNvGraphicFramePr>
            <a:graphicFrameLocks noGrp="1"/>
          </p:cNvGraphicFramePr>
          <p:nvPr/>
        </p:nvGraphicFramePr>
        <p:xfrm>
          <a:off x="5724525" y="1773238"/>
          <a:ext cx="3240088" cy="1678170"/>
        </p:xfrm>
        <a:graphic>
          <a:graphicData uri="http://schemas.openxmlformats.org/drawingml/2006/table">
            <a:tbl>
              <a:tblPr/>
              <a:tblGrid>
                <a:gridCol w="720725"/>
                <a:gridCol w="1727200"/>
                <a:gridCol w="792163"/>
              </a:tblGrid>
              <a:tr h="428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รหัสวิชา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ชื่อวิชา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หน่วยกิต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35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DB01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ระบบฐานข้อมูล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PR01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หลักการเขียนโปรแกรม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NW01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เครือข่ายและโทรคมนาคม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2" name="Line 187"/>
          <p:cNvSpPr>
            <a:spLocks noChangeShapeType="1"/>
          </p:cNvSpPr>
          <p:nvPr/>
        </p:nvSpPr>
        <p:spPr bwMode="auto">
          <a:xfrm>
            <a:off x="250825" y="3841750"/>
            <a:ext cx="8893175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8293" name="Text Box 188"/>
          <p:cNvSpPr txBox="1">
            <a:spLocks noChangeArrowheads="1"/>
          </p:cNvSpPr>
          <p:nvPr/>
        </p:nvSpPr>
        <p:spPr bwMode="auto">
          <a:xfrm>
            <a:off x="1600200" y="3500438"/>
            <a:ext cx="1693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rgbClr val="0000FF"/>
                </a:solidFill>
                <a:cs typeface="Angsana New" pitchFamily="18" charset="-34"/>
              </a:rPr>
              <a:t>View  schema</a:t>
            </a:r>
            <a:endParaRPr lang="en-US" sz="1800" b="1" dirty="0">
              <a:solidFill>
                <a:srgbClr val="0000FF"/>
              </a:solidFill>
              <a:cs typeface="Angsana New" pitchFamily="18" charset="-34"/>
            </a:endParaRPr>
          </a:p>
        </p:txBody>
      </p:sp>
      <p:sp>
        <p:nvSpPr>
          <p:cNvPr id="8294" name="Text Box 189"/>
          <p:cNvSpPr txBox="1">
            <a:spLocks noChangeArrowheads="1"/>
          </p:cNvSpPr>
          <p:nvPr/>
        </p:nvSpPr>
        <p:spPr bwMode="auto">
          <a:xfrm>
            <a:off x="1619250" y="3841750"/>
            <a:ext cx="1980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rgbClr val="0000FF"/>
                </a:solidFill>
                <a:cs typeface="Angsana New" pitchFamily="18" charset="-34"/>
              </a:rPr>
              <a:t>Logical  </a:t>
            </a:r>
            <a:r>
              <a:rPr lang="en-US" sz="1800" b="1" dirty="0">
                <a:solidFill>
                  <a:srgbClr val="0000FF"/>
                </a:solidFill>
                <a:cs typeface="Angsana New" pitchFamily="18" charset="-34"/>
              </a:rPr>
              <a:t>schema</a:t>
            </a:r>
          </a:p>
        </p:txBody>
      </p:sp>
      <p:sp>
        <p:nvSpPr>
          <p:cNvPr id="8295" name="Line 190"/>
          <p:cNvSpPr>
            <a:spLocks noChangeShapeType="1"/>
          </p:cNvSpPr>
          <p:nvPr/>
        </p:nvSpPr>
        <p:spPr bwMode="auto">
          <a:xfrm>
            <a:off x="468313" y="2852738"/>
            <a:ext cx="719137" cy="15843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8296" name="Line 191"/>
          <p:cNvSpPr>
            <a:spLocks noChangeShapeType="1"/>
          </p:cNvSpPr>
          <p:nvPr/>
        </p:nvSpPr>
        <p:spPr bwMode="auto">
          <a:xfrm>
            <a:off x="1403350" y="2852738"/>
            <a:ext cx="2305050" cy="15843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8297" name="AutoShape 195"/>
          <p:cNvSpPr>
            <a:spLocks noChangeArrowheads="1"/>
          </p:cNvSpPr>
          <p:nvPr/>
        </p:nvSpPr>
        <p:spPr bwMode="auto">
          <a:xfrm>
            <a:off x="179388" y="5013325"/>
            <a:ext cx="4321175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66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298" name="AutoShape 196"/>
          <p:cNvSpPr>
            <a:spLocks noChangeArrowheads="1"/>
          </p:cNvSpPr>
          <p:nvPr/>
        </p:nvSpPr>
        <p:spPr bwMode="auto">
          <a:xfrm>
            <a:off x="1979613" y="2276475"/>
            <a:ext cx="3671887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66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299" name="Line 197"/>
          <p:cNvSpPr>
            <a:spLocks noChangeShapeType="1"/>
          </p:cNvSpPr>
          <p:nvPr/>
        </p:nvSpPr>
        <p:spPr bwMode="auto">
          <a:xfrm flipH="1">
            <a:off x="2771775" y="2708275"/>
            <a:ext cx="863600" cy="2305050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8300" name="Text Box 198"/>
          <p:cNvSpPr txBox="1">
            <a:spLocks noChangeArrowheads="1"/>
          </p:cNvSpPr>
          <p:nvPr/>
        </p:nvSpPr>
        <p:spPr bwMode="auto">
          <a:xfrm>
            <a:off x="539750" y="13652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/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User A</a:t>
            </a:r>
          </a:p>
        </p:txBody>
      </p:sp>
      <p:sp>
        <p:nvSpPr>
          <p:cNvPr id="8301" name="Text Box 199"/>
          <p:cNvSpPr txBox="1">
            <a:spLocks noChangeArrowheads="1"/>
          </p:cNvSpPr>
          <p:nvPr/>
        </p:nvSpPr>
        <p:spPr bwMode="auto">
          <a:xfrm>
            <a:off x="3203575" y="141287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/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User B</a:t>
            </a:r>
          </a:p>
        </p:txBody>
      </p:sp>
      <p:sp>
        <p:nvSpPr>
          <p:cNvPr id="8302" name="Text Box 200"/>
          <p:cNvSpPr txBox="1">
            <a:spLocks noChangeArrowheads="1"/>
          </p:cNvSpPr>
          <p:nvPr/>
        </p:nvSpPr>
        <p:spPr bwMode="auto">
          <a:xfrm>
            <a:off x="6877050" y="12684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/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User C</a:t>
            </a:r>
          </a:p>
        </p:txBody>
      </p:sp>
      <p:sp>
        <p:nvSpPr>
          <p:cNvPr id="8303" name="AutoShape 201"/>
          <p:cNvSpPr>
            <a:spLocks noChangeArrowheads="1"/>
          </p:cNvSpPr>
          <p:nvPr/>
        </p:nvSpPr>
        <p:spPr bwMode="auto">
          <a:xfrm>
            <a:off x="5651500" y="1628775"/>
            <a:ext cx="3313113" cy="20161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04" name="AutoShape 202"/>
          <p:cNvSpPr>
            <a:spLocks noChangeArrowheads="1"/>
          </p:cNvSpPr>
          <p:nvPr/>
        </p:nvSpPr>
        <p:spPr bwMode="auto">
          <a:xfrm>
            <a:off x="4643438" y="4221163"/>
            <a:ext cx="4321175" cy="216058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05" name="Line 203"/>
          <p:cNvSpPr>
            <a:spLocks noChangeShapeType="1"/>
          </p:cNvSpPr>
          <p:nvPr/>
        </p:nvSpPr>
        <p:spPr bwMode="auto">
          <a:xfrm>
            <a:off x="6877050" y="3644900"/>
            <a:ext cx="0" cy="576263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View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466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rdia New" pitchFamily="34" charset="-34"/>
              </a:rPr>
              <a:t>Logical Level : </a:t>
            </a:r>
            <a:r>
              <a:rPr lang="th-TH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rdia New" pitchFamily="34" charset="-34"/>
              </a:rPr>
              <a:t>ระดับแนวคิด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th-TH" sz="2800" dirty="0" smtClean="0">
                <a:latin typeface="Cordia New" pitchFamily="34" charset="-34"/>
              </a:rPr>
              <a:t>เป็นโครงสร้างหลักของฐานข้อมูลโดยรวม </a:t>
            </a:r>
          </a:p>
          <a:p>
            <a:pPr algn="thaiDist" eaLnBrk="1" hangingPunct="1"/>
            <a:r>
              <a:rPr lang="th-TH" sz="2800" dirty="0" smtClean="0">
                <a:latin typeface="Cordia New" pitchFamily="34" charset="-34"/>
              </a:rPr>
              <a:t>โครงสร้างข้อมูลในระดับนี้มุ่งเน้นความสัมพันธ์</a:t>
            </a:r>
            <a:r>
              <a:rPr lang="en-US" sz="2800" dirty="0" smtClean="0">
                <a:latin typeface="Cordia New" pitchFamily="34" charset="-34"/>
              </a:rPr>
              <a:t>(Relationship) </a:t>
            </a:r>
            <a:r>
              <a:rPr lang="th-TH" sz="2800" dirty="0" smtClean="0">
                <a:latin typeface="Cordia New" pitchFamily="34" charset="-34"/>
              </a:rPr>
              <a:t>ระหว่างข้อมูลเป็นหลักสำคัญ หรือเรียกว่าแบบจำลองข้อมูล</a:t>
            </a:r>
            <a:r>
              <a:rPr lang="en-US" sz="2800" dirty="0" smtClean="0">
                <a:latin typeface="Cordia New" pitchFamily="34" charset="-34"/>
              </a:rPr>
              <a:t>(Data Model)</a:t>
            </a:r>
            <a:endParaRPr lang="th-TH" sz="2800" dirty="0" smtClean="0">
              <a:latin typeface="Cordia New" pitchFamily="34" charset="-34"/>
            </a:endParaRPr>
          </a:p>
          <a:p>
            <a:pPr eaLnBrk="1" hangingPunct="1"/>
            <a:r>
              <a:rPr lang="th-TH" sz="2800" dirty="0" smtClean="0">
                <a:latin typeface="Cordia New" pitchFamily="34" charset="-34"/>
              </a:rPr>
              <a:t>เป็นระดับที่อธิบายถึงว่า ข้อมูลอะไร</a:t>
            </a:r>
            <a:r>
              <a:rPr lang="en-US" sz="2800" dirty="0" smtClean="0">
                <a:latin typeface="Cordia New" pitchFamily="34" charset="-34"/>
              </a:rPr>
              <a:t>(What) </a:t>
            </a:r>
            <a:r>
              <a:rPr lang="th-TH" sz="2800" dirty="0" smtClean="0">
                <a:latin typeface="Cordia New" pitchFamily="34" charset="-34"/>
              </a:rPr>
              <a:t>ที่จะจัดเก็บลงในฐานข้อมูล และมีความสัมพันธ์ระหว่างอย่างไร</a:t>
            </a:r>
          </a:p>
          <a:p>
            <a:pPr eaLnBrk="1" hangingPunct="1"/>
            <a:r>
              <a:rPr lang="th-TH" sz="2800" dirty="0" smtClean="0">
                <a:latin typeface="Cordia New" pitchFamily="34" charset="-34"/>
              </a:rPr>
              <a:t>ระดับแนวคิดมีความเกี่ยวข้องกับสิ่งต่อไปนี้</a:t>
            </a:r>
          </a:p>
          <a:p>
            <a:pPr lvl="1" eaLnBrk="1" hangingPunct="1"/>
            <a:r>
              <a:rPr lang="th-TH" sz="2400" dirty="0" smtClean="0">
                <a:latin typeface="Cordia New" pitchFamily="34" charset="-34"/>
              </a:rPr>
              <a:t>จำนวนเอนติตี้ทั้งหมด ซึ่งประกอบด้วย แอตทริบิวต์ และความสัมพันธ์ระหว่างเอนติตี้</a:t>
            </a:r>
          </a:p>
          <a:p>
            <a:pPr lvl="1" eaLnBrk="1" hangingPunct="1"/>
            <a:r>
              <a:rPr lang="th-TH" sz="2400" dirty="0" smtClean="0">
                <a:latin typeface="Cordia New" pitchFamily="34" charset="-34"/>
              </a:rPr>
              <a:t>กฏเกณฑ์ของข้อมูล </a:t>
            </a:r>
          </a:p>
          <a:p>
            <a:pPr lvl="1" eaLnBrk="1" hangingPunct="1"/>
            <a:r>
              <a:rPr lang="th-TH" sz="2400" dirty="0" smtClean="0">
                <a:latin typeface="Cordia New" pitchFamily="34" charset="-34"/>
              </a:rPr>
              <a:t>ความปลอดภัย และความคงสภาพของข้อมูล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5014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Cordia New" pitchFamily="34" charset="-34"/>
              </a:rPr>
              <a:t>Logical Level</a:t>
            </a:r>
            <a:endParaRPr lang="th-TH" dirty="0" smtClean="0">
              <a:solidFill>
                <a:srgbClr val="990000"/>
              </a:solidFill>
              <a:cs typeface="Cordia New" pitchFamily="34" charset="-34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 eaLnBrk="1" hangingPunct="1"/>
            <a:r>
              <a:rPr lang="th-TH" sz="2800" dirty="0" smtClean="0">
                <a:latin typeface="Cordia New" pitchFamily="34" charset="-34"/>
              </a:rPr>
              <a:t>ข้อมูลในระดับแนวคิดจะถูกแสดงตามแบบจำลองข้อมูล ที่ฐานข้อมูลนั้นใช้ เรียกว่า </a:t>
            </a:r>
            <a:r>
              <a:rPr lang="th-TH" sz="2800" dirty="0" smtClean="0">
                <a:solidFill>
                  <a:srgbClr val="990000"/>
                </a:solidFill>
                <a:latin typeface="Cordia New" pitchFamily="34" charset="-34"/>
              </a:rPr>
              <a:t>เค้าร่างแนวคิด</a:t>
            </a:r>
            <a:r>
              <a:rPr lang="en-US" sz="2800" dirty="0" smtClean="0">
                <a:solidFill>
                  <a:srgbClr val="990000"/>
                </a:solidFill>
                <a:latin typeface="Cordia New" pitchFamily="34" charset="-34"/>
              </a:rPr>
              <a:t> (Conceptual schema)</a:t>
            </a:r>
            <a:endParaRPr lang="th-TH" sz="2800" dirty="0" smtClean="0">
              <a:solidFill>
                <a:srgbClr val="990000"/>
              </a:solidFill>
              <a:latin typeface="Cordia New" pitchFamily="34" charset="-34"/>
            </a:endParaRPr>
          </a:p>
          <a:p>
            <a:pPr algn="thaiDist" eaLnBrk="1" hangingPunct="1"/>
            <a:r>
              <a:rPr lang="th-TH" sz="2800" dirty="0" smtClean="0">
                <a:latin typeface="Cordia New" pitchFamily="34" charset="-34"/>
              </a:rPr>
              <a:t>ผู้ที่ทำหน้าที่บริหารจัดการโครงสร้างในระดับนี้คือ ผู้บริหารฐานข้อมูล</a:t>
            </a:r>
            <a:r>
              <a:rPr lang="en-US" sz="2800" dirty="0" smtClean="0">
                <a:latin typeface="Cordia New" pitchFamily="34" charset="-34"/>
              </a:rPr>
              <a:t> (DBA)</a:t>
            </a:r>
            <a:endParaRPr lang="th-TH" sz="2800" dirty="0" smtClean="0">
              <a:latin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65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Cordia New" pitchFamily="34" charset="-34"/>
              </a:rPr>
              <a:t>Logical Level</a:t>
            </a:r>
            <a:endParaRPr lang="th-TH" b="1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graphicFrame>
        <p:nvGraphicFramePr>
          <p:cNvPr id="42090" name="Group 106"/>
          <p:cNvGraphicFramePr>
            <a:graphicFrameLocks noGrp="1"/>
          </p:cNvGraphicFramePr>
          <p:nvPr>
            <p:ph sz="half" idx="1"/>
          </p:nvPr>
        </p:nvGraphicFramePr>
        <p:xfrm>
          <a:off x="1187450" y="1557338"/>
          <a:ext cx="6635750" cy="1612901"/>
        </p:xfrm>
        <a:graphic>
          <a:graphicData uri="http://schemas.openxmlformats.org/drawingml/2006/table">
            <a:tbl>
              <a:tblPr/>
              <a:tblGrid>
                <a:gridCol w="957263"/>
                <a:gridCol w="1463675"/>
                <a:gridCol w="2409825"/>
                <a:gridCol w="18049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สินสมุทร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48/7 ถ.อุดรดุษฎี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0-4221-1040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สุดสาคร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64 ถ.ทหาร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0-4224-4505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ก้านกล้วย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55/2  ถ.ศรีชมชื่น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0-4225-5142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28" name="Group 144"/>
          <p:cNvGraphicFramePr>
            <a:graphicFrameLocks noGrp="1"/>
          </p:cNvGraphicFramePr>
          <p:nvPr>
            <p:ph sz="quarter" idx="2"/>
          </p:nvPr>
        </p:nvGraphicFramePr>
        <p:xfrm>
          <a:off x="3348038" y="3933825"/>
          <a:ext cx="5411787" cy="1871663"/>
        </p:xfrm>
        <a:graphic>
          <a:graphicData uri="http://schemas.openxmlformats.org/drawingml/2006/table">
            <a:tbl>
              <a:tblPr/>
              <a:tblGrid>
                <a:gridCol w="836612"/>
                <a:gridCol w="1217613"/>
                <a:gridCol w="1781175"/>
                <a:gridCol w="1576387"/>
              </a:tblGrid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สินสมุทร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48/7 ถ.อุดรดุษฎี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0-4221-1040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สุดสาคร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64 ถ.ทหาร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0-4224-4505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ก้านกล้วย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55/2  ถ.ศรีชมชื่น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0-4225-5142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126" name="Group 142"/>
          <p:cNvGraphicFramePr>
            <a:graphicFrameLocks noGrp="1"/>
          </p:cNvGraphicFramePr>
          <p:nvPr>
            <p:ph sz="quarter" idx="3"/>
          </p:nvPr>
        </p:nvGraphicFramePr>
        <p:xfrm>
          <a:off x="611188" y="3933825"/>
          <a:ext cx="1584325" cy="1951040"/>
        </p:xfrm>
        <a:graphic>
          <a:graphicData uri="http://schemas.openxmlformats.org/drawingml/2006/table">
            <a:tbl>
              <a:tblPr/>
              <a:tblGrid>
                <a:gridCol w="733425"/>
                <a:gridCol w="850900"/>
              </a:tblGrid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รหัส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  <a:sym typeface="Webdings" pitchFamily="18" charset="2"/>
                        </a:rPr>
                        <a:t>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  <a:sym typeface="Webdings" pitchFamily="18" charset="2"/>
                        </a:rPr>
                        <a:t>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  <a:sym typeface="Webdings" pitchFamily="18" charset="2"/>
                        </a:rPr>
                        <a:t>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8" name="Line 143"/>
          <p:cNvSpPr>
            <a:spLocks noChangeShapeType="1"/>
          </p:cNvSpPr>
          <p:nvPr/>
        </p:nvSpPr>
        <p:spPr bwMode="auto">
          <a:xfrm>
            <a:off x="1835150" y="4581525"/>
            <a:ext cx="1512888" cy="9350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329" name="Line 145"/>
          <p:cNvSpPr>
            <a:spLocks noChangeShapeType="1"/>
          </p:cNvSpPr>
          <p:nvPr/>
        </p:nvSpPr>
        <p:spPr bwMode="auto">
          <a:xfrm flipV="1">
            <a:off x="1835150" y="4292600"/>
            <a:ext cx="1512888" cy="7921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330" name="Line 146"/>
          <p:cNvSpPr>
            <a:spLocks noChangeShapeType="1"/>
          </p:cNvSpPr>
          <p:nvPr/>
        </p:nvSpPr>
        <p:spPr bwMode="auto">
          <a:xfrm flipV="1">
            <a:off x="1835150" y="4868863"/>
            <a:ext cx="1512888" cy="7207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331" name="Line 147"/>
          <p:cNvSpPr>
            <a:spLocks noChangeShapeType="1"/>
          </p:cNvSpPr>
          <p:nvPr/>
        </p:nvSpPr>
        <p:spPr bwMode="auto">
          <a:xfrm>
            <a:off x="250825" y="3573463"/>
            <a:ext cx="8893175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332" name="Text Box 148"/>
          <p:cNvSpPr txBox="1">
            <a:spLocks noChangeArrowheads="1"/>
          </p:cNvSpPr>
          <p:nvPr/>
        </p:nvSpPr>
        <p:spPr bwMode="auto">
          <a:xfrm>
            <a:off x="1600200" y="3232150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rgbClr val="0000FF"/>
                </a:solidFill>
                <a:cs typeface="Angsana New" pitchFamily="18" charset="-34"/>
              </a:rPr>
              <a:t>Logical</a:t>
            </a:r>
            <a:r>
              <a:rPr lang="en-US" sz="1800" dirty="0" smtClean="0">
                <a:cs typeface="Angsana New" pitchFamily="18" charset="-34"/>
              </a:rPr>
              <a:t> </a:t>
            </a:r>
            <a:r>
              <a:rPr lang="en-US" sz="1800" b="1" dirty="0">
                <a:solidFill>
                  <a:srgbClr val="0000FF"/>
                </a:solidFill>
                <a:cs typeface="Angsana New" pitchFamily="18" charset="-34"/>
              </a:rPr>
              <a:t>schema</a:t>
            </a:r>
          </a:p>
        </p:txBody>
      </p:sp>
      <p:sp>
        <p:nvSpPr>
          <p:cNvPr id="11333" name="Text Box 149"/>
          <p:cNvSpPr txBox="1">
            <a:spLocks noChangeArrowheads="1"/>
          </p:cNvSpPr>
          <p:nvPr/>
        </p:nvSpPr>
        <p:spPr bwMode="auto">
          <a:xfrm>
            <a:off x="1619250" y="3573463"/>
            <a:ext cx="20441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rgbClr val="0000FF"/>
                </a:solidFill>
                <a:cs typeface="Angsana New" pitchFamily="18" charset="-34"/>
              </a:rPr>
              <a:t>Physical </a:t>
            </a:r>
            <a:r>
              <a:rPr lang="en-US" sz="1800" b="1" dirty="0">
                <a:solidFill>
                  <a:srgbClr val="0000FF"/>
                </a:solidFill>
                <a:cs typeface="Angsana New" pitchFamily="18" charset="-34"/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3093570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rdia New" pitchFamily="34" charset="-34"/>
              </a:rPr>
              <a:t>Physical Level : </a:t>
            </a:r>
            <a:r>
              <a:rPr lang="th-TH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rdia New" pitchFamily="34" charset="-34"/>
              </a:rPr>
              <a:t>ระดับกายภาพ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111750"/>
          </a:xfrm>
        </p:spPr>
        <p:txBody>
          <a:bodyPr/>
          <a:lstStyle/>
          <a:p>
            <a:pPr algn="thaiDist" eaLnBrk="1" hangingPunct="1">
              <a:lnSpc>
                <a:spcPct val="90000"/>
              </a:lnSpc>
            </a:pPr>
            <a:r>
              <a:rPr lang="th-TH" dirty="0" smtClean="0">
                <a:latin typeface="Cordia New" pitchFamily="34" charset="-34"/>
              </a:rPr>
              <a:t>เป็นระดับที่จัดเก็บข้อมูลด้วยโครงสร้างที่เหมาะสม ซึ่งมีผลต่อความเร็วและประสิทธิภาพในการเข้าถึงข้อมูลที่ต้องการ</a:t>
            </a:r>
          </a:p>
          <a:p>
            <a:pPr algn="thaiDist" eaLnBrk="1" hangingPunct="1">
              <a:lnSpc>
                <a:spcPct val="90000"/>
              </a:lnSpc>
            </a:pPr>
            <a:r>
              <a:rPr lang="th-TH" dirty="0" smtClean="0">
                <a:latin typeface="Cordia New" pitchFamily="34" charset="-34"/>
              </a:rPr>
              <a:t>โครงสร้างข้อมูลที่ใช้เก็บ เช่น </a:t>
            </a:r>
            <a:r>
              <a:rPr lang="en-US" dirty="0" smtClean="0">
                <a:latin typeface="Cordia New" pitchFamily="34" charset="-34"/>
              </a:rPr>
              <a:t>Tree  , B-Tree </a:t>
            </a:r>
            <a:r>
              <a:rPr lang="th-TH" dirty="0" smtClean="0">
                <a:latin typeface="Cordia New" pitchFamily="34" charset="-34"/>
              </a:rPr>
              <a:t>หรือ </a:t>
            </a:r>
            <a:r>
              <a:rPr lang="en-US" dirty="0" smtClean="0">
                <a:latin typeface="Cordia New" pitchFamily="34" charset="-34"/>
              </a:rPr>
              <a:t>Index </a:t>
            </a:r>
            <a:r>
              <a:rPr lang="th-TH" dirty="0" smtClean="0">
                <a:latin typeface="Cordia New" pitchFamily="34" charset="-34"/>
              </a:rPr>
              <a:t>ขึ้นอยู่กับการกำหนดโดย </a:t>
            </a:r>
            <a:r>
              <a:rPr lang="en-US" dirty="0" smtClean="0">
                <a:latin typeface="Cordia New" pitchFamily="34" charset="-34"/>
              </a:rPr>
              <a:t>DBA</a:t>
            </a:r>
          </a:p>
          <a:p>
            <a:pPr algn="thaiDist" eaLnBrk="1" hangingPunct="1">
              <a:lnSpc>
                <a:spcPct val="90000"/>
              </a:lnSpc>
            </a:pPr>
            <a:r>
              <a:rPr lang="th-TH" dirty="0" smtClean="0">
                <a:latin typeface="Cordia New" pitchFamily="34" charset="-34"/>
              </a:rPr>
              <a:t>รูปแบบข้อมูลที่เห็นในระดับภายในเรียกว่า เค้าร่างภายใน</a:t>
            </a:r>
            <a:r>
              <a:rPr lang="en-US" dirty="0" smtClean="0">
                <a:latin typeface="Cordia New" pitchFamily="34" charset="-34"/>
              </a:rPr>
              <a:t>(Internal schema)</a:t>
            </a:r>
            <a:endParaRPr lang="th-TH" dirty="0" smtClean="0">
              <a:latin typeface="Cordia New" pitchFamily="34" charset="-34"/>
            </a:endParaRPr>
          </a:p>
          <a:p>
            <a:pPr eaLnBrk="1" hangingPunct="1">
              <a:lnSpc>
                <a:spcPct val="90000"/>
              </a:lnSpc>
            </a:pPr>
            <a:r>
              <a:rPr lang="th-TH" dirty="0" smtClean="0">
                <a:latin typeface="Cordia New" pitchFamily="34" charset="-34"/>
              </a:rPr>
              <a:t>เป็นระดับที่มีการทำงานประสานกับระบบปฏิบัติการ</a:t>
            </a:r>
            <a:r>
              <a:rPr lang="en-US" dirty="0" smtClean="0">
                <a:latin typeface="Cordia New" pitchFamily="34" charset="-34"/>
              </a:rPr>
              <a:t>(OS)</a:t>
            </a:r>
          </a:p>
          <a:p>
            <a:pPr algn="thaiDist" eaLnBrk="1" hangingPunct="1">
              <a:lnSpc>
                <a:spcPct val="90000"/>
              </a:lnSpc>
            </a:pPr>
            <a:r>
              <a:rPr lang="th-TH" dirty="0" smtClean="0">
                <a:latin typeface="Cordia New" pitchFamily="34" charset="-34"/>
              </a:rPr>
              <a:t>ข้อมูลในระดับภายในยังไม่ใช่รูปแบบการจัดเก็บข้อมูลจริงๆที่เก็บในดิสก์</a:t>
            </a:r>
          </a:p>
          <a:p>
            <a:pPr eaLnBrk="1" hangingPunct="1">
              <a:lnSpc>
                <a:spcPct val="90000"/>
              </a:lnSpc>
            </a:pPr>
            <a:r>
              <a:rPr lang="th-TH" dirty="0" smtClean="0">
                <a:latin typeface="Cordia New" pitchFamily="34" charset="-34"/>
              </a:rPr>
              <a:t>การอ่านและเขียนข้อมูลเป็นหน้าที่ของระบบปฏิบัติการ</a:t>
            </a:r>
            <a:r>
              <a:rPr lang="en-US" dirty="0" smtClean="0">
                <a:latin typeface="Cordia New" pitchFamily="34" charset="-34"/>
              </a:rPr>
              <a:t>(OS)</a:t>
            </a:r>
            <a:endParaRPr lang="th-TH" dirty="0" smtClean="0">
              <a:latin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29" name="Group 125"/>
          <p:cNvGraphicFramePr>
            <a:graphicFrameLocks noGrp="1"/>
          </p:cNvGraphicFramePr>
          <p:nvPr>
            <p:ph sz="half" idx="1"/>
          </p:nvPr>
        </p:nvGraphicFramePr>
        <p:xfrm>
          <a:off x="250825" y="4437063"/>
          <a:ext cx="2736850" cy="1223961"/>
        </p:xfrm>
        <a:graphic>
          <a:graphicData uri="http://schemas.openxmlformats.org/drawingml/2006/table">
            <a:tbl>
              <a:tblPr/>
              <a:tblGrid>
                <a:gridCol w="684213"/>
                <a:gridCol w="684212"/>
                <a:gridCol w="684213"/>
                <a:gridCol w="684212"/>
              </a:tblGrid>
              <a:tr h="407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129" name="Group 25"/>
          <p:cNvGraphicFramePr>
            <a:graphicFrameLocks noGrp="1"/>
          </p:cNvGraphicFramePr>
          <p:nvPr>
            <p:ph sz="quarter" idx="2"/>
          </p:nvPr>
        </p:nvGraphicFramePr>
        <p:xfrm>
          <a:off x="3203575" y="1196975"/>
          <a:ext cx="5411788" cy="1871663"/>
        </p:xfrm>
        <a:graphic>
          <a:graphicData uri="http://schemas.openxmlformats.org/drawingml/2006/table">
            <a:tbl>
              <a:tblPr/>
              <a:tblGrid>
                <a:gridCol w="836613"/>
                <a:gridCol w="1217612"/>
                <a:gridCol w="1781175"/>
                <a:gridCol w="1576388"/>
              </a:tblGrid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สินสมุทร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48/7 ถ.อุดรดุษฎี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0-4221-1040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สุดสาคร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64 ถ.ทหาร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0-4224-4505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ก้านกล้วย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55/2  ถ.ศรีชมชื่น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0-4225-5142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181" name="Group 77"/>
          <p:cNvGraphicFramePr>
            <a:graphicFrameLocks noGrp="1"/>
          </p:cNvGraphicFramePr>
          <p:nvPr>
            <p:ph sz="quarter" idx="3"/>
          </p:nvPr>
        </p:nvGraphicFramePr>
        <p:xfrm>
          <a:off x="468313" y="1462088"/>
          <a:ext cx="1584325" cy="1463676"/>
        </p:xfrm>
        <a:graphic>
          <a:graphicData uri="http://schemas.openxmlformats.org/drawingml/2006/table">
            <a:tbl>
              <a:tblPr/>
              <a:tblGrid>
                <a:gridCol w="733425"/>
                <a:gridCol w="850900"/>
              </a:tblGrid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  <a:sym typeface="Webdings" pitchFamily="18" charset="2"/>
                        </a:rPr>
                        <a:t>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  <a:sym typeface="Webdings" pitchFamily="18" charset="2"/>
                        </a:rPr>
                        <a:t>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  <a:sym typeface="Webdings" pitchFamily="18" charset="2"/>
                        </a:rPr>
                        <a:t>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51" name="Line 68"/>
          <p:cNvSpPr>
            <a:spLocks noChangeShapeType="1"/>
          </p:cNvSpPr>
          <p:nvPr/>
        </p:nvSpPr>
        <p:spPr bwMode="auto">
          <a:xfrm>
            <a:off x="1692275" y="1700213"/>
            <a:ext cx="1511300" cy="1079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3352" name="Line 69"/>
          <p:cNvSpPr>
            <a:spLocks noChangeShapeType="1"/>
          </p:cNvSpPr>
          <p:nvPr/>
        </p:nvSpPr>
        <p:spPr bwMode="auto">
          <a:xfrm flipV="1">
            <a:off x="1692275" y="1339850"/>
            <a:ext cx="1512888" cy="7921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3353" name="Line 70"/>
          <p:cNvSpPr>
            <a:spLocks noChangeShapeType="1"/>
          </p:cNvSpPr>
          <p:nvPr/>
        </p:nvSpPr>
        <p:spPr bwMode="auto">
          <a:xfrm flipV="1">
            <a:off x="1692275" y="1916113"/>
            <a:ext cx="1512888" cy="7207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3354" name="Line 71"/>
          <p:cNvSpPr>
            <a:spLocks noChangeShapeType="1"/>
          </p:cNvSpPr>
          <p:nvPr/>
        </p:nvSpPr>
        <p:spPr bwMode="auto">
          <a:xfrm>
            <a:off x="250825" y="3573463"/>
            <a:ext cx="8893175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3355" name="Text Box 72"/>
          <p:cNvSpPr txBox="1">
            <a:spLocks noChangeArrowheads="1"/>
          </p:cNvSpPr>
          <p:nvPr/>
        </p:nvSpPr>
        <p:spPr bwMode="auto">
          <a:xfrm>
            <a:off x="1600200" y="3232150"/>
            <a:ext cx="2108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rgbClr val="0000FF"/>
                </a:solidFill>
                <a:cs typeface="Angsana New" pitchFamily="18" charset="-34"/>
              </a:rPr>
              <a:t>Physical</a:t>
            </a:r>
            <a:r>
              <a:rPr lang="en-US" sz="1800" dirty="0" smtClean="0">
                <a:cs typeface="Angsana New" pitchFamily="18" charset="-34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cs typeface="Angsana New" pitchFamily="18" charset="-34"/>
              </a:rPr>
              <a:t>schema</a:t>
            </a:r>
            <a:endParaRPr lang="en-US" sz="1800" b="1" dirty="0">
              <a:solidFill>
                <a:srgbClr val="0000FF"/>
              </a:solidFill>
              <a:cs typeface="Angsana New" pitchFamily="18" charset="-34"/>
            </a:endParaRPr>
          </a:p>
        </p:txBody>
      </p:sp>
      <p:sp>
        <p:nvSpPr>
          <p:cNvPr id="13356" name="Text Box 73"/>
          <p:cNvSpPr txBox="1">
            <a:spLocks noChangeArrowheads="1"/>
          </p:cNvSpPr>
          <p:nvPr/>
        </p:nvSpPr>
        <p:spPr bwMode="auto">
          <a:xfrm>
            <a:off x="1619250" y="3573463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cs typeface="Angsana New" pitchFamily="18" charset="-34"/>
              </a:rPr>
              <a:t>Physical Disk</a:t>
            </a:r>
          </a:p>
        </p:txBody>
      </p:sp>
      <p:graphicFrame>
        <p:nvGraphicFramePr>
          <p:cNvPr id="47260" name="Group 156"/>
          <p:cNvGraphicFramePr>
            <a:graphicFrameLocks noGrp="1"/>
          </p:cNvGraphicFramePr>
          <p:nvPr/>
        </p:nvGraphicFramePr>
        <p:xfrm>
          <a:off x="3922713" y="3789363"/>
          <a:ext cx="4897437" cy="2303461"/>
        </p:xfrm>
        <a:graphic>
          <a:graphicData uri="http://schemas.openxmlformats.org/drawingml/2006/table">
            <a:tbl>
              <a:tblPr/>
              <a:tblGrid>
                <a:gridCol w="1223962"/>
                <a:gridCol w="1225550"/>
                <a:gridCol w="1223963"/>
                <a:gridCol w="1223962"/>
              </a:tblGrid>
              <a:tr h="766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001 สินสมุทร..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002 สุดสาคร..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9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66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003 ก้านกล้วย...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dia New" pitchFamily="34" charset="-34"/>
                        <a:cs typeface="Cordia New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3401" name="Rectangle 157"/>
          <p:cNvSpPr>
            <a:spLocks noChangeArrowheads="1"/>
          </p:cNvSpPr>
          <p:nvPr/>
        </p:nvSpPr>
        <p:spPr bwMode="auto">
          <a:xfrm>
            <a:off x="6083300" y="378936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00FF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13402" name="Rectangle 159"/>
          <p:cNvSpPr>
            <a:spLocks noChangeArrowheads="1"/>
          </p:cNvSpPr>
          <p:nvPr/>
        </p:nvSpPr>
        <p:spPr bwMode="auto">
          <a:xfrm>
            <a:off x="8532813" y="378936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FF"/>
                </a:solidFill>
                <a:cs typeface="Arial" pitchFamily="34" charset="0"/>
              </a:rPr>
              <a:t>11</a:t>
            </a:r>
          </a:p>
        </p:txBody>
      </p:sp>
      <p:sp>
        <p:nvSpPr>
          <p:cNvPr id="13403" name="Rectangle 160"/>
          <p:cNvSpPr>
            <a:spLocks noChangeArrowheads="1"/>
          </p:cNvSpPr>
          <p:nvPr/>
        </p:nvSpPr>
        <p:spPr bwMode="auto">
          <a:xfrm>
            <a:off x="7308850" y="530066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FF"/>
                </a:solidFill>
                <a:cs typeface="Angsana New" pitchFamily="18" charset="-34"/>
              </a:rPr>
              <a:t>X</a:t>
            </a:r>
          </a:p>
        </p:txBody>
      </p:sp>
      <p:sp>
        <p:nvSpPr>
          <p:cNvPr id="13404" name="Freeform 161"/>
          <p:cNvSpPr>
            <a:spLocks/>
          </p:cNvSpPr>
          <p:nvPr/>
        </p:nvSpPr>
        <p:spPr bwMode="auto">
          <a:xfrm>
            <a:off x="6227763" y="3536950"/>
            <a:ext cx="2376487" cy="252413"/>
          </a:xfrm>
          <a:custGeom>
            <a:avLst/>
            <a:gdLst>
              <a:gd name="T0" fmla="*/ 0 w 1497"/>
              <a:gd name="T1" fmla="*/ 159 h 159"/>
              <a:gd name="T2" fmla="*/ 318 w 1497"/>
              <a:gd name="T3" fmla="*/ 23 h 159"/>
              <a:gd name="T4" fmla="*/ 1270 w 1497"/>
              <a:gd name="T5" fmla="*/ 23 h 159"/>
              <a:gd name="T6" fmla="*/ 1497 w 1497"/>
              <a:gd name="T7" fmla="*/ 113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1497"/>
              <a:gd name="T13" fmla="*/ 0 h 159"/>
              <a:gd name="T14" fmla="*/ 1497 w 1497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7" h="159">
                <a:moveTo>
                  <a:pt x="0" y="159"/>
                </a:moveTo>
                <a:cubicBezTo>
                  <a:pt x="53" y="102"/>
                  <a:pt x="106" y="46"/>
                  <a:pt x="318" y="23"/>
                </a:cubicBezTo>
                <a:cubicBezTo>
                  <a:pt x="530" y="0"/>
                  <a:pt x="1074" y="8"/>
                  <a:pt x="1270" y="23"/>
                </a:cubicBezTo>
                <a:cubicBezTo>
                  <a:pt x="1466" y="38"/>
                  <a:pt x="1481" y="75"/>
                  <a:pt x="1497" y="113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3405" name="Freeform 164"/>
          <p:cNvSpPr>
            <a:spLocks/>
          </p:cNvSpPr>
          <p:nvPr/>
        </p:nvSpPr>
        <p:spPr bwMode="auto">
          <a:xfrm>
            <a:off x="7415213" y="3933825"/>
            <a:ext cx="1765300" cy="1366838"/>
          </a:xfrm>
          <a:custGeom>
            <a:avLst/>
            <a:gdLst>
              <a:gd name="T0" fmla="*/ 885 w 1112"/>
              <a:gd name="T1" fmla="*/ 0 h 861"/>
              <a:gd name="T2" fmla="*/ 976 w 1112"/>
              <a:gd name="T3" fmla="*/ 136 h 861"/>
              <a:gd name="T4" fmla="*/ 976 w 1112"/>
              <a:gd name="T5" fmla="*/ 498 h 861"/>
              <a:gd name="T6" fmla="*/ 159 w 1112"/>
              <a:gd name="T7" fmla="*/ 635 h 861"/>
              <a:gd name="T8" fmla="*/ 23 w 1112"/>
              <a:gd name="T9" fmla="*/ 861 h 8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2"/>
              <a:gd name="T16" fmla="*/ 0 h 861"/>
              <a:gd name="T17" fmla="*/ 1112 w 1112"/>
              <a:gd name="T18" fmla="*/ 861 h 8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2" h="861">
                <a:moveTo>
                  <a:pt x="885" y="0"/>
                </a:moveTo>
                <a:cubicBezTo>
                  <a:pt x="923" y="26"/>
                  <a:pt x="961" y="53"/>
                  <a:pt x="976" y="136"/>
                </a:cubicBezTo>
                <a:cubicBezTo>
                  <a:pt x="991" y="219"/>
                  <a:pt x="1112" y="415"/>
                  <a:pt x="976" y="498"/>
                </a:cubicBezTo>
                <a:cubicBezTo>
                  <a:pt x="840" y="581"/>
                  <a:pt x="318" y="575"/>
                  <a:pt x="159" y="635"/>
                </a:cubicBezTo>
                <a:cubicBezTo>
                  <a:pt x="0" y="695"/>
                  <a:pt x="46" y="824"/>
                  <a:pt x="23" y="861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cs typeface="Cordia New" pitchFamily="34" charset="-34"/>
              </a:rPr>
              <a:t>Physical Level</a:t>
            </a:r>
            <a:endParaRPr lang="th-TH" dirty="0" smtClean="0">
              <a:solidFill>
                <a:schemeClr val="tx1">
                  <a:lumMod val="65000"/>
                  <a:lumOff val="35000"/>
                </a:schemeClr>
              </a:solidFill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24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</a:p>
          <a:p>
            <a:pPr lvl="1"/>
            <a:r>
              <a:rPr lang="th-TH" dirty="0" smtClean="0"/>
              <a:t>การเปลี่ยนแปลง </a:t>
            </a:r>
            <a:r>
              <a:rPr lang="en-US" dirty="0" smtClean="0"/>
              <a:t>Low-level schema </a:t>
            </a:r>
            <a:r>
              <a:rPr lang="th-TH" dirty="0" smtClean="0"/>
              <a:t>จะไม่มีผลกระทบต่อ </a:t>
            </a:r>
            <a:r>
              <a:rPr lang="en-US" dirty="0" smtClean="0"/>
              <a:t>schema </a:t>
            </a:r>
            <a:r>
              <a:rPr lang="th-TH" dirty="0" smtClean="0"/>
              <a:t>ระดับที่สูงขึ้นไปรวมทั้งแอพลิเคชั่นต่าง ๆ ด้วย</a:t>
            </a:r>
          </a:p>
          <a:p>
            <a:r>
              <a:rPr lang="en-US" dirty="0" smtClean="0"/>
              <a:t>Physical </a:t>
            </a:r>
            <a:r>
              <a:rPr lang="en-US" dirty="0"/>
              <a:t>Data </a:t>
            </a:r>
            <a:r>
              <a:rPr lang="en-US" dirty="0" smtClean="0"/>
              <a:t>Independence</a:t>
            </a:r>
          </a:p>
          <a:p>
            <a:pPr lvl="1"/>
            <a:r>
              <a:rPr lang="th-TH" dirty="0" smtClean="0"/>
              <a:t>ถ้ามีการเปลี่ยนแปลง </a:t>
            </a:r>
            <a:r>
              <a:rPr lang="en-US" dirty="0" smtClean="0"/>
              <a:t>physical schema</a:t>
            </a:r>
            <a:r>
              <a:rPr lang="th-TH" dirty="0" smtClean="0"/>
              <a:t>   จะไม่ส่งผลกระทบต่อโปรแกรม</a:t>
            </a:r>
          </a:p>
          <a:p>
            <a:pPr lvl="1"/>
            <a:r>
              <a:rPr lang="th-TH" dirty="0" smtClean="0"/>
              <a:t>นั่นคือ โปรแกรมประยุกต์จะไม่ขึ้นอยู่กับ </a:t>
            </a:r>
            <a:r>
              <a:rPr lang="en-US" dirty="0" smtClean="0"/>
              <a:t>physical schema</a:t>
            </a:r>
            <a:r>
              <a:rPr lang="th-TH" dirty="0" smtClean="0"/>
              <a:t> </a:t>
            </a:r>
            <a:r>
              <a:rPr lang="en-US" dirty="0" smtClean="0"/>
              <a:t>(</a:t>
            </a:r>
            <a:r>
              <a:rPr lang="th-TH" dirty="0" smtClean="0"/>
              <a:t>แต่ะจะขึ้นอยู่กับ </a:t>
            </a:r>
            <a:r>
              <a:rPr lang="en-US" dirty="0" smtClean="0"/>
              <a:t>logical schema </a:t>
            </a:r>
            <a:r>
              <a:rPr lang="th-TH" dirty="0" smtClean="0"/>
              <a:t>หรือ </a:t>
            </a:r>
            <a:r>
              <a:rPr lang="en-US" dirty="0" smtClean="0"/>
              <a:t>view schema)</a:t>
            </a:r>
          </a:p>
          <a:p>
            <a:r>
              <a:rPr lang="en-US" dirty="0"/>
              <a:t>Logical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 </a:t>
            </a:r>
            <a:r>
              <a:rPr lang="th-TH" dirty="0"/>
              <a:t>ถ้ามีการ</a:t>
            </a:r>
            <a:r>
              <a:rPr lang="th-TH" dirty="0" smtClean="0"/>
              <a:t>เปลี่ยนแปลง </a:t>
            </a:r>
            <a:r>
              <a:rPr lang="en-US" dirty="0" smtClean="0"/>
              <a:t>logical schema</a:t>
            </a:r>
            <a:r>
              <a:rPr lang="th-TH" dirty="0" smtClean="0"/>
              <a:t>  </a:t>
            </a:r>
            <a:r>
              <a:rPr lang="th-TH" dirty="0"/>
              <a:t>จะไม่ส่งผลกระทบต่อ</a:t>
            </a:r>
            <a:r>
              <a:rPr lang="th-TH" dirty="0" smtClean="0"/>
              <a:t>โปรแกรม</a:t>
            </a:r>
          </a:p>
          <a:p>
            <a:pPr lvl="1"/>
            <a:r>
              <a:rPr lang="th-TH" dirty="0" smtClean="0"/>
              <a:t>นั่นคือ โปรแกรม</a:t>
            </a:r>
            <a:r>
              <a:rPr lang="th-TH" dirty="0"/>
              <a:t>ประยุกต์จะไม่ขึ้นอยู่กับ </a:t>
            </a:r>
            <a:r>
              <a:rPr lang="en-US" dirty="0" smtClean="0"/>
              <a:t>logical </a:t>
            </a:r>
            <a:r>
              <a:rPr lang="en-US" dirty="0"/>
              <a:t>schema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แต่ะจะขึ้นอยู่</a:t>
            </a:r>
            <a:r>
              <a:rPr lang="th-TH" dirty="0" smtClean="0"/>
              <a:t>กับ </a:t>
            </a:r>
            <a:r>
              <a:rPr lang="en-US" dirty="0"/>
              <a:t>view </a:t>
            </a:r>
            <a:r>
              <a:rPr lang="en-US" dirty="0" smtClean="0"/>
              <a:t>schema </a:t>
            </a:r>
            <a:r>
              <a:rPr lang="th-TH" dirty="0" smtClean="0"/>
              <a:t>บางตัวเท่านั้น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44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3 levels?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ผู้ใช้แต่ละคนสามารถเข้าถึงข้อมูลเดียวกันได้ แต่อาจจะมีมุมมองในการใช้งานต่างกันได้ </a:t>
            </a:r>
          </a:p>
          <a:p>
            <a:pPr>
              <a:lnSpc>
                <a:spcPct val="90000"/>
              </a:lnSpc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ผู้ใช้จะไม่สามารถเข้าถึงข้อมูลในระดับกายภาพได้โดยตรง</a:t>
            </a:r>
          </a:p>
          <a:p>
            <a:pPr>
              <a:lnSpc>
                <a:spcPct val="90000"/>
              </a:lnSpc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ผู้บริหารฐานข้อมูลสามารถแก้ไขโครงสร้างในการจัดเก็บฐานข้อมูล โดยไม่ส่งผลกระทบต่อมุมมองของผู้ใช้</a:t>
            </a:r>
          </a:p>
          <a:p>
            <a:pPr>
              <a:lnSpc>
                <a:spcPct val="90000"/>
              </a:lnSpc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โครงสร้างของระดับภายในของฐานข้อมูลจะไม่ได้รับผลกระทบจากการเปลี่ยนตำแหน่งในการจัดเก็บในระดับกายภาพ </a:t>
            </a:r>
          </a:p>
          <a:p>
            <a:pPr>
              <a:lnSpc>
                <a:spcPct val="90000"/>
              </a:lnSpc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ผู้บริการฐานข้อมูล(DBA) สามารถที่จะเปลี่ยนโครงสร้างระดับแนวคิดของฐานข้อมูลโดยไม่ส่งผลกระทบกับผู้ใช้ทุกคน</a:t>
            </a:r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ลำดับชั้นการเก็บ</a:t>
            </a:r>
            <a:r>
              <a:rPr lang="th-TH" dirty="0" smtClean="0"/>
              <a:t>ข้อมูล (ต่อ)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solidFill>
                  <a:srgbClr val="0070C0"/>
                </a:solidFill>
                <a:latin typeface="Cordia New" pitchFamily="34" charset="-34"/>
              </a:rPr>
              <a:t>ระเบียน</a:t>
            </a:r>
            <a:r>
              <a:rPr lang="en-US" sz="3200" dirty="0">
                <a:solidFill>
                  <a:srgbClr val="0070C0"/>
                </a:solidFill>
                <a:latin typeface="Cordia New" pitchFamily="34" charset="-34"/>
              </a:rPr>
              <a:t>(Record)</a:t>
            </a:r>
            <a:r>
              <a:rPr lang="th-TH" sz="3200" dirty="0">
                <a:solidFill>
                  <a:srgbClr val="0070C0"/>
                </a:solidFill>
                <a:latin typeface="Cordia New" pitchFamily="34" charset="-34"/>
              </a:rPr>
              <a:t> </a:t>
            </a:r>
            <a:r>
              <a:rPr lang="th-TH" sz="3200" dirty="0" smtClean="0">
                <a:solidFill>
                  <a:srgbClr val="0070C0"/>
                </a:solidFill>
                <a:latin typeface="Cordia New" pitchFamily="34" charset="-34"/>
              </a:rPr>
              <a:t> </a:t>
            </a:r>
            <a:r>
              <a:rPr lang="th-TH" sz="3200" dirty="0" smtClean="0">
                <a:latin typeface="Cordia New" pitchFamily="34" charset="-34"/>
              </a:rPr>
              <a:t>คือ การเรียงต่อกันของเขตข้อมูล เช่น </a:t>
            </a:r>
          </a:p>
          <a:p>
            <a:pPr lvl="1"/>
            <a:r>
              <a:rPr lang="th-TH" sz="2800" dirty="0" smtClean="0">
                <a:latin typeface="Cordia New" pitchFamily="34" charset="-34"/>
              </a:rPr>
              <a:t>ระเบียน </a:t>
            </a:r>
            <a:r>
              <a:rPr lang="th-TH" sz="2800" dirty="0">
                <a:latin typeface="Cordia New" pitchFamily="34" charset="-34"/>
              </a:rPr>
              <a:t>ที่ 1 เก็บ ชื่อ นามสกุล วันเดือนปีเกิด ของ นักเรียนคนที่ </a:t>
            </a:r>
            <a:r>
              <a:rPr lang="th-TH" sz="2800" dirty="0" smtClean="0">
                <a:latin typeface="Cordia New" pitchFamily="34" charset="-34"/>
              </a:rPr>
              <a:t>1</a:t>
            </a:r>
          </a:p>
          <a:p>
            <a:pPr lvl="1"/>
            <a:r>
              <a:rPr lang="th-TH" sz="2800" dirty="0">
                <a:latin typeface="Cordia New" pitchFamily="34" charset="-34"/>
              </a:rPr>
              <a:t>ระเบียน ที่ </a:t>
            </a:r>
            <a:r>
              <a:rPr lang="th-TH" sz="2800" dirty="0" smtClean="0">
                <a:latin typeface="Cordia New" pitchFamily="34" charset="-34"/>
              </a:rPr>
              <a:t>2 </a:t>
            </a:r>
            <a:r>
              <a:rPr lang="th-TH" sz="2800" dirty="0">
                <a:latin typeface="Cordia New" pitchFamily="34" charset="-34"/>
              </a:rPr>
              <a:t>เก็บ ชื่อ </a:t>
            </a:r>
            <a:r>
              <a:rPr lang="th-TH" sz="2800" dirty="0" smtClean="0">
                <a:latin typeface="Cordia New" pitchFamily="34" charset="-34"/>
              </a:rPr>
              <a:t>นามสกุล </a:t>
            </a:r>
            <a:r>
              <a:rPr lang="th-TH" sz="2800" dirty="0">
                <a:latin typeface="Cordia New" pitchFamily="34" charset="-34"/>
              </a:rPr>
              <a:t>วันเดือนปีเกิด ของ นักเรียนคนที่ </a:t>
            </a:r>
            <a:r>
              <a:rPr lang="th-TH" sz="2800" dirty="0" smtClean="0">
                <a:latin typeface="Cordia New" pitchFamily="34" charset="-34"/>
              </a:rPr>
              <a:t>2</a:t>
            </a:r>
          </a:p>
          <a:p>
            <a:endParaRPr lang="th-TH" sz="2800" dirty="0">
              <a:latin typeface="Cordia New" pitchFamily="34" charset="-34"/>
            </a:endParaRPr>
          </a:p>
          <a:p>
            <a:pPr algn="thaiDist"/>
            <a:r>
              <a:rPr lang="th-TH" sz="3200" dirty="0">
                <a:solidFill>
                  <a:srgbClr val="0070C0"/>
                </a:solidFill>
                <a:latin typeface="Cordia New" pitchFamily="34" charset="-34"/>
              </a:rPr>
              <a:t>แฟ้มข้อมูล</a:t>
            </a:r>
            <a:r>
              <a:rPr lang="en-US" sz="3200" dirty="0">
                <a:solidFill>
                  <a:srgbClr val="0070C0"/>
                </a:solidFill>
                <a:latin typeface="Cordia New" pitchFamily="34" charset="-34"/>
              </a:rPr>
              <a:t>(File)</a:t>
            </a:r>
            <a:r>
              <a:rPr lang="th-TH" sz="3200" dirty="0">
                <a:latin typeface="Cordia New" pitchFamily="34" charset="-34"/>
              </a:rPr>
              <a:t> คือ การเก็บระเบียนหลายๆ ระเบียน รวมกัน </a:t>
            </a:r>
            <a:r>
              <a:rPr lang="th-TH" sz="3200" dirty="0" smtClean="0">
                <a:latin typeface="Cordia New" pitchFamily="34" charset="-34"/>
              </a:rPr>
              <a:t>เช่น </a:t>
            </a:r>
          </a:p>
          <a:p>
            <a:pPr lvl="1" algn="thaiDist"/>
            <a:r>
              <a:rPr lang="th-TH" sz="2800" dirty="0" smtClean="0">
                <a:latin typeface="Cordia New" pitchFamily="34" charset="-34"/>
              </a:rPr>
              <a:t>แฟ้มข้อมูล </a:t>
            </a:r>
            <a:r>
              <a:rPr lang="th-TH" sz="2800" dirty="0">
                <a:latin typeface="Cordia New" pitchFamily="34" charset="-34"/>
              </a:rPr>
              <a:t>นักเรียน จะเก็บ ชื่อ นามสกุล วันเดือนปีเกิด ของนักเรียน จำนวน 500 คน เป็นต้น</a:t>
            </a:r>
            <a:r>
              <a:rPr lang="th-TH" sz="2400" dirty="0"/>
              <a:t> </a:t>
            </a:r>
          </a:p>
          <a:p>
            <a:endParaRPr lang="th-TH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8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Models and History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1961, Charles Bachman (1973 Turing Award) designed GE’s </a:t>
            </a:r>
          </a:p>
          <a:p>
            <a:r>
              <a:rPr lang="en-US" dirty="0"/>
              <a:t>Integrated Data Store: IDS – the predecessor of Network Model.</a:t>
            </a:r>
          </a:p>
          <a:p>
            <a:r>
              <a:rPr lang="en-US" dirty="0" smtClean="0"/>
              <a:t>Late </a:t>
            </a:r>
            <a:r>
              <a:rPr lang="en-US" dirty="0"/>
              <a:t>1960s, IBM built “Information Management System: IMS”</a:t>
            </a:r>
          </a:p>
          <a:p>
            <a:r>
              <a:rPr lang="en-US" dirty="0"/>
              <a:t>Hierarchical Model.</a:t>
            </a:r>
          </a:p>
          <a:p>
            <a:r>
              <a:rPr lang="en-US" dirty="0" smtClean="0"/>
              <a:t>Late </a:t>
            </a:r>
            <a:r>
              <a:rPr lang="en-US" dirty="0"/>
              <a:t>1960s, CODASYL group defined/standardized Network Model.</a:t>
            </a:r>
          </a:p>
          <a:p>
            <a:r>
              <a:rPr lang="en-US" dirty="0" smtClean="0"/>
              <a:t>1969</a:t>
            </a:r>
            <a:r>
              <a:rPr lang="en-US" dirty="0"/>
              <a:t>, Relational </a:t>
            </a:r>
            <a:r>
              <a:rPr lang="en-US" dirty="0" smtClean="0"/>
              <a:t>Model by </a:t>
            </a:r>
            <a:r>
              <a:rPr lang="en-US" dirty="0"/>
              <a:t>Edgar </a:t>
            </a:r>
            <a:r>
              <a:rPr lang="en-US" dirty="0" err="1"/>
              <a:t>Codd</a:t>
            </a:r>
            <a:r>
              <a:rPr lang="en-US" dirty="0"/>
              <a:t> [IBM] (1981 Turing Award).</a:t>
            </a:r>
          </a:p>
          <a:p>
            <a:r>
              <a:rPr lang="en-US" dirty="0" smtClean="0"/>
              <a:t>1970s</a:t>
            </a:r>
            <a:r>
              <a:rPr lang="en-US" dirty="0"/>
              <a:t>, SEQUEL (SQL), QBE; QUEL, System R (DB2), Ingres</a:t>
            </a:r>
          </a:p>
          <a:p>
            <a:r>
              <a:rPr lang="en-US" dirty="0" smtClean="0"/>
              <a:t>1976</a:t>
            </a:r>
            <a:r>
              <a:rPr lang="en-US" dirty="0"/>
              <a:t>, Entity-Relationship </a:t>
            </a:r>
            <a:r>
              <a:rPr lang="en-US" dirty="0" smtClean="0"/>
              <a:t>Model by </a:t>
            </a:r>
            <a:r>
              <a:rPr lang="en-US" dirty="0"/>
              <a:t>Peter Chen</a:t>
            </a:r>
          </a:p>
          <a:p>
            <a:r>
              <a:rPr lang="en-US" dirty="0" smtClean="0"/>
              <a:t>1980s</a:t>
            </a:r>
            <a:r>
              <a:rPr lang="en-US" dirty="0"/>
              <a:t>, DB2, Oracle, Sybase, Informix, DBase, Paradox,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6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Models and </a:t>
            </a:r>
            <a:r>
              <a:rPr lang="en-US" dirty="0" smtClean="0"/>
              <a:t>History (cont.)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1986, SQL Standard</a:t>
            </a:r>
          </a:p>
          <a:p>
            <a:r>
              <a:rPr lang="en-US" dirty="0"/>
              <a:t>1980s, distributed databases</a:t>
            </a:r>
          </a:p>
          <a:p>
            <a:r>
              <a:rPr lang="en-US" dirty="0"/>
              <a:t>1998, James Gray received Turing Award in Transaction Management.</a:t>
            </a:r>
          </a:p>
          <a:p>
            <a:r>
              <a:rPr lang="en-US" dirty="0"/>
              <a:t>1990s-2000s,OODB, ORDB (</a:t>
            </a:r>
            <a:r>
              <a:rPr lang="en-US" dirty="0" err="1"/>
              <a:t>Postgres</a:t>
            </a:r>
            <a:r>
              <a:rPr lang="en-US" dirty="0"/>
              <a:t>); Data Warehouse, OLAP,</a:t>
            </a:r>
          </a:p>
          <a:p>
            <a:r>
              <a:rPr lang="en-US" dirty="0"/>
              <a:t>Data Mining, GIS, Mobile DB, Multimedia DB, Web DB, XML DB, …</a:t>
            </a:r>
            <a:endParaRPr lang="th-TH" dirty="0"/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7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Data Model</a:t>
            </a:r>
            <a:endParaRPr lang="th-TH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 eaLnBrk="1" hangingPunct="1"/>
            <a:r>
              <a:rPr lang="th-TH" sz="2800" dirty="0" smtClean="0">
                <a:latin typeface="Cordia New" pitchFamily="34" charset="-34"/>
              </a:rPr>
              <a:t>แบบจำลองข้อมูล(Data Model) หมายถึง แบบจำลองที่ใช้อธิบายและจัดการข้อมูล , ความสัมพันธ์ระหว่างข้อมูล และข้อบังคับของข้อมูลในระบบ</a:t>
            </a:r>
          </a:p>
        </p:txBody>
      </p:sp>
    </p:spTree>
    <p:extLst>
      <p:ext uri="{BB962C8B-B14F-4D97-AF65-F5344CB8AC3E}">
        <p14:creationId xmlns:p14="http://schemas.microsoft.com/office/powerpoint/2010/main" val="1020047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37760"/>
          </a:xfrm>
        </p:spPr>
        <p:txBody>
          <a:bodyPr numCol="2"/>
          <a:lstStyle/>
          <a:p>
            <a:r>
              <a:rPr lang="en-US" dirty="0" smtClean="0"/>
              <a:t>Hierarchical </a:t>
            </a:r>
            <a:r>
              <a:rPr lang="en-US" dirty="0"/>
              <a:t>Model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DB model 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IMS, System 2000</a:t>
            </a:r>
          </a:p>
          <a:p>
            <a:r>
              <a:rPr lang="en-US" dirty="0" smtClean="0"/>
              <a:t>Network </a:t>
            </a:r>
            <a:r>
              <a:rPr lang="en-US" dirty="0"/>
              <a:t>Model </a:t>
            </a:r>
          </a:p>
          <a:p>
            <a:pPr lvl="1"/>
            <a:r>
              <a:rPr lang="en-US" dirty="0" smtClean="0"/>
              <a:t>DBTG </a:t>
            </a:r>
            <a:r>
              <a:rPr lang="en-US" dirty="0"/>
              <a:t>standard; after IDS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IDMS, Total,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Relational Model</a:t>
            </a:r>
          </a:p>
          <a:p>
            <a:pPr lvl="1"/>
            <a:r>
              <a:rPr lang="en-US" dirty="0"/>
              <a:t>the most widely used </a:t>
            </a:r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System R, Ingres, </a:t>
            </a:r>
            <a:r>
              <a:rPr lang="en-US" dirty="0" smtClean="0"/>
              <a:t>..</a:t>
            </a:r>
          </a:p>
          <a:p>
            <a:r>
              <a:rPr lang="en-US" dirty="0"/>
              <a:t>Entity-Relationship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a conceptual </a:t>
            </a:r>
            <a:r>
              <a:rPr lang="en-US" dirty="0" smtClean="0"/>
              <a:t>model</a:t>
            </a:r>
          </a:p>
          <a:p>
            <a:r>
              <a:rPr lang="en-US" dirty="0"/>
              <a:t>Object-Oriented Model </a:t>
            </a:r>
          </a:p>
          <a:p>
            <a:pPr lvl="1"/>
            <a:r>
              <a:rPr lang="en-US" dirty="0" smtClean="0"/>
              <a:t>mostly </a:t>
            </a:r>
            <a:r>
              <a:rPr lang="en-US" dirty="0"/>
              <a:t>for special purposes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 err="1"/>
              <a:t>ObjectStore</a:t>
            </a:r>
            <a:r>
              <a:rPr lang="en-US" dirty="0"/>
              <a:t>, Gemstone, </a:t>
            </a:r>
            <a:r>
              <a:rPr lang="en-US" dirty="0" err="1" smtClean="0"/>
              <a:t>Ontos</a:t>
            </a:r>
            <a:r>
              <a:rPr lang="en-US" dirty="0"/>
              <a:t>, O2, Jasmine, Cache</a:t>
            </a:r>
            <a:r>
              <a:rPr lang="en-US" dirty="0" smtClean="0"/>
              <a:t>,</a:t>
            </a:r>
          </a:p>
          <a:p>
            <a:r>
              <a:rPr lang="en-US" dirty="0"/>
              <a:t> Object-Relational Model </a:t>
            </a:r>
          </a:p>
          <a:p>
            <a:pPr lvl="1"/>
            <a:r>
              <a:rPr lang="en-US" dirty="0" smtClean="0"/>
              <a:t>extends </a:t>
            </a:r>
            <a:r>
              <a:rPr lang="en-US" dirty="0"/>
              <a:t>the relational model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 err="1"/>
              <a:t>Postgres</a:t>
            </a:r>
            <a:r>
              <a:rPr lang="en-US" dirty="0"/>
              <a:t>, Informix, DB2, </a:t>
            </a:r>
            <a:r>
              <a:rPr lang="en-US" dirty="0" smtClean="0"/>
              <a:t>Oracle</a:t>
            </a:r>
            <a:r>
              <a:rPr lang="en-US" dirty="0"/>
              <a:t>, </a:t>
            </a:r>
            <a:r>
              <a:rPr lang="en-US" dirty="0" smtClean="0"/>
              <a:t>…</a:t>
            </a:r>
          </a:p>
          <a:p>
            <a:r>
              <a:rPr lang="en-US" dirty="0"/>
              <a:t>*Semi-structured </a:t>
            </a:r>
            <a:r>
              <a:rPr lang="en-US" dirty="0" smtClean="0"/>
              <a:t>Data*</a:t>
            </a:r>
          </a:p>
          <a:p>
            <a:pPr lvl="1"/>
            <a:r>
              <a:rPr lang="en-US" dirty="0" smtClean="0"/>
              <a:t>Focus on data in XML format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06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th-TH" sz="5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แบบจำลองลำดับชั้น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(Hierarchical data model)</a:t>
            </a:r>
            <a:endParaRPr lang="th-TH" b="1" smtClean="0"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2338388" y="1412875"/>
            <a:ext cx="6265862" cy="3860800"/>
            <a:chOff x="1247" y="890"/>
            <a:chExt cx="3947" cy="2432"/>
          </a:xfrm>
        </p:grpSpPr>
        <p:sp>
          <p:nvSpPr>
            <p:cNvPr id="27659" name="Text Box 4"/>
            <p:cNvSpPr txBox="1">
              <a:spLocks noChangeArrowheads="1"/>
            </p:cNvSpPr>
            <p:nvPr/>
          </p:nvSpPr>
          <p:spPr bwMode="auto">
            <a:xfrm>
              <a:off x="3117" y="890"/>
              <a:ext cx="415" cy="30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hangingPunct="1"/>
              <a:r>
                <a:rPr lang="en-US" sz="2400" b="1">
                  <a:cs typeface="Angsana New" pitchFamily="18" charset="-34"/>
                </a:rPr>
                <a:t>A</a:t>
              </a:r>
              <a:endParaRPr lang="en-US" sz="4800" b="1">
                <a:cs typeface="Angsana New" pitchFamily="18" charset="-34"/>
              </a:endParaRPr>
            </a:p>
          </p:txBody>
        </p:sp>
        <p:sp>
          <p:nvSpPr>
            <p:cNvPr id="27660" name="Text Box 5"/>
            <p:cNvSpPr txBox="1">
              <a:spLocks noChangeArrowheads="1"/>
            </p:cNvSpPr>
            <p:nvPr/>
          </p:nvSpPr>
          <p:spPr bwMode="auto">
            <a:xfrm>
              <a:off x="1974" y="1599"/>
              <a:ext cx="416" cy="30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hangingPunct="1"/>
              <a:r>
                <a:rPr lang="en-US" sz="2400" b="1">
                  <a:cs typeface="Angsana New" pitchFamily="18" charset="-34"/>
                </a:rPr>
                <a:t>B</a:t>
              </a:r>
            </a:p>
          </p:txBody>
        </p:sp>
        <p:sp>
          <p:nvSpPr>
            <p:cNvPr id="27661" name="Text Box 6"/>
            <p:cNvSpPr txBox="1">
              <a:spLocks noChangeArrowheads="1"/>
            </p:cNvSpPr>
            <p:nvPr/>
          </p:nvSpPr>
          <p:spPr bwMode="auto">
            <a:xfrm>
              <a:off x="4259" y="1599"/>
              <a:ext cx="416" cy="30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hangingPunct="1"/>
              <a:r>
                <a:rPr lang="en-US" sz="2400" b="1">
                  <a:cs typeface="Angsana New" pitchFamily="18" charset="-34"/>
                </a:rPr>
                <a:t>C</a:t>
              </a:r>
            </a:p>
          </p:txBody>
        </p:sp>
        <p:sp>
          <p:nvSpPr>
            <p:cNvPr id="27662" name="Text Box 7"/>
            <p:cNvSpPr txBox="1">
              <a:spLocks noChangeArrowheads="1"/>
            </p:cNvSpPr>
            <p:nvPr/>
          </p:nvSpPr>
          <p:spPr bwMode="auto">
            <a:xfrm>
              <a:off x="1247" y="2309"/>
              <a:ext cx="415" cy="30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hangingPunct="1"/>
              <a:r>
                <a:rPr lang="en-US" sz="2400" b="1">
                  <a:cs typeface="Angsana New" pitchFamily="18" charset="-34"/>
                </a:rPr>
                <a:t>D</a:t>
              </a:r>
            </a:p>
          </p:txBody>
        </p:sp>
        <p:sp>
          <p:nvSpPr>
            <p:cNvPr id="27663" name="Text Box 8"/>
            <p:cNvSpPr txBox="1">
              <a:spLocks noChangeArrowheads="1"/>
            </p:cNvSpPr>
            <p:nvPr/>
          </p:nvSpPr>
          <p:spPr bwMode="auto">
            <a:xfrm>
              <a:off x="3740" y="2309"/>
              <a:ext cx="415" cy="30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hangingPunct="1"/>
              <a:r>
                <a:rPr lang="en-US" sz="2400" b="1">
                  <a:cs typeface="Angsana New" pitchFamily="18" charset="-34"/>
                </a:rPr>
                <a:t>G</a:t>
              </a:r>
            </a:p>
          </p:txBody>
        </p:sp>
        <p:sp>
          <p:nvSpPr>
            <p:cNvPr id="27664" name="Text Box 9"/>
            <p:cNvSpPr txBox="1">
              <a:spLocks noChangeArrowheads="1"/>
            </p:cNvSpPr>
            <p:nvPr/>
          </p:nvSpPr>
          <p:spPr bwMode="auto">
            <a:xfrm>
              <a:off x="4779" y="2309"/>
              <a:ext cx="415" cy="30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hangingPunct="1"/>
              <a:r>
                <a:rPr lang="en-US" sz="2400" b="1">
                  <a:cs typeface="Angsana New" pitchFamily="18" charset="-34"/>
                </a:rPr>
                <a:t>H</a:t>
              </a:r>
            </a:p>
          </p:txBody>
        </p:sp>
        <p:sp>
          <p:nvSpPr>
            <p:cNvPr id="27665" name="Text Box 10"/>
            <p:cNvSpPr txBox="1">
              <a:spLocks noChangeArrowheads="1"/>
            </p:cNvSpPr>
            <p:nvPr/>
          </p:nvSpPr>
          <p:spPr bwMode="auto">
            <a:xfrm>
              <a:off x="1247" y="3018"/>
              <a:ext cx="415" cy="30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hangingPunct="1"/>
              <a:r>
                <a:rPr lang="en-US" sz="2400" b="1">
                  <a:cs typeface="Angsana New" pitchFamily="18" charset="-34"/>
                </a:rPr>
                <a:t>I</a:t>
              </a:r>
            </a:p>
          </p:txBody>
        </p:sp>
        <p:sp>
          <p:nvSpPr>
            <p:cNvPr id="27666" name="Text Box 11"/>
            <p:cNvSpPr txBox="1">
              <a:spLocks noChangeArrowheads="1"/>
            </p:cNvSpPr>
            <p:nvPr/>
          </p:nvSpPr>
          <p:spPr bwMode="auto">
            <a:xfrm>
              <a:off x="2286" y="3018"/>
              <a:ext cx="415" cy="30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hangingPunct="1"/>
              <a:r>
                <a:rPr lang="en-US" sz="2400" b="1">
                  <a:cs typeface="Angsana New" pitchFamily="18" charset="-34"/>
                </a:rPr>
                <a:t>J</a:t>
              </a:r>
            </a:p>
          </p:txBody>
        </p:sp>
        <p:sp>
          <p:nvSpPr>
            <p:cNvPr id="27667" name="Text Box 12"/>
            <p:cNvSpPr txBox="1">
              <a:spLocks noChangeArrowheads="1"/>
            </p:cNvSpPr>
            <p:nvPr/>
          </p:nvSpPr>
          <p:spPr bwMode="auto">
            <a:xfrm>
              <a:off x="3117" y="3018"/>
              <a:ext cx="415" cy="30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hangingPunct="1"/>
              <a:r>
                <a:rPr lang="en-US" sz="2400" b="1">
                  <a:cs typeface="Angsana New" pitchFamily="18" charset="-34"/>
                </a:rPr>
                <a:t>K</a:t>
              </a:r>
            </a:p>
          </p:txBody>
        </p:sp>
        <p:sp>
          <p:nvSpPr>
            <p:cNvPr id="27668" name="Line 13"/>
            <p:cNvSpPr>
              <a:spLocks noChangeShapeType="1"/>
            </p:cNvSpPr>
            <p:nvPr/>
          </p:nvSpPr>
          <p:spPr bwMode="auto">
            <a:xfrm>
              <a:off x="2182" y="1397"/>
              <a:ext cx="22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69" name="Line 14"/>
            <p:cNvSpPr>
              <a:spLocks noChangeShapeType="1"/>
            </p:cNvSpPr>
            <p:nvPr/>
          </p:nvSpPr>
          <p:spPr bwMode="auto">
            <a:xfrm>
              <a:off x="2182" y="1397"/>
              <a:ext cx="0" cy="2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70" name="Line 15"/>
            <p:cNvSpPr>
              <a:spLocks noChangeShapeType="1"/>
            </p:cNvSpPr>
            <p:nvPr/>
          </p:nvSpPr>
          <p:spPr bwMode="auto">
            <a:xfrm>
              <a:off x="3324" y="1194"/>
              <a:ext cx="0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71" name="Line 16"/>
            <p:cNvSpPr>
              <a:spLocks noChangeShapeType="1"/>
            </p:cNvSpPr>
            <p:nvPr/>
          </p:nvSpPr>
          <p:spPr bwMode="auto">
            <a:xfrm>
              <a:off x="4467" y="1397"/>
              <a:ext cx="0" cy="2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72" name="Line 17"/>
            <p:cNvSpPr>
              <a:spLocks noChangeShapeType="1"/>
            </p:cNvSpPr>
            <p:nvPr/>
          </p:nvSpPr>
          <p:spPr bwMode="auto">
            <a:xfrm>
              <a:off x="2182" y="1903"/>
              <a:ext cx="0" cy="4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73" name="Line 18"/>
            <p:cNvSpPr>
              <a:spLocks noChangeShapeType="1"/>
            </p:cNvSpPr>
            <p:nvPr/>
          </p:nvSpPr>
          <p:spPr bwMode="auto">
            <a:xfrm>
              <a:off x="3948" y="2106"/>
              <a:ext cx="10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74" name="Line 19"/>
            <p:cNvSpPr>
              <a:spLocks noChangeShapeType="1"/>
            </p:cNvSpPr>
            <p:nvPr/>
          </p:nvSpPr>
          <p:spPr bwMode="auto">
            <a:xfrm>
              <a:off x="3948" y="2106"/>
              <a:ext cx="0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75" name="Line 20"/>
            <p:cNvSpPr>
              <a:spLocks noChangeShapeType="1"/>
            </p:cNvSpPr>
            <p:nvPr/>
          </p:nvSpPr>
          <p:spPr bwMode="auto">
            <a:xfrm>
              <a:off x="4986" y="2106"/>
              <a:ext cx="0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76" name="Line 21"/>
            <p:cNvSpPr>
              <a:spLocks noChangeShapeType="1"/>
            </p:cNvSpPr>
            <p:nvPr/>
          </p:nvSpPr>
          <p:spPr bwMode="auto">
            <a:xfrm>
              <a:off x="4467" y="1903"/>
              <a:ext cx="0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77" name="Line 22"/>
            <p:cNvSpPr>
              <a:spLocks noChangeShapeType="1"/>
            </p:cNvSpPr>
            <p:nvPr/>
          </p:nvSpPr>
          <p:spPr bwMode="auto">
            <a:xfrm>
              <a:off x="2493" y="2815"/>
              <a:ext cx="8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78" name="Line 23"/>
            <p:cNvSpPr>
              <a:spLocks noChangeShapeType="1"/>
            </p:cNvSpPr>
            <p:nvPr/>
          </p:nvSpPr>
          <p:spPr bwMode="auto">
            <a:xfrm>
              <a:off x="2909" y="2613"/>
              <a:ext cx="0" cy="2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79" name="Line 24"/>
            <p:cNvSpPr>
              <a:spLocks noChangeShapeType="1"/>
            </p:cNvSpPr>
            <p:nvPr/>
          </p:nvSpPr>
          <p:spPr bwMode="auto">
            <a:xfrm>
              <a:off x="3324" y="2815"/>
              <a:ext cx="0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80" name="Line 25"/>
            <p:cNvSpPr>
              <a:spLocks noChangeShapeType="1"/>
            </p:cNvSpPr>
            <p:nvPr/>
          </p:nvSpPr>
          <p:spPr bwMode="auto">
            <a:xfrm>
              <a:off x="2493" y="2815"/>
              <a:ext cx="0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81" name="Text Box 26"/>
            <p:cNvSpPr txBox="1">
              <a:spLocks noChangeArrowheads="1"/>
            </p:cNvSpPr>
            <p:nvPr/>
          </p:nvSpPr>
          <p:spPr bwMode="auto">
            <a:xfrm>
              <a:off x="1974" y="2309"/>
              <a:ext cx="416" cy="30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hangingPunct="1"/>
              <a:r>
                <a:rPr lang="en-US" sz="2400" b="1">
                  <a:cs typeface="Angsana New" pitchFamily="18" charset="-34"/>
                </a:rPr>
                <a:t>E</a:t>
              </a:r>
            </a:p>
          </p:txBody>
        </p:sp>
        <p:sp>
          <p:nvSpPr>
            <p:cNvPr id="27682" name="Text Box 27"/>
            <p:cNvSpPr txBox="1">
              <a:spLocks noChangeArrowheads="1"/>
            </p:cNvSpPr>
            <p:nvPr/>
          </p:nvSpPr>
          <p:spPr bwMode="auto">
            <a:xfrm>
              <a:off x="2701" y="2309"/>
              <a:ext cx="416" cy="30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hangingPunct="1"/>
              <a:r>
                <a:rPr lang="en-US" sz="2400" b="1">
                  <a:cs typeface="Angsana New" pitchFamily="18" charset="-34"/>
                </a:rPr>
                <a:t>F</a:t>
              </a:r>
            </a:p>
          </p:txBody>
        </p:sp>
        <p:sp>
          <p:nvSpPr>
            <p:cNvPr id="27683" name="Line 28"/>
            <p:cNvSpPr>
              <a:spLocks noChangeShapeType="1"/>
            </p:cNvSpPr>
            <p:nvPr/>
          </p:nvSpPr>
          <p:spPr bwMode="auto">
            <a:xfrm>
              <a:off x="1455" y="2106"/>
              <a:ext cx="145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84" name="Line 29"/>
            <p:cNvSpPr>
              <a:spLocks noChangeShapeType="1"/>
            </p:cNvSpPr>
            <p:nvPr/>
          </p:nvSpPr>
          <p:spPr bwMode="auto">
            <a:xfrm>
              <a:off x="1455" y="2106"/>
              <a:ext cx="0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85" name="Line 30"/>
            <p:cNvSpPr>
              <a:spLocks noChangeShapeType="1"/>
            </p:cNvSpPr>
            <p:nvPr/>
          </p:nvSpPr>
          <p:spPr bwMode="auto">
            <a:xfrm>
              <a:off x="2909" y="2106"/>
              <a:ext cx="0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86" name="Line 31"/>
            <p:cNvSpPr>
              <a:spLocks noChangeShapeType="1"/>
            </p:cNvSpPr>
            <p:nvPr/>
          </p:nvSpPr>
          <p:spPr bwMode="auto">
            <a:xfrm>
              <a:off x="1455" y="2613"/>
              <a:ext cx="0" cy="4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1023938" y="1431925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cs typeface="Angsana New" pitchFamily="18" charset="-34"/>
              </a:rPr>
              <a:t>Root segment</a:t>
            </a:r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>
            <a:off x="2843213" y="162877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1979613" y="2997200"/>
            <a:ext cx="1368425" cy="2663825"/>
          </a:xfrm>
          <a:prstGeom prst="ellipse">
            <a:avLst/>
          </a:prstGeom>
          <a:solidFill>
            <a:srgbClr val="FF6600">
              <a:alpha val="23921"/>
            </a:srgbClr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107950" y="3665538"/>
            <a:ext cx="189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cs typeface="Angsana New" pitchFamily="18" charset="-34"/>
              </a:rPr>
              <a:t>Parent segment</a:t>
            </a:r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>
            <a:off x="1979613" y="38608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87313" y="4889500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cs typeface="Angsana New" pitchFamily="18" charset="-34"/>
              </a:rPr>
              <a:t>Child segment</a:t>
            </a:r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>
            <a:off x="1835150" y="5084763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893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2" grpId="0"/>
      <p:bldP spid="51233" grpId="0" animBg="1"/>
      <p:bldP spid="51234" grpId="0" animBg="1"/>
      <p:bldP spid="51235" grpId="0"/>
      <p:bldP spid="51236" grpId="0" animBg="1"/>
      <p:bldP spid="51237" grpId="0"/>
      <p:bldP spid="512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th-TH" sz="5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แบบจำลองเครือข่าย</a:t>
            </a:r>
            <a:r>
              <a:rPr lang="en-US" sz="5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(Network data model)</a:t>
            </a:r>
            <a:endParaRPr lang="th-TH" sz="5000" b="1" smtClean="0"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122488" y="2057400"/>
            <a:ext cx="1692275" cy="519113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th-TH" sz="1800" b="1">
                <a:latin typeface="Tahoma" pitchFamily="34" charset="0"/>
                <a:cs typeface="Tahoma" pitchFamily="34" charset="0"/>
              </a:rPr>
              <a:t>พนักงานขาย</a:t>
            </a:r>
            <a:endParaRPr lang="th-TH" sz="2400">
              <a:cs typeface="Angsana New" pitchFamily="18" charset="-34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027738" y="2057400"/>
            <a:ext cx="1692275" cy="5191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th-TH" sz="1800" b="1">
                <a:latin typeface="Tahoma" pitchFamily="34" charset="0"/>
                <a:cs typeface="Tahoma" pitchFamily="34" charset="0"/>
              </a:rPr>
              <a:t>ลูกค้า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55650" y="3379788"/>
            <a:ext cx="1692275" cy="519112"/>
          </a:xfrm>
          <a:prstGeom prst="rect">
            <a:avLst/>
          </a:prstGeom>
          <a:solidFill>
            <a:srgbClr val="FFCC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th-TH" sz="1800" b="1">
                <a:latin typeface="Tahoma" pitchFamily="34" charset="0"/>
                <a:cs typeface="Tahoma" pitchFamily="34" charset="0"/>
              </a:rPr>
              <a:t>สินค้า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555875" y="4824413"/>
            <a:ext cx="2062163" cy="519112"/>
          </a:xfrm>
          <a:prstGeom prst="rect">
            <a:avLst/>
          </a:prstGeom>
          <a:solidFill>
            <a:srgbClr val="CCCC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th-TH" sz="1600" b="1">
                <a:latin typeface="Tahoma" pitchFamily="34" charset="0"/>
                <a:cs typeface="Tahoma" pitchFamily="34" charset="0"/>
              </a:rPr>
              <a:t>รายการในใบส่งของ</a:t>
            </a:r>
            <a:endParaRPr lang="en-US" sz="1600" b="1"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th-TH" sz="16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400550" y="3359150"/>
            <a:ext cx="1692275" cy="519113"/>
          </a:xfrm>
          <a:prstGeom prst="rect">
            <a:avLst/>
          </a:prstGeom>
          <a:solidFill>
            <a:srgbClr val="33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th-TH" sz="1800" b="1">
                <a:latin typeface="Tahoma" pitchFamily="34" charset="0"/>
                <a:cs typeface="Tahoma" pitchFamily="34" charset="0"/>
              </a:rPr>
              <a:t>ใบส่งของ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786563" y="3379788"/>
            <a:ext cx="1692275" cy="519112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th-TH" sz="1800" b="1">
                <a:latin typeface="Tahoma" pitchFamily="34" charset="0"/>
                <a:cs typeface="Tahoma" pitchFamily="34" charset="0"/>
              </a:rPr>
              <a:t>การชำระเงิน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702300" y="3033713"/>
            <a:ext cx="20605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6894513" y="2627313"/>
            <a:ext cx="3175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1471613" y="4335463"/>
            <a:ext cx="173513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749675" y="4335463"/>
            <a:ext cx="16271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3316288" y="3033713"/>
            <a:ext cx="173513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3316288" y="2546350"/>
            <a:ext cx="1587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5051425" y="3033713"/>
            <a:ext cx="1588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5702300" y="3033713"/>
            <a:ext cx="1588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7762875" y="3033713"/>
            <a:ext cx="1588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1471613" y="3848100"/>
            <a:ext cx="3175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3206750" y="4335463"/>
            <a:ext cx="3175" cy="488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V="1">
            <a:off x="3749675" y="4335463"/>
            <a:ext cx="1588" cy="488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V="1">
            <a:off x="5376863" y="3848100"/>
            <a:ext cx="1587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4151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Models – Diagrams Hierarchical and Network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46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243013"/>
            <a:ext cx="84486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463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th-TH" sz="5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แบบจำลองลำดับชั้น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(Hierarchical data model)</a:t>
            </a:r>
            <a:endParaRPr lang="th-TH" b="1" smtClean="0"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7493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12065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2230" name="Group 6"/>
          <p:cNvGraphicFramePr>
            <a:graphicFrameLocks noGrp="1"/>
          </p:cNvGraphicFramePr>
          <p:nvPr/>
        </p:nvGraphicFramePr>
        <p:xfrm>
          <a:off x="4356100" y="2420938"/>
          <a:ext cx="2016125" cy="274637"/>
        </p:xfrm>
        <a:graphic>
          <a:graphicData uri="http://schemas.openxmlformats.org/drawingml/2006/table">
            <a:tbl>
              <a:tblPr/>
              <a:tblGrid>
                <a:gridCol w="684213"/>
                <a:gridCol w="381000"/>
                <a:gridCol w="950912"/>
              </a:tblGrid>
              <a:tr h="274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B007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itchFamily="18" charset="0"/>
                          <a:cs typeface="Tahoma" pitchFamily="34" charset="0"/>
                        </a:rPr>
                        <a:t>…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หนองคาย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2241" name="Group 17"/>
          <p:cNvGraphicFramePr>
            <a:graphicFrameLocks noGrp="1"/>
          </p:cNvGraphicFramePr>
          <p:nvPr/>
        </p:nvGraphicFramePr>
        <p:xfrm>
          <a:off x="6877050" y="2420938"/>
          <a:ext cx="1944688" cy="274637"/>
        </p:xfrm>
        <a:graphic>
          <a:graphicData uri="http://schemas.openxmlformats.org/drawingml/2006/table">
            <a:tbl>
              <a:tblPr/>
              <a:tblGrid>
                <a:gridCol w="603250"/>
                <a:gridCol w="334963"/>
                <a:gridCol w="1006475"/>
              </a:tblGrid>
              <a:tr h="274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itchFamily="18" charset="0"/>
                          <a:cs typeface="Tahoma" pitchFamily="34" charset="0"/>
                        </a:rPr>
                        <a:t>…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อุบลราชธานี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0" y="3322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2252" name="Group 28"/>
          <p:cNvGraphicFramePr>
            <a:graphicFrameLocks noGrp="1"/>
          </p:cNvGraphicFramePr>
          <p:nvPr/>
        </p:nvGraphicFramePr>
        <p:xfrm>
          <a:off x="2916238" y="3141663"/>
          <a:ext cx="1728787" cy="288925"/>
        </p:xfrm>
        <a:graphic>
          <a:graphicData uri="http://schemas.openxmlformats.org/drawingml/2006/table">
            <a:tbl>
              <a:tblPr/>
              <a:tblGrid>
                <a:gridCol w="587375"/>
                <a:gridCol w="325437"/>
                <a:gridCol w="815975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B005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itchFamily="18" charset="0"/>
                          <a:cs typeface="Tahoma" pitchFamily="34" charset="0"/>
                        </a:rPr>
                        <a:t>…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อุดรธานี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2263" name="Group 39"/>
          <p:cNvGraphicFramePr>
            <a:graphicFrameLocks noGrp="1"/>
          </p:cNvGraphicFramePr>
          <p:nvPr/>
        </p:nvGraphicFramePr>
        <p:xfrm>
          <a:off x="5075238" y="3141663"/>
          <a:ext cx="1728787" cy="274637"/>
        </p:xfrm>
        <a:graphic>
          <a:graphicData uri="http://schemas.openxmlformats.org/drawingml/2006/table">
            <a:tbl>
              <a:tblPr/>
              <a:tblGrid>
                <a:gridCol w="641350"/>
                <a:gridCol w="355600"/>
                <a:gridCol w="731837"/>
              </a:tblGrid>
              <a:tr h="274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B003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itchFamily="18" charset="0"/>
                          <a:cs typeface="Tahoma" pitchFamily="34" charset="0"/>
                        </a:rPr>
                        <a:t>…</a:t>
                      </a: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อุดรธานี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0" y="3322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2274" name="Group 50"/>
          <p:cNvGraphicFramePr>
            <a:graphicFrameLocks noGrp="1"/>
          </p:cNvGraphicFramePr>
          <p:nvPr/>
        </p:nvGraphicFramePr>
        <p:xfrm>
          <a:off x="7199313" y="3141663"/>
          <a:ext cx="1944687" cy="287337"/>
        </p:xfrm>
        <a:graphic>
          <a:graphicData uri="http://schemas.openxmlformats.org/drawingml/2006/table">
            <a:tbl>
              <a:tblPr/>
              <a:tblGrid>
                <a:gridCol w="603250"/>
                <a:gridCol w="334962"/>
                <a:gridCol w="1006475"/>
              </a:tblGrid>
              <a:tr h="287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itchFamily="18" charset="0"/>
                          <a:cs typeface="Tahoma" pitchFamily="34" charset="0"/>
                        </a:rPr>
                        <a:t>…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นครราชสีมา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2285" name="Group 61"/>
          <p:cNvGraphicFramePr>
            <a:graphicFrameLocks noGrp="1"/>
          </p:cNvGraphicFramePr>
          <p:nvPr/>
        </p:nvGraphicFramePr>
        <p:xfrm>
          <a:off x="107950" y="3716338"/>
          <a:ext cx="4105275" cy="288925"/>
        </p:xfrm>
        <a:graphic>
          <a:graphicData uri="http://schemas.openxmlformats.org/drawingml/2006/table">
            <a:tbl>
              <a:tblPr/>
              <a:tblGrid>
                <a:gridCol w="701675"/>
                <a:gridCol w="685800"/>
                <a:gridCol w="901700"/>
                <a:gridCol w="363538"/>
                <a:gridCol w="750887"/>
                <a:gridCol w="701675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SUD21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สมชาย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เข็มกลัด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itchFamily="18" charset="0"/>
                          <a:cs typeface="Tahoma" pitchFamily="34" charset="0"/>
                        </a:rPr>
                        <a:t>…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ผู้จัดการ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30000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749" name="Rectangle 7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2302" name="Group 78"/>
          <p:cNvGraphicFramePr>
            <a:graphicFrameLocks noGrp="1"/>
          </p:cNvGraphicFramePr>
          <p:nvPr/>
        </p:nvGraphicFramePr>
        <p:xfrm>
          <a:off x="468313" y="4221163"/>
          <a:ext cx="3995737" cy="274637"/>
        </p:xfrm>
        <a:graphic>
          <a:graphicData uri="http://schemas.openxmlformats.org/drawingml/2006/table">
            <a:tbl>
              <a:tblPr/>
              <a:tblGrid>
                <a:gridCol w="682625"/>
                <a:gridCol w="495300"/>
                <a:gridCol w="1050925"/>
                <a:gridCol w="352425"/>
                <a:gridCol w="763587"/>
                <a:gridCol w="650875"/>
              </a:tblGrid>
              <a:tr h="274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SNK37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แอน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ทองประสม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itchFamily="18" charset="0"/>
                          <a:cs typeface="Tahoma" pitchFamily="34" charset="0"/>
                        </a:rPr>
                        <a:t>…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พนักงาน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12000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766" name="Rectangle 9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2319" name="Group 95"/>
          <p:cNvGraphicFramePr>
            <a:graphicFrameLocks noGrp="1"/>
          </p:cNvGraphicFramePr>
          <p:nvPr/>
        </p:nvGraphicFramePr>
        <p:xfrm>
          <a:off x="755650" y="4652963"/>
          <a:ext cx="4392613" cy="288925"/>
        </p:xfrm>
        <a:graphic>
          <a:graphicData uri="http://schemas.openxmlformats.org/drawingml/2006/table">
            <a:tbl>
              <a:tblPr/>
              <a:tblGrid>
                <a:gridCol w="661988"/>
                <a:gridCol w="644525"/>
                <a:gridCol w="1028700"/>
                <a:gridCol w="342900"/>
                <a:gridCol w="1028700"/>
                <a:gridCol w="685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SNK14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ศรราม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เทพพิทักษ์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itchFamily="18" charset="0"/>
                          <a:cs typeface="Tahoma" pitchFamily="34" charset="0"/>
                        </a:rPr>
                        <a:t>…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หัวหน้าแผนก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783" name="Rectangle 111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2336" name="Group 112"/>
          <p:cNvGraphicFramePr>
            <a:graphicFrameLocks noGrp="1"/>
          </p:cNvGraphicFramePr>
          <p:nvPr/>
        </p:nvGraphicFramePr>
        <p:xfrm>
          <a:off x="3203575" y="5157788"/>
          <a:ext cx="3744913" cy="274637"/>
        </p:xfrm>
        <a:graphic>
          <a:graphicData uri="http://schemas.openxmlformats.org/drawingml/2006/table">
            <a:tbl>
              <a:tblPr/>
              <a:tblGrid>
                <a:gridCol w="668338"/>
                <a:gridCol w="665162"/>
                <a:gridCol w="677863"/>
                <a:gridCol w="347662"/>
                <a:gridCol w="717550"/>
                <a:gridCol w="668338"/>
              </a:tblGrid>
              <a:tr h="274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SUD04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ปนัดดา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วงศ์ผู้ดี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itchFamily="18" charset="0"/>
                          <a:cs typeface="Tahoma" pitchFamily="34" charset="0"/>
                        </a:rPr>
                        <a:t>…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ผู้จัดการ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25000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2353" name="Group 129"/>
          <p:cNvGraphicFramePr>
            <a:graphicFrameLocks noGrp="1"/>
          </p:cNvGraphicFramePr>
          <p:nvPr/>
        </p:nvGraphicFramePr>
        <p:xfrm>
          <a:off x="3851275" y="5661025"/>
          <a:ext cx="3816350" cy="274638"/>
        </p:xfrm>
        <a:graphic>
          <a:graphicData uri="http://schemas.openxmlformats.org/drawingml/2006/table">
            <a:tbl>
              <a:tblPr/>
              <a:tblGrid>
                <a:gridCol w="682625"/>
                <a:gridCol w="688975"/>
                <a:gridCol w="679450"/>
                <a:gridCol w="352425"/>
                <a:gridCol w="763588"/>
                <a:gridCol w="649287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SUB09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สุวนันท์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คงยิ่ง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itchFamily="18" charset="0"/>
                          <a:cs typeface="Tahoma" pitchFamily="34" charset="0"/>
                        </a:rPr>
                        <a:t>…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พนักงาน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9000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2370" name="Group 146"/>
          <p:cNvGraphicFramePr>
            <a:graphicFrameLocks noGrp="1"/>
          </p:cNvGraphicFramePr>
          <p:nvPr/>
        </p:nvGraphicFramePr>
        <p:xfrm>
          <a:off x="4643438" y="6237288"/>
          <a:ext cx="4321175" cy="274637"/>
        </p:xfrm>
        <a:graphic>
          <a:graphicData uri="http://schemas.openxmlformats.org/drawingml/2006/table">
            <a:tbl>
              <a:tblPr/>
              <a:tblGrid>
                <a:gridCol w="650875"/>
                <a:gridCol w="801687"/>
                <a:gridCol w="1012825"/>
                <a:gridCol w="336550"/>
                <a:gridCol w="844550"/>
                <a:gridCol w="674688"/>
              </a:tblGrid>
              <a:tr h="274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SNR41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เจนจิรา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เกิดประสพ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itchFamily="18" charset="0"/>
                          <a:cs typeface="Tahoma" pitchFamily="34" charset="0"/>
                        </a:rPr>
                        <a:t>…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พนักงาน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9000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834" name="Line 162"/>
          <p:cNvSpPr>
            <a:spLocks noChangeShapeType="1"/>
          </p:cNvSpPr>
          <p:nvPr/>
        </p:nvSpPr>
        <p:spPr bwMode="auto">
          <a:xfrm flipH="1">
            <a:off x="900113" y="2565400"/>
            <a:ext cx="3455987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35" name="Line 163"/>
          <p:cNvSpPr>
            <a:spLocks noChangeShapeType="1"/>
          </p:cNvSpPr>
          <p:nvPr/>
        </p:nvSpPr>
        <p:spPr bwMode="auto">
          <a:xfrm>
            <a:off x="900113" y="2565400"/>
            <a:ext cx="0" cy="1150938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36" name="Line 164"/>
          <p:cNvSpPr>
            <a:spLocks noChangeShapeType="1"/>
          </p:cNvSpPr>
          <p:nvPr/>
        </p:nvSpPr>
        <p:spPr bwMode="auto">
          <a:xfrm>
            <a:off x="4284663" y="3429000"/>
            <a:ext cx="0" cy="792163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37" name="Line 165"/>
          <p:cNvSpPr>
            <a:spLocks noChangeShapeType="1"/>
          </p:cNvSpPr>
          <p:nvPr/>
        </p:nvSpPr>
        <p:spPr bwMode="auto">
          <a:xfrm>
            <a:off x="4284663" y="3429000"/>
            <a:ext cx="574675" cy="1223963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38" name="Line 166"/>
          <p:cNvSpPr>
            <a:spLocks noChangeShapeType="1"/>
          </p:cNvSpPr>
          <p:nvPr/>
        </p:nvSpPr>
        <p:spPr bwMode="auto">
          <a:xfrm>
            <a:off x="5940425" y="3429000"/>
            <a:ext cx="0" cy="1728788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39" name="Line 167"/>
          <p:cNvSpPr>
            <a:spLocks noChangeShapeType="1"/>
          </p:cNvSpPr>
          <p:nvPr/>
        </p:nvSpPr>
        <p:spPr bwMode="auto">
          <a:xfrm>
            <a:off x="7092950" y="2636838"/>
            <a:ext cx="0" cy="3024187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40" name="Line 168"/>
          <p:cNvSpPr>
            <a:spLocks noChangeShapeType="1"/>
          </p:cNvSpPr>
          <p:nvPr/>
        </p:nvSpPr>
        <p:spPr bwMode="auto">
          <a:xfrm>
            <a:off x="8027988" y="3429000"/>
            <a:ext cx="0" cy="2808288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41" name="Rectangle 169"/>
          <p:cNvSpPr>
            <a:spLocks noChangeArrowheads="1"/>
          </p:cNvSpPr>
          <p:nvPr/>
        </p:nvSpPr>
        <p:spPr bwMode="auto">
          <a:xfrm>
            <a:off x="6013450" y="1557338"/>
            <a:ext cx="12954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8842" name="Line 170"/>
          <p:cNvSpPr>
            <a:spLocks noChangeShapeType="1"/>
          </p:cNvSpPr>
          <p:nvPr/>
        </p:nvSpPr>
        <p:spPr bwMode="auto">
          <a:xfrm flipH="1">
            <a:off x="3779838" y="1700213"/>
            <a:ext cx="2233612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43" name="Line 171"/>
          <p:cNvSpPr>
            <a:spLocks noChangeShapeType="1"/>
          </p:cNvSpPr>
          <p:nvPr/>
        </p:nvSpPr>
        <p:spPr bwMode="auto">
          <a:xfrm>
            <a:off x="3779838" y="1700213"/>
            <a:ext cx="0" cy="14414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44" name="Line 172"/>
          <p:cNvSpPr>
            <a:spLocks noChangeShapeType="1"/>
          </p:cNvSpPr>
          <p:nvPr/>
        </p:nvSpPr>
        <p:spPr bwMode="auto">
          <a:xfrm flipH="1">
            <a:off x="5795963" y="1773238"/>
            <a:ext cx="8636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45" name="Line 173"/>
          <p:cNvSpPr>
            <a:spLocks noChangeShapeType="1"/>
          </p:cNvSpPr>
          <p:nvPr/>
        </p:nvSpPr>
        <p:spPr bwMode="auto">
          <a:xfrm>
            <a:off x="6659563" y="1773238"/>
            <a:ext cx="0" cy="13684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46" name="Line 174"/>
          <p:cNvSpPr>
            <a:spLocks noChangeShapeType="1"/>
          </p:cNvSpPr>
          <p:nvPr/>
        </p:nvSpPr>
        <p:spPr bwMode="auto">
          <a:xfrm>
            <a:off x="6659563" y="1773238"/>
            <a:ext cx="1081087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47" name="Line 175"/>
          <p:cNvSpPr>
            <a:spLocks noChangeShapeType="1"/>
          </p:cNvSpPr>
          <p:nvPr/>
        </p:nvSpPr>
        <p:spPr bwMode="auto">
          <a:xfrm>
            <a:off x="7308850" y="1700213"/>
            <a:ext cx="15843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8848" name="Line 176"/>
          <p:cNvSpPr>
            <a:spLocks noChangeShapeType="1"/>
          </p:cNvSpPr>
          <p:nvPr/>
        </p:nvSpPr>
        <p:spPr bwMode="auto">
          <a:xfrm>
            <a:off x="8893175" y="1700213"/>
            <a:ext cx="0" cy="14414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68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43925" cy="936625"/>
          </a:xfrm>
        </p:spPr>
        <p:txBody>
          <a:bodyPr/>
          <a:lstStyle/>
          <a:p>
            <a:pPr eaLnBrk="1" hangingPunct="1">
              <a:defRPr/>
            </a:pPr>
            <a:r>
              <a:rPr lang="th-TH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แบบจำลองข้อมูลเชิงสัมพันธ์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(Relational data model)</a:t>
            </a:r>
            <a:endParaRPr lang="th-TH" sz="4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graphicFrame>
        <p:nvGraphicFramePr>
          <p:cNvPr id="54275" name="Group 3"/>
          <p:cNvGraphicFramePr>
            <a:graphicFrameLocks noGrp="1"/>
          </p:cNvGraphicFramePr>
          <p:nvPr>
            <p:ph sz="half" idx="1"/>
          </p:nvPr>
        </p:nvGraphicFramePr>
        <p:xfrm>
          <a:off x="428625" y="1214438"/>
          <a:ext cx="6707188" cy="1916113"/>
        </p:xfrm>
        <a:graphic>
          <a:graphicData uri="http://schemas.openxmlformats.org/drawingml/2006/table">
            <a:tbl>
              <a:tblPr/>
              <a:tblGrid>
                <a:gridCol w="1235075"/>
                <a:gridCol w="1871663"/>
                <a:gridCol w="1728787"/>
                <a:gridCol w="1871663"/>
              </a:tblGrid>
              <a:tr h="3921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รหัสสาขา</a:t>
                      </a:r>
                      <a:endParaRPr kumimoji="0" lang="th-TH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ที่อยู่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จังหวัด</a:t>
                      </a:r>
                      <a:endParaRPr kumimoji="0" lang="th-TH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รหัสไปรษณีย์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B003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44/3 ถ.อุดรดุษฎี 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อุดรธานี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41000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B005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55/5 ถ.นิตโย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อุดรธานี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41000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B007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16  ถ.โพนพิสัย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หนองคาย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44000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30  ถ.ชยางกูร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อุบลราชธานี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34000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88/10  ถ.ราชสีมา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นครราชสีมา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43000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12" name="Group 40"/>
          <p:cNvGraphicFramePr>
            <a:graphicFrameLocks noGrp="1"/>
          </p:cNvGraphicFramePr>
          <p:nvPr>
            <p:ph sz="half" idx="2"/>
          </p:nvPr>
        </p:nvGraphicFramePr>
        <p:xfrm>
          <a:off x="428625" y="3286125"/>
          <a:ext cx="8497887" cy="2667002"/>
        </p:xfrm>
        <a:graphic>
          <a:graphicData uri="http://schemas.openxmlformats.org/drawingml/2006/table">
            <a:tbl>
              <a:tblPr/>
              <a:tblGrid>
                <a:gridCol w="1385887"/>
                <a:gridCol w="912813"/>
                <a:gridCol w="1090612"/>
                <a:gridCol w="1273175"/>
                <a:gridCol w="552450"/>
                <a:gridCol w="1254125"/>
                <a:gridCol w="933450"/>
                <a:gridCol w="1095375"/>
              </a:tblGrid>
              <a:tr h="411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รหัสพนักงาน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ชื่อ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นามสกุล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ตำแหน่ง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เพศ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วันเกิด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เงินเดือน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รหัสสาขา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SUD21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สมชาย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เข็มกลัด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ผู้จัดการ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ช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ตค. 2516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30000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B005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SNK37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แอน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ทองประสม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พนักงาน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ญ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 พย. 2519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12000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B007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SNK14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ศรราม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เทพพิทักษ์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หัวหน้าแผนก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ช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24 มีค. 2517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B007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SUB09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สุวนันท์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คงยิ่ง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พนักงาน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ญ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19 กพ. 2521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9000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SUD04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ปนัดดา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วงศ์ผู้ดี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ผู้จัดการ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ญ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กค. 2518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25000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B003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SNR41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เจนจิรา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เกิดประสพ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พนักงาน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ญ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13 มิย. 2520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9000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B004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2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Cordia New" pitchFamily="34" charset="-34"/>
              </a:rPr>
              <a:t>Object data model : </a:t>
            </a:r>
            <a:r>
              <a:rPr lang="th-TH" dirty="0">
                <a:cs typeface="Cordia New" pitchFamily="34" charset="-34"/>
              </a:rPr>
              <a:t>แบบจำลองเชิงวัตถุ</a:t>
            </a:r>
            <a:endParaRPr lang="th-TH" dirty="0" smtClean="0">
              <a:cs typeface="Cordia New" pitchFamily="34" charset="-34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 eaLnBrk="1" hangingPunct="1"/>
            <a:r>
              <a:rPr lang="th-TH" sz="3200" dirty="0" smtClean="0">
                <a:latin typeface="Cordia New" pitchFamily="34" charset="-34"/>
              </a:rPr>
              <a:t>แบบจำลองข้อมูลเชิงวัตถุใช้หลักการเกี่ยวกับ เอนติตี้</a:t>
            </a:r>
            <a:r>
              <a:rPr lang="en-US" sz="3200" dirty="0" smtClean="0">
                <a:latin typeface="Cordia New" pitchFamily="34" charset="-34"/>
              </a:rPr>
              <a:t> (Entity)</a:t>
            </a:r>
            <a:r>
              <a:rPr lang="th-TH" sz="3200" dirty="0" smtClean="0">
                <a:latin typeface="Cordia New" pitchFamily="34" charset="-34"/>
              </a:rPr>
              <a:t> ,       แอททริบิวท์</a:t>
            </a:r>
            <a:r>
              <a:rPr lang="en-US" sz="3200" dirty="0" smtClean="0">
                <a:latin typeface="Cordia New" pitchFamily="34" charset="-34"/>
              </a:rPr>
              <a:t>(Attribute)</a:t>
            </a:r>
            <a:r>
              <a:rPr lang="th-TH" sz="3200" dirty="0" smtClean="0">
                <a:latin typeface="Cordia New" pitchFamily="34" charset="-34"/>
              </a:rPr>
              <a:t> และความสัมพันธ์</a:t>
            </a:r>
            <a:r>
              <a:rPr lang="en-US" sz="3200" dirty="0" smtClean="0">
                <a:latin typeface="Cordia New" pitchFamily="34" charset="-34"/>
              </a:rPr>
              <a:t>(Relationship)</a:t>
            </a:r>
            <a:r>
              <a:rPr lang="th-TH" sz="3200" dirty="0" smtClean="0">
                <a:latin typeface="Cordia New" pitchFamily="34" charset="-34"/>
              </a:rPr>
              <a:t> </a:t>
            </a:r>
          </a:p>
          <a:p>
            <a:pPr algn="thaiDist" eaLnBrk="1" hangingPunct="1"/>
            <a:r>
              <a:rPr lang="th-TH" sz="3200" dirty="0" smtClean="0">
                <a:latin typeface="Cordia New" pitchFamily="34" charset="-34"/>
              </a:rPr>
              <a:t>ตัวอย่างของแบบจำลองนี้ได้แก่  </a:t>
            </a:r>
            <a:r>
              <a:rPr lang="en-US" sz="3200" dirty="0" smtClean="0">
                <a:latin typeface="Cordia New" pitchFamily="34" charset="-34"/>
              </a:rPr>
              <a:t>Entity-Relationship , Semantic , Functional , Object-Oriented</a:t>
            </a:r>
            <a:endParaRPr lang="th-TH" sz="3200" dirty="0" smtClean="0">
              <a:latin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413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ลำดับชั้นการเก็บข้อมูล (ต่อ)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solidFill>
                  <a:srgbClr val="0070C0"/>
                </a:solidFill>
                <a:latin typeface="Cordia New" pitchFamily="34" charset="-34"/>
              </a:rPr>
              <a:t>ฐานข้อมูล</a:t>
            </a:r>
            <a:r>
              <a:rPr lang="en-US" sz="3200" dirty="0">
                <a:solidFill>
                  <a:srgbClr val="0070C0"/>
                </a:solidFill>
                <a:latin typeface="Cordia New" pitchFamily="34" charset="-34"/>
              </a:rPr>
              <a:t>(Database)</a:t>
            </a:r>
            <a:r>
              <a:rPr lang="th-TH" sz="3200" dirty="0">
                <a:solidFill>
                  <a:srgbClr val="0070C0"/>
                </a:solidFill>
                <a:latin typeface="Cordia New" pitchFamily="34" charset="-34"/>
              </a:rPr>
              <a:t> </a:t>
            </a:r>
            <a:r>
              <a:rPr lang="th-TH" sz="3200" dirty="0">
                <a:latin typeface="Cordia New" pitchFamily="34" charset="-34"/>
              </a:rPr>
              <a:t>คือ การจัดเก็บ แฟ้มข้อมูล หลายๆ แฟ้มข้อมูล ไว้ภายใต้ระบบเดียวกัน </a:t>
            </a:r>
            <a:r>
              <a:rPr lang="th-TH" sz="3200" dirty="0" smtClean="0">
                <a:latin typeface="Cordia New" pitchFamily="34" charset="-34"/>
              </a:rPr>
              <a:t>เช่น </a:t>
            </a:r>
          </a:p>
          <a:p>
            <a:pPr lvl="1"/>
            <a:r>
              <a:rPr lang="th-TH" sz="2800" dirty="0" smtClean="0">
                <a:latin typeface="Cordia New" pitchFamily="34" charset="-34"/>
              </a:rPr>
              <a:t>เก็บแฟ้มข้อมูล </a:t>
            </a:r>
            <a:r>
              <a:rPr lang="th-TH" sz="2800" dirty="0">
                <a:latin typeface="Cordia New" pitchFamily="34" charset="-34"/>
              </a:rPr>
              <a:t>นักเรียน อาจารย์ วิชาที่เปิดสอน เป็นต้น</a:t>
            </a:r>
            <a:r>
              <a:rPr lang="th-TH" sz="2400" dirty="0">
                <a:latin typeface="Cordia New" pitchFamily="34" charset="-34"/>
              </a:rPr>
              <a:t> </a:t>
            </a:r>
          </a:p>
          <a:p>
            <a:endParaRPr lang="th-TH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29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dirty="0" smtClean="0"/>
              <a:t>Data </a:t>
            </a:r>
            <a:r>
              <a:rPr lang="nn-NO" dirty="0"/>
              <a:t>Models – </a:t>
            </a:r>
            <a:r>
              <a:rPr lang="nn-NO" dirty="0" smtClean="0"/>
              <a:t>Diagrams Relational</a:t>
            </a:r>
            <a:r>
              <a:rPr lang="nn-NO" dirty="0"/>
              <a:t>, ER, OO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50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62075"/>
            <a:ext cx="85725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144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Languages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th-TH" dirty="0" smtClean="0"/>
              <a:t>ใช้เพื่อระบุเจาะจง </a:t>
            </a:r>
            <a:r>
              <a:rPr lang="en-US" dirty="0" smtClean="0"/>
              <a:t>Database schema</a:t>
            </a:r>
            <a:endParaRPr lang="en-US" dirty="0"/>
          </a:p>
          <a:p>
            <a:pPr lvl="1"/>
            <a:r>
              <a:rPr lang="en-US" dirty="0" smtClean="0"/>
              <a:t>Database </a:t>
            </a:r>
            <a:r>
              <a:rPr lang="en-US" dirty="0"/>
              <a:t>schemas </a:t>
            </a:r>
            <a:r>
              <a:rPr lang="th-TH" dirty="0" smtClean="0"/>
              <a:t>ถูกเก็บไว้ใน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dictionary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 dictionary </a:t>
            </a:r>
            <a:r>
              <a:rPr lang="th-TH" dirty="0" smtClean="0"/>
              <a:t>บรรจุ</a:t>
            </a:r>
            <a:r>
              <a:rPr lang="en-US" dirty="0" smtClean="0"/>
              <a:t> metadata</a:t>
            </a:r>
            <a:endParaRPr lang="en-US" dirty="0"/>
          </a:p>
          <a:p>
            <a:pPr lvl="1"/>
            <a:r>
              <a:rPr lang="en-US" dirty="0" smtClean="0"/>
              <a:t>Metadata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th-TH" dirty="0" smtClean="0"/>
              <a:t>ที่อธิบาย</a:t>
            </a:r>
            <a:r>
              <a:rPr lang="en-US" dirty="0" smtClean="0"/>
              <a:t> </a:t>
            </a:r>
            <a:r>
              <a:rPr lang="en-US" dirty="0"/>
              <a:t>data, </a:t>
            </a:r>
            <a:r>
              <a:rPr lang="en-US" dirty="0" smtClean="0"/>
              <a:t>e.g. schema</a:t>
            </a:r>
          </a:p>
          <a:p>
            <a:pPr lvl="1"/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th-TH" dirty="0" smtClean="0"/>
              <a:t>เพื่อแสดงผลข้อมูลในฐานข้อมูล </a:t>
            </a:r>
            <a:r>
              <a:rPr lang="en-US" dirty="0" smtClean="0"/>
              <a:t>(query) </a:t>
            </a:r>
            <a:r>
              <a:rPr lang="th-TH" dirty="0" smtClean="0"/>
              <a:t>และปรับปรุง </a:t>
            </a:r>
            <a:r>
              <a:rPr lang="en-US" dirty="0" smtClean="0"/>
              <a:t>(</a:t>
            </a:r>
            <a:r>
              <a:rPr lang="th-TH" dirty="0" smtClean="0"/>
              <a:t>เพิ่ม, ลบ, แก้ไข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Procedural DMLs -and- Declarative DMLs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7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Languages : Example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52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66825"/>
            <a:ext cx="85248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436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Languages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</a:t>
            </a:r>
            <a:r>
              <a:rPr lang="en-US" dirty="0"/>
              <a:t>DMLs</a:t>
            </a:r>
          </a:p>
          <a:p>
            <a:pPr lvl="1"/>
            <a:r>
              <a:rPr lang="th-TH" dirty="0" smtClean="0"/>
              <a:t>ผู้ใช้ต้องระบุข้อมูลที่ต้องการ และต้องบอกวิธีการให้ได้มาซึ่งข้อมูลเหล่านั้น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relational algebra; (C, Pascal, Java, etc.)</a:t>
            </a:r>
          </a:p>
          <a:p>
            <a:r>
              <a:rPr lang="en-US" dirty="0" smtClean="0"/>
              <a:t>Declarative </a:t>
            </a:r>
            <a:r>
              <a:rPr lang="en-US" dirty="0"/>
              <a:t>DMLs (nonprocedural DMLs)</a:t>
            </a:r>
          </a:p>
          <a:p>
            <a:pPr lvl="1"/>
            <a:r>
              <a:rPr lang="th-TH" dirty="0" smtClean="0"/>
              <a:t>ผู้ใช้ระบุข้อมูลที่ต้องการเท่านั้น</a:t>
            </a:r>
            <a:r>
              <a:rPr lang="en-US" dirty="0" smtClean="0"/>
              <a:t> </a:t>
            </a:r>
            <a:r>
              <a:rPr lang="th-TH" dirty="0" smtClean="0"/>
              <a:t>โดย</a:t>
            </a:r>
            <a:r>
              <a:rPr lang="th-TH" u="sng" dirty="0" smtClean="0"/>
              <a:t>ไม่ต้อง</a:t>
            </a:r>
            <a:r>
              <a:rPr lang="th-TH" dirty="0" smtClean="0"/>
              <a:t>ระบุวิธีการ</a:t>
            </a:r>
            <a:endParaRPr lang="en-US" dirty="0"/>
          </a:p>
          <a:p>
            <a:pPr lvl="1"/>
            <a:r>
              <a:rPr lang="en-US" dirty="0" smtClean="0"/>
              <a:t>e.g</a:t>
            </a:r>
            <a:r>
              <a:rPr lang="en-US" dirty="0"/>
              <a:t>. relational tuple calculus, relational domain calculus, </a:t>
            </a:r>
            <a:r>
              <a:rPr lang="en-US" dirty="0" smtClean="0"/>
              <a:t>SQL </a:t>
            </a:r>
            <a:r>
              <a:rPr lang="en-US" dirty="0"/>
              <a:t>(core), </a:t>
            </a:r>
            <a:r>
              <a:rPr lang="en-US" dirty="0" err="1"/>
              <a:t>Quel</a:t>
            </a:r>
            <a:r>
              <a:rPr lang="en-US" dirty="0"/>
              <a:t>, QBE, </a:t>
            </a:r>
            <a:r>
              <a:rPr lang="en-US" dirty="0" err="1"/>
              <a:t>Datalog</a:t>
            </a:r>
            <a:r>
              <a:rPr lang="en-US" dirty="0"/>
              <a:t>; (Prolog)</a:t>
            </a:r>
          </a:p>
          <a:p>
            <a:r>
              <a:rPr lang="en-US" dirty="0" smtClean="0"/>
              <a:t>A </a:t>
            </a:r>
            <a:r>
              <a:rPr lang="en-US" dirty="0"/>
              <a:t>Query Language</a:t>
            </a:r>
          </a:p>
          <a:p>
            <a:pPr lvl="1"/>
            <a:r>
              <a:rPr lang="th-TH" dirty="0" smtClean="0"/>
              <a:t>ส่วนหนึ่งใน</a:t>
            </a:r>
            <a:r>
              <a:rPr lang="en-US" dirty="0" smtClean="0"/>
              <a:t> </a:t>
            </a:r>
            <a:r>
              <a:rPr lang="en-US" dirty="0"/>
              <a:t>DML </a:t>
            </a:r>
            <a:r>
              <a:rPr lang="th-TH" dirty="0" smtClean="0"/>
              <a:t>ซึ่งใช้ในการเรียกดูข้อมูลเท่านั้น (ไม่มีการปรับปรุงข้อมูล)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76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components </a:t>
            </a:r>
            <a:r>
              <a:rPr lang="en-US" dirty="0" smtClean="0"/>
              <a:t>of </a:t>
            </a:r>
            <a:r>
              <a:rPr lang="en-US" dirty="0"/>
              <a:t>DBMSs?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functional components of a database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u="sng" dirty="0" smtClean="0">
                <a:solidFill>
                  <a:srgbClr val="0070C0"/>
                </a:solidFill>
              </a:rPr>
              <a:t>Query </a:t>
            </a:r>
            <a:r>
              <a:rPr lang="en-US" u="sng" dirty="0">
                <a:solidFill>
                  <a:srgbClr val="0070C0"/>
                </a:solidFill>
              </a:rPr>
              <a:t>Processor Component</a:t>
            </a:r>
            <a:r>
              <a:rPr lang="en-US" dirty="0"/>
              <a:t>: </a:t>
            </a:r>
            <a:r>
              <a:rPr lang="th-TH" dirty="0"/>
              <a:t>เพื่อลดความซับซ้อนและอำนวยความสะดวกในการเข้าถึงข้อมูล</a:t>
            </a:r>
            <a:r>
              <a:rPr lang="en-US" dirty="0" smtClean="0"/>
              <a:t> </a:t>
            </a:r>
            <a:r>
              <a:rPr lang="en-US" dirty="0"/>
              <a:t>(convenient and efficient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u="sng" dirty="0" smtClean="0">
                <a:solidFill>
                  <a:srgbClr val="0070C0"/>
                </a:solidFill>
              </a:rPr>
              <a:t>Storage </a:t>
            </a:r>
            <a:r>
              <a:rPr lang="en-US" u="sng" dirty="0">
                <a:solidFill>
                  <a:srgbClr val="0070C0"/>
                </a:solidFill>
              </a:rPr>
              <a:t>Manager Component</a:t>
            </a:r>
            <a:r>
              <a:rPr lang="en-US" dirty="0"/>
              <a:t>: </a:t>
            </a:r>
            <a:r>
              <a:rPr lang="th-TH" dirty="0" smtClean="0"/>
              <a:t>ทำหน้าที่จัดการย้ายข้อมูลระหว่างดิสก์และหน่วยความจำให้มีประสิทธิภาพสูงที่สุด (ใช้เวลาน้อยที่สุด)</a:t>
            </a:r>
          </a:p>
          <a:p>
            <a:pPr lvl="1"/>
            <a:endParaRPr lang="en-US" dirty="0"/>
          </a:p>
          <a:p>
            <a:pPr lvl="1"/>
            <a:r>
              <a:rPr lang="en-US" u="sng" dirty="0" smtClean="0">
                <a:solidFill>
                  <a:srgbClr val="0070C0"/>
                </a:solidFill>
              </a:rPr>
              <a:t>Transaction </a:t>
            </a:r>
            <a:r>
              <a:rPr lang="en-US" u="sng" dirty="0">
                <a:solidFill>
                  <a:srgbClr val="0070C0"/>
                </a:solidFill>
              </a:rPr>
              <a:t>Manager Component</a:t>
            </a:r>
            <a:r>
              <a:rPr lang="en-US" dirty="0"/>
              <a:t>: </a:t>
            </a:r>
            <a:r>
              <a:rPr lang="th-TH" dirty="0" smtClean="0"/>
              <a:t>จัดการความเป็นอันหนึ่งอันเดียวกันของข้อมูล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atomicity) </a:t>
            </a:r>
            <a:r>
              <a:rPr lang="th-TH" dirty="0" smtClean="0"/>
              <a:t>และความสอดคล้อง </a:t>
            </a:r>
            <a:r>
              <a:rPr lang="en-US" dirty="0"/>
              <a:t>(</a:t>
            </a:r>
            <a:r>
              <a:rPr lang="en-US" dirty="0" smtClean="0"/>
              <a:t>concurrency) </a:t>
            </a:r>
            <a:r>
              <a:rPr lang="th-TH" dirty="0" smtClean="0"/>
              <a:t>ของแทรนเซคชัน </a:t>
            </a:r>
            <a:r>
              <a:rPr lang="en-US" dirty="0"/>
              <a:t>(</a:t>
            </a:r>
            <a:r>
              <a:rPr lang="en-US" dirty="0" smtClean="0"/>
              <a:t>transactions) </a:t>
            </a:r>
            <a:r>
              <a:rPr lang="th-TH" dirty="0" smtClean="0"/>
              <a:t>และสม่ำเสมอและคงทนของฐานข้อมูล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055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Processor Component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Query Processor:</a:t>
            </a:r>
          </a:p>
          <a:p>
            <a:pPr lvl="1"/>
            <a:r>
              <a:rPr lang="th-TH" sz="2400" dirty="0" smtClean="0"/>
              <a:t>โปรแกรมโมดูล </a:t>
            </a:r>
            <a:r>
              <a:rPr lang="en-US" sz="2400" dirty="0" smtClean="0"/>
              <a:t>(program module) </a:t>
            </a:r>
            <a:r>
              <a:rPr lang="th-TH" sz="2400" dirty="0" smtClean="0"/>
              <a:t>ที่เป็นส่วนเชื่อมต่อระหว่างฐานข้อมูลและโปรแกรมประยุกต์</a:t>
            </a:r>
            <a:endParaRPr lang="en-US" sz="2400" dirty="0" smtClean="0"/>
          </a:p>
          <a:p>
            <a:r>
              <a:rPr lang="en-US" sz="2800" dirty="0" smtClean="0"/>
              <a:t>Components include:</a:t>
            </a:r>
          </a:p>
          <a:p>
            <a:pPr lvl="1"/>
            <a:r>
              <a:rPr lang="en-US" sz="2400" dirty="0" smtClean="0"/>
              <a:t>DDL interpreter</a:t>
            </a:r>
          </a:p>
          <a:p>
            <a:pPr lvl="2"/>
            <a:r>
              <a:rPr lang="th-TH" sz="2400" dirty="0" smtClean="0"/>
              <a:t>ตีความคำสั่ง</a:t>
            </a:r>
            <a:r>
              <a:rPr lang="en-US" sz="2400" dirty="0" smtClean="0"/>
              <a:t> (interpret) </a:t>
            </a:r>
            <a:r>
              <a:rPr lang="en-US" sz="2400" dirty="0"/>
              <a:t>DDL </a:t>
            </a:r>
            <a:r>
              <a:rPr lang="th-TH" sz="2400" dirty="0" smtClean="0"/>
              <a:t>และบันทึกลงใน</a:t>
            </a:r>
            <a:r>
              <a:rPr lang="en-US" sz="2400" dirty="0" smtClean="0"/>
              <a:t> data </a:t>
            </a:r>
            <a:r>
              <a:rPr lang="en-US" sz="2400" dirty="0"/>
              <a:t>dictionary</a:t>
            </a:r>
          </a:p>
          <a:p>
            <a:pPr lvl="1"/>
            <a:r>
              <a:rPr lang="en-US" sz="2400" dirty="0" smtClean="0"/>
              <a:t>DML compiler</a:t>
            </a:r>
          </a:p>
          <a:p>
            <a:pPr lvl="2"/>
            <a:r>
              <a:rPr lang="th-TH" sz="2400" dirty="0" smtClean="0"/>
              <a:t>แปลคำสั่ง</a:t>
            </a:r>
            <a:r>
              <a:rPr lang="en-US" sz="2400" dirty="0" smtClean="0"/>
              <a:t> (translate) DML </a:t>
            </a:r>
            <a:r>
              <a:rPr lang="th-TH" sz="2400" dirty="0" smtClean="0"/>
              <a:t>เป็น </a:t>
            </a:r>
            <a:r>
              <a:rPr lang="en-US" sz="2400" dirty="0" smtClean="0"/>
              <a:t>query </a:t>
            </a:r>
            <a:r>
              <a:rPr lang="en-US" sz="2400" dirty="0"/>
              <a:t>evaluation </a:t>
            </a:r>
            <a:r>
              <a:rPr lang="en-US" sz="2400" dirty="0" smtClean="0"/>
              <a:t> plans </a:t>
            </a:r>
            <a:endParaRPr lang="en-US" sz="2400" dirty="0"/>
          </a:p>
          <a:p>
            <a:pPr lvl="1"/>
            <a:r>
              <a:rPr lang="en-US" sz="2400" dirty="0" smtClean="0"/>
              <a:t>Query </a:t>
            </a:r>
            <a:r>
              <a:rPr lang="en-US" sz="2400" dirty="0"/>
              <a:t>evaluation </a:t>
            </a:r>
            <a:r>
              <a:rPr lang="en-US" sz="2400" dirty="0" smtClean="0"/>
              <a:t>engine</a:t>
            </a:r>
          </a:p>
          <a:p>
            <a:pPr lvl="2"/>
            <a:r>
              <a:rPr lang="th-TH" sz="2400" dirty="0" smtClean="0"/>
              <a:t>ประมวลผลคิวรี </a:t>
            </a:r>
            <a:r>
              <a:rPr lang="en-US" sz="2400" dirty="0" smtClean="0"/>
              <a:t>(queries) </a:t>
            </a:r>
            <a:r>
              <a:rPr lang="th-TH" sz="2400" dirty="0" smtClean="0"/>
              <a:t>ตามแผนที่ได้จาก </a:t>
            </a:r>
            <a:r>
              <a:rPr lang="en-US" sz="2400" dirty="0"/>
              <a:t>query evaluation  plans</a:t>
            </a:r>
            <a:endParaRPr lang="th-TH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77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Manager Component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Storage Manager is</a:t>
            </a:r>
          </a:p>
          <a:p>
            <a:pPr lvl="1"/>
            <a:r>
              <a:rPr lang="th-TH" sz="2400" dirty="0"/>
              <a:t>โปรแกรมโมดูล</a:t>
            </a:r>
            <a:r>
              <a:rPr lang="th-TH" sz="2000" dirty="0"/>
              <a:t> </a:t>
            </a:r>
            <a:r>
              <a:rPr lang="th-TH" dirty="0" smtClean="0"/>
              <a:t>ที่เป็นส่วนเชื่อมต่อระหว่างข้อมูลที่ถูกเก็บไว้ในฐานข้อมูลและ โปรแกรมประยุกต์หรือคิวรีที่ถูกส่งเข้าสู่ระบบ</a:t>
            </a:r>
          </a:p>
          <a:p>
            <a:endParaRPr lang="th-TH" dirty="0"/>
          </a:p>
          <a:p>
            <a:r>
              <a:rPr lang="en-US" dirty="0" smtClean="0"/>
              <a:t>Components </a:t>
            </a:r>
            <a:r>
              <a:rPr lang="en-US" dirty="0"/>
              <a:t>include:</a:t>
            </a:r>
          </a:p>
          <a:p>
            <a:pPr lvl="1"/>
            <a:r>
              <a:rPr lang="en-US" dirty="0" smtClean="0"/>
              <a:t>Authorization </a:t>
            </a:r>
            <a:r>
              <a:rPr lang="en-US" dirty="0"/>
              <a:t>and integrity manager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manager</a:t>
            </a:r>
          </a:p>
          <a:p>
            <a:pPr lvl="1"/>
            <a:r>
              <a:rPr lang="en-US" dirty="0" smtClean="0"/>
              <a:t>Buffer </a:t>
            </a:r>
            <a:r>
              <a:rPr lang="en-US" dirty="0"/>
              <a:t>manager</a:t>
            </a:r>
          </a:p>
          <a:p>
            <a:r>
              <a:rPr lang="en-US" dirty="0" smtClean="0"/>
              <a:t>Structures </a:t>
            </a:r>
            <a:r>
              <a:rPr lang="en-US" dirty="0"/>
              <a:t>maintained: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files, data dictionary, </a:t>
            </a:r>
            <a:r>
              <a:rPr lang="en-US" dirty="0" smtClean="0"/>
              <a:t>indices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504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Manager Component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Transaction</a:t>
            </a:r>
            <a:r>
              <a:rPr lang="en-US" dirty="0"/>
              <a:t>:</a:t>
            </a:r>
          </a:p>
          <a:p>
            <a:pPr lvl="1"/>
            <a:r>
              <a:rPr lang="th-TH" sz="2800" dirty="0" smtClean="0"/>
              <a:t>กลุ่มของการดำเนินงานที่ทำหน้าที่เป็นฟังก์ชั่นเชิงตรรกะเดียวในการประยุกต์ฐานข้อมูล</a:t>
            </a:r>
          </a:p>
          <a:p>
            <a:pPr lvl="1"/>
            <a:r>
              <a:rPr lang="th-TH" sz="2800" dirty="0" smtClean="0"/>
              <a:t>แทรนเซคชั่นต้องมีคุณสมบัติ </a:t>
            </a:r>
            <a:r>
              <a:rPr lang="en-US" sz="2800" dirty="0" smtClean="0"/>
              <a:t>ACID </a:t>
            </a:r>
            <a:r>
              <a:rPr lang="th-TH" sz="2800" dirty="0"/>
              <a:t> ชุดของคุณสมบัติต่าง ๆ ที่จะรับประกันว่าการเปลี่ยนแปลงรายการของฐานข้อมูลได้ผ่านการประมวลผลมาอย่างเชื่อถือได้ ในทาง</a:t>
            </a:r>
            <a:r>
              <a:rPr lang="th-TH" sz="2800" dirty="0" smtClean="0"/>
              <a:t>ฐานข้อมูล</a:t>
            </a:r>
            <a:endParaRPr lang="en-US" sz="2800" dirty="0" smtClean="0"/>
          </a:p>
          <a:p>
            <a:pPr lvl="1"/>
            <a:r>
              <a:rPr lang="th-TH" sz="2800" dirty="0"/>
              <a:t>การดำเนินการทางตรรกะกับข้อมูลหนึ่งครั้งจะเรียกว่า 1 </a:t>
            </a:r>
            <a:r>
              <a:rPr lang="en-US" sz="2800" dirty="0"/>
              <a:t>transaction </a:t>
            </a:r>
            <a:r>
              <a:rPr lang="th-TH" sz="2800" dirty="0"/>
              <a:t>เช่น การโอนเงินจากบัญชีหนึ่งของธนาคารไปยังอีกบัญชีหนึ่ง ถือเป็น 1 </a:t>
            </a:r>
            <a:r>
              <a:rPr lang="en-US" sz="2800" dirty="0"/>
              <a:t>transaction </a:t>
            </a:r>
            <a:r>
              <a:rPr lang="th-TH" sz="2800" dirty="0"/>
              <a:t>แม้ว่าจะมีกระบวนการย่อยหลายอย่างใน </a:t>
            </a:r>
            <a:r>
              <a:rPr lang="en-US" sz="2800" dirty="0"/>
              <a:t>transaction </a:t>
            </a:r>
            <a:r>
              <a:rPr lang="th-TH" sz="2800" dirty="0"/>
              <a:t>นั้น ๆ ก็ตาม ความหมายของแต่ละคำจาก </a:t>
            </a:r>
            <a:r>
              <a:rPr lang="en-US" sz="2800" dirty="0"/>
              <a:t>ACID </a:t>
            </a:r>
            <a:r>
              <a:rPr lang="th-TH" sz="2800" dirty="0"/>
              <a:t>คือ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84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Manager </a:t>
            </a:r>
            <a:r>
              <a:rPr lang="en-US" dirty="0" smtClean="0"/>
              <a:t>Component (cont.)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Transaction Properties: ACID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 err="1">
                <a:solidFill>
                  <a:srgbClr val="0070C0"/>
                </a:solidFill>
              </a:rPr>
              <a:t>tomicity</a:t>
            </a:r>
            <a:r>
              <a:rPr lang="en-US" dirty="0"/>
              <a:t>: </a:t>
            </a:r>
            <a:r>
              <a:rPr lang="th-TH" dirty="0"/>
              <a:t> </a:t>
            </a:r>
            <a:r>
              <a:rPr lang="th-TH" sz="2600" dirty="0"/>
              <a:t>ผลลัพธ์ในการทำรายการเปลี่ยนแปลงหรือบริการใดๆ จะมีความเป็นอันหนึ่งอันเดียวกัน</a:t>
            </a:r>
            <a:r>
              <a:rPr lang="th-TH" dirty="0"/>
              <a:t> คือ </a:t>
            </a:r>
            <a:r>
              <a:rPr lang="th-TH" sz="2600" dirty="0"/>
              <a:t>ถูกกระทำและยืนยันผลลัพธ์ทั้งหมด หรือยกเลิกทั้งหมด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C </a:t>
            </a:r>
            <a:r>
              <a:rPr lang="en-US" dirty="0" err="1">
                <a:solidFill>
                  <a:srgbClr val="0070C0"/>
                </a:solidFill>
              </a:rPr>
              <a:t>onsistency</a:t>
            </a:r>
            <a:r>
              <a:rPr lang="en-US" dirty="0"/>
              <a:t>:</a:t>
            </a:r>
            <a:r>
              <a:rPr lang="th-TH" sz="2600" dirty="0"/>
              <a:t>คุณสมบัติที่ทำให้แน่ใจว่าฐานข้อมูลจะยังคงมีสภาพที่สอดคล้องกันทั้งก่อนหน้าและหลังการทำแทรนเซคชั่น</a:t>
            </a:r>
            <a:r>
              <a:rPr lang="en-US" sz="2600" dirty="0"/>
              <a:t> (</a:t>
            </a:r>
            <a:r>
              <a:rPr lang="th-TH" sz="2600" dirty="0"/>
              <a:t>ไม่ว่าแทรนเซคชันนั้น ๆ จะสำเร็จหรือไม่สำเร็จก็ตาม)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I solation</a:t>
            </a:r>
            <a:r>
              <a:rPr lang="en-US" dirty="0"/>
              <a:t>: </a:t>
            </a:r>
            <a:r>
              <a:rPr lang="th-TH" sz="2600" dirty="0"/>
              <a:t>จะไม่มีทรานแซคชั่นใด ๆ มาแทรกกลางระหว่างที่ทรานแซคชั่นหนึ่งกระทำการอยู่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D </a:t>
            </a:r>
            <a:r>
              <a:rPr lang="en-US" dirty="0" err="1">
                <a:solidFill>
                  <a:srgbClr val="0070C0"/>
                </a:solidFill>
              </a:rPr>
              <a:t>urability</a:t>
            </a:r>
            <a:r>
              <a:rPr lang="en-US" dirty="0"/>
              <a:t>: </a:t>
            </a:r>
            <a:r>
              <a:rPr lang="th-TH" sz="2800" dirty="0"/>
              <a:t> การรับประกันว่าข้อมูลที่เป็นผลจากการกระทำของ </a:t>
            </a:r>
            <a:r>
              <a:rPr lang="en-US" sz="2800" dirty="0"/>
              <a:t>transaction </a:t>
            </a:r>
            <a:r>
              <a:rPr lang="th-TH" sz="2800" dirty="0"/>
              <a:t>หนึ่ง ๆ จะยังคงอยู่หลังจากที่ </a:t>
            </a:r>
            <a:r>
              <a:rPr lang="en-US" sz="2800" dirty="0"/>
              <a:t>transaction </a:t>
            </a:r>
            <a:r>
              <a:rPr lang="th-TH" sz="2800" dirty="0"/>
              <a:t>นั้น ๆ ทำงานสำเร็จแล้วและไม่มีการยกเลิก แม้ว่าระบบจะเกิดล้มเหลวขึ้นก็ตาม</a:t>
            </a:r>
            <a:endParaRPr lang="en-US" dirty="0"/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6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Manager Component (cont.)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include</a:t>
            </a:r>
          </a:p>
          <a:p>
            <a:pPr lvl="1"/>
            <a:r>
              <a:rPr lang="en-US" dirty="0"/>
              <a:t>Transaction Manager</a:t>
            </a:r>
          </a:p>
          <a:p>
            <a:pPr lvl="1"/>
            <a:r>
              <a:rPr lang="en-US" dirty="0"/>
              <a:t>Lock Manager</a:t>
            </a:r>
          </a:p>
          <a:p>
            <a:pPr lvl="1"/>
            <a:r>
              <a:rPr lang="en-US" dirty="0"/>
              <a:t>Recovery Manage</a:t>
            </a:r>
            <a:endParaRPr lang="th-TH" dirty="0"/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dirty="0"/>
              <a:t>ลำดับชั้นการเก็บข้อมูล (ต่อ)</a:t>
            </a:r>
            <a:endParaRPr lang="en-US" sz="4400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6</a:t>
            </a:fld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066800" y="1600200"/>
            <a:ext cx="1747838" cy="7286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Database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066800" y="2619375"/>
            <a:ext cx="1747838" cy="61118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Files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066800" y="3494088"/>
            <a:ext cx="1747838" cy="465137"/>
          </a:xfrm>
          <a:prstGeom prst="rect">
            <a:avLst/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Records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066800" y="4192588"/>
            <a:ext cx="1747838" cy="46513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Fields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4921250"/>
            <a:ext cx="1747838" cy="465138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400" b="1">
                <a:latin typeface="Tahoma" pitchFamily="34" charset="0"/>
                <a:cs typeface="Tahoma" pitchFamily="34" charset="0"/>
              </a:rPr>
              <a:t>Characters (Byte)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066800" y="5619750"/>
            <a:ext cx="1747838" cy="3492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1500" b="1">
                <a:cs typeface="Arial" pitchFamily="34" charset="0"/>
              </a:rPr>
              <a:t>Bit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872163" y="3348038"/>
            <a:ext cx="3021012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Record</a:t>
            </a:r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ประกอบด้วย รหัส </a:t>
            </a:r>
            <a:r>
              <a:rPr lang="en-US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, </a:t>
            </a:r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นามสกุลและชื่อ</a:t>
            </a:r>
            <a:r>
              <a:rPr lang="en-US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,</a:t>
            </a:r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วันที่จ้างงาน</a:t>
            </a:r>
            <a:endParaRPr lang="en-US" sz="2400" b="1">
              <a:solidFill>
                <a:srgbClr val="0000FF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048000" y="1716088"/>
            <a:ext cx="1514475" cy="582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1000" dirty="0">
                <a:cs typeface="Arial" pitchFamily="34" charset="0"/>
              </a:rPr>
              <a:t>Personnel file</a:t>
            </a:r>
          </a:p>
          <a:p>
            <a:r>
              <a:rPr lang="en-US" sz="1000" dirty="0">
                <a:cs typeface="Arial" pitchFamily="34" charset="0"/>
              </a:rPr>
              <a:t>Department file</a:t>
            </a:r>
          </a:p>
          <a:p>
            <a:r>
              <a:rPr lang="en-US" sz="1000" dirty="0">
                <a:cs typeface="Arial" pitchFamily="34" charset="0"/>
              </a:rPr>
              <a:t>Payroll file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562475" y="1833563"/>
            <a:ext cx="18637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1400" b="1">
                <a:solidFill>
                  <a:srgbClr val="0000FF"/>
                </a:solidFill>
                <a:cs typeface="Arial" pitchFamily="34" charset="0"/>
              </a:rPr>
              <a:t>(Project database)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048000" y="2619375"/>
            <a:ext cx="2795588" cy="582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1000">
                <a:cs typeface="Arial" pitchFamily="34" charset="0"/>
              </a:rPr>
              <a:t>098-40-1370  Fiske, Steven  01-05-1985</a:t>
            </a:r>
          </a:p>
          <a:p>
            <a:r>
              <a:rPr lang="en-US" sz="1000">
                <a:cs typeface="Arial" pitchFamily="34" charset="0"/>
              </a:rPr>
              <a:t>549-77-1001  Buckley, Bill  02-17-1979</a:t>
            </a:r>
          </a:p>
          <a:p>
            <a:r>
              <a:rPr lang="en-US" sz="1000">
                <a:cs typeface="Arial" pitchFamily="34" charset="0"/>
              </a:rPr>
              <a:t>005-10-6321  Johns, Francine  10-07-1997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843588" y="2765425"/>
            <a:ext cx="15144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1400" b="1">
                <a:solidFill>
                  <a:srgbClr val="0000FF"/>
                </a:solidFill>
                <a:cs typeface="Arial" pitchFamily="34" charset="0"/>
              </a:rPr>
              <a:t>(Personnel file)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048000" y="3494088"/>
            <a:ext cx="2795588" cy="465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00">
                <a:cs typeface="Arial" pitchFamily="34" charset="0"/>
              </a:rPr>
              <a:t>098-40-1370  Fiske, Steven  01-05-1985</a:t>
            </a:r>
            <a:endParaRPr lang="en-US" sz="1600">
              <a:latin typeface="Angsana New" pitchFamily="18" charset="-34"/>
            </a:endParaRP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048000" y="4221163"/>
            <a:ext cx="698500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>
                <a:cs typeface="Arial" pitchFamily="34" charset="0"/>
              </a:rPr>
              <a:t>Fiske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862388" y="4221163"/>
            <a:ext cx="2149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Field </a:t>
            </a:r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นามสกุล</a:t>
            </a:r>
            <a:endParaRPr lang="en-US" sz="2400" b="1">
              <a:solidFill>
                <a:srgbClr val="0000FF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3048000" y="4949825"/>
            <a:ext cx="1047750" cy="465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1600">
                <a:cs typeface="Arial" pitchFamily="34" charset="0"/>
              </a:rPr>
              <a:t>1000100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4329113" y="4949825"/>
            <a:ext cx="29067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ตัวอักษร</a:t>
            </a:r>
            <a:r>
              <a:rPr lang="en-US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 F </a:t>
            </a:r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ใน</a:t>
            </a:r>
            <a:r>
              <a:rPr lang="en-US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 ASCII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3048000" y="5619750"/>
            <a:ext cx="931863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1600">
                <a:cs typeface="Arial" pitchFamily="34" charset="0"/>
              </a:rPr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15033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System Structure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60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76350"/>
            <a:ext cx="73152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329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interact with DBMSs ?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Administrators (DBAs)</a:t>
            </a:r>
          </a:p>
          <a:p>
            <a:r>
              <a:rPr lang="en-US" dirty="0" smtClean="0"/>
              <a:t>Database </a:t>
            </a:r>
            <a:r>
              <a:rPr lang="en-US" dirty="0"/>
              <a:t>Operators</a:t>
            </a:r>
          </a:p>
          <a:p>
            <a:r>
              <a:rPr lang="en-US" dirty="0" smtClean="0"/>
              <a:t>Database </a:t>
            </a:r>
            <a:r>
              <a:rPr lang="en-US" dirty="0"/>
              <a:t>Designers</a:t>
            </a:r>
          </a:p>
          <a:p>
            <a:r>
              <a:rPr lang="en-US" dirty="0" smtClean="0"/>
              <a:t>DB </a:t>
            </a:r>
            <a:r>
              <a:rPr lang="en-US" dirty="0"/>
              <a:t>Application Developers/Programmers </a:t>
            </a:r>
          </a:p>
          <a:p>
            <a:r>
              <a:rPr lang="en-US" dirty="0" smtClean="0"/>
              <a:t>End </a:t>
            </a:r>
            <a:r>
              <a:rPr lang="en-US" dirty="0"/>
              <a:t>Users</a:t>
            </a:r>
          </a:p>
          <a:p>
            <a:pPr lvl="1"/>
            <a:r>
              <a:rPr lang="en-US" dirty="0" smtClean="0"/>
              <a:t>Sophisticated </a:t>
            </a:r>
            <a:r>
              <a:rPr lang="en-US" dirty="0"/>
              <a:t>End Users</a:t>
            </a:r>
          </a:p>
          <a:p>
            <a:pPr lvl="1"/>
            <a:r>
              <a:rPr lang="en-US" dirty="0" smtClean="0"/>
              <a:t>Naive </a:t>
            </a:r>
            <a:r>
              <a:rPr lang="en-US" dirty="0"/>
              <a:t>End </a:t>
            </a:r>
            <a:r>
              <a:rPr lang="en-US" dirty="0" smtClean="0"/>
              <a:t>Users</a:t>
            </a:r>
          </a:p>
          <a:p>
            <a:r>
              <a:rPr lang="en-US" dirty="0"/>
              <a:t>DB System Designers and Implementers</a:t>
            </a:r>
          </a:p>
          <a:p>
            <a:r>
              <a:rPr lang="en-US" dirty="0" smtClean="0"/>
              <a:t>Database </a:t>
            </a:r>
            <a:r>
              <a:rPr lang="en-US" dirty="0"/>
              <a:t>Tool Developers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5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Administrators (</a:t>
            </a:r>
            <a:r>
              <a:rPr lang="en-US" dirty="0" smtClean="0"/>
              <a:t>DBAs) and </a:t>
            </a:r>
            <a:r>
              <a:rPr lang="en-US" dirty="0"/>
              <a:t>DB </a:t>
            </a:r>
            <a:r>
              <a:rPr lang="en-US" dirty="0" smtClean="0"/>
              <a:t>Operators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DBAs are </a:t>
            </a:r>
            <a:r>
              <a:rPr lang="en-US" dirty="0"/>
              <a:t>responsible for</a:t>
            </a:r>
          </a:p>
          <a:p>
            <a:pPr lvl="1"/>
            <a:r>
              <a:rPr lang="th-TH" sz="2400" dirty="0" smtClean="0"/>
              <a:t>เปิด</a:t>
            </a:r>
            <a:r>
              <a:rPr lang="en-US" sz="2400" dirty="0" smtClean="0"/>
              <a:t>/</a:t>
            </a:r>
            <a:r>
              <a:rPr lang="th-TH" sz="2400" dirty="0" smtClean="0"/>
              <a:t>ปิด</a:t>
            </a:r>
            <a:r>
              <a:rPr lang="en-US" dirty="0" smtClean="0"/>
              <a:t> </a:t>
            </a:r>
            <a:r>
              <a:rPr lang="th-TH" sz="2400" dirty="0" smtClean="0"/>
              <a:t>ฐานข้อมูล</a:t>
            </a:r>
            <a:endParaRPr lang="en-US" dirty="0"/>
          </a:p>
          <a:p>
            <a:pPr lvl="1"/>
            <a:r>
              <a:rPr lang="th-TH" sz="2400" dirty="0" smtClean="0"/>
              <a:t>บรรจุ,</a:t>
            </a:r>
            <a:r>
              <a:rPr lang="en-US" sz="2400" dirty="0" smtClean="0"/>
              <a:t> </a:t>
            </a:r>
            <a:r>
              <a:rPr lang="th-TH" sz="2400" dirty="0" smtClean="0"/>
              <a:t>นำเข้า</a:t>
            </a:r>
            <a:r>
              <a:rPr lang="th-TH" sz="2400" dirty="0"/>
              <a:t>,</a:t>
            </a:r>
            <a:r>
              <a:rPr lang="en-US" sz="2400" dirty="0" smtClean="0"/>
              <a:t> </a:t>
            </a:r>
            <a:r>
              <a:rPr lang="th-TH" sz="2400" dirty="0" smtClean="0"/>
              <a:t>ส่งออกข้อมูล เข้าสู่/ออกจากฐานข้อมูล</a:t>
            </a:r>
            <a:endParaRPr lang="en-US" dirty="0"/>
          </a:p>
          <a:p>
            <a:pPr lvl="1"/>
            <a:r>
              <a:rPr lang="th-TH" sz="2400" dirty="0" smtClean="0"/>
              <a:t>ให้สิทธิ์การเข้าใช้ฐานข้อมูลและทรัพยากร</a:t>
            </a:r>
            <a:endParaRPr lang="en-US" sz="2400" dirty="0"/>
          </a:p>
          <a:p>
            <a:pPr lvl="1"/>
            <a:r>
              <a:rPr lang="th-TH" sz="2400" dirty="0" smtClean="0"/>
              <a:t>ตรวจสอบการใช้ทรัพยากร</a:t>
            </a:r>
            <a:endParaRPr lang="en-US" sz="2400" dirty="0"/>
          </a:p>
          <a:p>
            <a:pPr lvl="1"/>
            <a:r>
              <a:rPr lang="th-TH" sz="2400" dirty="0" smtClean="0"/>
              <a:t>สำรองฐานข้อมูลตามระยะเวลาและเรียกคืนเมื่อจำเป็น</a:t>
            </a:r>
          </a:p>
          <a:p>
            <a:pPr lvl="1"/>
            <a:r>
              <a:rPr lang="th-TH" sz="2400" dirty="0" smtClean="0"/>
              <a:t>ปรับแต่งประสิทธิภาพ</a:t>
            </a:r>
            <a:endParaRPr lang="en-US" dirty="0"/>
          </a:p>
          <a:p>
            <a:pPr lvl="1"/>
            <a:r>
              <a:rPr lang="th-TH" sz="2400" dirty="0"/>
              <a:t>พิจารณาการอัพเกรดซอฟต์แวร์และฮาร์ดแวร์</a:t>
            </a:r>
            <a:endParaRPr lang="en-US" sz="2400" dirty="0"/>
          </a:p>
          <a:p>
            <a:r>
              <a:rPr lang="en-US" dirty="0" smtClean="0"/>
              <a:t>DB Operators are </a:t>
            </a:r>
            <a:r>
              <a:rPr lang="en-US" dirty="0"/>
              <a:t>responsible for</a:t>
            </a:r>
          </a:p>
          <a:p>
            <a:pPr lvl="1"/>
            <a:r>
              <a:rPr lang="th-TH" sz="2400" dirty="0" smtClean="0"/>
              <a:t>ช่วยเหลือ</a:t>
            </a:r>
            <a:r>
              <a:rPr lang="en-US" dirty="0" smtClean="0"/>
              <a:t> DBAs </a:t>
            </a:r>
            <a:r>
              <a:rPr lang="th-TH" sz="2400" dirty="0" smtClean="0"/>
              <a:t>ในการบำรุงรักษาการดำเนินงานฐานข้อมูลทั่วไป</a:t>
            </a:r>
            <a:endParaRPr lang="th-TH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6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 </a:t>
            </a:r>
            <a:r>
              <a:rPr lang="en-US" dirty="0"/>
              <a:t>Designers </a:t>
            </a:r>
            <a:r>
              <a:rPr lang="en-US" dirty="0" smtClean="0"/>
              <a:t>and DB </a:t>
            </a:r>
            <a:r>
              <a:rPr lang="en-US" dirty="0"/>
              <a:t>Developers / Programmers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Designers are </a:t>
            </a:r>
            <a:r>
              <a:rPr lang="en-US" dirty="0"/>
              <a:t>responsible for</a:t>
            </a:r>
          </a:p>
          <a:p>
            <a:pPr lvl="1"/>
            <a:r>
              <a:rPr lang="th-TH" sz="2400" dirty="0" smtClean="0"/>
              <a:t>วิเคราะห์ความต้องการในเชิงข้อมูล</a:t>
            </a:r>
            <a:endParaRPr lang="en-US" sz="2400" dirty="0"/>
          </a:p>
          <a:p>
            <a:pPr lvl="1"/>
            <a:r>
              <a:rPr lang="th-TH" sz="2400" dirty="0" smtClean="0"/>
              <a:t>ออกแบบโครงสร้างฐานข้อมูล</a:t>
            </a:r>
            <a:endParaRPr lang="en-US" sz="2400" dirty="0"/>
          </a:p>
          <a:p>
            <a:pPr lvl="2"/>
            <a:r>
              <a:rPr lang="en-US" dirty="0" smtClean="0"/>
              <a:t>View</a:t>
            </a:r>
            <a:r>
              <a:rPr lang="en-US" dirty="0"/>
              <a:t>, logical, and physical structures</a:t>
            </a:r>
          </a:p>
          <a:p>
            <a:pPr lvl="1"/>
            <a:r>
              <a:rPr lang="th-TH" sz="2400" dirty="0" smtClean="0"/>
              <a:t>สร้างฐานข้อมูล</a:t>
            </a:r>
            <a:endParaRPr lang="en-US" sz="2400" dirty="0"/>
          </a:p>
          <a:p>
            <a:r>
              <a:rPr lang="en-US" dirty="0" smtClean="0"/>
              <a:t>DB </a:t>
            </a:r>
            <a:r>
              <a:rPr lang="en-US" dirty="0"/>
              <a:t>Application Developers / Programmers</a:t>
            </a:r>
          </a:p>
          <a:p>
            <a:pPr lvl="1"/>
            <a:r>
              <a:rPr lang="th-TH" sz="2400" dirty="0" smtClean="0"/>
              <a:t>วิเคราะห์ความต้องการในเชิงการใช้งาน</a:t>
            </a:r>
            <a:endParaRPr lang="en-US" dirty="0"/>
          </a:p>
          <a:p>
            <a:pPr lvl="1"/>
            <a:r>
              <a:rPr lang="th-TH" sz="2400" dirty="0" smtClean="0"/>
              <a:t>พัฒนาโปรแกรม</a:t>
            </a:r>
          </a:p>
          <a:p>
            <a:pPr lvl="1"/>
            <a:r>
              <a:rPr lang="th-TH" sz="2400" dirty="0" smtClean="0"/>
              <a:t>ดำเนินการเกี่ยวกับโปรแกรม</a:t>
            </a:r>
            <a:endParaRPr lang="th-TH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98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Sophisticated End Users</a:t>
            </a:r>
          </a:p>
          <a:p>
            <a:pPr lvl="1"/>
            <a:r>
              <a:rPr lang="th-TH" sz="2400" dirty="0" smtClean="0"/>
              <a:t>เขียนคิวรีเฉพาะกิจ </a:t>
            </a:r>
            <a:r>
              <a:rPr lang="en-US" sz="2400" dirty="0"/>
              <a:t>(ad hoc) </a:t>
            </a:r>
            <a:r>
              <a:rPr lang="th-TH" sz="2400" dirty="0" smtClean="0"/>
              <a:t> เพื่อหาคำตอบที่ต้องการ</a:t>
            </a:r>
            <a:endParaRPr lang="en-US" dirty="0"/>
          </a:p>
          <a:p>
            <a:pPr lvl="1"/>
            <a:r>
              <a:rPr lang="th-TH" sz="2400" dirty="0" smtClean="0"/>
              <a:t>สร้างรายงานแบบเฉพาะกิจเพื่อผู้บริหารระดับสูง</a:t>
            </a:r>
            <a:endParaRPr lang="th-TH" dirty="0" smtClean="0"/>
          </a:p>
          <a:p>
            <a:r>
              <a:rPr lang="en-US" dirty="0" smtClean="0"/>
              <a:t>Naive </a:t>
            </a:r>
            <a:r>
              <a:rPr lang="en-US" dirty="0"/>
              <a:t>End Users</a:t>
            </a:r>
          </a:p>
          <a:p>
            <a:pPr lvl="1"/>
            <a:r>
              <a:rPr lang="th-TH" sz="2400" dirty="0" smtClean="0"/>
              <a:t>ใช้งานโปรแกรมประยุกต์</a:t>
            </a:r>
            <a:r>
              <a:rPr lang="en-US" sz="2400" dirty="0"/>
              <a:t> </a:t>
            </a:r>
            <a:r>
              <a:rPr lang="th-TH" sz="2400" dirty="0" smtClean="0"/>
              <a:t>ที่ได้จาก </a:t>
            </a:r>
            <a:r>
              <a:rPr lang="th-TH" dirty="0" smtClean="0"/>
              <a:t>โปรแกรมเมอร์</a:t>
            </a:r>
            <a:endParaRPr lang="en-US" dirty="0"/>
          </a:p>
          <a:p>
            <a:pPr lvl="2"/>
            <a:r>
              <a:rPr lang="en-US" dirty="0" smtClean="0"/>
              <a:t>Data </a:t>
            </a:r>
            <a:r>
              <a:rPr lang="en-US" dirty="0"/>
              <a:t>entry operators, …</a:t>
            </a:r>
          </a:p>
          <a:p>
            <a:pPr lvl="2"/>
            <a:r>
              <a:rPr lang="en-US" dirty="0" smtClean="0"/>
              <a:t>Executives</a:t>
            </a:r>
            <a:r>
              <a:rPr lang="en-US" dirty="0"/>
              <a:t>, managers, …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91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Important Participants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2800" dirty="0" smtClean="0"/>
              <a:t>ผู้นำในวงการอุตสาหกรรม</a:t>
            </a:r>
          </a:p>
          <a:p>
            <a:pPr lvl="1"/>
            <a:r>
              <a:rPr lang="en-US" sz="2400" dirty="0" smtClean="0"/>
              <a:t>Oracle</a:t>
            </a:r>
          </a:p>
          <a:p>
            <a:pPr lvl="2"/>
            <a:r>
              <a:rPr lang="en-US" sz="2400" dirty="0" smtClean="0"/>
              <a:t>Oracle</a:t>
            </a:r>
          </a:p>
          <a:p>
            <a:pPr lvl="1"/>
            <a:r>
              <a:rPr lang="en-US" sz="2400" dirty="0" smtClean="0"/>
              <a:t>IBM</a:t>
            </a:r>
          </a:p>
          <a:p>
            <a:pPr lvl="2"/>
            <a:r>
              <a:rPr lang="en-US" sz="2400" dirty="0" smtClean="0"/>
              <a:t>DB2</a:t>
            </a:r>
          </a:p>
          <a:p>
            <a:pPr lvl="1"/>
            <a:r>
              <a:rPr lang="en-US" sz="2400" dirty="0" smtClean="0"/>
              <a:t>Microsoft</a:t>
            </a:r>
          </a:p>
          <a:p>
            <a:pPr lvl="2"/>
            <a:r>
              <a:rPr lang="en-US" sz="2400" dirty="0" smtClean="0"/>
              <a:t>SQL Server, Access, FoxPro</a:t>
            </a:r>
          </a:p>
          <a:p>
            <a:pPr lvl="2"/>
            <a:r>
              <a:rPr lang="en-US" sz="2400" dirty="0" smtClean="0"/>
              <a:t>ODBC, AD</a:t>
            </a:r>
          </a:p>
          <a:p>
            <a:pPr lvl="1"/>
            <a:r>
              <a:rPr lang="en-US" sz="2400" dirty="0" smtClean="0"/>
              <a:t>Sybase</a:t>
            </a:r>
          </a:p>
          <a:p>
            <a:pPr lvl="2"/>
            <a:r>
              <a:rPr lang="en-US" sz="2400" dirty="0" smtClean="0"/>
              <a:t>Sybase</a:t>
            </a:r>
          </a:p>
          <a:p>
            <a:pPr lvl="1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2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of Database Products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800" dirty="0" smtClean="0"/>
              <a:t>Past and Present : </a:t>
            </a:r>
            <a:r>
              <a:rPr lang="th-TH" sz="2800" dirty="0" smtClean="0"/>
              <a:t>รองรับข้อมูลจำนวนมากและผู้ใช้งานพร้อมกันหลายคน </a:t>
            </a:r>
            <a:r>
              <a:rPr lang="en-US" sz="2800" dirty="0" smtClean="0"/>
              <a:t>(Multi-user)</a:t>
            </a:r>
          </a:p>
          <a:p>
            <a:pPr lvl="1"/>
            <a:r>
              <a:rPr lang="th-TH" sz="2400" dirty="0" smtClean="0"/>
              <a:t>การบริหารข้อมูลให้มีโครงสร้างที่ดี</a:t>
            </a:r>
            <a:endParaRPr lang="en-US" sz="2400" dirty="0" smtClean="0"/>
          </a:p>
          <a:p>
            <a:pPr lvl="1"/>
            <a:r>
              <a:rPr lang="en-US" sz="2400" dirty="0" smtClean="0"/>
              <a:t>On-line transaction (OLTP)</a:t>
            </a:r>
          </a:p>
          <a:p>
            <a:pPr lvl="1"/>
            <a:r>
              <a:rPr lang="en-US" sz="2400" dirty="0" smtClean="0"/>
              <a:t>Scalability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29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of Database </a:t>
            </a:r>
            <a:r>
              <a:rPr lang="en-US" dirty="0" smtClean="0"/>
              <a:t>Products (cont.)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Present and Future : A Complete System</a:t>
            </a:r>
          </a:p>
          <a:p>
            <a:pPr lvl="1"/>
            <a:r>
              <a:rPr lang="th-TH" sz="2400" dirty="0"/>
              <a:t>การจัดการข้อมูลที่หลากหลายและซับซ้อน</a:t>
            </a:r>
          </a:p>
          <a:p>
            <a:pPr lvl="1"/>
            <a:r>
              <a:rPr lang="en-US" sz="2400" dirty="0"/>
              <a:t>Advanced OLTP: workflow</a:t>
            </a:r>
          </a:p>
          <a:p>
            <a:pPr lvl="1"/>
            <a:r>
              <a:rPr lang="en-US" sz="2400" dirty="0"/>
              <a:t>Application development tools</a:t>
            </a:r>
          </a:p>
          <a:p>
            <a:pPr lvl="1"/>
            <a:r>
              <a:rPr lang="en-US" sz="2400" dirty="0"/>
              <a:t>Data repository: warehouse, data mart</a:t>
            </a:r>
          </a:p>
          <a:p>
            <a:pPr lvl="1"/>
            <a:r>
              <a:rPr lang="en-US" sz="2400" dirty="0"/>
              <a:t>Data analysis tools:</a:t>
            </a:r>
          </a:p>
          <a:p>
            <a:pPr lvl="2"/>
            <a:r>
              <a:rPr lang="en-US" sz="2400" dirty="0"/>
              <a:t>Online Analytical Processing (OLAP)</a:t>
            </a:r>
          </a:p>
          <a:p>
            <a:pPr lvl="2"/>
            <a:r>
              <a:rPr lang="en-US" sz="2400" dirty="0"/>
              <a:t>Data </a:t>
            </a:r>
            <a:r>
              <a:rPr lang="en-US" sz="2400" dirty="0" smtClean="0"/>
              <a:t>Mining</a:t>
            </a:r>
          </a:p>
          <a:p>
            <a:pPr lvl="1"/>
            <a:r>
              <a:rPr lang="en-US" sz="2700" dirty="0"/>
              <a:t>a well-rounded </a:t>
            </a:r>
            <a:r>
              <a:rPr lang="en-US" sz="2700" dirty="0" smtClean="0"/>
              <a:t>system </a:t>
            </a:r>
            <a:r>
              <a:rPr lang="th-TH" sz="2700" dirty="0" smtClean="0"/>
              <a:t>(รอบรู้)</a:t>
            </a:r>
          </a:p>
          <a:p>
            <a:pPr lvl="2"/>
            <a:r>
              <a:rPr lang="en-US" sz="2400" dirty="0" smtClean="0"/>
              <a:t>Network-enable</a:t>
            </a:r>
          </a:p>
          <a:p>
            <a:pPr lvl="2"/>
            <a:r>
              <a:rPr lang="en-US" sz="2400" dirty="0" smtClean="0"/>
              <a:t>XML-complaint, multi-model</a:t>
            </a:r>
            <a:endParaRPr lang="th-TH" sz="2400" dirty="0"/>
          </a:p>
          <a:p>
            <a:endParaRPr lang="th-TH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61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Architectures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th-TH" sz="2800" dirty="0" smtClean="0"/>
              <a:t>แบ่งตามจำนวนผู้ใช้</a:t>
            </a:r>
          </a:p>
          <a:p>
            <a:pPr lvl="1"/>
            <a:r>
              <a:rPr lang="en-US" sz="2500" dirty="0" smtClean="0"/>
              <a:t>Single-user Systems</a:t>
            </a:r>
          </a:p>
          <a:p>
            <a:pPr lvl="2"/>
            <a:r>
              <a:rPr lang="th-TH" sz="2400" dirty="0" smtClean="0"/>
              <a:t>ผู้ใช้งานเพียงคนเดียวใช้ระบบในช่วงเวลาหนึ่ง ๆ</a:t>
            </a:r>
          </a:p>
          <a:p>
            <a:pPr lvl="1"/>
            <a:r>
              <a:rPr lang="en-US" sz="2500" dirty="0" smtClean="0"/>
              <a:t>Multi-user Systems</a:t>
            </a:r>
          </a:p>
          <a:p>
            <a:pPr lvl="2"/>
            <a:r>
              <a:rPr lang="th-TH" sz="2400" dirty="0" smtClean="0"/>
              <a:t>ผู้ใช้งานหลายคนใช้ระบบในช่วงเวลาเดียวกัน</a:t>
            </a:r>
          </a:p>
          <a:p>
            <a:r>
              <a:rPr lang="th-TH" sz="2800" dirty="0" smtClean="0"/>
              <a:t>แบ่งตามสถานที่ตั้งของฐานข้อมูลและผู้ใช้</a:t>
            </a:r>
          </a:p>
          <a:p>
            <a:pPr lvl="1"/>
            <a:r>
              <a:rPr lang="en-US" sz="2100" dirty="0" smtClean="0"/>
              <a:t>Stand-alone DBMSs</a:t>
            </a:r>
          </a:p>
          <a:p>
            <a:pPr lvl="2"/>
            <a:r>
              <a:rPr lang="en-US" dirty="0" smtClean="0"/>
              <a:t>1 DBMS </a:t>
            </a:r>
            <a:r>
              <a:rPr lang="th-TH" dirty="0" smtClean="0"/>
              <a:t>รองรับผู้ใช้ในเครื่องเดียว</a:t>
            </a:r>
            <a:endParaRPr lang="en-US" dirty="0" smtClean="0"/>
          </a:p>
          <a:p>
            <a:pPr lvl="1"/>
            <a:r>
              <a:rPr lang="en-US" sz="2100" dirty="0" smtClean="0"/>
              <a:t>Client-Server (Centralized) DBMS</a:t>
            </a:r>
          </a:p>
          <a:p>
            <a:pPr lvl="2"/>
            <a:r>
              <a:rPr lang="en-US" dirty="0" smtClean="0"/>
              <a:t>1 </a:t>
            </a:r>
            <a:r>
              <a:rPr lang="th-TH" dirty="0" smtClean="0"/>
              <a:t>ฐานข้อมูลรองรับผู้ใช้หลายลูกข่าย  </a:t>
            </a:r>
            <a:r>
              <a:rPr lang="en-US" dirty="0" smtClean="0"/>
              <a:t>(multiple clients)</a:t>
            </a:r>
          </a:p>
          <a:p>
            <a:pPr lvl="1"/>
            <a:r>
              <a:rPr lang="en-US" sz="2100" dirty="0" smtClean="0"/>
              <a:t>Distributed DBMSs</a:t>
            </a:r>
          </a:p>
          <a:p>
            <a:pPr lvl="2"/>
            <a:r>
              <a:rPr lang="en-US" dirty="0" smtClean="0"/>
              <a:t>DBMS </a:t>
            </a:r>
            <a:r>
              <a:rPr lang="th-TH" dirty="0" smtClean="0"/>
              <a:t>หลาย ๆ ระบบผสานงานกัน</a:t>
            </a:r>
            <a:endParaRPr lang="en-US" dirty="0" smtClean="0"/>
          </a:p>
          <a:p>
            <a:pPr lvl="2"/>
            <a:endParaRPr lang="th-TH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011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แบ่งตามจำนวนผู้ใช้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/>
              <a:t>ฐานข้อมูที่มีผู้ใช้คนเดียว </a:t>
            </a:r>
            <a:r>
              <a:rPr lang="en-US" sz="2800" dirty="0" smtClean="0"/>
              <a:t>(Single-User)</a:t>
            </a:r>
          </a:p>
          <a:p>
            <a:pPr lvl="1"/>
            <a:r>
              <a:rPr lang="th-TH" sz="2400" dirty="0" smtClean="0"/>
              <a:t>บางครั้งเรียกว่า </a:t>
            </a:r>
            <a:r>
              <a:rPr lang="en-US" sz="2400" dirty="0" smtClean="0"/>
              <a:t>Stand alone database </a:t>
            </a:r>
            <a:r>
              <a:rPr lang="th-TH" sz="2400" dirty="0" smtClean="0"/>
              <a:t>หรือ </a:t>
            </a:r>
            <a:r>
              <a:rPr lang="en-US" sz="2400" dirty="0" smtClean="0"/>
              <a:t>Desktop database</a:t>
            </a:r>
          </a:p>
          <a:p>
            <a:pPr lvl="1"/>
            <a:endParaRPr lang="th-TH" sz="2900" dirty="0" smtClean="0"/>
          </a:p>
          <a:p>
            <a:pPr lvl="1"/>
            <a:endParaRPr lang="en-US" sz="2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124200"/>
            <a:ext cx="3929062" cy="264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4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Importance of DB Systems</a:t>
            </a:r>
            <a:endParaRPr lang="en-US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ก่อนจะมีระบบฐานข้อมูล</a:t>
            </a:r>
          </a:p>
          <a:p>
            <a:pPr lvl="1"/>
            <a:r>
              <a:rPr lang="th-TH" sz="2800" dirty="0" smtClean="0">
                <a:latin typeface="Cordia New" pitchFamily="34" charset="-34"/>
              </a:rPr>
              <a:t>ระบบแฟ้มข้อมูล(File</a:t>
            </a:r>
            <a:r>
              <a:rPr lang="en-US" sz="2800" dirty="0" smtClean="0">
                <a:latin typeface="Cordia New" pitchFamily="34" charset="-34"/>
              </a:rPr>
              <a:t>-based</a:t>
            </a:r>
            <a:r>
              <a:rPr lang="th-TH" sz="2800" dirty="0" smtClean="0">
                <a:latin typeface="Cordia New" pitchFamily="34" charset="-34"/>
              </a:rPr>
              <a:t> </a:t>
            </a:r>
            <a:r>
              <a:rPr lang="en-US" sz="2800" dirty="0" smtClean="0">
                <a:latin typeface="Cordia New" pitchFamily="34" charset="-34"/>
              </a:rPr>
              <a:t>system</a:t>
            </a:r>
            <a:r>
              <a:rPr lang="th-TH" sz="2800" dirty="0" smtClean="0">
                <a:latin typeface="Cordia New" pitchFamily="34" charset="-34"/>
              </a:rPr>
              <a:t>) คือ ชุดของโปรแกรมประยุกต์ที่ให้ผู้ใช้ใช้เพื่อประมวลผลงานที่ต้องการ โดยแต่ละโปรแกรมก็จะกำหนดและจัดการแฟ้มข้อมูลของตนเอง</a:t>
            </a:r>
          </a:p>
          <a:p>
            <a:pPr lvl="1"/>
            <a:r>
              <a:rPr lang="th-TH" sz="2800" dirty="0" smtClean="0">
                <a:latin typeface="Cordia New" pitchFamily="34" charset="-34"/>
              </a:rPr>
              <a:t>แฟ้มข้อมูลที่ใช้ในระบบไฟล์จะแยกจากกันเป็นเอกเทศ และอาจไม่มีความสัมพันธ์กัน</a:t>
            </a:r>
          </a:p>
          <a:p>
            <a:pPr lvl="1"/>
            <a:r>
              <a:rPr lang="th-TH" sz="2800" dirty="0" smtClean="0">
                <a:latin typeface="Cordia New" pitchFamily="34" charset="-34"/>
              </a:rPr>
              <a:t>โดยส่วนใหญ่ข้อมูลและโปรแกรมมักรวมอยู่ด้วยกันเป็นแฟ้มข้อมูล</a:t>
            </a:r>
            <a:endParaRPr lang="th-TH" sz="2400" dirty="0" smtClean="0">
              <a:latin typeface="Cordia New" pitchFamily="34" charset="-34"/>
            </a:endParaRPr>
          </a:p>
          <a:p>
            <a:endParaRPr lang="en-US" sz="2800" dirty="0"/>
          </a:p>
        </p:txBody>
      </p:sp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แบ่งตามจำนวนผู้ใช้(</a:t>
            </a:r>
            <a:r>
              <a:rPr lang="th-TH" dirty="0" smtClean="0"/>
              <a:t>ต่อ)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200" dirty="0"/>
              <a:t>ฐานข้อมูลที่มีผู้ใช้ครั้งละหลายคน </a:t>
            </a:r>
            <a:r>
              <a:rPr lang="en-US" sz="3200" dirty="0"/>
              <a:t>(Multi-User</a:t>
            </a:r>
            <a:r>
              <a:rPr lang="en-US" sz="3200" dirty="0" smtClean="0"/>
              <a:t>)</a:t>
            </a:r>
          </a:p>
          <a:p>
            <a:pPr lvl="1"/>
            <a:r>
              <a:rPr lang="th-TH" sz="2800" dirty="0">
                <a:latin typeface="4711_AtNoon_Regular" pitchFamily="2" charset="0"/>
              </a:rPr>
              <a:t>ระบบฐานข้อมูลแบบนี้จะสนับสนุนการใช้งานของผู้ใช้หลายคนในเวลาเดียวกัน</a:t>
            </a:r>
            <a:endParaRPr lang="en-US" sz="2900" dirty="0"/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18810"/>
            <a:ext cx="3942534" cy="345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311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แบ่งตามสถานที่ตั้งของฐานข้อมูล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ฐานข้อมูลแบบรวมศูนย์ </a:t>
            </a:r>
            <a:r>
              <a:rPr lang="en-US" dirty="0" smtClean="0"/>
              <a:t>(Centralized Database)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2109787"/>
            <a:ext cx="60102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734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แบ่งตามสถานที่ตั้งของฐานข้อมูล(2)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ฐานข้อมูลแบบกระจาย </a:t>
            </a:r>
            <a:r>
              <a:rPr lang="en-US" dirty="0" smtClean="0"/>
              <a:t>(Distributed Database)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57400"/>
            <a:ext cx="467896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966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Application Architectures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Client-Server(C/S)</a:t>
            </a:r>
          </a:p>
          <a:p>
            <a:pPr lvl="1"/>
            <a:r>
              <a:rPr lang="en-US" dirty="0"/>
              <a:t>Client machine: </a:t>
            </a:r>
            <a:r>
              <a:rPr lang="en-US" dirty="0" smtClean="0"/>
              <a:t>the database users work</a:t>
            </a:r>
          </a:p>
          <a:p>
            <a:pPr lvl="1"/>
            <a:r>
              <a:rPr lang="en-US" dirty="0" smtClean="0"/>
              <a:t>Server </a:t>
            </a:r>
            <a:r>
              <a:rPr lang="en-US" dirty="0"/>
              <a:t>machine: the database system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C/S : Two-tier architecture : small systems</a:t>
            </a:r>
          </a:p>
          <a:p>
            <a:pPr lvl="1"/>
            <a:r>
              <a:rPr lang="en-US" dirty="0" smtClean="0"/>
              <a:t>Client : </a:t>
            </a:r>
            <a:r>
              <a:rPr lang="th-TH" dirty="0" smtClean="0"/>
              <a:t>ผู้ใช้และโปรแกรมประยุกต์ฐานข้อมูล</a:t>
            </a:r>
            <a:r>
              <a:rPr lang="en-US" dirty="0" smtClean="0"/>
              <a:t> (DB application)</a:t>
            </a:r>
          </a:p>
          <a:p>
            <a:pPr lvl="1"/>
            <a:r>
              <a:rPr lang="en-US" dirty="0" smtClean="0"/>
              <a:t>Server : Database systems</a:t>
            </a:r>
          </a:p>
          <a:p>
            <a:r>
              <a:rPr lang="en-US" dirty="0" smtClean="0"/>
              <a:t>C/S : Three-tier architecture : large systems , web</a:t>
            </a:r>
          </a:p>
          <a:p>
            <a:pPr lvl="1"/>
            <a:r>
              <a:rPr lang="en-US" dirty="0" smtClean="0"/>
              <a:t>Client : </a:t>
            </a:r>
            <a:r>
              <a:rPr lang="th-TH" dirty="0" smtClean="0"/>
              <a:t>ส่งคำขอ/คำสั่งไปที่ </a:t>
            </a:r>
            <a:r>
              <a:rPr lang="en-US" dirty="0" smtClean="0"/>
              <a:t>Application server</a:t>
            </a:r>
          </a:p>
          <a:p>
            <a:pPr lvl="1"/>
            <a:r>
              <a:rPr lang="en-US" dirty="0" smtClean="0"/>
              <a:t>Application Server</a:t>
            </a:r>
            <a:r>
              <a:rPr lang="th-TH" dirty="0" smtClean="0"/>
              <a:t> </a:t>
            </a:r>
            <a:r>
              <a:rPr lang="en-US" dirty="0" smtClean="0"/>
              <a:t>: </a:t>
            </a:r>
            <a:r>
              <a:rPr lang="th-TH" dirty="0" smtClean="0"/>
              <a:t>ดำเนินงานเป็น </a:t>
            </a:r>
            <a:r>
              <a:rPr lang="en-US" dirty="0" smtClean="0"/>
              <a:t>server </a:t>
            </a:r>
            <a:r>
              <a:rPr lang="th-TH" dirty="0" smtClean="0"/>
              <a:t>สำหรับ </a:t>
            </a:r>
            <a:r>
              <a:rPr lang="en-US" dirty="0" smtClean="0"/>
              <a:t>client  </a:t>
            </a:r>
            <a:r>
              <a:rPr lang="th-TH" dirty="0" smtClean="0"/>
              <a:t>และดำเนินงานเหมือน </a:t>
            </a:r>
            <a:r>
              <a:rPr lang="en-US" dirty="0" smtClean="0"/>
              <a:t>client </a:t>
            </a:r>
            <a:r>
              <a:rPr lang="th-TH" dirty="0" smtClean="0"/>
              <a:t>สำหรับ </a:t>
            </a:r>
            <a:r>
              <a:rPr lang="en-US" dirty="0" smtClean="0"/>
              <a:t>database server</a:t>
            </a:r>
          </a:p>
          <a:p>
            <a:pPr lvl="1"/>
            <a:r>
              <a:rPr lang="en-US" dirty="0" smtClean="0"/>
              <a:t>Database Server : </a:t>
            </a:r>
            <a:r>
              <a:rPr lang="th-TH" dirty="0" smtClean="0"/>
              <a:t>ดำเนินงานของ </a:t>
            </a:r>
            <a:r>
              <a:rPr lang="en-US" dirty="0" smtClean="0"/>
              <a:t>DBMS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1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89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End of Introduction</a:t>
            </a:r>
            <a:endParaRPr lang="th-TH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1.1 File Systems</a:t>
            </a:r>
            <a:endParaRPr lang="en-US" dirty="0"/>
          </a:p>
        </p:txBody>
      </p:sp>
      <p:sp>
        <p:nvSpPr>
          <p:cNvPr id="3" name="ตัวยึด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8</a:t>
            </a:fld>
            <a:endParaRPr lang="en-US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033463" y="2268538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400" b="1">
                <a:solidFill>
                  <a:srgbClr val="FF0066"/>
                </a:solidFill>
                <a:latin typeface="Cordia New" pitchFamily="34" charset="-34"/>
                <a:cs typeface="Cordia New" pitchFamily="34" charset="-34"/>
              </a:rPr>
              <a:t>ฝ่ายบัญชี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976563" y="1600200"/>
            <a:ext cx="5329237" cy="863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463" y="1744663"/>
            <a:ext cx="172878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 dirty="0">
                <a:latin typeface="Cordia New" pitchFamily="34" charset="-34"/>
                <a:cs typeface="Cordia New" pitchFamily="34" charset="-34"/>
              </a:rPr>
              <a:t>โปรแกรมบัญชี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5426075" y="1744663"/>
            <a:ext cx="936625" cy="576262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>
                <a:latin typeface="Cordia New" pitchFamily="34" charset="-34"/>
                <a:cs typeface="Cordia New" pitchFamily="34" charset="-34"/>
              </a:rPr>
              <a:t>การขาย</a:t>
            </a: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6865938" y="1744663"/>
            <a:ext cx="936625" cy="576262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>
                <a:latin typeface="Cordia New" pitchFamily="34" charset="-34"/>
                <a:cs typeface="Cordia New" pitchFamily="34" charset="-34"/>
              </a:rPr>
              <a:t>ลูกค้า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033463" y="4048125"/>
            <a:ext cx="925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400" b="1">
                <a:solidFill>
                  <a:srgbClr val="FF0066"/>
                </a:solidFill>
                <a:latin typeface="Cordia New" pitchFamily="34" charset="-34"/>
                <a:cs typeface="Cordia New" pitchFamily="34" charset="-34"/>
              </a:rPr>
              <a:t>ฝ่ายขาย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903538" y="3255963"/>
            <a:ext cx="5329237" cy="863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3119438" y="3400425"/>
            <a:ext cx="1728787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Cordia New" pitchFamily="34" charset="-34"/>
                <a:cs typeface="Cordia New" pitchFamily="34" charset="-34"/>
              </a:rPr>
              <a:t>โปรแกรมการขาย</a:t>
            </a: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5137150" y="3400425"/>
            <a:ext cx="936625" cy="576263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>
                <a:latin typeface="Cordia New" pitchFamily="34" charset="-34"/>
                <a:cs typeface="Cordia New" pitchFamily="34" charset="-34"/>
              </a:rPr>
              <a:t>การขาย</a:t>
            </a: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6218238" y="3400425"/>
            <a:ext cx="936625" cy="576263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>
                <a:latin typeface="Cordia New" pitchFamily="34" charset="-34"/>
                <a:cs typeface="Cordia New" pitchFamily="34" charset="-34"/>
              </a:rPr>
              <a:t>ลูกค้า</a:t>
            </a: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7226300" y="3400425"/>
            <a:ext cx="936625" cy="576263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>
                <a:latin typeface="Cordia New" pitchFamily="34" charset="-34"/>
                <a:cs typeface="Cordia New" pitchFamily="34" charset="-34"/>
              </a:rPr>
              <a:t>สินค้า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033463" y="5561013"/>
            <a:ext cx="1116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400" b="1">
                <a:solidFill>
                  <a:srgbClr val="FF0066"/>
                </a:solidFill>
                <a:latin typeface="Cordia New" pitchFamily="34" charset="-34"/>
                <a:cs typeface="Cordia New" pitchFamily="34" charset="-34"/>
              </a:rPr>
              <a:t>ฝ่ายบุคคล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2905125" y="4841875"/>
            <a:ext cx="5329238" cy="863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121025" y="4986338"/>
            <a:ext cx="17287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 b="1">
                <a:latin typeface="Cordia New" pitchFamily="34" charset="-34"/>
                <a:cs typeface="Cordia New" pitchFamily="34" charset="-34"/>
              </a:rPr>
              <a:t>โปรแกรมฝ่ายบุคคล</a:t>
            </a:r>
          </a:p>
        </p:txBody>
      </p:sp>
      <p:sp>
        <p:nvSpPr>
          <p:cNvPr id="19" name="AutoShape 26"/>
          <p:cNvSpPr>
            <a:spLocks noChangeArrowheads="1"/>
          </p:cNvSpPr>
          <p:nvPr/>
        </p:nvSpPr>
        <p:spPr bwMode="auto">
          <a:xfrm>
            <a:off x="5138738" y="4986338"/>
            <a:ext cx="936625" cy="576262"/>
          </a:xfrm>
          <a:prstGeom prst="can">
            <a:avLst>
              <a:gd name="adj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>
                <a:latin typeface="Cordia New" pitchFamily="34" charset="-34"/>
                <a:cs typeface="Cordia New" pitchFamily="34" charset="-34"/>
              </a:rPr>
              <a:t>พนักงาน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2112963" y="2032000"/>
            <a:ext cx="720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2041525" y="3689350"/>
            <a:ext cx="720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2041525" y="5273675"/>
            <a:ext cx="720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3" name="Picture 8" descr="desk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682750"/>
            <a:ext cx="688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 descr="desk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3386138"/>
            <a:ext cx="688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 descr="desk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4968875"/>
            <a:ext cx="688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 of File-Based System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solidFill>
                  <a:schemeClr val="tx2"/>
                </a:solidFill>
                <a:latin typeface="Cordia New" pitchFamily="34" charset="-34"/>
              </a:rPr>
              <a:t>ข้อมูลถูกแบ่งและเก็บแยก</a:t>
            </a:r>
            <a:r>
              <a:rPr lang="th-TH" sz="3600" dirty="0">
                <a:solidFill>
                  <a:schemeClr val="tx2"/>
                </a:solidFill>
                <a:latin typeface="Cordia New" pitchFamily="34" charset="-34"/>
              </a:rPr>
              <a:t>จาก</a:t>
            </a:r>
            <a:r>
              <a:rPr lang="th-TH" sz="3200" dirty="0">
                <a:solidFill>
                  <a:schemeClr val="tx2"/>
                </a:solidFill>
                <a:latin typeface="Cordia New" pitchFamily="34" charset="-34"/>
              </a:rPr>
              <a:t>กัน</a:t>
            </a:r>
          </a:p>
          <a:p>
            <a:r>
              <a:rPr lang="th-TH" sz="3200" dirty="0">
                <a:solidFill>
                  <a:schemeClr val="tx2"/>
                </a:solidFill>
                <a:latin typeface="Cordia New" pitchFamily="34" charset="-34"/>
              </a:rPr>
              <a:t>ข้อมูลมีความซ้ำซ้อนกัน</a:t>
            </a:r>
          </a:p>
          <a:p>
            <a:r>
              <a:rPr lang="th-TH" sz="3200" dirty="0">
                <a:solidFill>
                  <a:schemeClr val="tx2"/>
                </a:solidFill>
                <a:latin typeface="Cordia New" pitchFamily="34" charset="-34"/>
              </a:rPr>
              <a:t>มีความขึ้นต่อกันของข้อมูล</a:t>
            </a:r>
          </a:p>
          <a:p>
            <a:r>
              <a:rPr lang="th-TH" sz="3200" dirty="0">
                <a:solidFill>
                  <a:schemeClr val="tx2"/>
                </a:solidFill>
                <a:latin typeface="Cordia New" pitchFamily="34" charset="-34"/>
              </a:rPr>
              <a:t>รูปแบบข้อมูลไม่ตรงกัน</a:t>
            </a:r>
          </a:p>
          <a:p>
            <a:r>
              <a:rPr lang="th-TH" sz="3200" dirty="0">
                <a:solidFill>
                  <a:schemeClr val="tx2"/>
                </a:solidFill>
                <a:latin typeface="Cordia New" pitchFamily="34" charset="-34"/>
              </a:rPr>
              <a:t>โปรแกรมที่ใช้งานมีความคงที่ไม่ยืดหยุ่น</a:t>
            </a:r>
          </a:p>
          <a:p>
            <a:endParaRPr lang="th-TH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F7EE-B48C-4631-AD4B-D555225D0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65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655</TotalTime>
  <Words>3788</Words>
  <Application>Microsoft Office PowerPoint</Application>
  <PresentationFormat>On-screen Show (4:3)</PresentationFormat>
  <Paragraphs>845</Paragraphs>
  <Slides>74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5" baseType="lpstr">
      <vt:lpstr>4711_AtNoon_Regular</vt:lpstr>
      <vt:lpstr>Angsana New</vt:lpstr>
      <vt:lpstr>Arial</vt:lpstr>
      <vt:lpstr>Calibri</vt:lpstr>
      <vt:lpstr>Calibri Light</vt:lpstr>
      <vt:lpstr>Cordia New</vt:lpstr>
      <vt:lpstr>Tahoma</vt:lpstr>
      <vt:lpstr>Times New Roman</vt:lpstr>
      <vt:lpstr>Webdings</vt:lpstr>
      <vt:lpstr>Wingdings</vt:lpstr>
      <vt:lpstr>Retrospect</vt:lpstr>
      <vt:lpstr>DBMS</vt:lpstr>
      <vt:lpstr>Overview</vt:lpstr>
      <vt:lpstr>ลำดับชั้นการเก็บข้อมูล</vt:lpstr>
      <vt:lpstr>ลำดับชั้นการเก็บข้อมูล (ต่อ)</vt:lpstr>
      <vt:lpstr>ลำดับชั้นการเก็บข้อมูล (ต่อ)</vt:lpstr>
      <vt:lpstr>ลำดับชั้นการเก็บข้อมูล (ต่อ)</vt:lpstr>
      <vt:lpstr>The Importance of DB Systems</vt:lpstr>
      <vt:lpstr>Fix 1.1 File Systems</vt:lpstr>
      <vt:lpstr>Limitation of File-Based System</vt:lpstr>
      <vt:lpstr>Limitation of File-Based System (cont.)</vt:lpstr>
      <vt:lpstr>Limitation of File-Based System (cont.)</vt:lpstr>
      <vt:lpstr>Limitation of File-Based System (cont.)</vt:lpstr>
      <vt:lpstr>Limitation of File-Based System (cont.)</vt:lpstr>
      <vt:lpstr>Limitation of File-Based System (cont.)</vt:lpstr>
      <vt:lpstr>Database Systems : Definition</vt:lpstr>
      <vt:lpstr>Database Systems (cont.)</vt:lpstr>
      <vt:lpstr>Database Systems (cont.)</vt:lpstr>
      <vt:lpstr>Database Systems (cont.)</vt:lpstr>
      <vt:lpstr>Database Management System : DBMS</vt:lpstr>
      <vt:lpstr>Goal of DBMS</vt:lpstr>
      <vt:lpstr>Management of Data</vt:lpstr>
      <vt:lpstr>File Systems vs. Database Systems</vt:lpstr>
      <vt:lpstr>การประยุกต์ใช้ระบบงานฐานข้อมูล</vt:lpstr>
      <vt:lpstr>Advantages of DB Systems</vt:lpstr>
      <vt:lpstr>Disadvantages of DB Systems</vt:lpstr>
      <vt:lpstr>Data Abstraction</vt:lpstr>
      <vt:lpstr>View of Data</vt:lpstr>
      <vt:lpstr>ANSI/SPARC Architecture</vt:lpstr>
      <vt:lpstr>Schema</vt:lpstr>
      <vt:lpstr>Levels of Data Abstraction</vt:lpstr>
      <vt:lpstr>View level : ระดับมุมมอง</vt:lpstr>
      <vt:lpstr>PowerPoint Presentation</vt:lpstr>
      <vt:lpstr>Logical Level : ระดับแนวคิด</vt:lpstr>
      <vt:lpstr>Logical Level</vt:lpstr>
      <vt:lpstr>Logical Level</vt:lpstr>
      <vt:lpstr>Physical Level : ระดับกายภาพ</vt:lpstr>
      <vt:lpstr>PowerPoint Presentation</vt:lpstr>
      <vt:lpstr>Data Independence</vt:lpstr>
      <vt:lpstr>Why do we need 3 levels?</vt:lpstr>
      <vt:lpstr>DB Models and History</vt:lpstr>
      <vt:lpstr>DB Models and History (cont.)</vt:lpstr>
      <vt:lpstr>Data Model</vt:lpstr>
      <vt:lpstr>Database Models</vt:lpstr>
      <vt:lpstr>แบบจำลองลำดับชั้น(Hierarchical data model)</vt:lpstr>
      <vt:lpstr>แบบจำลองเครือข่าย(Network data model)</vt:lpstr>
      <vt:lpstr>Data Models – Diagrams Hierarchical and Network</vt:lpstr>
      <vt:lpstr>แบบจำลองลำดับชั้น(Hierarchical data model)</vt:lpstr>
      <vt:lpstr>แบบจำลองข้อมูลเชิงสัมพันธ์(Relational data model)</vt:lpstr>
      <vt:lpstr>Object data model : แบบจำลองเชิงวัตถุ</vt:lpstr>
      <vt:lpstr>Data Models – Diagrams Relational, ER, OO</vt:lpstr>
      <vt:lpstr>Database Languages</vt:lpstr>
      <vt:lpstr>DB Languages : Example</vt:lpstr>
      <vt:lpstr>Data Manipulation Languages</vt:lpstr>
      <vt:lpstr>What are the components of DBMSs?</vt:lpstr>
      <vt:lpstr>Query Processor Component</vt:lpstr>
      <vt:lpstr>Storage Manager Component</vt:lpstr>
      <vt:lpstr>Transaction Manager Component</vt:lpstr>
      <vt:lpstr>Transaction Manager Component (cont.)</vt:lpstr>
      <vt:lpstr>Transaction Manager Component (cont.)</vt:lpstr>
      <vt:lpstr>DB System Structure</vt:lpstr>
      <vt:lpstr>Who interact with DBMSs ?</vt:lpstr>
      <vt:lpstr>DB Administrators (DBAs) and DB Operators</vt:lpstr>
      <vt:lpstr>DB Designers and DB Developers / Programmers</vt:lpstr>
      <vt:lpstr>End Users</vt:lpstr>
      <vt:lpstr>Very Important Participants</vt:lpstr>
      <vt:lpstr>Trends of Database Products</vt:lpstr>
      <vt:lpstr>Trends of Database Products (cont.)</vt:lpstr>
      <vt:lpstr>DBMS Architectures</vt:lpstr>
      <vt:lpstr>แบ่งตามจำนวนผู้ใช้</vt:lpstr>
      <vt:lpstr>แบ่งตามจำนวนผู้ใช้(ต่อ)</vt:lpstr>
      <vt:lpstr>แบ่งตามสถานที่ตั้งของฐานข้อมูล</vt:lpstr>
      <vt:lpstr>แบ่งตามสถานที่ตั้งของฐานข้อมูล(2)</vt:lpstr>
      <vt:lpstr>DB Application Architectures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Com</dc:creator>
  <cp:lastModifiedBy>CHARTWUT</cp:lastModifiedBy>
  <cp:revision>200</cp:revision>
  <dcterms:created xsi:type="dcterms:W3CDTF">2013-04-05T06:18:46Z</dcterms:created>
  <dcterms:modified xsi:type="dcterms:W3CDTF">2015-08-03T05:23:41Z</dcterms:modified>
</cp:coreProperties>
</file>