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06-Jan-24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05E7-D4C0-2F1F-7CFD-63F3C92D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78" y="0"/>
            <a:ext cx="10754101" cy="914401"/>
          </a:xfrm>
        </p:spPr>
        <p:txBody>
          <a:bodyPr>
            <a:normAutofit fontScale="90000"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Söhne"/>
              </a:rPr>
              <a:t>Introduction to MongoDB and SQL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93AA-8FC6-AC4C-4C2A-4A25605E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45" y="1081551"/>
            <a:ext cx="6400800" cy="3007659"/>
          </a:xfrm>
        </p:spPr>
        <p:txBody>
          <a:bodyPr>
            <a:normAutofit/>
          </a:bodyPr>
          <a:lstStyle/>
          <a:p>
            <a:r>
              <a:rPr lang="en-US" sz="2400" b="0" i="0" u="sng" dirty="0">
                <a:solidFill>
                  <a:schemeClr val="bg1"/>
                </a:solidFill>
                <a:effectLst/>
                <a:latin typeface="Söhne"/>
              </a:rPr>
              <a:t>MongoDB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is a leading NoSQL database that diverges from the traditional relational database management systems. MongoDB embraces a document-oriented model, storing data in JSON-like documents within collections. MongoDB's emphasis on scalability, flexibility, and efficient handling of unstructured data positions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E20F1A-7777-325E-FFF6-0B59DF1A3A1F}"/>
              </a:ext>
            </a:extLst>
          </p:cNvPr>
          <p:cNvSpPr txBox="1">
            <a:spLocks/>
          </p:cNvSpPr>
          <p:nvPr/>
        </p:nvSpPr>
        <p:spPr>
          <a:xfrm>
            <a:off x="6724590" y="914401"/>
            <a:ext cx="4982094" cy="580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76D9A6-3689-3D1C-FB24-A805E7A47DB8}"/>
              </a:ext>
            </a:extLst>
          </p:cNvPr>
          <p:cNvSpPr txBox="1">
            <a:spLocks/>
          </p:cNvSpPr>
          <p:nvPr/>
        </p:nvSpPr>
        <p:spPr>
          <a:xfrm>
            <a:off x="1252248" y="535955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898-3A3B-503D-6B16-1FA60C943611}"/>
              </a:ext>
            </a:extLst>
          </p:cNvPr>
          <p:cNvSpPr txBox="1"/>
          <p:nvPr/>
        </p:nvSpPr>
        <p:spPr>
          <a:xfrm>
            <a:off x="6725265" y="1042223"/>
            <a:ext cx="5261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sng" dirty="0">
                <a:solidFill>
                  <a:schemeClr val="bg1"/>
                </a:solidFill>
                <a:effectLst/>
                <a:latin typeface="Söhne"/>
              </a:rPr>
              <a:t>Structured Query Language(SQL)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is the foundation of relational database management systems. SQL is a domain –specific language used in programming and designed for managing data held in a relational database management syste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m. SQL  is 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eveloped for managing and manipulating structured data.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1AA1F-1087-3128-99CA-D27D5881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33" y="4089210"/>
            <a:ext cx="7010400" cy="26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05E7-D4C0-2F1F-7CFD-63F3C92D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78" y="0"/>
            <a:ext cx="10754101" cy="914401"/>
          </a:xfrm>
        </p:spPr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chemeClr val="bg1"/>
                </a:solidFill>
                <a:effectLst/>
                <a:latin typeface="Söhne"/>
              </a:rPr>
              <a:t>MONGODB  FEATURES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93AA-8FC6-AC4C-4C2A-4A25605E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58" y="835743"/>
            <a:ext cx="11721684" cy="268420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b="0" i="0" u="sng" dirty="0">
                <a:solidFill>
                  <a:schemeClr val="bg1"/>
                </a:solidFill>
                <a:effectLst/>
                <a:latin typeface="Söhne"/>
              </a:rPr>
              <a:t>MongoDB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      Document-Oriented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MongoDB stores data in flexible, JSON-like documents.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1"/>
                </a:solidFill>
                <a:effectLst/>
                <a:latin typeface="Söhne"/>
              </a:rPr>
              <a:t>Schema-less</a:t>
            </a:r>
            <a:r>
              <a:rPr lang="en-US" sz="2100" b="0" i="0" dirty="0">
                <a:solidFill>
                  <a:schemeClr val="bg1"/>
                </a:solidFill>
                <a:effectLst/>
                <a:latin typeface="Söhne"/>
              </a:rPr>
              <a:t>: Documents in MongoDB collections can have varying structures.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1"/>
                </a:solidFill>
                <a:effectLst/>
                <a:latin typeface="Söhne"/>
              </a:rPr>
              <a:t>Scalability</a:t>
            </a:r>
            <a:r>
              <a:rPr lang="en-US" sz="2100" b="0" i="0" dirty="0">
                <a:solidFill>
                  <a:schemeClr val="bg1"/>
                </a:solidFill>
                <a:effectLst/>
                <a:latin typeface="Söhne"/>
              </a:rPr>
              <a:t>: MongoDB is horizontally scalable, allowing for distributed and large-scale databases.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1"/>
                </a:solidFill>
                <a:effectLst/>
                <a:latin typeface="Söhne"/>
              </a:rPr>
              <a:t>No Joins</a:t>
            </a:r>
            <a:r>
              <a:rPr lang="en-US" sz="2100" b="0" i="0" dirty="0">
                <a:solidFill>
                  <a:schemeClr val="bg1"/>
                </a:solidFill>
                <a:effectLst/>
                <a:latin typeface="Söhne"/>
              </a:rPr>
              <a:t>: MongoDB uses embedded documents and arrays to represent relationships.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E20F1A-7777-325E-FFF6-0B59DF1A3A1F}"/>
              </a:ext>
            </a:extLst>
          </p:cNvPr>
          <p:cNvSpPr txBox="1">
            <a:spLocks/>
          </p:cNvSpPr>
          <p:nvPr/>
        </p:nvSpPr>
        <p:spPr>
          <a:xfrm>
            <a:off x="6724590" y="914401"/>
            <a:ext cx="4982094" cy="580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76D9A6-3689-3D1C-FB24-A805E7A47DB8}"/>
              </a:ext>
            </a:extLst>
          </p:cNvPr>
          <p:cNvSpPr txBox="1">
            <a:spLocks/>
          </p:cNvSpPr>
          <p:nvPr/>
        </p:nvSpPr>
        <p:spPr>
          <a:xfrm>
            <a:off x="1252248" y="535955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D01D59-BAE3-A9E4-2972-E160DD59BB47}"/>
              </a:ext>
            </a:extLst>
          </p:cNvPr>
          <p:cNvSpPr/>
          <p:nvPr/>
        </p:nvSpPr>
        <p:spPr>
          <a:xfrm>
            <a:off x="343356" y="1553266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27E929-F599-7F1E-EBE8-D714366C2075}"/>
              </a:ext>
            </a:extLst>
          </p:cNvPr>
          <p:cNvSpPr/>
          <p:nvPr/>
        </p:nvSpPr>
        <p:spPr>
          <a:xfrm>
            <a:off x="334296" y="2117131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F3CC66-0C81-966B-A348-305AB8D2B018}"/>
              </a:ext>
            </a:extLst>
          </p:cNvPr>
          <p:cNvSpPr/>
          <p:nvPr/>
        </p:nvSpPr>
        <p:spPr>
          <a:xfrm>
            <a:off x="343356" y="2553688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083795-A04B-E893-A5C3-5FBDCEAEE484}"/>
              </a:ext>
            </a:extLst>
          </p:cNvPr>
          <p:cNvSpPr/>
          <p:nvPr/>
        </p:nvSpPr>
        <p:spPr>
          <a:xfrm>
            <a:off x="334297" y="3051446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CAB658-BA8A-259E-B5EC-11463617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59" y="3598606"/>
            <a:ext cx="5407742" cy="31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05E7-D4C0-2F1F-7CFD-63F3C92D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78" y="0"/>
            <a:ext cx="10754101" cy="914401"/>
          </a:xfrm>
        </p:spPr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chemeClr val="bg1"/>
                </a:solidFill>
                <a:effectLst/>
                <a:latin typeface="Söhne"/>
              </a:rPr>
              <a:t>SQL  FEATURES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93AA-8FC6-AC4C-4C2A-4A25605E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58" y="835743"/>
            <a:ext cx="11721684" cy="268420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b="0" i="0" u="sng" dirty="0">
                <a:solidFill>
                  <a:schemeClr val="bg1"/>
                </a:solidFill>
                <a:effectLst/>
                <a:latin typeface="Söhne"/>
              </a:rPr>
              <a:t>SQL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      Table Structure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SQL databases store data in structured tables with predefined schemas.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ACID Compliance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SQL databases ensure atomicity, consistency, isolation, and durability.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Powerful Queries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SQL supports complex queries using JOIN operations.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Relationships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SQL databases establish relationships between tables using foreign keys.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E20F1A-7777-325E-FFF6-0B59DF1A3A1F}"/>
              </a:ext>
            </a:extLst>
          </p:cNvPr>
          <p:cNvSpPr txBox="1">
            <a:spLocks/>
          </p:cNvSpPr>
          <p:nvPr/>
        </p:nvSpPr>
        <p:spPr>
          <a:xfrm>
            <a:off x="6724590" y="914401"/>
            <a:ext cx="4982094" cy="580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76D9A6-3689-3D1C-FB24-A805E7A47DB8}"/>
              </a:ext>
            </a:extLst>
          </p:cNvPr>
          <p:cNvSpPr txBox="1">
            <a:spLocks/>
          </p:cNvSpPr>
          <p:nvPr/>
        </p:nvSpPr>
        <p:spPr>
          <a:xfrm>
            <a:off x="1252248" y="535955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D01D59-BAE3-A9E4-2972-E160DD59BB47}"/>
              </a:ext>
            </a:extLst>
          </p:cNvPr>
          <p:cNvSpPr/>
          <p:nvPr/>
        </p:nvSpPr>
        <p:spPr>
          <a:xfrm>
            <a:off x="343356" y="1553266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27E929-F599-7F1E-EBE8-D714366C2075}"/>
              </a:ext>
            </a:extLst>
          </p:cNvPr>
          <p:cNvSpPr/>
          <p:nvPr/>
        </p:nvSpPr>
        <p:spPr>
          <a:xfrm>
            <a:off x="334296" y="2117131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F3CC66-0C81-966B-A348-305AB8D2B018}"/>
              </a:ext>
            </a:extLst>
          </p:cNvPr>
          <p:cNvSpPr/>
          <p:nvPr/>
        </p:nvSpPr>
        <p:spPr>
          <a:xfrm>
            <a:off x="343356" y="2553688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083795-A04B-E893-A5C3-5FBDCEAEE484}"/>
              </a:ext>
            </a:extLst>
          </p:cNvPr>
          <p:cNvSpPr/>
          <p:nvPr/>
        </p:nvSpPr>
        <p:spPr>
          <a:xfrm>
            <a:off x="334297" y="3051446"/>
            <a:ext cx="1164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83E4A-C898-C422-28B5-6557DA34C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76" b="19073"/>
          <a:stretch/>
        </p:blipFill>
        <p:spPr>
          <a:xfrm>
            <a:off x="561408" y="3716593"/>
            <a:ext cx="4949158" cy="2803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E7F3CF-F970-1C45-ABFE-5C41680B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86" y="3697245"/>
            <a:ext cx="5059437" cy="2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05E7-D4C0-2F1F-7CFD-63F3C92D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78" y="0"/>
            <a:ext cx="10754101" cy="914401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Söhne"/>
              </a:rPr>
              <a:t>USE CASES: MONGODB AND SQL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93AA-8FC6-AC4C-4C2A-4A25605E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45" y="1081552"/>
            <a:ext cx="6400800" cy="2457408"/>
          </a:xfrm>
        </p:spPr>
        <p:txBody>
          <a:bodyPr>
            <a:normAutofit/>
          </a:bodyPr>
          <a:lstStyle/>
          <a:p>
            <a:r>
              <a:rPr lang="en-US" sz="2400" b="0" i="0" u="sng" dirty="0">
                <a:solidFill>
                  <a:schemeClr val="bg1"/>
                </a:solidFill>
                <a:effectLst/>
                <a:latin typeface="Söhne"/>
              </a:rPr>
              <a:t>MongoDB</a:t>
            </a:r>
          </a:p>
          <a:p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Well-suited for applications with dynamic and evolving schemas,</a:t>
            </a:r>
          </a:p>
          <a:p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 real-time applications,</a:t>
            </a:r>
          </a:p>
          <a:p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 and projects requiring high scalability.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E20F1A-7777-325E-FFF6-0B59DF1A3A1F}"/>
              </a:ext>
            </a:extLst>
          </p:cNvPr>
          <p:cNvSpPr txBox="1">
            <a:spLocks/>
          </p:cNvSpPr>
          <p:nvPr/>
        </p:nvSpPr>
        <p:spPr>
          <a:xfrm>
            <a:off x="6724590" y="914401"/>
            <a:ext cx="4982094" cy="580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76D9A6-3689-3D1C-FB24-A805E7A47DB8}"/>
              </a:ext>
            </a:extLst>
          </p:cNvPr>
          <p:cNvSpPr txBox="1">
            <a:spLocks/>
          </p:cNvSpPr>
          <p:nvPr/>
        </p:nvSpPr>
        <p:spPr>
          <a:xfrm>
            <a:off x="1252248" y="535955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898-3A3B-503D-6B16-1FA60C943611}"/>
              </a:ext>
            </a:extLst>
          </p:cNvPr>
          <p:cNvSpPr txBox="1"/>
          <p:nvPr/>
        </p:nvSpPr>
        <p:spPr>
          <a:xfrm>
            <a:off x="6725265" y="1042223"/>
            <a:ext cx="52618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sng" dirty="0">
                <a:solidFill>
                  <a:schemeClr val="bg1"/>
                </a:solidFill>
                <a:effectLst/>
                <a:latin typeface="Söhne"/>
              </a:rPr>
              <a:t>Structured Query Language(SQL)</a:t>
            </a:r>
          </a:p>
          <a:p>
            <a:endParaRPr lang="en-US" sz="800" b="0" i="0" u="sng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Ideal for projects with fixed schemas, </a:t>
            </a:r>
          </a:p>
          <a:p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complex queries, </a:t>
            </a:r>
          </a:p>
          <a:p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and the need for strong consistency.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51A7C-B697-B970-E557-83FAD41F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36" y="3429000"/>
            <a:ext cx="7125064" cy="30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05E7-D4C0-2F1F-7CFD-63F3C92D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78" y="0"/>
            <a:ext cx="11585577" cy="914401"/>
          </a:xfrm>
        </p:spPr>
        <p:txBody>
          <a:bodyPr>
            <a:normAutofit fontScale="90000"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Söhne"/>
              </a:rPr>
              <a:t>PROS AND CONS OF MongoDB and SQL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93AA-8FC6-AC4C-4C2A-4A25605E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45" y="983229"/>
            <a:ext cx="5891155" cy="2861181"/>
          </a:xfrm>
        </p:spPr>
        <p:txBody>
          <a:bodyPr>
            <a:normAutofit fontScale="32500" lnSpcReduction="20000"/>
          </a:bodyPr>
          <a:lstStyle/>
          <a:p>
            <a:r>
              <a:rPr lang="en-US" sz="9600" b="0" i="0" u="sng" dirty="0">
                <a:solidFill>
                  <a:schemeClr val="bg1"/>
                </a:solidFill>
                <a:effectLst/>
                <a:latin typeface="Söhne"/>
              </a:rPr>
              <a:t>MongoDB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 </a:t>
            </a:r>
            <a:r>
              <a:rPr lang="en-US" sz="7400" b="1" i="0" dirty="0">
                <a:solidFill>
                  <a:schemeClr val="bg1"/>
                </a:solidFill>
                <a:effectLst/>
                <a:latin typeface="Söhne"/>
              </a:rPr>
              <a:t>Pros:</a:t>
            </a:r>
            <a:r>
              <a:rPr lang="en-US" sz="7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7400" b="0" i="1" dirty="0">
                <a:solidFill>
                  <a:schemeClr val="bg1"/>
                </a:solidFill>
                <a:effectLst/>
                <a:latin typeface="Söhne"/>
              </a:rPr>
              <a:t>Flexible schema, scalability, efficient for read and write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400" b="0" i="0" dirty="0">
                <a:solidFill>
                  <a:schemeClr val="bg1"/>
                </a:solidFill>
                <a:effectLst/>
                <a:latin typeface="Söhne"/>
              </a:rPr>
              <a:t>  </a:t>
            </a:r>
            <a:r>
              <a:rPr lang="en-US" sz="7400" b="1" i="0" dirty="0">
                <a:solidFill>
                  <a:schemeClr val="bg1"/>
                </a:solidFill>
                <a:effectLst/>
                <a:latin typeface="Söhne"/>
              </a:rPr>
              <a:t>Cons:</a:t>
            </a:r>
            <a:r>
              <a:rPr lang="en-US" sz="7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7400" b="0" i="1" dirty="0">
                <a:solidFill>
                  <a:schemeClr val="bg1"/>
                </a:solidFill>
                <a:effectLst/>
                <a:latin typeface="Söhne"/>
              </a:rPr>
              <a:t>May not be suitable for complex transactions or applications requiring strong ACID compliance.</a:t>
            </a:r>
          </a:p>
          <a:p>
            <a:r>
              <a:rPr lang="en-US" sz="7400" b="0" i="1" u="sng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en-US" sz="7400" b="0" i="1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E20F1A-7777-325E-FFF6-0B59DF1A3A1F}"/>
              </a:ext>
            </a:extLst>
          </p:cNvPr>
          <p:cNvSpPr txBox="1">
            <a:spLocks/>
          </p:cNvSpPr>
          <p:nvPr/>
        </p:nvSpPr>
        <p:spPr>
          <a:xfrm>
            <a:off x="6724590" y="914401"/>
            <a:ext cx="4982094" cy="580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76D9A6-3689-3D1C-FB24-A805E7A47DB8}"/>
              </a:ext>
            </a:extLst>
          </p:cNvPr>
          <p:cNvSpPr txBox="1">
            <a:spLocks/>
          </p:cNvSpPr>
          <p:nvPr/>
        </p:nvSpPr>
        <p:spPr>
          <a:xfrm>
            <a:off x="1252248" y="535955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898-3A3B-503D-6B16-1FA60C943611}"/>
              </a:ext>
            </a:extLst>
          </p:cNvPr>
          <p:cNvSpPr txBox="1"/>
          <p:nvPr/>
        </p:nvSpPr>
        <p:spPr>
          <a:xfrm>
            <a:off x="6499123" y="983230"/>
            <a:ext cx="548803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sng" dirty="0">
                <a:solidFill>
                  <a:schemeClr val="bg1"/>
                </a:solidFill>
                <a:effectLst/>
                <a:latin typeface="Söhne"/>
              </a:rPr>
              <a:t>Structured Query Language(SQL)</a:t>
            </a:r>
          </a:p>
          <a:p>
            <a:endParaRPr lang="en-US" sz="800" u="sng" dirty="0">
              <a:solidFill>
                <a:schemeClr val="bg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 Pros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ACID compliance, structured data, powerful queries.</a:t>
            </a:r>
          </a:p>
          <a:p>
            <a:pPr algn="l"/>
            <a:endParaRPr lang="en-US" sz="400" b="0" i="1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 Cons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Fixed schema, scalability challenges in some scenarios.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282DBF-3B63-86DA-847E-29E5612A9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62"/>
          <a:stretch/>
        </p:blipFill>
        <p:spPr>
          <a:xfrm>
            <a:off x="394397" y="3640518"/>
            <a:ext cx="3597800" cy="28316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EA7C44-15B7-3D85-8145-797058BE9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" t="6021" r="5841" b="4517"/>
          <a:stretch/>
        </p:blipFill>
        <p:spPr>
          <a:xfrm>
            <a:off x="4111944" y="3640518"/>
            <a:ext cx="3597800" cy="28316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84B652-3B92-5C77-C16F-1D159458C7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4" t="3999" r="7505" b="10666"/>
          <a:stretch/>
        </p:blipFill>
        <p:spPr>
          <a:xfrm>
            <a:off x="7822477" y="3572676"/>
            <a:ext cx="3197120" cy="29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167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329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Söhne</vt:lpstr>
      <vt:lpstr>Wingdings 3</vt:lpstr>
      <vt:lpstr>Slice</vt:lpstr>
      <vt:lpstr>Introduction to MongoDB and SQL</vt:lpstr>
      <vt:lpstr>MONGODB  FEATURES</vt:lpstr>
      <vt:lpstr>SQL  FEATURES</vt:lpstr>
      <vt:lpstr>USE CASES: MONGODB AND SQL</vt:lpstr>
      <vt:lpstr>PROS AND CONS OF MongoDB and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 and SQL</dc:title>
  <dc:creator>kola Aderonmu</dc:creator>
  <cp:lastModifiedBy>kola Aderonmu</cp:lastModifiedBy>
  <cp:revision>1</cp:revision>
  <dcterms:created xsi:type="dcterms:W3CDTF">2024-01-06T13:36:45Z</dcterms:created>
  <dcterms:modified xsi:type="dcterms:W3CDTF">2024-01-06T15:21:34Z</dcterms:modified>
</cp:coreProperties>
</file>