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2" r:id="rId8"/>
    <p:sldId id="263" r:id="rId9"/>
    <p:sldId id="261" r:id="rId10"/>
    <p:sldId id="264" r:id="rId11"/>
    <p:sldId id="265" r:id="rId12"/>
    <p:sldId id="274" r:id="rId13"/>
    <p:sldId id="267" r:id="rId14"/>
    <p:sldId id="268" r:id="rId15"/>
    <p:sldId id="275" r:id="rId16"/>
    <p:sldId id="269" r:id="rId17"/>
    <p:sldId id="270" r:id="rId18"/>
    <p:sldId id="272" r:id="rId19"/>
    <p:sldId id="271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3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28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03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698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08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2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6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31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06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0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0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6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8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050468-0FDB-4035-8676-AFA38446D6AF}" type="datetimeFigureOut">
              <a:rPr lang="pl-PL" smtClean="0"/>
              <a:t>10.09.2018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236879-5082-433D-B7B5-6FBD66950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82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842D-3E4E-4642-A9D5-5177E223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00" y="1602656"/>
            <a:ext cx="11991599" cy="2015613"/>
          </a:xfrm>
        </p:spPr>
        <p:txBody>
          <a:bodyPr/>
          <a:lstStyle/>
          <a:p>
            <a:pPr algn="ctr"/>
            <a:r>
              <a:rPr lang="pl-PL" dirty="0"/>
              <a:t>Grupowanie </a:t>
            </a:r>
            <a:br>
              <a:rPr lang="pl-PL" dirty="0"/>
            </a:br>
            <a:r>
              <a:rPr lang="pl-PL" dirty="0"/>
              <a:t>szeregów czasowych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1D67B-6EB9-4097-8E78-FB7F423FB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173" y="5235675"/>
            <a:ext cx="10572000" cy="162232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Prezentacja do pracy inżynierskiej autorstwa Andrzeja Kołacza</a:t>
            </a:r>
          </a:p>
          <a:p>
            <a:pPr algn="ctr"/>
            <a:r>
              <a:rPr lang="pl-PL" dirty="0"/>
              <a:t>Promotor: dr hab. Piotr Wnuk-Lipiński</a:t>
            </a:r>
          </a:p>
          <a:p>
            <a:pPr algn="ctr"/>
            <a:r>
              <a:rPr lang="pl-PL" dirty="0"/>
              <a:t>Instytut Informatyki, Uniwersytet Wrocławski</a:t>
            </a:r>
          </a:p>
          <a:p>
            <a:pPr algn="ctr"/>
            <a:r>
              <a:rPr lang="pl-PL" dirty="0"/>
              <a:t>10 września 2018 r.</a:t>
            </a:r>
          </a:p>
        </p:txBody>
      </p:sp>
    </p:spTree>
    <p:extLst>
      <p:ext uri="{BB962C8B-B14F-4D97-AF65-F5344CB8AC3E}">
        <p14:creationId xmlns:p14="http://schemas.microsoft.com/office/powerpoint/2010/main" val="41841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EC37-F243-4A1A-BBA7-DABDB04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SSTS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461A0-6C6F-473A-95B1-97D1CAE5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53" y="2355159"/>
            <a:ext cx="7706405" cy="4055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362D8-EA88-4288-96DF-B9E81D735DAD}"/>
              </a:ext>
            </a:extLst>
          </p:cNvPr>
          <p:cNvSpPr txBox="1"/>
          <p:nvPr/>
        </p:nvSpPr>
        <p:spPr>
          <a:xfrm>
            <a:off x="338842" y="3191190"/>
            <a:ext cx="35789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Spośród wszystkich możliwych ścieżek </a:t>
            </a:r>
          </a:p>
          <a:p>
            <a:pPr algn="ctr"/>
            <a:r>
              <a:rPr lang="pl-PL" sz="2200" dirty="0"/>
              <a:t>w drzewie stanów, algorytm wybiera tę optymalną względem ustalonego kryterium.</a:t>
            </a:r>
          </a:p>
        </p:txBody>
      </p:sp>
    </p:spTree>
    <p:extLst>
      <p:ext uri="{BB962C8B-B14F-4D97-AF65-F5344CB8AC3E}">
        <p14:creationId xmlns:p14="http://schemas.microsoft.com/office/powerpoint/2010/main" val="308286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546E00-0452-404C-B355-56B89EAB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776748"/>
            <a:ext cx="3547533" cy="756794"/>
          </a:xfrm>
        </p:spPr>
        <p:txBody>
          <a:bodyPr/>
          <a:lstStyle/>
          <a:p>
            <a:pPr algn="ctr"/>
            <a:r>
              <a:rPr lang="pl-PL" sz="3000" dirty="0"/>
              <a:t>Stan wynikowy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790AE-F600-477D-BD54-03B4127B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693357"/>
            <a:ext cx="3547533" cy="3600311"/>
          </a:xfrm>
        </p:spPr>
        <p:txBody>
          <a:bodyPr>
            <a:normAutofit/>
          </a:bodyPr>
          <a:lstStyle/>
          <a:p>
            <a:pPr algn="ctr"/>
            <a:r>
              <a:rPr lang="pl-PL" sz="2200" dirty="0"/>
              <a:t>Błąd grupowania od pewnego momentu zaczyna drastycznie rosnąć.</a:t>
            </a:r>
          </a:p>
          <a:p>
            <a:pPr algn="ctr"/>
            <a:r>
              <a:rPr lang="pl-PL" sz="2200" dirty="0"/>
              <a:t>Optymalny stan wskazujemy dzięki funkcji obrazującej relację współczynnika kompresji </a:t>
            </a:r>
            <a:br>
              <a:rPr lang="pl-PL" sz="2200" dirty="0"/>
            </a:br>
            <a:r>
              <a:rPr lang="pl-PL" sz="2200" dirty="0"/>
              <a:t>do błędu grupowania.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75BEF-1F21-4E10-ABF8-103A7113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64"/>
            <a:ext cx="6096000" cy="68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7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2740-7A4B-4F2E-A8A4-2AA99E97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19" y="111791"/>
            <a:ext cx="3547533" cy="1618396"/>
          </a:xfrm>
        </p:spPr>
        <p:txBody>
          <a:bodyPr/>
          <a:lstStyle/>
          <a:p>
            <a:pPr algn="ctr"/>
            <a:r>
              <a:rPr lang="pl-PL" sz="3200" dirty="0"/>
              <a:t>Współczynniki kompresji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04D7-60ED-42D6-BEFD-F54BD8D5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497" y="1068112"/>
            <a:ext cx="7384503" cy="5617463"/>
          </a:xfrm>
        </p:spPr>
        <p:txBody>
          <a:bodyPr/>
          <a:lstStyle/>
          <a:p>
            <a:r>
              <a:rPr lang="pl-PL" dirty="0"/>
              <a:t>Załóżmy, że podciągi „ABC” oraz „HIJ” są podobne do siebie.</a:t>
            </a:r>
          </a:p>
          <a:p>
            <a:r>
              <a:rPr lang="pl-PL" dirty="0"/>
              <a:t>Możemy utworzyć z nich dwuelementową grupę, wyliczyć wektor kodowy długości 3, do którego przyporządkujemy jednoelementowy symbol kodujący:  x</a:t>
            </a:r>
          </a:p>
          <a:p>
            <a:r>
              <a:rPr lang="pl-PL" dirty="0"/>
              <a:t>S po kodowaniu: </a:t>
            </a:r>
            <a:r>
              <a:rPr lang="pl-PL" sz="2400" dirty="0"/>
              <a:t>„</a:t>
            </a:r>
            <a:r>
              <a:rPr lang="pl-PL" sz="2400" dirty="0" err="1"/>
              <a:t>xDEFGxKLMNOP</a:t>
            </a:r>
            <a:r>
              <a:rPr lang="pl-PL" sz="2400" dirty="0"/>
              <a:t>”.</a:t>
            </a:r>
          </a:p>
          <a:p>
            <a:r>
              <a:rPr lang="pl-PL" dirty="0"/>
              <a:t>Współczynnik kompresji wynosi: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comp_ratio</a:t>
            </a:r>
            <a:r>
              <a:rPr lang="pl-PL" dirty="0"/>
              <a:t> = ((u + v) – (2 + w)) / L,</a:t>
            </a:r>
            <a:br>
              <a:rPr lang="pl-PL" dirty="0"/>
            </a:br>
            <a:r>
              <a:rPr lang="pl-PL" dirty="0"/>
              <a:t>gdzie: u = v = w = 3,   L = 16.</a:t>
            </a:r>
          </a:p>
          <a:p>
            <a:r>
              <a:rPr lang="pl-PL" dirty="0" err="1"/>
              <a:t>comp_ratio</a:t>
            </a:r>
            <a:r>
              <a:rPr lang="pl-PL" dirty="0"/>
              <a:t> = 1/16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3D81-AEF9-40B0-9800-433D474D7578}"/>
              </a:ext>
            </a:extLst>
          </p:cNvPr>
          <p:cNvSpPr txBox="1"/>
          <p:nvPr/>
        </p:nvSpPr>
        <p:spPr>
          <a:xfrm>
            <a:off x="353962" y="3153569"/>
            <a:ext cx="41590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Niech </a:t>
            </a:r>
          </a:p>
          <a:p>
            <a:r>
              <a:rPr lang="pl-PL" sz="2200" dirty="0"/>
              <a:t> S = „ABCDEFGHIJKLMNOP”,</a:t>
            </a:r>
            <a:br>
              <a:rPr lang="pl-PL" sz="2200" dirty="0"/>
            </a:br>
            <a:r>
              <a:rPr lang="pl-PL" sz="2200" dirty="0"/>
              <a:t>w = 3,</a:t>
            </a:r>
            <a:br>
              <a:rPr lang="pl-PL" sz="2200" dirty="0"/>
            </a:br>
            <a:r>
              <a:rPr lang="pl-PL" sz="2200" dirty="0"/>
              <a:t> f  = 1.</a:t>
            </a:r>
          </a:p>
        </p:txBody>
      </p:sp>
    </p:spTree>
    <p:extLst>
      <p:ext uri="{BB962C8B-B14F-4D97-AF65-F5344CB8AC3E}">
        <p14:creationId xmlns:p14="http://schemas.microsoft.com/office/powerpoint/2010/main" val="162430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D3BA-1CD0-4819-8F3F-D4AD1CDE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Przykładowy rezultat grupowania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18F1F-CAB4-4D39-BE51-C029BC73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6" y="1885435"/>
            <a:ext cx="7374194" cy="497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53CA4-C081-44F4-8A52-8A9BA4BCB79A}"/>
              </a:ext>
            </a:extLst>
          </p:cNvPr>
          <p:cNvSpPr txBox="1"/>
          <p:nvPr/>
        </p:nvSpPr>
        <p:spPr>
          <a:xfrm>
            <a:off x="1140542" y="3805084"/>
            <a:ext cx="2566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w = 150</a:t>
            </a:r>
            <a:br>
              <a:rPr lang="pl-PL" sz="2400" dirty="0"/>
            </a:br>
            <a:r>
              <a:rPr lang="pl-PL" sz="2400" dirty="0"/>
              <a:t> f  = 1.2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Czas: ~63h</a:t>
            </a:r>
          </a:p>
        </p:txBody>
      </p:sp>
    </p:spTree>
    <p:extLst>
      <p:ext uri="{BB962C8B-B14F-4D97-AF65-F5344CB8AC3E}">
        <p14:creationId xmlns:p14="http://schemas.microsoft.com/office/powerpoint/2010/main" val="426764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656C-6952-46F4-A8E3-C517B8D5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1" y="0"/>
            <a:ext cx="9786257" cy="6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1B08-7BB9-49C1-8D95-EE7F83E28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9175" y="6518275"/>
            <a:ext cx="6092825" cy="339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https://www2.stat.duke.edu/~mw/softwareetc.html</a:t>
            </a:r>
          </a:p>
        </p:txBody>
      </p:sp>
      <p:pic>
        <p:nvPicPr>
          <p:cNvPr id="1026" name="Picture 2" descr="Znalezione obrazy dla zapytania time series">
            <a:extLst>
              <a:ext uri="{FF2B5EF4-FFF2-40B4-BE49-F238E27FC236}">
                <a16:creationId xmlns:a16="http://schemas.microsoft.com/office/drawing/2014/main" id="{07B5F22E-8C53-472D-A271-FE9E93C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395"/>
            <a:ext cx="12215952" cy="628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3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481A67-F01B-445E-B5AB-7EBE6DC2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259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1CADB-6BD1-4190-A1F9-C3B256289653}"/>
              </a:ext>
            </a:extLst>
          </p:cNvPr>
          <p:cNvSpPr txBox="1"/>
          <p:nvPr/>
        </p:nvSpPr>
        <p:spPr>
          <a:xfrm>
            <a:off x="7384026" y="2808379"/>
            <a:ext cx="4425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Nie wszystkie dwuwymiarowe </a:t>
            </a:r>
          </a:p>
          <a:p>
            <a:pPr algn="ctr"/>
            <a:r>
              <a:rPr lang="pl-PL" sz="2200" dirty="0"/>
              <a:t>szeregi czasowe nadają się </a:t>
            </a:r>
          </a:p>
          <a:p>
            <a:pPr algn="ctr"/>
            <a:r>
              <a:rPr lang="pl-PL" sz="2200" dirty="0"/>
              <a:t>do wizualizowania wyników</a:t>
            </a:r>
          </a:p>
          <a:p>
            <a:pPr algn="ctr"/>
            <a:r>
              <a:rPr lang="pl-PL" sz="2200" dirty="0"/>
              <a:t>grupowania.</a:t>
            </a:r>
          </a:p>
        </p:txBody>
      </p:sp>
    </p:spTree>
    <p:extLst>
      <p:ext uri="{BB962C8B-B14F-4D97-AF65-F5344CB8AC3E}">
        <p14:creationId xmlns:p14="http://schemas.microsoft.com/office/powerpoint/2010/main" val="333170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518DF9-EB2E-4BE5-A172-BF2FC03D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29" y="0"/>
            <a:ext cx="65146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91BD4-1387-4C53-A510-0AAE12971267}"/>
              </a:ext>
            </a:extLst>
          </p:cNvPr>
          <p:cNvSpPr txBox="1"/>
          <p:nvPr/>
        </p:nvSpPr>
        <p:spPr>
          <a:xfrm>
            <a:off x="462113" y="1425677"/>
            <a:ext cx="4762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Czasami przy odrobinie szczęścia uzyskamy czytelne wyniki.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02A70-F599-44E3-99A9-417805EB59D8}"/>
              </a:ext>
            </a:extLst>
          </p:cNvPr>
          <p:cNvSpPr txBox="1"/>
          <p:nvPr/>
        </p:nvSpPr>
        <p:spPr>
          <a:xfrm>
            <a:off x="462112" y="3308665"/>
            <a:ext cx="47629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Aby z powodzeniem wizualizować efekty grupowania wielowymiarowych szeregów czasowych, postanowiłem sięgnąć po metodę redukcji wymiarowości danych – PCA.</a:t>
            </a:r>
          </a:p>
        </p:txBody>
      </p:sp>
    </p:spTree>
    <p:extLst>
      <p:ext uri="{BB962C8B-B14F-4D97-AF65-F5344CB8AC3E}">
        <p14:creationId xmlns:p14="http://schemas.microsoft.com/office/powerpoint/2010/main" val="184830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2095E6-9A03-4A1C-8615-B9045ABB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18314" cy="3540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B5BB9-DE4D-4A9B-9163-FB3D6593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32" y="3502980"/>
            <a:ext cx="4936736" cy="3355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26BEA5-ED9A-4212-8E45-5CF6745AF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44" y="0"/>
            <a:ext cx="5043356" cy="35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A5682-51ED-46C0-B573-7783CD55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06" y="0"/>
            <a:ext cx="1020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1737-0825-46C0-AC8F-E6D20345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36" y="588111"/>
            <a:ext cx="8573605" cy="1301540"/>
          </a:xfrm>
        </p:spPr>
        <p:txBody>
          <a:bodyPr/>
          <a:lstStyle/>
          <a:p>
            <a:pPr algn="ctr"/>
            <a:r>
              <a:rPr lang="pl-PL" dirty="0"/>
              <a:t>Szereg czasowy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82B38-CBF2-4980-8A70-9AA6724FB386}"/>
              </a:ext>
            </a:extLst>
          </p:cNvPr>
          <p:cNvSpPr/>
          <p:nvPr/>
        </p:nvSpPr>
        <p:spPr>
          <a:xfrm>
            <a:off x="7594266" y="6488668"/>
            <a:ext cx="4597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http://www.mdpi.com/2227-9091/6/1/7</a:t>
            </a:r>
          </a:p>
        </p:txBody>
      </p:sp>
      <p:pic>
        <p:nvPicPr>
          <p:cNvPr id="2052" name="Picture 4" descr="Znalezione obrazy dla zapytania time series">
            <a:extLst>
              <a:ext uri="{FF2B5EF4-FFF2-40B4-BE49-F238E27FC236}">
                <a16:creationId xmlns:a16="http://schemas.microsoft.com/office/drawing/2014/main" id="{2D1814E1-849C-43C4-BB82-9E97F04A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1" y="2253343"/>
            <a:ext cx="6013106" cy="443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C7BF2-86FE-4263-80B5-C387CBC36648}"/>
              </a:ext>
            </a:extLst>
          </p:cNvPr>
          <p:cNvSpPr txBox="1"/>
          <p:nvPr/>
        </p:nvSpPr>
        <p:spPr>
          <a:xfrm>
            <a:off x="6813151" y="3032850"/>
            <a:ext cx="50144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Naszym celem jest dla danego</a:t>
            </a:r>
            <a:br>
              <a:rPr lang="pl-PL" sz="2200" dirty="0"/>
            </a:br>
            <a:r>
              <a:rPr lang="pl-PL" sz="2200" dirty="0"/>
              <a:t>szeregu czasowego wskazać</a:t>
            </a:r>
            <a:br>
              <a:rPr lang="pl-PL" sz="2200" dirty="0"/>
            </a:br>
            <a:r>
              <a:rPr lang="pl-PL" sz="2200" dirty="0"/>
              <a:t>rozłączne zbiory jego podciągów,</a:t>
            </a:r>
            <a:br>
              <a:rPr lang="pl-PL" sz="2200" dirty="0"/>
            </a:br>
            <a:r>
              <a:rPr lang="pl-PL" sz="2200" dirty="0"/>
              <a:t>w obrębie których elementy uznajemy jako podobne do siebie względem pewnej miary.</a:t>
            </a:r>
          </a:p>
        </p:txBody>
      </p:sp>
    </p:spTree>
    <p:extLst>
      <p:ext uri="{BB962C8B-B14F-4D97-AF65-F5344CB8AC3E}">
        <p14:creationId xmlns:p14="http://schemas.microsoft.com/office/powerpoint/2010/main" val="131809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CD4BC-834A-4481-A6E1-38D4ACD5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585"/>
            <a:ext cx="12192000" cy="52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30A7F-80F4-4B89-A0F1-EFE7623C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21" y="442452"/>
            <a:ext cx="10956577" cy="975186"/>
          </a:xfrm>
        </p:spPr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8D212-BC2F-4C55-A6DE-64202FD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21" y="2497393"/>
            <a:ext cx="10554574" cy="2722308"/>
          </a:xfrm>
        </p:spPr>
        <p:txBody>
          <a:bodyPr>
            <a:normAutofit/>
          </a:bodyPr>
          <a:lstStyle/>
          <a:p>
            <a:r>
              <a:rPr lang="pl-PL" sz="2200" dirty="0"/>
              <a:t>„</a:t>
            </a:r>
            <a:r>
              <a:rPr lang="en-US" sz="2200" dirty="0"/>
              <a:t>Selective Subsequence Time Series clustering</a:t>
            </a:r>
            <a:r>
              <a:rPr lang="pl-PL" sz="2200" dirty="0"/>
              <a:t>”, Sura </a:t>
            </a:r>
            <a:r>
              <a:rPr lang="pl-PL" sz="2200" dirty="0" err="1"/>
              <a:t>Rodpongpun</a:t>
            </a:r>
            <a:r>
              <a:rPr lang="pl-PL" sz="2200" dirty="0"/>
              <a:t>, </a:t>
            </a:r>
            <a:r>
              <a:rPr lang="pl-PL" sz="2200" dirty="0" err="1"/>
              <a:t>Vit</a:t>
            </a:r>
            <a:r>
              <a:rPr lang="pl-PL" sz="2200" dirty="0"/>
              <a:t> </a:t>
            </a:r>
            <a:r>
              <a:rPr lang="pl-PL" sz="2200" dirty="0" err="1"/>
              <a:t>Niennattrakul</a:t>
            </a:r>
            <a:r>
              <a:rPr lang="pl-PL" sz="2200" dirty="0"/>
              <a:t>, </a:t>
            </a:r>
            <a:r>
              <a:rPr lang="pl-PL" sz="2200" dirty="0" err="1"/>
              <a:t>Chotirat</a:t>
            </a:r>
            <a:r>
              <a:rPr lang="pl-PL" sz="2200" dirty="0"/>
              <a:t> Ann </a:t>
            </a:r>
            <a:r>
              <a:rPr lang="pl-PL" sz="2200" dirty="0" err="1"/>
              <a:t>Ratanamahatana</a:t>
            </a:r>
            <a:endParaRPr lang="pl-PL" sz="2200" dirty="0"/>
          </a:p>
          <a:p>
            <a:r>
              <a:rPr lang="pl-PL" sz="2200" dirty="0"/>
              <a:t>„</a:t>
            </a:r>
            <a:r>
              <a:rPr lang="en-US" sz="2200" dirty="0"/>
              <a:t>Exact Discovery of Time Series Motifs</a:t>
            </a:r>
            <a:r>
              <a:rPr lang="pl-PL" sz="2200" dirty="0"/>
              <a:t>”, Abdullah </a:t>
            </a:r>
            <a:r>
              <a:rPr lang="pl-PL" sz="2200" dirty="0" err="1"/>
              <a:t>Mueen</a:t>
            </a:r>
            <a:r>
              <a:rPr lang="pl-PL" sz="2200" dirty="0"/>
              <a:t>, </a:t>
            </a:r>
            <a:r>
              <a:rPr lang="pl-PL" sz="2200" dirty="0" err="1"/>
              <a:t>Eamonn</a:t>
            </a:r>
            <a:r>
              <a:rPr lang="pl-PL" sz="2200" dirty="0"/>
              <a:t> </a:t>
            </a:r>
            <a:r>
              <a:rPr lang="pl-PL" sz="2200" dirty="0" err="1"/>
              <a:t>Keogh</a:t>
            </a:r>
            <a:r>
              <a:rPr lang="pl-PL" sz="2200" dirty="0"/>
              <a:t>, </a:t>
            </a:r>
            <a:r>
              <a:rPr lang="pl-PL" sz="2200" dirty="0" err="1"/>
              <a:t>Qiang</a:t>
            </a:r>
            <a:r>
              <a:rPr lang="pl-PL" sz="2200" dirty="0"/>
              <a:t> </a:t>
            </a:r>
            <a:r>
              <a:rPr lang="pl-PL" sz="2200" dirty="0" err="1"/>
              <a:t>Zhu</a:t>
            </a:r>
            <a:r>
              <a:rPr lang="pl-PL" sz="2200" dirty="0"/>
              <a:t>, Sydney Cash, Brandon </a:t>
            </a:r>
            <a:r>
              <a:rPr lang="pl-PL" sz="2200" dirty="0" err="1"/>
              <a:t>Westover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96610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63B9-FB2A-4A84-B8D9-3C69A7E8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06260"/>
            <a:ext cx="10571998" cy="970450"/>
          </a:xfrm>
        </p:spPr>
        <p:txBody>
          <a:bodyPr/>
          <a:lstStyle/>
          <a:p>
            <a:pPr algn="ctr"/>
            <a:r>
              <a:rPr lang="pl-PL" dirty="0"/>
              <a:t>Rezultat grupowania danych </a:t>
            </a:r>
            <a:br>
              <a:rPr lang="pl-PL" dirty="0"/>
            </a:br>
            <a:r>
              <a:rPr lang="pl-PL" dirty="0"/>
              <a:t>z elektrokardiogramu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1146-6BB3-45B9-AF16-2834F350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310581"/>
            <a:ext cx="11649075" cy="42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ED56-7596-4C54-93F0-AE564C25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0374" y="447188"/>
            <a:ext cx="10571998" cy="970450"/>
          </a:xfrm>
        </p:spPr>
        <p:txBody>
          <a:bodyPr/>
          <a:lstStyle/>
          <a:p>
            <a:pPr algn="ctr"/>
            <a:r>
              <a:rPr lang="pl-PL" dirty="0"/>
              <a:t>Wielowymiarowy szereg czasowy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1B08-7BB9-49C1-8D95-EE7F83E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744" y="6518787"/>
            <a:ext cx="6093366" cy="339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https://www2.stat.duke.edu/~mw/softwareetc.html</a:t>
            </a:r>
          </a:p>
        </p:txBody>
      </p:sp>
      <p:pic>
        <p:nvPicPr>
          <p:cNvPr id="1026" name="Picture 2" descr="Znalezione obrazy dla zapytania time series">
            <a:extLst>
              <a:ext uri="{FF2B5EF4-FFF2-40B4-BE49-F238E27FC236}">
                <a16:creationId xmlns:a16="http://schemas.microsoft.com/office/drawing/2014/main" id="{07B5F22E-8C53-472D-A271-FE9E93C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77" y="2067412"/>
            <a:ext cx="844766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1C856-4541-4B93-B2C5-C94377842BA6}"/>
              </a:ext>
            </a:extLst>
          </p:cNvPr>
          <p:cNvSpPr txBox="1"/>
          <p:nvPr/>
        </p:nvSpPr>
        <p:spPr>
          <a:xfrm>
            <a:off x="0" y="2414661"/>
            <a:ext cx="33626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Znaczącą część aktualnie rejestrowanych danych stanowią wielowymiarowe szeregi czasowe.</a:t>
            </a:r>
          </a:p>
          <a:p>
            <a:pPr algn="ctr"/>
            <a:endParaRPr lang="pl-PL" sz="2200" dirty="0"/>
          </a:p>
          <a:p>
            <a:pPr algn="ctr"/>
            <a:r>
              <a:rPr lang="pl-PL" sz="2200" dirty="0"/>
              <a:t>W swojej pracy rozszerzyłem algorytm SSTS o możliwość grupowania ich. </a:t>
            </a:r>
          </a:p>
        </p:txBody>
      </p:sp>
    </p:spTree>
    <p:extLst>
      <p:ext uri="{BB962C8B-B14F-4D97-AF65-F5344CB8AC3E}">
        <p14:creationId xmlns:p14="http://schemas.microsoft.com/office/powerpoint/2010/main" val="136644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A1F-044A-4B8C-9DC4-60975382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Odległość euklidesowa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F0DA0-A97A-4774-B855-F1627695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40" y="2173422"/>
            <a:ext cx="8469086" cy="4315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7FAB0A-31B4-4E55-AD61-406D07131A3E}"/>
              </a:ext>
            </a:extLst>
          </p:cNvPr>
          <p:cNvSpPr/>
          <p:nvPr/>
        </p:nvSpPr>
        <p:spPr>
          <a:xfrm>
            <a:off x="4126697" y="6488668"/>
            <a:ext cx="906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https://gordonlesti.com/latex-illustrate-similarity-measures-of-time-series/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22DAD-6F48-4059-A7F4-4BEDB584E2DE}"/>
              </a:ext>
            </a:extLst>
          </p:cNvPr>
          <p:cNvSpPr txBox="1"/>
          <p:nvPr/>
        </p:nvSpPr>
        <p:spPr>
          <a:xfrm>
            <a:off x="0" y="3429000"/>
            <a:ext cx="3667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Im mniejsza odległość między dwoma podciągami, </a:t>
            </a:r>
          </a:p>
          <a:p>
            <a:pPr algn="ctr"/>
            <a:r>
              <a:rPr lang="pl-PL" sz="2200" dirty="0"/>
              <a:t>tym bardziej są do siebie</a:t>
            </a:r>
          </a:p>
          <a:p>
            <a:pPr algn="ctr"/>
            <a:r>
              <a:rPr lang="pl-PL" sz="2200" dirty="0"/>
              <a:t>podobne. </a:t>
            </a:r>
          </a:p>
        </p:txBody>
      </p:sp>
    </p:spTree>
    <p:extLst>
      <p:ext uri="{BB962C8B-B14F-4D97-AF65-F5344CB8AC3E}">
        <p14:creationId xmlns:p14="http://schemas.microsoft.com/office/powerpoint/2010/main" val="195021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4E10-FE45-490F-9B8A-2AE75F3A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SSTS - pseudokod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A7989-7034-49A6-AE13-68A97A15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52" y="2170693"/>
            <a:ext cx="6349093" cy="44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D706-3037-4D79-BFA5-FF890FDF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17691"/>
            <a:ext cx="10571998" cy="970450"/>
          </a:xfrm>
        </p:spPr>
        <p:txBody>
          <a:bodyPr/>
          <a:lstStyle/>
          <a:p>
            <a:r>
              <a:rPr lang="pl-PL" dirty="0"/>
              <a:t>Algorytm SSTS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BB4E8-96E0-4A94-AC56-2C9FAAAD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2289863"/>
            <a:ext cx="7944462" cy="4231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6C038-E0D6-4229-8B61-BA9464F2FBF7}"/>
              </a:ext>
            </a:extLst>
          </p:cNvPr>
          <p:cNvSpPr txBox="1"/>
          <p:nvPr/>
        </p:nvSpPr>
        <p:spPr>
          <a:xfrm>
            <a:off x="8229601" y="2399071"/>
            <a:ext cx="41590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Niech </a:t>
            </a:r>
          </a:p>
          <a:p>
            <a:r>
              <a:rPr lang="pl-PL" sz="2200" dirty="0"/>
              <a:t> S = „ABCDEFGHIJKLMNOP”,</a:t>
            </a:r>
            <a:br>
              <a:rPr lang="pl-PL" sz="2200" dirty="0"/>
            </a:br>
            <a:r>
              <a:rPr lang="pl-PL" sz="2200" dirty="0"/>
              <a:t>w = 3,</a:t>
            </a:r>
            <a:br>
              <a:rPr lang="pl-PL" sz="2200" dirty="0"/>
            </a:br>
            <a:r>
              <a:rPr lang="pl-PL" sz="2200" dirty="0"/>
              <a:t> f  =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1190F-B44C-4C9A-A97F-1B8D47B0E5B3}"/>
              </a:ext>
            </a:extLst>
          </p:cNvPr>
          <p:cNvSpPr txBox="1"/>
          <p:nvPr/>
        </p:nvSpPr>
        <p:spPr>
          <a:xfrm>
            <a:off x="8229601" y="4479534"/>
            <a:ext cx="3777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Wtedy</a:t>
            </a:r>
          </a:p>
          <a:p>
            <a:r>
              <a:rPr lang="pl-PL" sz="2200" dirty="0"/>
              <a:t>S’ = {„ABC”, „BCD”, … , „NOP”}.</a:t>
            </a:r>
          </a:p>
        </p:txBody>
      </p:sp>
    </p:spTree>
    <p:extLst>
      <p:ext uri="{BB962C8B-B14F-4D97-AF65-F5344CB8AC3E}">
        <p14:creationId xmlns:p14="http://schemas.microsoft.com/office/powerpoint/2010/main" val="89705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802D-FBF9-4B5E-ABCC-B093B2EB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SSTS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07EE0-E8CA-455B-AC02-39BB1E41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70" y="2315929"/>
            <a:ext cx="7251247" cy="42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115B1-2866-40FC-A694-891482122492}"/>
              </a:ext>
            </a:extLst>
          </p:cNvPr>
          <p:cNvSpPr txBox="1"/>
          <p:nvPr/>
        </p:nvSpPr>
        <p:spPr>
          <a:xfrm>
            <a:off x="270783" y="3126658"/>
            <a:ext cx="41390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Zachłannie wybieramy operację, która generuje najmniejszy błąd grupowania.</a:t>
            </a:r>
          </a:p>
        </p:txBody>
      </p:sp>
    </p:spTree>
    <p:extLst>
      <p:ext uri="{BB962C8B-B14F-4D97-AF65-F5344CB8AC3E}">
        <p14:creationId xmlns:p14="http://schemas.microsoft.com/office/powerpoint/2010/main" val="322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5D7-89AE-46EA-90B1-6A2DF440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Mueen-Keogh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9E9-BE2E-430E-994D-9169A64A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228" y="2240730"/>
            <a:ext cx="8469765" cy="4170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75CCC-6089-40A6-B057-C5A4420C89E6}"/>
              </a:ext>
            </a:extLst>
          </p:cNvPr>
          <p:cNvSpPr txBox="1"/>
          <p:nvPr/>
        </p:nvSpPr>
        <p:spPr>
          <a:xfrm>
            <a:off x="0" y="3587107"/>
            <a:ext cx="3362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Jeden </a:t>
            </a:r>
          </a:p>
          <a:p>
            <a:pPr algn="ctr"/>
            <a:r>
              <a:rPr lang="pl-PL" sz="2200" dirty="0"/>
              <a:t>z najefektywniejszych algorytmów znajdujących parę najbardziej podobnych szeregów czasowych.</a:t>
            </a:r>
          </a:p>
        </p:txBody>
      </p:sp>
    </p:spTree>
    <p:extLst>
      <p:ext uri="{BB962C8B-B14F-4D97-AF65-F5344CB8AC3E}">
        <p14:creationId xmlns:p14="http://schemas.microsoft.com/office/powerpoint/2010/main" val="100392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388</TotalTime>
  <Words>355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Grupowanie  szeregów czasowych</vt:lpstr>
      <vt:lpstr>Szereg czasowy </vt:lpstr>
      <vt:lpstr>Rezultat grupowania danych  z elektrokardiogramu</vt:lpstr>
      <vt:lpstr>Wielowymiarowy szereg czasowy</vt:lpstr>
      <vt:lpstr>Odległość euklidesowa</vt:lpstr>
      <vt:lpstr>Algorytm SSTS - pseudokod</vt:lpstr>
      <vt:lpstr>Algorytm SSTS</vt:lpstr>
      <vt:lpstr>Algorytm SSTS</vt:lpstr>
      <vt:lpstr>Mueen-Keogh Algorithm </vt:lpstr>
      <vt:lpstr>Algorytm SSTS</vt:lpstr>
      <vt:lpstr>Stan wynikowy</vt:lpstr>
      <vt:lpstr>Współczynniki kompresji</vt:lpstr>
      <vt:lpstr>Przykładowy rezultat grupowania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Grupowanie  szeregów czasowych</dc:title>
  <dc:creator>Kolacz, Andrzej (Nokia - PL/Wroclaw)</dc:creator>
  <cp:lastModifiedBy>Kolacz, Andrzej (Nokia - PL/Wroclaw)</cp:lastModifiedBy>
  <cp:revision>33</cp:revision>
  <dcterms:created xsi:type="dcterms:W3CDTF">2018-09-09T16:09:29Z</dcterms:created>
  <dcterms:modified xsi:type="dcterms:W3CDTF">2018-09-10T11:51:40Z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iteId">
    <vt:lpwstr>5d471751-9675-428d-917b-70f44f9630b0</vt:lpwstr>
  </property>
  <property fmtid="{D5CDD505-2E9C-101B-9397-08002B2CF9AE}" pid="4" name="MSIP_Label_b1aa2129-79ec-42c0-bfac-e5b7a0374572_Owner">
    <vt:lpwstr>andrzej.kolacz@nokia.com</vt:lpwstr>
  </property>
  <property fmtid="{D5CDD505-2E9C-101B-9397-08002B2CF9AE}" pid="5" name="MSIP_Label_b1aa2129-79ec-42c0-bfac-e5b7a0374572_SetDate">
    <vt:lpwstr>2018-09-09T22:15:59.8893481Z</vt:lpwstr>
  </property>
  <property fmtid="{D5CDD505-2E9C-101B-9397-08002B2CF9AE}" pid="6" name="MSIP_Label_b1aa2129-79ec-42c0-bfac-e5b7a0374572_Name">
    <vt:lpwstr>Public</vt:lpwstr>
  </property>
  <property fmtid="{D5CDD505-2E9C-101B-9397-08002B2CF9AE}" pid="7" name="MSIP_Label_b1aa2129-79ec-42c0-bfac-e5b7a0374572_Application">
    <vt:lpwstr>Microsoft Azure Information Protection</vt:lpwstr>
  </property>
  <property fmtid="{D5CDD505-2E9C-101B-9397-08002B2CF9AE}" pid="8" name="MSIP_Label_b1aa2129-79ec-42c0-bfac-e5b7a0374572_Extended_MSFT_Method">
    <vt:lpwstr>Manual</vt:lpwstr>
  </property>
  <property fmtid="{D5CDD505-2E9C-101B-9397-08002B2CF9AE}" pid="9" name="Sensitivity">
    <vt:lpwstr>Public</vt:lpwstr>
  </property>
</Properties>
</file>