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4" autoAdjust="0"/>
  </p:normalViewPr>
  <p:slideViewPr>
    <p:cSldViewPr>
      <p:cViewPr>
        <p:scale>
          <a:sx n="76" d="100"/>
          <a:sy n="76" d="100"/>
        </p:scale>
        <p:origin x="-1188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87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4939-4AC3-4E61-9328-A22FF9E0100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B318-6D86-4171-A774-B951CE41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51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EDC87-5F6F-45F3-9A74-BE1F199A079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5BF0-C56B-49D8-9BFC-26F91CA99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5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341343"/>
            <a:ext cx="9143999" cy="496196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286" y="776477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25908">
            <a:solidFill>
              <a:srgbClr val="DFD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472" y="1909063"/>
            <a:ext cx="794105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7144" y="1169180"/>
            <a:ext cx="8309711" cy="407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help.com/tools/validator/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host/servlet/ServletNam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0"/>
            <a:ext cx="9144000" cy="5915025"/>
            <a:chOff x="0" y="0"/>
            <a:chExt cx="9144000" cy="5915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9146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5915025"/>
            </a:xfrm>
            <a:custGeom>
              <a:avLst/>
              <a:gdLst/>
              <a:ahLst/>
              <a:cxnLst/>
              <a:rect l="l" t="t" r="r" b="b"/>
              <a:pathLst>
                <a:path w="9144000" h="5915025">
                  <a:moveTo>
                    <a:pt x="9143999" y="0"/>
                  </a:moveTo>
                  <a:lnTo>
                    <a:pt x="0" y="0"/>
                  </a:lnTo>
                  <a:lnTo>
                    <a:pt x="0" y="5678391"/>
                  </a:lnTo>
                  <a:lnTo>
                    <a:pt x="570" y="5914644"/>
                  </a:lnTo>
                  <a:lnTo>
                    <a:pt x="32318" y="5914644"/>
                  </a:lnTo>
                  <a:lnTo>
                    <a:pt x="56130" y="5794070"/>
                  </a:lnTo>
                  <a:lnTo>
                    <a:pt x="87877" y="5667629"/>
                  </a:lnTo>
                  <a:lnTo>
                    <a:pt x="121212" y="5550027"/>
                  </a:lnTo>
                  <a:lnTo>
                    <a:pt x="162483" y="5429377"/>
                  </a:lnTo>
                  <a:lnTo>
                    <a:pt x="197408" y="5347081"/>
                  </a:lnTo>
                  <a:lnTo>
                    <a:pt x="230746" y="5267706"/>
                  </a:lnTo>
                  <a:lnTo>
                    <a:pt x="268846" y="5191252"/>
                  </a:lnTo>
                  <a:lnTo>
                    <a:pt x="306933" y="5113274"/>
                  </a:lnTo>
                  <a:lnTo>
                    <a:pt x="349796" y="5036820"/>
                  </a:lnTo>
                  <a:lnTo>
                    <a:pt x="392658" y="4966335"/>
                  </a:lnTo>
                  <a:lnTo>
                    <a:pt x="441871" y="4892802"/>
                  </a:lnTo>
                  <a:lnTo>
                    <a:pt x="491083" y="4820666"/>
                  </a:lnTo>
                  <a:lnTo>
                    <a:pt x="543458" y="4750181"/>
                  </a:lnTo>
                  <a:lnTo>
                    <a:pt x="600608" y="4681093"/>
                  </a:lnTo>
                  <a:lnTo>
                    <a:pt x="659345" y="4614926"/>
                  </a:lnTo>
                  <a:lnTo>
                    <a:pt x="719658" y="4550156"/>
                  </a:lnTo>
                  <a:lnTo>
                    <a:pt x="783158" y="4483989"/>
                  </a:lnTo>
                  <a:lnTo>
                    <a:pt x="849833" y="4423791"/>
                  </a:lnTo>
                  <a:lnTo>
                    <a:pt x="918083" y="4363466"/>
                  </a:lnTo>
                  <a:lnTo>
                    <a:pt x="991108" y="4303141"/>
                  </a:lnTo>
                  <a:lnTo>
                    <a:pt x="1062545" y="4248785"/>
                  </a:lnTo>
                  <a:lnTo>
                    <a:pt x="1135557" y="4194302"/>
                  </a:lnTo>
                  <a:lnTo>
                    <a:pt x="1206995" y="4142867"/>
                  </a:lnTo>
                  <a:lnTo>
                    <a:pt x="1278382" y="4094353"/>
                  </a:lnTo>
                  <a:lnTo>
                    <a:pt x="1354582" y="4047363"/>
                  </a:lnTo>
                  <a:lnTo>
                    <a:pt x="1426083" y="4001770"/>
                  </a:lnTo>
                  <a:lnTo>
                    <a:pt x="1500632" y="3957701"/>
                  </a:lnTo>
                  <a:lnTo>
                    <a:pt x="1576832" y="3913504"/>
                  </a:lnTo>
                  <a:lnTo>
                    <a:pt x="1654683" y="3872356"/>
                  </a:lnTo>
                  <a:lnTo>
                    <a:pt x="1729232" y="3834129"/>
                  </a:lnTo>
                  <a:lnTo>
                    <a:pt x="1881632" y="3757676"/>
                  </a:lnTo>
                  <a:lnTo>
                    <a:pt x="2199132" y="3625342"/>
                  </a:lnTo>
                  <a:lnTo>
                    <a:pt x="2357882" y="3566541"/>
                  </a:lnTo>
                  <a:lnTo>
                    <a:pt x="2522982" y="3510661"/>
                  </a:lnTo>
                  <a:lnTo>
                    <a:pt x="2688082" y="3457702"/>
                  </a:lnTo>
                  <a:lnTo>
                    <a:pt x="2854706" y="3409188"/>
                  </a:lnTo>
                  <a:lnTo>
                    <a:pt x="3022981" y="3362198"/>
                  </a:lnTo>
                  <a:lnTo>
                    <a:pt x="3362705" y="3272409"/>
                  </a:lnTo>
                  <a:lnTo>
                    <a:pt x="3732529" y="3187191"/>
                  </a:lnTo>
                  <a:lnTo>
                    <a:pt x="4121404" y="3104896"/>
                  </a:lnTo>
                  <a:lnTo>
                    <a:pt x="5088128" y="2928366"/>
                  </a:lnTo>
                  <a:lnTo>
                    <a:pt x="5077079" y="2928366"/>
                  </a:lnTo>
                  <a:lnTo>
                    <a:pt x="6237478" y="2704973"/>
                  </a:lnTo>
                  <a:lnTo>
                    <a:pt x="6561328" y="2638805"/>
                  </a:lnTo>
                  <a:lnTo>
                    <a:pt x="6858127" y="2565273"/>
                  </a:lnTo>
                  <a:lnTo>
                    <a:pt x="7132701" y="2493137"/>
                  </a:lnTo>
                  <a:lnTo>
                    <a:pt x="7383526" y="2410841"/>
                  </a:lnTo>
                  <a:lnTo>
                    <a:pt x="7501001" y="2369692"/>
                  </a:lnTo>
                  <a:lnTo>
                    <a:pt x="7616952" y="2324100"/>
                  </a:lnTo>
                  <a:lnTo>
                    <a:pt x="7726426" y="2277110"/>
                  </a:lnTo>
                  <a:lnTo>
                    <a:pt x="7937627" y="2172716"/>
                  </a:lnTo>
                  <a:lnTo>
                    <a:pt x="8039227" y="2115312"/>
                  </a:lnTo>
                  <a:lnTo>
                    <a:pt x="8136001" y="2053589"/>
                  </a:lnTo>
                  <a:lnTo>
                    <a:pt x="8234426" y="1988820"/>
                  </a:lnTo>
                  <a:lnTo>
                    <a:pt x="8326501" y="1918335"/>
                  </a:lnTo>
                  <a:lnTo>
                    <a:pt x="8420100" y="1843277"/>
                  </a:lnTo>
                  <a:lnTo>
                    <a:pt x="8512175" y="1763902"/>
                  </a:lnTo>
                  <a:lnTo>
                    <a:pt x="8601075" y="1680083"/>
                  </a:lnTo>
                  <a:lnTo>
                    <a:pt x="8691626" y="1588897"/>
                  </a:lnTo>
                  <a:lnTo>
                    <a:pt x="8780526" y="1490472"/>
                  </a:lnTo>
                  <a:lnTo>
                    <a:pt x="8869426" y="1388999"/>
                  </a:lnTo>
                  <a:lnTo>
                    <a:pt x="8959850" y="1281684"/>
                  </a:lnTo>
                  <a:lnTo>
                    <a:pt x="9051925" y="1163954"/>
                  </a:lnTo>
                  <a:lnTo>
                    <a:pt x="9143999" y="1042035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1806651"/>
            <a:ext cx="4835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85" dirty="0">
                <a:latin typeface="Arial"/>
                <a:cs typeface="Arial"/>
              </a:rPr>
              <a:t>Advance</a:t>
            </a:r>
            <a:r>
              <a:rPr sz="3600" b="1" spc="-210" dirty="0">
                <a:latin typeface="Arial"/>
                <a:cs typeface="Arial"/>
              </a:rPr>
              <a:t> </a:t>
            </a:r>
            <a:r>
              <a:rPr sz="3600" b="1" spc="-365" dirty="0">
                <a:latin typeface="Arial"/>
                <a:cs typeface="Arial"/>
              </a:rPr>
              <a:t>Jav</a:t>
            </a:r>
            <a:r>
              <a:rPr sz="3600" b="1" spc="-360" dirty="0">
                <a:latin typeface="Arial"/>
                <a:cs typeface="Arial"/>
              </a:rPr>
              <a:t>a</a:t>
            </a:r>
            <a:r>
              <a:rPr sz="3600" b="1" spc="-215" dirty="0">
                <a:latin typeface="Arial"/>
                <a:cs typeface="Arial"/>
              </a:rPr>
              <a:t> </a:t>
            </a:r>
            <a:r>
              <a:rPr sz="3600" b="1" spc="-220" dirty="0">
                <a:latin typeface="Arial"/>
                <a:cs typeface="Arial"/>
              </a:rPr>
              <a:t>-</a:t>
            </a:r>
            <a:r>
              <a:rPr sz="3600" b="1" spc="-175" dirty="0">
                <a:latin typeface="Arial"/>
                <a:cs typeface="Arial"/>
              </a:rPr>
              <a:t> </a:t>
            </a:r>
            <a:r>
              <a:rPr sz="3600" b="1" spc="-434" dirty="0">
                <a:latin typeface="Arial"/>
                <a:cs typeface="Arial"/>
              </a:rPr>
              <a:t>SERVL</a:t>
            </a:r>
            <a:r>
              <a:rPr sz="3600" b="1" spc="-450" dirty="0">
                <a:latin typeface="Arial"/>
                <a:cs typeface="Arial"/>
              </a:rPr>
              <a:t>E</a:t>
            </a:r>
            <a:r>
              <a:rPr sz="3600" b="1" spc="-415" dirty="0">
                <a:latin typeface="Arial"/>
                <a:cs typeface="Arial"/>
              </a:rPr>
              <a:t>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4097" y="3039566"/>
            <a:ext cx="4293235" cy="70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65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Interview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Readiness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2400" dirty="0">
              <a:latin typeface="Arial"/>
              <a:cs typeface="Arial"/>
            </a:endParaRPr>
          </a:p>
          <a:p>
            <a:pPr marR="5080" algn="r">
              <a:lnSpc>
                <a:spcPts val="2665"/>
              </a:lnSpc>
            </a:pP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January,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lang="en-US"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3247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60" dirty="0">
                <a:latin typeface="Arial"/>
                <a:cs typeface="Arial"/>
              </a:rPr>
              <a:t>Web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254" dirty="0">
                <a:latin typeface="Arial"/>
                <a:cs typeface="Arial"/>
              </a:rPr>
              <a:t>Application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385" dirty="0">
                <a:latin typeface="Arial"/>
                <a:cs typeface="Arial"/>
              </a:rPr>
              <a:t>mo</a:t>
            </a:r>
            <a:r>
              <a:rPr b="1" spc="-305" dirty="0">
                <a:latin typeface="Arial"/>
                <a:cs typeface="Arial"/>
              </a:rPr>
              <a:t>d</a:t>
            </a:r>
            <a:r>
              <a:rPr b="1" spc="-220" dirty="0">
                <a:latin typeface="Arial"/>
                <a:cs typeface="Arial"/>
              </a:rPr>
              <a:t>el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2438400"/>
            <a:ext cx="8382000" cy="3810000"/>
          </a:xfrm>
          <a:custGeom>
            <a:avLst/>
            <a:gdLst/>
            <a:ahLst/>
            <a:cxnLst/>
            <a:rect l="l" t="t" r="r" b="b"/>
            <a:pathLst>
              <a:path w="8382000" h="3810000">
                <a:moveTo>
                  <a:pt x="0" y="355600"/>
                </a:moveTo>
                <a:lnTo>
                  <a:pt x="3246" y="307357"/>
                </a:lnTo>
                <a:lnTo>
                  <a:pt x="12702" y="261084"/>
                </a:lnTo>
                <a:lnTo>
                  <a:pt x="27944" y="217205"/>
                </a:lnTo>
                <a:lnTo>
                  <a:pt x="48550" y="176144"/>
                </a:lnTo>
                <a:lnTo>
                  <a:pt x="74094" y="138324"/>
                </a:lnTo>
                <a:lnTo>
                  <a:pt x="104154" y="104171"/>
                </a:lnTo>
                <a:lnTo>
                  <a:pt x="138305" y="74109"/>
                </a:lnTo>
                <a:lnTo>
                  <a:pt x="176125" y="48561"/>
                </a:lnTo>
                <a:lnTo>
                  <a:pt x="217189" y="27951"/>
                </a:lnTo>
                <a:lnTo>
                  <a:pt x="261074" y="12705"/>
                </a:lnTo>
                <a:lnTo>
                  <a:pt x="307356" y="3247"/>
                </a:lnTo>
                <a:lnTo>
                  <a:pt x="355612" y="0"/>
                </a:lnTo>
                <a:lnTo>
                  <a:pt x="1778000" y="0"/>
                </a:lnTo>
                <a:lnTo>
                  <a:pt x="1826242" y="3247"/>
                </a:lnTo>
                <a:lnTo>
                  <a:pt x="1872515" y="12705"/>
                </a:lnTo>
                <a:lnTo>
                  <a:pt x="1916394" y="27951"/>
                </a:lnTo>
                <a:lnTo>
                  <a:pt x="1957455" y="48561"/>
                </a:lnTo>
                <a:lnTo>
                  <a:pt x="1995275" y="74109"/>
                </a:lnTo>
                <a:lnTo>
                  <a:pt x="2029428" y="104171"/>
                </a:lnTo>
                <a:lnTo>
                  <a:pt x="2059490" y="138324"/>
                </a:lnTo>
                <a:lnTo>
                  <a:pt x="2085038" y="176144"/>
                </a:lnTo>
                <a:lnTo>
                  <a:pt x="2105648" y="217205"/>
                </a:lnTo>
                <a:lnTo>
                  <a:pt x="2120894" y="261084"/>
                </a:lnTo>
                <a:lnTo>
                  <a:pt x="2130352" y="307357"/>
                </a:lnTo>
                <a:lnTo>
                  <a:pt x="2133600" y="355600"/>
                </a:lnTo>
                <a:lnTo>
                  <a:pt x="2133600" y="3454387"/>
                </a:lnTo>
                <a:lnTo>
                  <a:pt x="2130352" y="3502643"/>
                </a:lnTo>
                <a:lnTo>
                  <a:pt x="2120894" y="3548925"/>
                </a:lnTo>
                <a:lnTo>
                  <a:pt x="2105648" y="3592810"/>
                </a:lnTo>
                <a:lnTo>
                  <a:pt x="2085038" y="3633874"/>
                </a:lnTo>
                <a:lnTo>
                  <a:pt x="2059490" y="3671694"/>
                </a:lnTo>
                <a:lnTo>
                  <a:pt x="2029428" y="3705845"/>
                </a:lnTo>
                <a:lnTo>
                  <a:pt x="1995275" y="3735905"/>
                </a:lnTo>
                <a:lnTo>
                  <a:pt x="1957455" y="3761449"/>
                </a:lnTo>
                <a:lnTo>
                  <a:pt x="1916394" y="3782055"/>
                </a:lnTo>
                <a:lnTo>
                  <a:pt x="1872515" y="3797297"/>
                </a:lnTo>
                <a:lnTo>
                  <a:pt x="1826242" y="3806753"/>
                </a:lnTo>
                <a:lnTo>
                  <a:pt x="1778000" y="3810000"/>
                </a:lnTo>
                <a:lnTo>
                  <a:pt x="355612" y="3810000"/>
                </a:lnTo>
                <a:lnTo>
                  <a:pt x="307356" y="3806753"/>
                </a:lnTo>
                <a:lnTo>
                  <a:pt x="261074" y="3797297"/>
                </a:lnTo>
                <a:lnTo>
                  <a:pt x="217189" y="3782055"/>
                </a:lnTo>
                <a:lnTo>
                  <a:pt x="176125" y="3761449"/>
                </a:lnTo>
                <a:lnTo>
                  <a:pt x="138305" y="3735905"/>
                </a:lnTo>
                <a:lnTo>
                  <a:pt x="104154" y="3705845"/>
                </a:lnTo>
                <a:lnTo>
                  <a:pt x="74094" y="3671694"/>
                </a:lnTo>
                <a:lnTo>
                  <a:pt x="48550" y="3633874"/>
                </a:lnTo>
                <a:lnTo>
                  <a:pt x="27944" y="3592810"/>
                </a:lnTo>
                <a:lnTo>
                  <a:pt x="12702" y="3548925"/>
                </a:lnTo>
                <a:lnTo>
                  <a:pt x="3246" y="3502643"/>
                </a:lnTo>
                <a:lnTo>
                  <a:pt x="0" y="3454387"/>
                </a:lnTo>
                <a:lnTo>
                  <a:pt x="0" y="355600"/>
                </a:lnTo>
                <a:close/>
              </a:path>
              <a:path w="8382000" h="3810000">
                <a:moveTo>
                  <a:pt x="2743200" y="495300"/>
                </a:moveTo>
                <a:lnTo>
                  <a:pt x="2745467" y="447597"/>
                </a:lnTo>
                <a:lnTo>
                  <a:pt x="2752130" y="401178"/>
                </a:lnTo>
                <a:lnTo>
                  <a:pt x="2762982" y="356249"/>
                </a:lnTo>
                <a:lnTo>
                  <a:pt x="2777815" y="313019"/>
                </a:lnTo>
                <a:lnTo>
                  <a:pt x="2796422" y="271695"/>
                </a:lnTo>
                <a:lnTo>
                  <a:pt x="2818594" y="232484"/>
                </a:lnTo>
                <a:lnTo>
                  <a:pt x="2844125" y="195594"/>
                </a:lnTo>
                <a:lnTo>
                  <a:pt x="2872807" y="161233"/>
                </a:lnTo>
                <a:lnTo>
                  <a:pt x="2904433" y="129607"/>
                </a:lnTo>
                <a:lnTo>
                  <a:pt x="2938794" y="100925"/>
                </a:lnTo>
                <a:lnTo>
                  <a:pt x="2975684" y="75394"/>
                </a:lnTo>
                <a:lnTo>
                  <a:pt x="3014895" y="53222"/>
                </a:lnTo>
                <a:lnTo>
                  <a:pt x="3056219" y="34615"/>
                </a:lnTo>
                <a:lnTo>
                  <a:pt x="3099449" y="19782"/>
                </a:lnTo>
                <a:lnTo>
                  <a:pt x="3144378" y="8930"/>
                </a:lnTo>
                <a:lnTo>
                  <a:pt x="3190797" y="2267"/>
                </a:lnTo>
                <a:lnTo>
                  <a:pt x="3238500" y="0"/>
                </a:lnTo>
                <a:lnTo>
                  <a:pt x="5219700" y="0"/>
                </a:lnTo>
                <a:lnTo>
                  <a:pt x="5267402" y="2267"/>
                </a:lnTo>
                <a:lnTo>
                  <a:pt x="5313821" y="8930"/>
                </a:lnTo>
                <a:lnTo>
                  <a:pt x="5358750" y="19782"/>
                </a:lnTo>
                <a:lnTo>
                  <a:pt x="5401980" y="34615"/>
                </a:lnTo>
                <a:lnTo>
                  <a:pt x="5443304" y="53222"/>
                </a:lnTo>
                <a:lnTo>
                  <a:pt x="5482515" y="75394"/>
                </a:lnTo>
                <a:lnTo>
                  <a:pt x="5519405" y="100925"/>
                </a:lnTo>
                <a:lnTo>
                  <a:pt x="5553766" y="129607"/>
                </a:lnTo>
                <a:lnTo>
                  <a:pt x="5585392" y="161233"/>
                </a:lnTo>
                <a:lnTo>
                  <a:pt x="5614074" y="195594"/>
                </a:lnTo>
                <a:lnTo>
                  <a:pt x="5639605" y="232484"/>
                </a:lnTo>
                <a:lnTo>
                  <a:pt x="5661777" y="271695"/>
                </a:lnTo>
                <a:lnTo>
                  <a:pt x="5680384" y="313019"/>
                </a:lnTo>
                <a:lnTo>
                  <a:pt x="5695217" y="356249"/>
                </a:lnTo>
                <a:lnTo>
                  <a:pt x="5706069" y="401178"/>
                </a:lnTo>
                <a:lnTo>
                  <a:pt x="5712732" y="447597"/>
                </a:lnTo>
                <a:lnTo>
                  <a:pt x="5715000" y="495300"/>
                </a:lnTo>
                <a:lnTo>
                  <a:pt x="5715000" y="3314687"/>
                </a:lnTo>
                <a:lnTo>
                  <a:pt x="5712732" y="3362389"/>
                </a:lnTo>
                <a:lnTo>
                  <a:pt x="5706069" y="3408809"/>
                </a:lnTo>
                <a:lnTo>
                  <a:pt x="5695217" y="3453738"/>
                </a:lnTo>
                <a:lnTo>
                  <a:pt x="5680384" y="3496969"/>
                </a:lnTo>
                <a:lnTo>
                  <a:pt x="5661777" y="3538294"/>
                </a:lnTo>
                <a:lnTo>
                  <a:pt x="5639605" y="3577506"/>
                </a:lnTo>
                <a:lnTo>
                  <a:pt x="5614074" y="3614396"/>
                </a:lnTo>
                <a:lnTo>
                  <a:pt x="5585392" y="3648759"/>
                </a:lnTo>
                <a:lnTo>
                  <a:pt x="5553766" y="3680386"/>
                </a:lnTo>
                <a:lnTo>
                  <a:pt x="5519405" y="3709069"/>
                </a:lnTo>
                <a:lnTo>
                  <a:pt x="5482515" y="3734601"/>
                </a:lnTo>
                <a:lnTo>
                  <a:pt x="5443304" y="3756775"/>
                </a:lnTo>
                <a:lnTo>
                  <a:pt x="5401980" y="3775382"/>
                </a:lnTo>
                <a:lnTo>
                  <a:pt x="5358750" y="3790216"/>
                </a:lnTo>
                <a:lnTo>
                  <a:pt x="5313821" y="3801068"/>
                </a:lnTo>
                <a:lnTo>
                  <a:pt x="5267402" y="3807732"/>
                </a:lnTo>
                <a:lnTo>
                  <a:pt x="5219700" y="3810000"/>
                </a:lnTo>
                <a:lnTo>
                  <a:pt x="3238500" y="3810000"/>
                </a:lnTo>
                <a:lnTo>
                  <a:pt x="3190797" y="3807732"/>
                </a:lnTo>
                <a:lnTo>
                  <a:pt x="3144378" y="3801068"/>
                </a:lnTo>
                <a:lnTo>
                  <a:pt x="3099449" y="3790216"/>
                </a:lnTo>
                <a:lnTo>
                  <a:pt x="3056219" y="3775382"/>
                </a:lnTo>
                <a:lnTo>
                  <a:pt x="3014895" y="3756775"/>
                </a:lnTo>
                <a:lnTo>
                  <a:pt x="2975684" y="3734601"/>
                </a:lnTo>
                <a:lnTo>
                  <a:pt x="2938794" y="3709069"/>
                </a:lnTo>
                <a:lnTo>
                  <a:pt x="2904433" y="3680386"/>
                </a:lnTo>
                <a:lnTo>
                  <a:pt x="2872807" y="3648759"/>
                </a:lnTo>
                <a:lnTo>
                  <a:pt x="2844125" y="3614396"/>
                </a:lnTo>
                <a:lnTo>
                  <a:pt x="2818594" y="3577506"/>
                </a:lnTo>
                <a:lnTo>
                  <a:pt x="2796422" y="3538294"/>
                </a:lnTo>
                <a:lnTo>
                  <a:pt x="2777815" y="3496969"/>
                </a:lnTo>
                <a:lnTo>
                  <a:pt x="2762982" y="3453738"/>
                </a:lnTo>
                <a:lnTo>
                  <a:pt x="2752130" y="3408809"/>
                </a:lnTo>
                <a:lnTo>
                  <a:pt x="2745467" y="3362389"/>
                </a:lnTo>
                <a:lnTo>
                  <a:pt x="2743200" y="3314687"/>
                </a:lnTo>
                <a:lnTo>
                  <a:pt x="2743200" y="495300"/>
                </a:lnTo>
                <a:close/>
              </a:path>
              <a:path w="8382000" h="3810000">
                <a:moveTo>
                  <a:pt x="6629400" y="292100"/>
                </a:moveTo>
                <a:lnTo>
                  <a:pt x="6633223" y="244727"/>
                </a:lnTo>
                <a:lnTo>
                  <a:pt x="6644294" y="199786"/>
                </a:lnTo>
                <a:lnTo>
                  <a:pt x="6662009" y="157877"/>
                </a:lnTo>
                <a:lnTo>
                  <a:pt x="6685767" y="119603"/>
                </a:lnTo>
                <a:lnTo>
                  <a:pt x="6714966" y="85566"/>
                </a:lnTo>
                <a:lnTo>
                  <a:pt x="6749003" y="56367"/>
                </a:lnTo>
                <a:lnTo>
                  <a:pt x="6787277" y="32609"/>
                </a:lnTo>
                <a:lnTo>
                  <a:pt x="6829186" y="14894"/>
                </a:lnTo>
                <a:lnTo>
                  <a:pt x="6874127" y="3823"/>
                </a:lnTo>
                <a:lnTo>
                  <a:pt x="6921500" y="0"/>
                </a:lnTo>
                <a:lnTo>
                  <a:pt x="8089900" y="0"/>
                </a:lnTo>
                <a:lnTo>
                  <a:pt x="8137272" y="3823"/>
                </a:lnTo>
                <a:lnTo>
                  <a:pt x="8182213" y="14894"/>
                </a:lnTo>
                <a:lnTo>
                  <a:pt x="8224122" y="32609"/>
                </a:lnTo>
                <a:lnTo>
                  <a:pt x="8262396" y="56367"/>
                </a:lnTo>
                <a:lnTo>
                  <a:pt x="8296433" y="85566"/>
                </a:lnTo>
                <a:lnTo>
                  <a:pt x="8325632" y="119603"/>
                </a:lnTo>
                <a:lnTo>
                  <a:pt x="8349390" y="157877"/>
                </a:lnTo>
                <a:lnTo>
                  <a:pt x="8367105" y="199786"/>
                </a:lnTo>
                <a:lnTo>
                  <a:pt x="8378176" y="244727"/>
                </a:lnTo>
                <a:lnTo>
                  <a:pt x="8382000" y="292100"/>
                </a:lnTo>
                <a:lnTo>
                  <a:pt x="8382000" y="3517900"/>
                </a:lnTo>
                <a:lnTo>
                  <a:pt x="8378176" y="3565278"/>
                </a:lnTo>
                <a:lnTo>
                  <a:pt x="8367105" y="3610223"/>
                </a:lnTo>
                <a:lnTo>
                  <a:pt x="8349390" y="3652133"/>
                </a:lnTo>
                <a:lnTo>
                  <a:pt x="8325632" y="3690407"/>
                </a:lnTo>
                <a:lnTo>
                  <a:pt x="8296433" y="3724443"/>
                </a:lnTo>
                <a:lnTo>
                  <a:pt x="8262396" y="3753639"/>
                </a:lnTo>
                <a:lnTo>
                  <a:pt x="8224122" y="3777395"/>
                </a:lnTo>
                <a:lnTo>
                  <a:pt x="8182213" y="3795107"/>
                </a:lnTo>
                <a:lnTo>
                  <a:pt x="8137272" y="3806176"/>
                </a:lnTo>
                <a:lnTo>
                  <a:pt x="8089900" y="3810000"/>
                </a:lnTo>
                <a:lnTo>
                  <a:pt x="6921500" y="3810000"/>
                </a:lnTo>
                <a:lnTo>
                  <a:pt x="6874127" y="3806176"/>
                </a:lnTo>
                <a:lnTo>
                  <a:pt x="6829186" y="3795107"/>
                </a:lnTo>
                <a:lnTo>
                  <a:pt x="6787277" y="3777395"/>
                </a:lnTo>
                <a:lnTo>
                  <a:pt x="6749003" y="3753639"/>
                </a:lnTo>
                <a:lnTo>
                  <a:pt x="6714966" y="3724443"/>
                </a:lnTo>
                <a:lnTo>
                  <a:pt x="6685767" y="3690407"/>
                </a:lnTo>
                <a:lnTo>
                  <a:pt x="6662009" y="3652133"/>
                </a:lnTo>
                <a:lnTo>
                  <a:pt x="6644294" y="3610223"/>
                </a:lnTo>
                <a:lnTo>
                  <a:pt x="6633223" y="3565278"/>
                </a:lnTo>
                <a:lnTo>
                  <a:pt x="6629400" y="3517900"/>
                </a:lnTo>
                <a:lnTo>
                  <a:pt x="6629400" y="292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2607" y="2018538"/>
            <a:ext cx="1332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Client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Tier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5140" y="2032203"/>
            <a:ext cx="1443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Middle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Tier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3806" y="1373200"/>
            <a:ext cx="2272030" cy="85026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 indent="-635" algn="ctr">
              <a:lnSpc>
                <a:spcPct val="85100"/>
              </a:lnSpc>
              <a:spcBef>
                <a:spcPts val="464"/>
              </a:spcBef>
            </a:pPr>
            <a:r>
              <a:rPr sz="2000" b="1" spc="-5" dirty="0">
                <a:latin typeface="Tahoma"/>
                <a:cs typeface="Tahoma"/>
              </a:rPr>
              <a:t>Enterprise 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Information </a:t>
            </a:r>
            <a:r>
              <a:rPr sz="2000" b="1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System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(EIS)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Tier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173" y="3545204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3429000"/>
            <a:ext cx="1409700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20"/>
              </a:spcBef>
            </a:pPr>
            <a:r>
              <a:rPr sz="2000" b="1" dirty="0">
                <a:latin typeface="Tahoma"/>
                <a:cs typeface="Tahoma"/>
              </a:rPr>
              <a:t>pp</a:t>
            </a:r>
            <a:r>
              <a:rPr sz="2000" b="1" spc="-10" dirty="0">
                <a:latin typeface="Tahoma"/>
                <a:cs typeface="Tahoma"/>
              </a:rPr>
              <a:t>l</a:t>
            </a:r>
            <a:r>
              <a:rPr sz="2000" b="1" dirty="0">
                <a:latin typeface="Tahoma"/>
                <a:cs typeface="Tahoma"/>
              </a:rPr>
              <a:t>ica</a:t>
            </a:r>
            <a:r>
              <a:rPr sz="2000" b="1" spc="-15" dirty="0">
                <a:latin typeface="Tahoma"/>
                <a:cs typeface="Tahoma"/>
              </a:rPr>
              <a:t>t</a:t>
            </a:r>
            <a:r>
              <a:rPr sz="2000" b="1" dirty="0">
                <a:latin typeface="Tahoma"/>
                <a:cs typeface="Tahoma"/>
              </a:rPr>
              <a:t>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4648200"/>
            <a:ext cx="1371600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19"/>
              </a:spcBef>
            </a:pPr>
            <a:r>
              <a:rPr sz="2000" b="1" dirty="0">
                <a:latin typeface="Tahoma"/>
                <a:cs typeface="Tahoma"/>
              </a:rPr>
              <a:t>browser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9000" y="3276600"/>
            <a:ext cx="2133600" cy="2209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ahoma"/>
                <a:cs typeface="Tahoma"/>
              </a:rPr>
              <a:t>Web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Container</a:t>
            </a:r>
            <a:endParaRPr sz="2000">
              <a:latin typeface="Tahoma"/>
              <a:cs typeface="Tahoma"/>
            </a:endParaRPr>
          </a:p>
          <a:p>
            <a:pPr marL="615315" marR="607695" algn="ctr">
              <a:lnSpc>
                <a:spcPts val="2039"/>
              </a:lnSpc>
              <a:spcBef>
                <a:spcPts val="2050"/>
              </a:spcBef>
            </a:pPr>
            <a:r>
              <a:rPr sz="2000" b="1" spc="-5" dirty="0">
                <a:latin typeface="Tahoma"/>
                <a:cs typeface="Tahoma"/>
              </a:rPr>
              <a:t>Serv</a:t>
            </a:r>
            <a:r>
              <a:rPr sz="2000" b="1" spc="-10" dirty="0">
                <a:latin typeface="Tahoma"/>
                <a:cs typeface="Tahoma"/>
              </a:rPr>
              <a:t>l</a:t>
            </a:r>
            <a:r>
              <a:rPr sz="2000" b="1" dirty="0">
                <a:latin typeface="Tahoma"/>
                <a:cs typeface="Tahoma"/>
              </a:rPr>
              <a:t>et  </a:t>
            </a:r>
            <a:r>
              <a:rPr sz="2000" b="1" spc="-5" dirty="0">
                <a:latin typeface="Tahoma"/>
                <a:cs typeface="Tahoma"/>
              </a:rPr>
              <a:t>Serv</a:t>
            </a:r>
            <a:r>
              <a:rPr sz="2000" b="1" spc="-10" dirty="0">
                <a:latin typeface="Tahoma"/>
                <a:cs typeface="Tahoma"/>
              </a:rPr>
              <a:t>l</a:t>
            </a:r>
            <a:r>
              <a:rPr sz="2000" b="1" dirty="0">
                <a:latin typeface="Tahoma"/>
                <a:cs typeface="Tahoma"/>
              </a:rPr>
              <a:t>et  JSP</a:t>
            </a:r>
            <a:endParaRPr sz="2000">
              <a:latin typeface="Tahoma"/>
              <a:cs typeface="Tahoma"/>
            </a:endParaRPr>
          </a:p>
          <a:p>
            <a:pPr marL="635" algn="ctr">
              <a:lnSpc>
                <a:spcPts val="1995"/>
              </a:lnSpc>
            </a:pPr>
            <a:r>
              <a:rPr sz="2000" b="1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6600" y="4038600"/>
            <a:ext cx="1371600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19"/>
              </a:spcBef>
            </a:pPr>
            <a:r>
              <a:rPr sz="2000" b="1" spc="-5" dirty="0">
                <a:latin typeface="Tahoma"/>
                <a:cs typeface="Tahoma"/>
              </a:rPr>
              <a:t>Database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34361" y="3708780"/>
            <a:ext cx="6113780" cy="2388870"/>
            <a:chOff x="2134361" y="3708780"/>
            <a:chExt cx="6113780" cy="2388870"/>
          </a:xfrm>
        </p:grpSpPr>
        <p:sp>
          <p:nvSpPr>
            <p:cNvPr id="13" name="object 13"/>
            <p:cNvSpPr/>
            <p:nvPr/>
          </p:nvSpPr>
          <p:spPr>
            <a:xfrm>
              <a:off x="2134362" y="3708780"/>
              <a:ext cx="4876800" cy="1269365"/>
            </a:xfrm>
            <a:custGeom>
              <a:avLst/>
              <a:gdLst/>
              <a:ahLst/>
              <a:cxnLst/>
              <a:rect l="l" t="t" r="r" b="b"/>
              <a:pathLst>
                <a:path w="4876800" h="1269364">
                  <a:moveTo>
                    <a:pt x="1069848" y="944753"/>
                  </a:moveTo>
                  <a:lnTo>
                    <a:pt x="944372" y="920623"/>
                  </a:lnTo>
                  <a:lnTo>
                    <a:pt x="954646" y="957262"/>
                  </a:lnTo>
                  <a:lnTo>
                    <a:pt x="104889" y="1195781"/>
                  </a:lnTo>
                  <a:lnTo>
                    <a:pt x="94615" y="1159129"/>
                  </a:lnTo>
                  <a:lnTo>
                    <a:pt x="0" y="1244981"/>
                  </a:lnTo>
                  <a:lnTo>
                    <a:pt x="125476" y="1269111"/>
                  </a:lnTo>
                  <a:lnTo>
                    <a:pt x="116636" y="1237615"/>
                  </a:lnTo>
                  <a:lnTo>
                    <a:pt x="115189" y="1232484"/>
                  </a:lnTo>
                  <a:lnTo>
                    <a:pt x="964946" y="993965"/>
                  </a:lnTo>
                  <a:lnTo>
                    <a:pt x="975233" y="1030605"/>
                  </a:lnTo>
                  <a:lnTo>
                    <a:pt x="1061720" y="952119"/>
                  </a:lnTo>
                  <a:lnTo>
                    <a:pt x="1069848" y="944753"/>
                  </a:lnTo>
                  <a:close/>
                </a:path>
                <a:path w="4876800" h="1269364">
                  <a:moveTo>
                    <a:pt x="1143000" y="330581"/>
                  </a:moveTo>
                  <a:lnTo>
                    <a:pt x="1136103" y="324485"/>
                  </a:lnTo>
                  <a:lnTo>
                    <a:pt x="1047242" y="245872"/>
                  </a:lnTo>
                  <a:lnTo>
                    <a:pt x="1037412" y="282740"/>
                  </a:lnTo>
                  <a:lnTo>
                    <a:pt x="115404" y="36817"/>
                  </a:lnTo>
                  <a:lnTo>
                    <a:pt x="116713" y="31877"/>
                  </a:lnTo>
                  <a:lnTo>
                    <a:pt x="125222" y="0"/>
                  </a:lnTo>
                  <a:lnTo>
                    <a:pt x="0" y="25781"/>
                  </a:lnTo>
                  <a:lnTo>
                    <a:pt x="95758" y="110490"/>
                  </a:lnTo>
                  <a:lnTo>
                    <a:pt x="105575" y="73634"/>
                  </a:lnTo>
                  <a:lnTo>
                    <a:pt x="1027582" y="319557"/>
                  </a:lnTo>
                  <a:lnTo>
                    <a:pt x="1017778" y="356362"/>
                  </a:lnTo>
                  <a:lnTo>
                    <a:pt x="1143000" y="330581"/>
                  </a:lnTo>
                  <a:close/>
                </a:path>
                <a:path w="4876800" h="1269364">
                  <a:moveTo>
                    <a:pt x="4876800" y="711581"/>
                  </a:moveTo>
                  <a:lnTo>
                    <a:pt x="4838700" y="692531"/>
                  </a:lnTo>
                  <a:lnTo>
                    <a:pt x="4762500" y="654431"/>
                  </a:lnTo>
                  <a:lnTo>
                    <a:pt x="4762500" y="692531"/>
                  </a:lnTo>
                  <a:lnTo>
                    <a:pt x="3695700" y="692531"/>
                  </a:lnTo>
                  <a:lnTo>
                    <a:pt x="3695700" y="654431"/>
                  </a:lnTo>
                  <a:lnTo>
                    <a:pt x="3581400" y="711581"/>
                  </a:lnTo>
                  <a:lnTo>
                    <a:pt x="3695700" y="768731"/>
                  </a:lnTo>
                  <a:lnTo>
                    <a:pt x="3695700" y="730631"/>
                  </a:lnTo>
                  <a:lnTo>
                    <a:pt x="4762500" y="730631"/>
                  </a:lnTo>
                  <a:lnTo>
                    <a:pt x="4762500" y="768731"/>
                  </a:lnTo>
                  <a:lnTo>
                    <a:pt x="4838700" y="730631"/>
                  </a:lnTo>
                  <a:lnTo>
                    <a:pt x="4876800" y="711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35952" y="5013959"/>
              <a:ext cx="1007744" cy="1079500"/>
            </a:xfrm>
            <a:custGeom>
              <a:avLst/>
              <a:gdLst/>
              <a:ahLst/>
              <a:cxnLst/>
              <a:rect l="l" t="t" r="r" b="b"/>
              <a:pathLst>
                <a:path w="1007745" h="1079500">
                  <a:moveTo>
                    <a:pt x="1007364" y="134873"/>
                  </a:moveTo>
                  <a:lnTo>
                    <a:pt x="989368" y="170705"/>
                  </a:lnTo>
                  <a:lnTo>
                    <a:pt x="938586" y="202917"/>
                  </a:lnTo>
                  <a:lnTo>
                    <a:pt x="902401" y="217263"/>
                  </a:lnTo>
                  <a:lnTo>
                    <a:pt x="859821" y="230219"/>
                  </a:lnTo>
                  <a:lnTo>
                    <a:pt x="811447" y="241624"/>
                  </a:lnTo>
                  <a:lnTo>
                    <a:pt x="757879" y="251318"/>
                  </a:lnTo>
                  <a:lnTo>
                    <a:pt x="699718" y="259139"/>
                  </a:lnTo>
                  <a:lnTo>
                    <a:pt x="637564" y="264925"/>
                  </a:lnTo>
                  <a:lnTo>
                    <a:pt x="572019" y="268515"/>
                  </a:lnTo>
                  <a:lnTo>
                    <a:pt x="503681" y="269747"/>
                  </a:lnTo>
                  <a:lnTo>
                    <a:pt x="435344" y="268515"/>
                  </a:lnTo>
                  <a:lnTo>
                    <a:pt x="369799" y="264925"/>
                  </a:lnTo>
                  <a:lnTo>
                    <a:pt x="307645" y="259139"/>
                  </a:lnTo>
                  <a:lnTo>
                    <a:pt x="249484" y="251318"/>
                  </a:lnTo>
                  <a:lnTo>
                    <a:pt x="195916" y="241624"/>
                  </a:lnTo>
                  <a:lnTo>
                    <a:pt x="147542" y="230219"/>
                  </a:lnTo>
                  <a:lnTo>
                    <a:pt x="104962" y="217263"/>
                  </a:lnTo>
                  <a:lnTo>
                    <a:pt x="68777" y="202917"/>
                  </a:lnTo>
                  <a:lnTo>
                    <a:pt x="17995" y="170705"/>
                  </a:lnTo>
                  <a:lnTo>
                    <a:pt x="0" y="134873"/>
                  </a:lnTo>
                  <a:lnTo>
                    <a:pt x="4598" y="116559"/>
                  </a:lnTo>
                  <a:lnTo>
                    <a:pt x="39588" y="82349"/>
                  </a:lnTo>
                  <a:lnTo>
                    <a:pt x="104962" y="52430"/>
                  </a:lnTo>
                  <a:lnTo>
                    <a:pt x="147542" y="39481"/>
                  </a:lnTo>
                  <a:lnTo>
                    <a:pt x="195916" y="28084"/>
                  </a:lnTo>
                  <a:lnTo>
                    <a:pt x="249484" y="18400"/>
                  </a:lnTo>
                  <a:lnTo>
                    <a:pt x="307645" y="10590"/>
                  </a:lnTo>
                  <a:lnTo>
                    <a:pt x="369799" y="4813"/>
                  </a:lnTo>
                  <a:lnTo>
                    <a:pt x="435344" y="1230"/>
                  </a:lnTo>
                  <a:lnTo>
                    <a:pt x="503681" y="0"/>
                  </a:lnTo>
                  <a:lnTo>
                    <a:pt x="572019" y="1230"/>
                  </a:lnTo>
                  <a:lnTo>
                    <a:pt x="637564" y="4813"/>
                  </a:lnTo>
                  <a:lnTo>
                    <a:pt x="699718" y="10590"/>
                  </a:lnTo>
                  <a:lnTo>
                    <a:pt x="757879" y="18400"/>
                  </a:lnTo>
                  <a:lnTo>
                    <a:pt x="811447" y="28084"/>
                  </a:lnTo>
                  <a:lnTo>
                    <a:pt x="859821" y="39481"/>
                  </a:lnTo>
                  <a:lnTo>
                    <a:pt x="902401" y="52430"/>
                  </a:lnTo>
                  <a:lnTo>
                    <a:pt x="938586" y="66773"/>
                  </a:lnTo>
                  <a:lnTo>
                    <a:pt x="989368" y="98998"/>
                  </a:lnTo>
                  <a:lnTo>
                    <a:pt x="1007364" y="134873"/>
                  </a:lnTo>
                  <a:close/>
                </a:path>
                <a:path w="1007745" h="1079500">
                  <a:moveTo>
                    <a:pt x="1007364" y="134873"/>
                  </a:moveTo>
                  <a:lnTo>
                    <a:pt x="1007364" y="944143"/>
                  </a:lnTo>
                  <a:lnTo>
                    <a:pt x="1002765" y="962441"/>
                  </a:lnTo>
                  <a:lnTo>
                    <a:pt x="967775" y="996631"/>
                  </a:lnTo>
                  <a:lnTo>
                    <a:pt x="902401" y="1026544"/>
                  </a:lnTo>
                  <a:lnTo>
                    <a:pt x="859821" y="1039494"/>
                  </a:lnTo>
                  <a:lnTo>
                    <a:pt x="811447" y="1050893"/>
                  </a:lnTo>
                  <a:lnTo>
                    <a:pt x="757879" y="1060580"/>
                  </a:lnTo>
                  <a:lnTo>
                    <a:pt x="699718" y="1068394"/>
                  </a:lnTo>
                  <a:lnTo>
                    <a:pt x="637564" y="1074174"/>
                  </a:lnTo>
                  <a:lnTo>
                    <a:pt x="572019" y="1077760"/>
                  </a:lnTo>
                  <a:lnTo>
                    <a:pt x="503681" y="1078991"/>
                  </a:lnTo>
                  <a:lnTo>
                    <a:pt x="435344" y="1077760"/>
                  </a:lnTo>
                  <a:lnTo>
                    <a:pt x="369799" y="1074174"/>
                  </a:lnTo>
                  <a:lnTo>
                    <a:pt x="307645" y="1068394"/>
                  </a:lnTo>
                  <a:lnTo>
                    <a:pt x="249484" y="1060580"/>
                  </a:lnTo>
                  <a:lnTo>
                    <a:pt x="195916" y="1050893"/>
                  </a:lnTo>
                  <a:lnTo>
                    <a:pt x="147542" y="1039494"/>
                  </a:lnTo>
                  <a:lnTo>
                    <a:pt x="104962" y="1026544"/>
                  </a:lnTo>
                  <a:lnTo>
                    <a:pt x="68777" y="1012203"/>
                  </a:lnTo>
                  <a:lnTo>
                    <a:pt x="17995" y="979990"/>
                  </a:lnTo>
                  <a:lnTo>
                    <a:pt x="0" y="944143"/>
                  </a:lnTo>
                  <a:lnTo>
                    <a:pt x="0" y="13487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92695" y="2924555"/>
            <a:ext cx="1371600" cy="609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015"/>
              </a:spcBef>
            </a:pPr>
            <a:r>
              <a:rPr sz="2000" b="1" spc="-5" dirty="0">
                <a:latin typeface="Tahoma"/>
                <a:cs typeface="Tahoma"/>
              </a:rPr>
              <a:t>SQL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8533" y="6351634"/>
            <a:ext cx="3303904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1425"/>
              </a:lnSpc>
            </a:pPr>
            <a:r>
              <a:rPr sz="1200" b="1" dirty="0">
                <a:solidFill>
                  <a:srgbClr val="00543C"/>
                </a:solidFill>
                <a:latin typeface="Arial"/>
                <a:cs typeface="Arial"/>
              </a:rPr>
              <a:t>Learning</a:t>
            </a:r>
            <a:r>
              <a:rPr sz="1200" b="1" spc="-4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543C"/>
                </a:solidFill>
                <a:latin typeface="Arial"/>
                <a:cs typeface="Arial"/>
              </a:rPr>
              <a:t>&amp;</a:t>
            </a:r>
            <a:r>
              <a:rPr sz="1200" b="1" spc="-40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543C"/>
                </a:solidFill>
                <a:latin typeface="Arial"/>
                <a:cs typeface="Arial"/>
              </a:rPr>
              <a:t>Culture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800" i="1" dirty="0">
                <a:solidFill>
                  <a:srgbClr val="00543C"/>
                </a:solidFill>
                <a:latin typeface="Arial"/>
                <a:cs typeface="Arial"/>
              </a:rPr>
              <a:t>All work</a:t>
            </a:r>
            <a:r>
              <a:rPr sz="800" i="1" spc="-10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described</a:t>
            </a:r>
            <a:r>
              <a:rPr sz="800" i="1" spc="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00543C"/>
                </a:solidFill>
                <a:latin typeface="Arial"/>
                <a:cs typeface="Arial"/>
              </a:rPr>
              <a:t>was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performed</a:t>
            </a:r>
            <a:r>
              <a:rPr sz="800" i="1" spc="30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by</a:t>
            </a:r>
            <a:r>
              <a:rPr sz="800" i="1" spc="1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Capgemini</a:t>
            </a:r>
            <a:r>
              <a:rPr sz="800" i="1" spc="20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or</a:t>
            </a:r>
            <a:r>
              <a:rPr sz="800" i="1" spc="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00543C"/>
                </a:solidFill>
                <a:latin typeface="Arial"/>
                <a:cs typeface="Arial"/>
              </a:rPr>
              <a:t>a</a:t>
            </a:r>
            <a:r>
              <a:rPr sz="800" i="1" spc="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Capgemini</a:t>
            </a:r>
            <a:r>
              <a:rPr sz="800" i="1" spc="3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00543C"/>
                </a:solidFill>
                <a:latin typeface="Arial"/>
                <a:cs typeface="Arial"/>
              </a:rPr>
              <a:t>affiliate</a:t>
            </a:r>
            <a:endParaRPr sz="800">
              <a:latin typeface="Arial"/>
              <a:cs typeface="Arial"/>
            </a:endParaRPr>
          </a:p>
          <a:p>
            <a:pPr marL="1417955">
              <a:lnSpc>
                <a:spcPct val="100000"/>
              </a:lnSpc>
              <a:spcBef>
                <a:spcPts val="204"/>
              </a:spcBef>
            </a:pPr>
            <a:r>
              <a:rPr sz="800" dirty="0">
                <a:latin typeface="Arial MT"/>
                <a:cs typeface="Arial MT"/>
              </a:rPr>
              <a:t>©</a:t>
            </a:r>
            <a:r>
              <a:rPr sz="800" spc="-5" dirty="0">
                <a:latin typeface="Arial MT"/>
                <a:cs typeface="Arial MT"/>
              </a:rPr>
              <a:t> 2015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Capgemini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- All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rights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reserved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75321" y="5287772"/>
            <a:ext cx="934085" cy="59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220"/>
              </a:lnSpc>
              <a:spcBef>
                <a:spcPts val="100"/>
              </a:spcBef>
            </a:pPr>
            <a:r>
              <a:rPr sz="2000" b="1" spc="-5" dirty="0">
                <a:latin typeface="Tahoma"/>
                <a:cs typeface="Tahoma"/>
              </a:rPr>
              <a:t>File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ts val="2220"/>
              </a:lnSpc>
            </a:pPr>
            <a:r>
              <a:rPr sz="2000" b="1" dirty="0">
                <a:latin typeface="Tahoma"/>
                <a:cs typeface="Tahoma"/>
              </a:rPr>
              <a:t>system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39" y="185115"/>
            <a:ext cx="3552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E</a:t>
            </a:r>
            <a:r>
              <a:rPr b="1" spc="-300" dirty="0">
                <a:latin typeface="Arial"/>
                <a:cs typeface="Arial"/>
              </a:rPr>
              <a:t>x</a:t>
            </a:r>
            <a:r>
              <a:rPr b="1" spc="-254" dirty="0">
                <a:latin typeface="Arial"/>
                <a:cs typeface="Arial"/>
              </a:rPr>
              <a:t>ecutio</a:t>
            </a:r>
            <a:r>
              <a:rPr b="1" spc="-310" dirty="0">
                <a:latin typeface="Arial"/>
                <a:cs typeface="Arial"/>
              </a:rPr>
              <a:t>n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of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300" dirty="0">
                <a:latin typeface="Arial"/>
                <a:cs typeface="Arial"/>
              </a:rPr>
              <a:t>J</a:t>
            </a:r>
            <a:r>
              <a:rPr b="1" spc="-290" dirty="0">
                <a:latin typeface="Arial"/>
                <a:cs typeface="Arial"/>
              </a:rPr>
              <a:t>av</a:t>
            </a:r>
            <a:r>
              <a:rPr b="1" spc="-285" dirty="0">
                <a:latin typeface="Arial"/>
                <a:cs typeface="Arial"/>
              </a:rPr>
              <a:t>a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340" dirty="0">
                <a:latin typeface="Arial"/>
                <a:cs typeface="Arial"/>
              </a:rPr>
              <a:t>S</a:t>
            </a:r>
            <a:r>
              <a:rPr b="1" spc="-300" dirty="0">
                <a:latin typeface="Arial"/>
                <a:cs typeface="Arial"/>
              </a:rPr>
              <a:t>e</a:t>
            </a:r>
            <a:r>
              <a:rPr b="1" spc="-200" dirty="0">
                <a:latin typeface="Arial"/>
                <a:cs typeface="Arial"/>
              </a:rPr>
              <a:t>r</a:t>
            </a:r>
            <a:r>
              <a:rPr b="1" spc="-295" dirty="0">
                <a:latin typeface="Arial"/>
                <a:cs typeface="Arial"/>
              </a:rPr>
              <a:t>v</a:t>
            </a:r>
            <a:r>
              <a:rPr b="1" spc="-204" dirty="0">
                <a:latin typeface="Arial"/>
                <a:cs typeface="Arial"/>
              </a:rPr>
              <a:t>let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3037" y="1546669"/>
            <a:ext cx="1533525" cy="695325"/>
            <a:chOff x="1443037" y="1546669"/>
            <a:chExt cx="1533525" cy="695325"/>
          </a:xfrm>
        </p:grpSpPr>
        <p:sp>
          <p:nvSpPr>
            <p:cNvPr id="4" name="object 4"/>
            <p:cNvSpPr/>
            <p:nvPr/>
          </p:nvSpPr>
          <p:spPr>
            <a:xfrm>
              <a:off x="1447800" y="1551432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152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524000" y="6858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C7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800" y="1551432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685800"/>
                  </a:moveTo>
                  <a:lnTo>
                    <a:pt x="1524000" y="6858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7980" y="1450594"/>
            <a:ext cx="1117600" cy="702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249554">
              <a:lnSpc>
                <a:spcPts val="2450"/>
              </a:lnSpc>
              <a:spcBef>
                <a:spcPts val="540"/>
              </a:spcBef>
            </a:pPr>
            <a:r>
              <a:rPr sz="2400" b="1" spc="-50" dirty="0">
                <a:latin typeface="Times New Roman"/>
                <a:cs typeface="Times New Roman"/>
              </a:rPr>
              <a:t>Web 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-55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spc="-25" dirty="0">
                <a:latin typeface="Times New Roman"/>
                <a:cs typeface="Times New Roman"/>
              </a:rPr>
              <a:t>w</a:t>
            </a:r>
            <a:r>
              <a:rPr sz="2400" b="1" spc="-5" dirty="0">
                <a:latin typeface="Times New Roman"/>
                <a:cs typeface="Times New Roman"/>
              </a:rPr>
              <a:t>ser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33837" y="1546669"/>
            <a:ext cx="1533525" cy="695325"/>
            <a:chOff x="4033837" y="1546669"/>
            <a:chExt cx="1533525" cy="695325"/>
          </a:xfrm>
        </p:grpSpPr>
        <p:sp>
          <p:nvSpPr>
            <p:cNvPr id="8" name="object 8"/>
            <p:cNvSpPr/>
            <p:nvPr/>
          </p:nvSpPr>
          <p:spPr>
            <a:xfrm>
              <a:off x="4038600" y="1551432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152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524000" y="6858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C7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8600" y="1551432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685800"/>
                  </a:moveTo>
                  <a:lnTo>
                    <a:pt x="1524000" y="6858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90135" y="1450594"/>
            <a:ext cx="889000" cy="702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133985">
              <a:lnSpc>
                <a:spcPts val="2450"/>
              </a:lnSpc>
              <a:spcBef>
                <a:spcPts val="540"/>
              </a:spcBef>
            </a:pPr>
            <a:r>
              <a:rPr sz="2400" b="1" spc="-50" dirty="0">
                <a:latin typeface="Times New Roman"/>
                <a:cs typeface="Times New Roman"/>
              </a:rPr>
              <a:t>Web 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13969" y="1546669"/>
            <a:ext cx="1533525" cy="695325"/>
            <a:chOff x="6613969" y="1546669"/>
            <a:chExt cx="1533525" cy="695325"/>
          </a:xfrm>
        </p:grpSpPr>
        <p:sp>
          <p:nvSpPr>
            <p:cNvPr id="12" name="object 12"/>
            <p:cNvSpPr/>
            <p:nvPr/>
          </p:nvSpPr>
          <p:spPr>
            <a:xfrm>
              <a:off x="6618731" y="1551432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152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524000" y="6858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A911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8731" y="1551432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685800"/>
                  </a:moveTo>
                  <a:lnTo>
                    <a:pt x="1524000" y="6858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18731" y="1551432"/>
            <a:ext cx="1524000" cy="6858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745"/>
              </a:spcBef>
            </a:pPr>
            <a:r>
              <a:rPr sz="2400" b="1" dirty="0">
                <a:latin typeface="Times New Roman"/>
                <a:cs typeface="Times New Roman"/>
              </a:rPr>
              <a:t>Servlet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72562" y="1737359"/>
            <a:ext cx="3657600" cy="391795"/>
          </a:xfrm>
          <a:custGeom>
            <a:avLst/>
            <a:gdLst/>
            <a:ahLst/>
            <a:cxnLst/>
            <a:rect l="l" t="t" r="r" b="b"/>
            <a:pathLst>
              <a:path w="3657600" h="391794">
                <a:moveTo>
                  <a:pt x="1066800" y="333756"/>
                </a:moveTo>
                <a:lnTo>
                  <a:pt x="86868" y="333756"/>
                </a:lnTo>
                <a:lnTo>
                  <a:pt x="86868" y="304800"/>
                </a:lnTo>
                <a:lnTo>
                  <a:pt x="0" y="348234"/>
                </a:lnTo>
                <a:lnTo>
                  <a:pt x="86868" y="391668"/>
                </a:lnTo>
                <a:lnTo>
                  <a:pt x="86868" y="362712"/>
                </a:lnTo>
                <a:lnTo>
                  <a:pt x="1066800" y="362712"/>
                </a:lnTo>
                <a:lnTo>
                  <a:pt x="1066800" y="333756"/>
                </a:lnTo>
                <a:close/>
              </a:path>
              <a:path w="3657600" h="391794">
                <a:moveTo>
                  <a:pt x="1066800" y="43434"/>
                </a:moveTo>
                <a:lnTo>
                  <a:pt x="1037831" y="28956"/>
                </a:lnTo>
                <a:lnTo>
                  <a:pt x="979932" y="0"/>
                </a:lnTo>
                <a:lnTo>
                  <a:pt x="979932" y="28956"/>
                </a:lnTo>
                <a:lnTo>
                  <a:pt x="0" y="28956"/>
                </a:lnTo>
                <a:lnTo>
                  <a:pt x="0" y="57912"/>
                </a:lnTo>
                <a:lnTo>
                  <a:pt x="979932" y="57912"/>
                </a:lnTo>
                <a:lnTo>
                  <a:pt x="979932" y="86868"/>
                </a:lnTo>
                <a:lnTo>
                  <a:pt x="1037844" y="57912"/>
                </a:lnTo>
                <a:lnTo>
                  <a:pt x="1066800" y="43434"/>
                </a:lnTo>
                <a:close/>
              </a:path>
              <a:path w="3657600" h="391794">
                <a:moveTo>
                  <a:pt x="3657587" y="333756"/>
                </a:moveTo>
                <a:lnTo>
                  <a:pt x="2677668" y="333756"/>
                </a:lnTo>
                <a:lnTo>
                  <a:pt x="2677668" y="304800"/>
                </a:lnTo>
                <a:lnTo>
                  <a:pt x="2590800" y="348234"/>
                </a:lnTo>
                <a:lnTo>
                  <a:pt x="2677668" y="391668"/>
                </a:lnTo>
                <a:lnTo>
                  <a:pt x="2677668" y="362712"/>
                </a:lnTo>
                <a:lnTo>
                  <a:pt x="3657587" y="362712"/>
                </a:lnTo>
                <a:lnTo>
                  <a:pt x="3657587" y="333756"/>
                </a:lnTo>
                <a:close/>
              </a:path>
              <a:path w="3657600" h="391794">
                <a:moveTo>
                  <a:pt x="3657587" y="43434"/>
                </a:moveTo>
                <a:lnTo>
                  <a:pt x="3628631" y="28956"/>
                </a:lnTo>
                <a:lnTo>
                  <a:pt x="3570732" y="0"/>
                </a:lnTo>
                <a:lnTo>
                  <a:pt x="3570732" y="28956"/>
                </a:lnTo>
                <a:lnTo>
                  <a:pt x="2590800" y="28956"/>
                </a:lnTo>
                <a:lnTo>
                  <a:pt x="2590800" y="57912"/>
                </a:lnTo>
                <a:lnTo>
                  <a:pt x="3570732" y="57912"/>
                </a:lnTo>
                <a:lnTo>
                  <a:pt x="3570732" y="86868"/>
                </a:lnTo>
                <a:lnTo>
                  <a:pt x="3628644" y="57912"/>
                </a:lnTo>
                <a:lnTo>
                  <a:pt x="3657587" y="43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73014" y="1349705"/>
            <a:ext cx="90296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Request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5140" y="2123008"/>
            <a:ext cx="10445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Response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3474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90" dirty="0">
                <a:latin typeface="Arial"/>
                <a:cs typeface="Arial"/>
              </a:rPr>
              <a:t>Ja</a:t>
            </a:r>
            <a:r>
              <a:rPr b="1" spc="-295" dirty="0">
                <a:latin typeface="Arial"/>
                <a:cs typeface="Arial"/>
              </a:rPr>
              <a:t>v</a:t>
            </a:r>
            <a:r>
              <a:rPr b="1" spc="-285" dirty="0">
                <a:latin typeface="Arial"/>
                <a:cs typeface="Arial"/>
              </a:rPr>
              <a:t>a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80" dirty="0">
                <a:latin typeface="Arial"/>
                <a:cs typeface="Arial"/>
              </a:rPr>
              <a:t>Serv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0" dirty="0">
                <a:latin typeface="Arial"/>
                <a:cs typeface="Arial"/>
              </a:rPr>
              <a:t>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245" dirty="0">
                <a:latin typeface="Arial"/>
                <a:cs typeface="Arial"/>
              </a:rPr>
              <a:t>Alternatives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60" y="833983"/>
            <a:ext cx="8305165" cy="45986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4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CGI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Gateway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Interface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every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CGI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endParaRPr sz="2000">
              <a:latin typeface="Arial MT"/>
              <a:cs typeface="Arial MT"/>
            </a:endParaRPr>
          </a:p>
          <a:p>
            <a:pPr marL="951230" lvl="2" indent="-177165">
              <a:lnSpc>
                <a:spcPct val="100000"/>
              </a:lnSpc>
              <a:spcBef>
                <a:spcPts val="240"/>
              </a:spcBef>
              <a:buClr>
                <a:srgbClr val="C7C500"/>
              </a:buClr>
              <a:buFont typeface="Symbol"/>
              <a:buChar char=""/>
              <a:tabLst>
                <a:tab pos="951865" algn="l"/>
              </a:tabLst>
            </a:pPr>
            <a:r>
              <a:rPr sz="2000" dirty="0">
                <a:latin typeface="Arial MT"/>
                <a:cs typeface="Arial MT"/>
              </a:rPr>
              <a:t>Slow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  <a:p>
            <a:pPr marL="951230" marR="5080" lvl="2" indent="-177165">
              <a:lnSpc>
                <a:spcPts val="2160"/>
              </a:lnSpc>
              <a:spcBef>
                <a:spcPts val="515"/>
              </a:spcBef>
              <a:buClr>
                <a:srgbClr val="C7C500"/>
              </a:buClr>
              <a:buFont typeface="Symbol"/>
              <a:buChar char=""/>
              <a:tabLst>
                <a:tab pos="951865" algn="l"/>
              </a:tabLst>
            </a:pP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CGI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program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terminates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before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responding</a:t>
            </a:r>
            <a:r>
              <a:rPr sz="2000" spc="1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server,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browser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just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waits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until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C7C500"/>
              </a:buClr>
              <a:buFont typeface="Symbol"/>
              <a:buChar char=""/>
            </a:pPr>
            <a:endParaRPr sz="245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Proprietary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APIs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NSAPI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Netscape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API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spc="-10" dirty="0">
                <a:latin typeface="Arial MT"/>
                <a:cs typeface="Arial MT"/>
              </a:rPr>
              <a:t>ISAPI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API</a:t>
            </a:r>
            <a:endParaRPr sz="2000">
              <a:latin typeface="Arial MT"/>
              <a:cs typeface="Arial MT"/>
            </a:endParaRPr>
          </a:p>
          <a:p>
            <a:pPr marL="951230" lvl="2" indent="-177165">
              <a:lnSpc>
                <a:spcPct val="100000"/>
              </a:lnSpc>
              <a:spcBef>
                <a:spcPts val="240"/>
              </a:spcBef>
              <a:buClr>
                <a:srgbClr val="C7C500"/>
              </a:buClr>
              <a:buFont typeface="Symbol"/>
              <a:buChar char=""/>
              <a:tabLst>
                <a:tab pos="951865" algn="l"/>
              </a:tabLst>
            </a:pPr>
            <a:r>
              <a:rPr sz="2000" dirty="0">
                <a:latin typeface="Arial MT"/>
                <a:cs typeface="Arial MT"/>
              </a:rPr>
              <a:t>Dynamic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libraries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C7C500"/>
              </a:buClr>
              <a:buFont typeface="Symbol"/>
              <a:buChar char="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Server-Side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JavaScript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ts val="228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  <a:tab pos="2016760" algn="l"/>
                <a:tab pos="3235960" algn="l"/>
                <a:tab pos="3790950" algn="l"/>
                <a:tab pos="5321300" algn="l"/>
                <a:tab pos="6159500" algn="l"/>
                <a:tab pos="6996430" algn="l"/>
                <a:tab pos="7284720" algn="l"/>
                <a:tab pos="7895590" algn="l"/>
              </a:tabLst>
            </a:pPr>
            <a:r>
              <a:rPr sz="2000" dirty="0">
                <a:latin typeface="Arial MT"/>
                <a:cs typeface="Arial MT"/>
              </a:rPr>
              <a:t>Embedding	java</a:t>
            </a:r>
            <a:r>
              <a:rPr sz="2000" spc="-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ipt	in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	</a:t>
            </a:r>
            <a:r>
              <a:rPr sz="2000" spc="-10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rec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mpiled	HT</a:t>
            </a:r>
            <a:r>
              <a:rPr sz="2000" spc="-10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L	</a:t>
            </a:r>
            <a:r>
              <a:rPr sz="2000" spc="-10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g</a:t>
            </a:r>
            <a:r>
              <a:rPr sz="2000" dirty="0">
                <a:latin typeface="Arial MT"/>
                <a:cs typeface="Arial MT"/>
              </a:rPr>
              <a:t>es	–	</a:t>
            </a:r>
            <a:r>
              <a:rPr sz="2000" spc="-10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nly	f</a:t>
            </a:r>
            <a:r>
              <a:rPr sz="2000" spc="-2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servers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61" y="185115"/>
            <a:ext cx="324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10" dirty="0">
                <a:latin typeface="Arial"/>
                <a:cs typeface="Arial"/>
              </a:rPr>
              <a:t>Advan</a:t>
            </a:r>
            <a:r>
              <a:rPr b="1" spc="-165" dirty="0">
                <a:latin typeface="Arial"/>
                <a:cs typeface="Arial"/>
              </a:rPr>
              <a:t>t</a:t>
            </a:r>
            <a:r>
              <a:rPr b="1" spc="-300" dirty="0">
                <a:latin typeface="Arial"/>
                <a:cs typeface="Arial"/>
              </a:rPr>
              <a:t>age</a:t>
            </a:r>
            <a:r>
              <a:rPr b="1" spc="-285" dirty="0">
                <a:latin typeface="Arial"/>
                <a:cs typeface="Arial"/>
              </a:rPr>
              <a:t>s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of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275" dirty="0">
                <a:latin typeface="Arial"/>
                <a:cs typeface="Arial"/>
              </a:rPr>
              <a:t>Ser</a:t>
            </a:r>
            <a:r>
              <a:rPr b="1" spc="-295" dirty="0">
                <a:latin typeface="Arial"/>
                <a:cs typeface="Arial"/>
              </a:rPr>
              <a:t>v</a:t>
            </a:r>
            <a:r>
              <a:rPr b="1" spc="-225" dirty="0">
                <a:latin typeface="Arial"/>
                <a:cs typeface="Arial"/>
              </a:rPr>
              <a:t>lets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859" y="788009"/>
            <a:ext cx="7441565" cy="54825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4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Efficiency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28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spc="-5" dirty="0">
                <a:latin typeface="Arial MT"/>
                <a:cs typeface="Arial MT"/>
              </a:rPr>
              <a:t>More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efficient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uses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lightweight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java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threads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opposed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individual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Persistency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Servlets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remain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Servlets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maintain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between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65A0E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Portability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28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  <a:tab pos="1426845" algn="l"/>
                <a:tab pos="2509520" algn="l"/>
                <a:tab pos="3082290" algn="l"/>
                <a:tab pos="4034790" algn="l"/>
                <a:tab pos="4438650" algn="l"/>
                <a:tab pos="5251450" algn="l"/>
                <a:tab pos="5937250" algn="l"/>
                <a:tab pos="6510655" algn="l"/>
              </a:tabLst>
            </a:pPr>
            <a:r>
              <a:rPr sz="2000" dirty="0">
                <a:latin typeface="Arial MT"/>
                <a:cs typeface="Arial MT"/>
              </a:rPr>
              <a:t>Since	servlets	</a:t>
            </a:r>
            <a:r>
              <a:rPr sz="2000" spc="-5" dirty="0">
                <a:latin typeface="Arial MT"/>
                <a:cs typeface="Arial MT"/>
              </a:rPr>
              <a:t>are	written	in	</a:t>
            </a:r>
            <a:r>
              <a:rPr sz="2000" dirty="0">
                <a:latin typeface="Arial MT"/>
                <a:cs typeface="Arial MT"/>
              </a:rPr>
              <a:t>Java,	they	are	</a:t>
            </a:r>
            <a:r>
              <a:rPr sz="2000" spc="-5" dirty="0">
                <a:latin typeface="Arial MT"/>
                <a:cs typeface="Arial MT"/>
              </a:rPr>
              <a:t>platform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independent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Robustness</a:t>
            </a:r>
            <a:endParaRPr sz="2000">
              <a:latin typeface="Arial MT"/>
              <a:cs typeface="Arial MT"/>
            </a:endParaRPr>
          </a:p>
          <a:p>
            <a:pPr marL="584200" marR="5080" lvl="1" indent="-191135">
              <a:lnSpc>
                <a:spcPts val="2160"/>
              </a:lnSpc>
              <a:spcBef>
                <a:spcPts val="509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Error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handling,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Garbage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collector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prevent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problems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leaks</a:t>
            </a:r>
            <a:endParaRPr sz="2000">
              <a:latin typeface="Arial MT"/>
              <a:cs typeface="Arial MT"/>
            </a:endParaRPr>
          </a:p>
          <a:p>
            <a:pPr marL="584200" marR="5080" lvl="1" indent="-191135">
              <a:lnSpc>
                <a:spcPts val="2160"/>
              </a:lnSpc>
              <a:spcBef>
                <a:spcPts val="484"/>
              </a:spcBef>
              <a:buClr>
                <a:srgbClr val="E65A0E"/>
              </a:buClr>
              <a:buChar char="•"/>
              <a:tabLst>
                <a:tab pos="584835" algn="l"/>
                <a:tab pos="1396365" algn="l"/>
                <a:tab pos="2138680" algn="l"/>
                <a:tab pos="2995295" algn="l"/>
                <a:tab pos="3298825" algn="l"/>
                <a:tab pos="4420870" algn="l"/>
                <a:tab pos="4978400" algn="l"/>
                <a:tab pos="6255385" algn="l"/>
              </a:tabLst>
            </a:pPr>
            <a:r>
              <a:rPr sz="2000" dirty="0">
                <a:latin typeface="Arial MT"/>
                <a:cs typeface="Arial MT"/>
              </a:rPr>
              <a:t>Large	class	library	–	ne</a:t>
            </a:r>
            <a:r>
              <a:rPr sz="2000" spc="-1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wo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k,	fi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e,	</a:t>
            </a:r>
            <a:r>
              <a:rPr sz="2000" spc="-10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atab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,	di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ri</a:t>
            </a:r>
            <a:r>
              <a:rPr sz="2000" spc="5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ut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d  object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components,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security,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85115"/>
            <a:ext cx="3246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90" dirty="0">
                <a:latin typeface="Arial"/>
                <a:cs typeface="Arial"/>
              </a:rPr>
              <a:t>Advantages</a:t>
            </a:r>
            <a:r>
              <a:rPr b="1" spc="-155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of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00" dirty="0">
                <a:latin typeface="Arial"/>
                <a:cs typeface="Arial"/>
              </a:rPr>
              <a:t>r</a:t>
            </a:r>
            <a:r>
              <a:rPr b="1" spc="-295" dirty="0">
                <a:latin typeface="Arial"/>
                <a:cs typeface="Arial"/>
              </a:rPr>
              <a:t>v</a:t>
            </a:r>
            <a:r>
              <a:rPr b="1" spc="-225" dirty="0">
                <a:latin typeface="Arial"/>
                <a:cs typeface="Arial"/>
              </a:rPr>
              <a:t>lets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708" y="773658"/>
            <a:ext cx="7724140" cy="55435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340"/>
              </a:spcBef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Extensibility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Creating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subclasses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suite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needs</a:t>
            </a:r>
            <a:endParaRPr sz="2000">
              <a:latin typeface="Arial MT"/>
              <a:cs typeface="Arial MT"/>
            </a:endParaRPr>
          </a:p>
          <a:p>
            <a:pPr marL="951230" lvl="2" indent="-177165">
              <a:lnSpc>
                <a:spcPct val="100000"/>
              </a:lnSpc>
              <a:spcBef>
                <a:spcPts val="240"/>
              </a:spcBef>
              <a:buClr>
                <a:srgbClr val="C7C500"/>
              </a:buClr>
              <a:buFont typeface="Symbol"/>
              <a:buChar char=""/>
              <a:tabLst>
                <a:tab pos="951865" algn="l"/>
              </a:tabLst>
            </a:pPr>
            <a:r>
              <a:rPr sz="2000" dirty="0">
                <a:latin typeface="Arial MT"/>
                <a:cs typeface="Arial MT"/>
              </a:rPr>
              <a:t>Inheritance,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polymorphism,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C7C500"/>
              </a:buClr>
              <a:buFont typeface="Symbol"/>
              <a:buChar char=""/>
            </a:pPr>
            <a:endParaRPr sz="2500">
              <a:latin typeface="Arial MT"/>
              <a:cs typeface="Arial MT"/>
            </a:endParaRPr>
          </a:p>
          <a:p>
            <a:pPr marL="203200" indent="-191135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Security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28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Security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Java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Security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Manager</a:t>
            </a:r>
            <a:endParaRPr sz="2000">
              <a:latin typeface="Arial MT"/>
              <a:cs typeface="Arial MT"/>
            </a:endParaRPr>
          </a:p>
          <a:p>
            <a:pPr marL="584200" marR="5080" lvl="1" indent="-190500">
              <a:lnSpc>
                <a:spcPts val="2160"/>
              </a:lnSpc>
              <a:spcBef>
                <a:spcPts val="515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Eliminates problems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associated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cgi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scripts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operating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“shells”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E65A0E"/>
              </a:buClr>
              <a:buFont typeface="Arial MT"/>
              <a:buChar char="•"/>
            </a:pPr>
            <a:endParaRPr sz="2450">
              <a:latin typeface="Arial MT"/>
              <a:cs typeface="Arial MT"/>
            </a:endParaRPr>
          </a:p>
          <a:p>
            <a:pPr marL="203200" indent="-191135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Powerful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Servlets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directly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talk</a:t>
            </a:r>
            <a:r>
              <a:rPr sz="2000" spc="-5" dirty="0">
                <a:latin typeface="Arial MT"/>
                <a:cs typeface="Arial MT"/>
              </a:rPr>
              <a:t> 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Facilitates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database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connection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pooling,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session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tracking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E65A0E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03200" indent="-191135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Convenient</a:t>
            </a:r>
            <a:endParaRPr sz="2000">
              <a:latin typeface="Arial MT"/>
              <a:cs typeface="Arial MT"/>
            </a:endParaRPr>
          </a:p>
          <a:p>
            <a:pPr marL="584200" marR="473709" lvl="1" indent="-190500">
              <a:lnSpc>
                <a:spcPts val="2160"/>
              </a:lnSpc>
              <a:spcBef>
                <a:spcPts val="509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Parsing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decoding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HTML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setting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HTTP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headers,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handling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cookies,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439" y="108915"/>
            <a:ext cx="3360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90" dirty="0">
                <a:latin typeface="Arial"/>
                <a:cs typeface="Arial"/>
              </a:rPr>
              <a:t>Ja</a:t>
            </a:r>
            <a:r>
              <a:rPr b="1" spc="-300" dirty="0">
                <a:latin typeface="Arial"/>
                <a:cs typeface="Arial"/>
              </a:rPr>
              <a:t>v</a:t>
            </a:r>
            <a:r>
              <a:rPr b="1" spc="-285" dirty="0">
                <a:latin typeface="Arial"/>
                <a:cs typeface="Arial"/>
              </a:rPr>
              <a:t>a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310" dirty="0">
                <a:latin typeface="Arial"/>
                <a:cs typeface="Arial"/>
              </a:rPr>
              <a:t>Se</a:t>
            </a:r>
            <a:r>
              <a:rPr b="1" spc="-210" dirty="0">
                <a:latin typeface="Arial"/>
                <a:cs typeface="Arial"/>
              </a:rPr>
              <a:t>r</a:t>
            </a:r>
            <a:r>
              <a:rPr b="1" spc="-220" dirty="0">
                <a:latin typeface="Arial"/>
                <a:cs typeface="Arial"/>
              </a:rPr>
              <a:t>vl</a:t>
            </a:r>
            <a:r>
              <a:rPr b="1" spc="-300" dirty="0">
                <a:latin typeface="Arial"/>
                <a:cs typeface="Arial"/>
              </a:rPr>
              <a:t>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310" dirty="0">
                <a:latin typeface="Arial"/>
                <a:cs typeface="Arial"/>
              </a:rPr>
              <a:t>Fram</a:t>
            </a:r>
            <a:r>
              <a:rPr b="1" spc="-300" dirty="0">
                <a:latin typeface="Arial"/>
                <a:cs typeface="Arial"/>
              </a:rPr>
              <a:t>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436" y="910183"/>
            <a:ext cx="7439025" cy="31959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4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Two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packages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architecture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Font typeface="Arial MT"/>
              <a:buChar char="•"/>
              <a:tabLst>
                <a:tab pos="584200" algn="l"/>
              </a:tabLst>
            </a:pPr>
            <a:r>
              <a:rPr sz="2000" i="1" dirty="0">
                <a:latin typeface="Arial"/>
                <a:cs typeface="Arial"/>
              </a:rPr>
              <a:t>javax.servlet</a:t>
            </a:r>
            <a:endParaRPr sz="2000">
              <a:latin typeface="Arial"/>
              <a:cs typeface="Arial"/>
            </a:endParaRPr>
          </a:p>
          <a:p>
            <a:pPr marL="951230" marR="5080" lvl="2" indent="-177165">
              <a:lnSpc>
                <a:spcPts val="2160"/>
              </a:lnSpc>
              <a:spcBef>
                <a:spcPts val="515"/>
              </a:spcBef>
              <a:buClr>
                <a:srgbClr val="C7C500"/>
              </a:buClr>
              <a:buFont typeface="Symbol"/>
              <a:buChar char=""/>
              <a:tabLst>
                <a:tab pos="951865" algn="l"/>
                <a:tab pos="2200910" algn="l"/>
                <a:tab pos="3281679" algn="l"/>
                <a:tab pos="4625975" algn="l"/>
                <a:tab pos="5297170" algn="l"/>
                <a:tab pos="6391275" algn="l"/>
                <a:tab pos="7058659" algn="l"/>
              </a:tabLst>
            </a:pPr>
            <a:r>
              <a:rPr sz="2000" dirty="0">
                <a:latin typeface="Arial MT"/>
                <a:cs typeface="Arial MT"/>
              </a:rPr>
              <a:t>Contai</a:t>
            </a:r>
            <a:r>
              <a:rPr sz="2000" spc="-1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s	g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ne</a:t>
            </a:r>
            <a:r>
              <a:rPr sz="2000" spc="5" dirty="0">
                <a:latin typeface="Arial MT"/>
                <a:cs typeface="Arial MT"/>
              </a:rPr>
              <a:t>r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c	int</a:t>
            </a:r>
            <a:r>
              <a:rPr sz="2000" spc="-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5" dirty="0">
                <a:latin typeface="Arial MT"/>
                <a:cs typeface="Arial MT"/>
              </a:rPr>
              <a:t>f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ces	and	c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ass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	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hat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re  implemented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extended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 servlets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04"/>
              </a:spcBef>
              <a:buClr>
                <a:srgbClr val="E65A0E"/>
              </a:buClr>
              <a:buFont typeface="Arial MT"/>
              <a:buChar char="•"/>
              <a:tabLst>
                <a:tab pos="584200" algn="l"/>
              </a:tabLst>
            </a:pPr>
            <a:r>
              <a:rPr sz="2000" i="1" spc="-5" dirty="0">
                <a:latin typeface="Arial"/>
                <a:cs typeface="Arial"/>
              </a:rPr>
              <a:t>javax.servlet.http</a:t>
            </a:r>
            <a:endParaRPr sz="2000">
              <a:latin typeface="Arial"/>
              <a:cs typeface="Arial"/>
            </a:endParaRPr>
          </a:p>
          <a:p>
            <a:pPr marL="951230" marR="6350" lvl="2" indent="-177165">
              <a:lnSpc>
                <a:spcPts val="2160"/>
              </a:lnSpc>
              <a:spcBef>
                <a:spcPts val="515"/>
              </a:spcBef>
              <a:buClr>
                <a:srgbClr val="C7C500"/>
              </a:buClr>
              <a:buFont typeface="Symbol"/>
              <a:buChar char=""/>
              <a:tabLst>
                <a:tab pos="951865" algn="l"/>
              </a:tabLst>
            </a:pPr>
            <a:r>
              <a:rPr sz="2000" spc="-5" dirty="0">
                <a:latin typeface="Arial MT"/>
                <a:cs typeface="Arial MT"/>
              </a:rPr>
              <a:t>Contains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classes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extended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when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creating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HTTP-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servlets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C7C500"/>
              </a:buClr>
              <a:buFont typeface="Symbol"/>
              <a:buChar char=""/>
            </a:pPr>
            <a:endParaRPr sz="2450">
              <a:latin typeface="Arial MT"/>
              <a:cs typeface="Arial MT"/>
            </a:endParaRPr>
          </a:p>
          <a:p>
            <a:pPr marL="203200" indent="-190500">
              <a:lnSpc>
                <a:spcPts val="228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  <a:tab pos="870585" algn="l"/>
                <a:tab pos="1677035" algn="l"/>
                <a:tab pos="2117090" algn="l"/>
                <a:tab pos="3094355" algn="l"/>
                <a:tab pos="4648835" algn="l"/>
                <a:tab pos="5062220" algn="l"/>
                <a:tab pos="5644515" algn="l"/>
                <a:tab pos="6845300" algn="l"/>
              </a:tabLst>
            </a:pPr>
            <a:r>
              <a:rPr sz="2000" dirty="0">
                <a:latin typeface="Arial MT"/>
                <a:cs typeface="Arial MT"/>
              </a:rPr>
              <a:t>The	he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rt	of	serv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et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rchitect</a:t>
            </a:r>
            <a:r>
              <a:rPr sz="2000" spc="-15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re	</a:t>
            </a:r>
            <a:r>
              <a:rPr sz="2000" spc="-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s	the	int</a:t>
            </a:r>
            <a:r>
              <a:rPr sz="2000" spc="-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5" dirty="0">
                <a:latin typeface="Arial MT"/>
                <a:cs typeface="Arial MT"/>
              </a:rPr>
              <a:t>f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e	class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ts val="2280"/>
              </a:lnSpc>
            </a:pPr>
            <a:r>
              <a:rPr sz="2000" i="1" dirty="0">
                <a:latin typeface="Arial"/>
                <a:cs typeface="Arial"/>
              </a:rPr>
              <a:t>javax.servlet.Servlet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7973" y="5116525"/>
            <a:ext cx="901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service,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9930" y="5116525"/>
            <a:ext cx="929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destroy,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436" y="4446270"/>
            <a:ext cx="5066665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framework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 servlets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ts val="228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  <a:tab pos="1364615" algn="l"/>
                <a:tab pos="2056130" algn="l"/>
                <a:tab pos="2947670" algn="l"/>
                <a:tab pos="4218940" algn="l"/>
                <a:tab pos="4659630" algn="l"/>
              </a:tabLst>
            </a:pPr>
            <a:r>
              <a:rPr sz="2000" dirty="0">
                <a:latin typeface="Arial MT"/>
                <a:cs typeface="Arial MT"/>
              </a:rPr>
              <a:t>Defines	f</a:t>
            </a:r>
            <a:r>
              <a:rPr sz="2000" spc="-10" dirty="0">
                <a:latin typeface="Arial MT"/>
                <a:cs typeface="Arial MT"/>
              </a:rPr>
              <a:t>iv</a:t>
            </a:r>
            <a:r>
              <a:rPr sz="2000" dirty="0">
                <a:latin typeface="Arial MT"/>
                <a:cs typeface="Arial MT"/>
              </a:rPr>
              <a:t>e	b</a:t>
            </a:r>
            <a:r>
              <a:rPr sz="2000" spc="-1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sic	</a:t>
            </a:r>
            <a:r>
              <a:rPr sz="2000" spc="5" dirty="0">
                <a:latin typeface="Arial MT"/>
                <a:cs typeface="Arial MT"/>
              </a:rPr>
              <a:t>m</a:t>
            </a:r>
            <a:r>
              <a:rPr sz="2000" spc="-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tho</a:t>
            </a:r>
            <a:r>
              <a:rPr sz="2000" spc="-20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s	–	i</a:t>
            </a:r>
            <a:r>
              <a:rPr sz="2000" spc="-1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,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getServletConfig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getServletInfo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41343"/>
            <a:ext cx="9143999" cy="496196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0731" y="763460"/>
            <a:ext cx="9168765" cy="1402715"/>
            <a:chOff x="-10731" y="763460"/>
            <a:chExt cx="9168765" cy="1402715"/>
          </a:xfrm>
        </p:grpSpPr>
        <p:sp>
          <p:nvSpPr>
            <p:cNvPr id="4" name="object 4"/>
            <p:cNvSpPr/>
            <p:nvPr/>
          </p:nvSpPr>
          <p:spPr>
            <a:xfrm>
              <a:off x="2285" y="776478"/>
              <a:ext cx="9142730" cy="0"/>
            </a:xfrm>
            <a:custGeom>
              <a:avLst/>
              <a:gdLst/>
              <a:ahLst/>
              <a:cxnLst/>
              <a:rect l="l" t="t" r="r" b="b"/>
              <a:pathLst>
                <a:path w="9142730">
                  <a:moveTo>
                    <a:pt x="0" y="0"/>
                  </a:moveTo>
                  <a:lnTo>
                    <a:pt x="9142476" y="0"/>
                  </a:lnTo>
                </a:path>
              </a:pathLst>
            </a:custGeom>
            <a:ln w="25908">
              <a:solidFill>
                <a:srgbClr val="DFDB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800" y="838200"/>
              <a:ext cx="1828800" cy="1323340"/>
            </a:xfrm>
            <a:custGeom>
              <a:avLst/>
              <a:gdLst/>
              <a:ahLst/>
              <a:cxnLst/>
              <a:rect l="l" t="t" r="r" b="b"/>
              <a:pathLst>
                <a:path w="1828800" h="1323339">
                  <a:moveTo>
                    <a:pt x="1828800" y="0"/>
                  </a:moveTo>
                  <a:lnTo>
                    <a:pt x="0" y="0"/>
                  </a:lnTo>
                  <a:lnTo>
                    <a:pt x="0" y="1322832"/>
                  </a:lnTo>
                  <a:lnTo>
                    <a:pt x="1828800" y="132283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C7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838200"/>
              <a:ext cx="1828800" cy="1323340"/>
            </a:xfrm>
            <a:custGeom>
              <a:avLst/>
              <a:gdLst/>
              <a:ahLst/>
              <a:cxnLst/>
              <a:rect l="l" t="t" r="r" b="b"/>
              <a:pathLst>
                <a:path w="1828800" h="1323339">
                  <a:moveTo>
                    <a:pt x="0" y="1322832"/>
                  </a:moveTo>
                  <a:lnTo>
                    <a:pt x="1828800" y="132283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22832"/>
                  </a:lnTo>
                  <a:close/>
                </a:path>
                <a:path w="1828800" h="1323339">
                  <a:moveTo>
                    <a:pt x="0" y="409955"/>
                  </a:moveTo>
                  <a:lnTo>
                    <a:pt x="1828800" y="409955"/>
                  </a:lnTo>
                </a:path>
                <a:path w="1828800" h="1323339">
                  <a:moveTo>
                    <a:pt x="0" y="381000"/>
                  </a:moveTo>
                  <a:lnTo>
                    <a:pt x="182880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1439" y="166497"/>
            <a:ext cx="4912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90" dirty="0">
                <a:latin typeface="Arial"/>
                <a:cs typeface="Arial"/>
              </a:rPr>
              <a:t>Objec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385" dirty="0">
                <a:latin typeface="Arial"/>
                <a:cs typeface="Arial"/>
              </a:rPr>
              <a:t>mo</a:t>
            </a:r>
            <a:r>
              <a:rPr b="1" spc="-305" dirty="0">
                <a:latin typeface="Arial"/>
                <a:cs typeface="Arial"/>
              </a:rPr>
              <a:t>d</a:t>
            </a:r>
            <a:r>
              <a:rPr b="1" spc="-290" dirty="0">
                <a:latin typeface="Arial"/>
                <a:cs typeface="Arial"/>
              </a:rPr>
              <a:t>e</a:t>
            </a:r>
            <a:r>
              <a:rPr b="1" spc="-145" dirty="0">
                <a:latin typeface="Arial"/>
                <a:cs typeface="Arial"/>
              </a:rPr>
              <a:t>l </a:t>
            </a:r>
            <a:r>
              <a:rPr b="1" spc="-240" dirty="0">
                <a:latin typeface="Arial"/>
                <a:cs typeface="Arial"/>
              </a:rPr>
              <a:t>of</a:t>
            </a:r>
            <a:r>
              <a:rPr b="1" spc="-155" dirty="0">
                <a:latin typeface="Arial"/>
                <a:cs typeface="Arial"/>
              </a:rPr>
              <a:t> </a:t>
            </a: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0" dirty="0">
                <a:latin typeface="Arial"/>
                <a:cs typeface="Arial"/>
              </a:rPr>
              <a:t>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305" dirty="0">
                <a:latin typeface="Arial"/>
                <a:cs typeface="Arial"/>
              </a:rPr>
              <a:t>Framework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52372" y="842772"/>
            <a:ext cx="1819910" cy="386715"/>
          </a:xfrm>
          <a:prstGeom prst="rect">
            <a:avLst/>
          </a:prstGeom>
          <a:solidFill>
            <a:srgbClr val="C7BA00"/>
          </a:solidFill>
        </p:spPr>
        <p:txBody>
          <a:bodyPr vert="horz" wrap="square" lIns="0" tIns="29209" rIns="0" bIns="0" rtlCol="0">
            <a:spAutoFit/>
          </a:bodyPr>
          <a:lstStyle/>
          <a:p>
            <a:pPr marL="224154" marR="41275" indent="219075">
              <a:lnSpc>
                <a:spcPct val="71400"/>
              </a:lnSpc>
              <a:spcBef>
                <a:spcPts val="229"/>
              </a:spcBef>
            </a:pPr>
            <a:r>
              <a:rPr sz="1400" b="1" dirty="0">
                <a:latin typeface="Times New Roman"/>
                <a:cs typeface="Times New Roman"/>
              </a:rPr>
              <a:t>&lt;&lt;Interface&gt;&gt;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j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vax.servle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.Servlet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2372" y="1224788"/>
            <a:ext cx="1819910" cy="9010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71450" marR="205104" algn="ctr">
              <a:lnSpc>
                <a:spcPct val="77500"/>
              </a:lnSpc>
              <a:spcBef>
                <a:spcPts val="480"/>
              </a:spcBef>
            </a:pPr>
            <a:r>
              <a:rPr sz="1400" b="1" dirty="0">
                <a:latin typeface="Times New Roman"/>
                <a:cs typeface="Times New Roman"/>
              </a:rPr>
              <a:t>init(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getServletConfig(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)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service(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getServletInfo(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destroy(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66141" y="830389"/>
            <a:ext cx="2184400" cy="1332865"/>
            <a:chOff x="6466141" y="830389"/>
            <a:chExt cx="2184400" cy="1332865"/>
          </a:xfrm>
        </p:grpSpPr>
        <p:sp>
          <p:nvSpPr>
            <p:cNvPr id="12" name="object 12"/>
            <p:cNvSpPr/>
            <p:nvPr/>
          </p:nvSpPr>
          <p:spPr>
            <a:xfrm>
              <a:off x="6470903" y="835152"/>
              <a:ext cx="2174875" cy="1323340"/>
            </a:xfrm>
            <a:custGeom>
              <a:avLst/>
              <a:gdLst/>
              <a:ahLst/>
              <a:cxnLst/>
              <a:rect l="l" t="t" r="r" b="b"/>
              <a:pathLst>
                <a:path w="2174875" h="1323339">
                  <a:moveTo>
                    <a:pt x="2174748" y="0"/>
                  </a:moveTo>
                  <a:lnTo>
                    <a:pt x="0" y="0"/>
                  </a:lnTo>
                  <a:lnTo>
                    <a:pt x="0" y="1322832"/>
                  </a:lnTo>
                  <a:lnTo>
                    <a:pt x="2174748" y="1322832"/>
                  </a:lnTo>
                  <a:lnTo>
                    <a:pt x="2174748" y="0"/>
                  </a:lnTo>
                  <a:close/>
                </a:path>
              </a:pathLst>
            </a:custGeom>
            <a:solidFill>
              <a:srgbClr val="C7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903" y="835152"/>
              <a:ext cx="2174875" cy="1323340"/>
            </a:xfrm>
            <a:custGeom>
              <a:avLst/>
              <a:gdLst/>
              <a:ahLst/>
              <a:cxnLst/>
              <a:rect l="l" t="t" r="r" b="b"/>
              <a:pathLst>
                <a:path w="2174875" h="1323339">
                  <a:moveTo>
                    <a:pt x="0" y="1322832"/>
                  </a:moveTo>
                  <a:lnTo>
                    <a:pt x="2174748" y="1322832"/>
                  </a:lnTo>
                  <a:lnTo>
                    <a:pt x="2174748" y="0"/>
                  </a:lnTo>
                  <a:lnTo>
                    <a:pt x="0" y="0"/>
                  </a:lnTo>
                  <a:lnTo>
                    <a:pt x="0" y="1322832"/>
                  </a:lnTo>
                  <a:close/>
                </a:path>
                <a:path w="2174875" h="1323339">
                  <a:moveTo>
                    <a:pt x="0" y="409956"/>
                  </a:moveTo>
                  <a:lnTo>
                    <a:pt x="2174748" y="411480"/>
                  </a:lnTo>
                </a:path>
                <a:path w="2174875" h="1323339">
                  <a:moveTo>
                    <a:pt x="0" y="381000"/>
                  </a:moveTo>
                  <a:lnTo>
                    <a:pt x="2174748" y="382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75476" y="839724"/>
            <a:ext cx="2165985" cy="386715"/>
          </a:xfrm>
          <a:prstGeom prst="rect">
            <a:avLst/>
          </a:prstGeom>
          <a:solidFill>
            <a:srgbClr val="C7BA00"/>
          </a:solidFill>
        </p:spPr>
        <p:txBody>
          <a:bodyPr vert="horz" wrap="square" lIns="0" tIns="29209" rIns="0" bIns="0" rtlCol="0">
            <a:spAutoFit/>
          </a:bodyPr>
          <a:lstStyle/>
          <a:p>
            <a:pPr marL="62230" marR="36195" indent="476884">
              <a:lnSpc>
                <a:spcPct val="71400"/>
              </a:lnSpc>
              <a:spcBef>
                <a:spcPts val="229"/>
              </a:spcBef>
            </a:pPr>
            <a:r>
              <a:rPr sz="1400" b="1" dirty="0">
                <a:latin typeface="Times New Roman"/>
                <a:cs typeface="Times New Roman"/>
              </a:rPr>
              <a:t>&lt;&lt;Interface&gt;&gt;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j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vax.servle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.Servle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Con</a:t>
            </a: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ig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5476" y="1218438"/>
            <a:ext cx="2165985" cy="8877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4935" marR="52705" indent="-3175" algn="ctr">
              <a:lnSpc>
                <a:spcPct val="101200"/>
              </a:lnSpc>
              <a:spcBef>
                <a:spcPts val="80"/>
              </a:spcBef>
            </a:pPr>
            <a:r>
              <a:rPr sz="1400" b="1" dirty="0">
                <a:latin typeface="Times New Roman"/>
                <a:cs typeface="Times New Roman"/>
              </a:rPr>
              <a:t>getInitParameter(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getServletContext(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getInitParameterNames( </a:t>
            </a:r>
            <a:r>
              <a:rPr sz="1400" b="1" dirty="0">
                <a:latin typeface="Times New Roman"/>
                <a:cs typeface="Times New Roman"/>
              </a:rPr>
              <a:t>)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getServletName(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15549" y="815149"/>
            <a:ext cx="1838325" cy="683260"/>
            <a:chOff x="4015549" y="815149"/>
            <a:chExt cx="1838325" cy="683260"/>
          </a:xfrm>
        </p:grpSpPr>
        <p:sp>
          <p:nvSpPr>
            <p:cNvPr id="17" name="object 17"/>
            <p:cNvSpPr/>
            <p:nvPr/>
          </p:nvSpPr>
          <p:spPr>
            <a:xfrm>
              <a:off x="4020311" y="819911"/>
              <a:ext cx="1828800" cy="673735"/>
            </a:xfrm>
            <a:custGeom>
              <a:avLst/>
              <a:gdLst/>
              <a:ahLst/>
              <a:cxnLst/>
              <a:rect l="l" t="t" r="r" b="b"/>
              <a:pathLst>
                <a:path w="1828800" h="673735">
                  <a:moveTo>
                    <a:pt x="1828800" y="0"/>
                  </a:moveTo>
                  <a:lnTo>
                    <a:pt x="0" y="0"/>
                  </a:lnTo>
                  <a:lnTo>
                    <a:pt x="0" y="673608"/>
                  </a:lnTo>
                  <a:lnTo>
                    <a:pt x="1828800" y="673608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C7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0311" y="819911"/>
              <a:ext cx="1828800" cy="673735"/>
            </a:xfrm>
            <a:custGeom>
              <a:avLst/>
              <a:gdLst/>
              <a:ahLst/>
              <a:cxnLst/>
              <a:rect l="l" t="t" r="r" b="b"/>
              <a:pathLst>
                <a:path w="1828800" h="673735">
                  <a:moveTo>
                    <a:pt x="0" y="673608"/>
                  </a:moveTo>
                  <a:lnTo>
                    <a:pt x="1828800" y="673608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673608"/>
                  </a:lnTo>
                  <a:close/>
                </a:path>
                <a:path w="1828800" h="673735">
                  <a:moveTo>
                    <a:pt x="0" y="408432"/>
                  </a:moveTo>
                  <a:lnTo>
                    <a:pt x="1828800" y="408432"/>
                  </a:lnTo>
                </a:path>
                <a:path w="1828800" h="673735">
                  <a:moveTo>
                    <a:pt x="0" y="381000"/>
                  </a:moveTo>
                  <a:lnTo>
                    <a:pt x="1828800" y="3810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24884" y="824483"/>
            <a:ext cx="1819910" cy="386080"/>
          </a:xfrm>
          <a:prstGeom prst="rect">
            <a:avLst/>
          </a:prstGeom>
          <a:solidFill>
            <a:srgbClr val="C7BA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223520" marR="54610" indent="214629">
              <a:lnSpc>
                <a:spcPct val="71400"/>
              </a:lnSpc>
              <a:spcBef>
                <a:spcPts val="225"/>
              </a:spcBef>
            </a:pPr>
            <a:r>
              <a:rPr sz="1400" b="1" dirty="0">
                <a:latin typeface="Times New Roman"/>
                <a:cs typeface="Times New Roman"/>
              </a:rPr>
              <a:t>&lt;&lt;Interface&gt;&gt;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javax.io.Serializable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11333" y="1820989"/>
            <a:ext cx="2271395" cy="2064385"/>
            <a:chOff x="3811333" y="1820989"/>
            <a:chExt cx="2271395" cy="2064385"/>
          </a:xfrm>
        </p:grpSpPr>
        <p:sp>
          <p:nvSpPr>
            <p:cNvPr id="21" name="object 21"/>
            <p:cNvSpPr/>
            <p:nvPr/>
          </p:nvSpPr>
          <p:spPr>
            <a:xfrm>
              <a:off x="3816096" y="1825751"/>
              <a:ext cx="2261870" cy="2054860"/>
            </a:xfrm>
            <a:custGeom>
              <a:avLst/>
              <a:gdLst/>
              <a:ahLst/>
              <a:cxnLst/>
              <a:rect l="l" t="t" r="r" b="b"/>
              <a:pathLst>
                <a:path w="2261870" h="2054860">
                  <a:moveTo>
                    <a:pt x="2261616" y="0"/>
                  </a:moveTo>
                  <a:lnTo>
                    <a:pt x="0" y="0"/>
                  </a:lnTo>
                  <a:lnTo>
                    <a:pt x="0" y="2054352"/>
                  </a:lnTo>
                  <a:lnTo>
                    <a:pt x="2261616" y="2054352"/>
                  </a:lnTo>
                  <a:lnTo>
                    <a:pt x="2261616" y="0"/>
                  </a:lnTo>
                  <a:close/>
                </a:path>
              </a:pathLst>
            </a:custGeom>
            <a:solidFill>
              <a:srgbClr val="C7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16096" y="1825751"/>
              <a:ext cx="2261870" cy="2054860"/>
            </a:xfrm>
            <a:custGeom>
              <a:avLst/>
              <a:gdLst/>
              <a:ahLst/>
              <a:cxnLst/>
              <a:rect l="l" t="t" r="r" b="b"/>
              <a:pathLst>
                <a:path w="2261870" h="2054860">
                  <a:moveTo>
                    <a:pt x="0" y="2054352"/>
                  </a:moveTo>
                  <a:lnTo>
                    <a:pt x="2261616" y="2054352"/>
                  </a:lnTo>
                  <a:lnTo>
                    <a:pt x="2261616" y="0"/>
                  </a:lnTo>
                  <a:lnTo>
                    <a:pt x="0" y="0"/>
                  </a:lnTo>
                  <a:lnTo>
                    <a:pt x="0" y="2054352"/>
                  </a:lnTo>
                  <a:close/>
                </a:path>
                <a:path w="2261870" h="2054860">
                  <a:moveTo>
                    <a:pt x="0" y="295656"/>
                  </a:moveTo>
                  <a:lnTo>
                    <a:pt x="2261616" y="297180"/>
                  </a:lnTo>
                </a:path>
                <a:path w="2261870" h="2054860">
                  <a:moveTo>
                    <a:pt x="0" y="266700"/>
                  </a:moveTo>
                  <a:lnTo>
                    <a:pt x="2261616" y="2682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16096" y="1804238"/>
            <a:ext cx="2261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javax.servlet.GenericServlet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6096" y="2113026"/>
            <a:ext cx="2261870" cy="1767205"/>
          </a:xfrm>
          <a:prstGeom prst="rect">
            <a:avLst/>
          </a:prstGeom>
          <a:solidFill>
            <a:srgbClr val="C7BA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351790" marR="379095" algn="ctr">
              <a:lnSpc>
                <a:spcPct val="77400"/>
              </a:lnSpc>
              <a:spcBef>
                <a:spcPts val="290"/>
              </a:spcBef>
            </a:pPr>
            <a:r>
              <a:rPr sz="1400" b="1" dirty="0">
                <a:latin typeface="Times New Roman"/>
                <a:cs typeface="Times New Roman"/>
              </a:rPr>
              <a:t>init(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getServletConfig( </a:t>
            </a:r>
            <a:r>
              <a:rPr sz="1400" b="1" dirty="0">
                <a:latin typeface="Times New Roman"/>
                <a:cs typeface="Times New Roman"/>
              </a:rPr>
              <a:t>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service(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getServletInfo(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destroy( </a:t>
            </a:r>
            <a:r>
              <a:rPr sz="1400" b="1" dirty="0">
                <a:latin typeface="Times New Roman"/>
                <a:cs typeface="Times New Roman"/>
              </a:rPr>
              <a:t>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getInitParameter( )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getSer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let</a:t>
            </a:r>
            <a:r>
              <a:rPr sz="1400" b="1" spc="-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te</a:t>
            </a:r>
            <a:r>
              <a:rPr sz="1400" b="1" spc="-5" dirty="0">
                <a:latin typeface="Times New Roman"/>
                <a:cs typeface="Times New Roman"/>
              </a:rPr>
              <a:t>x</a:t>
            </a:r>
            <a:r>
              <a:rPr sz="1400" b="1" dirty="0">
                <a:latin typeface="Times New Roman"/>
                <a:cs typeface="Times New Roman"/>
              </a:rPr>
              <a:t>t(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19380" marR="143510" algn="ctr">
              <a:lnSpc>
                <a:spcPct val="77100"/>
              </a:lnSpc>
              <a:spcBef>
                <a:spcPts val="15"/>
              </a:spcBef>
            </a:pPr>
            <a:r>
              <a:rPr sz="1400" b="1" spc="-5" dirty="0">
                <a:latin typeface="Times New Roman"/>
                <a:cs typeface="Times New Roman"/>
              </a:rPr>
              <a:t>getInitParameterNames( </a:t>
            </a:r>
            <a:r>
              <a:rPr sz="1400" b="1" dirty="0">
                <a:latin typeface="Times New Roman"/>
                <a:cs typeface="Times New Roman"/>
              </a:rPr>
              <a:t>)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getServletName(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R="26670" algn="ctr">
              <a:lnSpc>
                <a:spcPts val="1295"/>
              </a:lnSpc>
            </a:pPr>
            <a:r>
              <a:rPr sz="1400" b="1" dirty="0">
                <a:latin typeface="Times New Roman"/>
                <a:cs typeface="Times New Roman"/>
              </a:rPr>
              <a:t>log(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54945" y="4192333"/>
            <a:ext cx="2374900" cy="1730375"/>
            <a:chOff x="3754945" y="4192333"/>
            <a:chExt cx="2374900" cy="1730375"/>
          </a:xfrm>
        </p:grpSpPr>
        <p:sp>
          <p:nvSpPr>
            <p:cNvPr id="26" name="object 26"/>
            <p:cNvSpPr/>
            <p:nvPr/>
          </p:nvSpPr>
          <p:spPr>
            <a:xfrm>
              <a:off x="3759708" y="4197096"/>
              <a:ext cx="2365375" cy="1720850"/>
            </a:xfrm>
            <a:custGeom>
              <a:avLst/>
              <a:gdLst/>
              <a:ahLst/>
              <a:cxnLst/>
              <a:rect l="l" t="t" r="r" b="b"/>
              <a:pathLst>
                <a:path w="2365375" h="1720850">
                  <a:moveTo>
                    <a:pt x="2365248" y="0"/>
                  </a:moveTo>
                  <a:lnTo>
                    <a:pt x="0" y="0"/>
                  </a:lnTo>
                  <a:lnTo>
                    <a:pt x="0" y="1720595"/>
                  </a:lnTo>
                  <a:lnTo>
                    <a:pt x="2365248" y="1720595"/>
                  </a:lnTo>
                  <a:lnTo>
                    <a:pt x="2365248" y="0"/>
                  </a:lnTo>
                  <a:close/>
                </a:path>
              </a:pathLst>
            </a:custGeom>
            <a:solidFill>
              <a:srgbClr val="C7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9708" y="4197096"/>
              <a:ext cx="2365375" cy="1720850"/>
            </a:xfrm>
            <a:custGeom>
              <a:avLst/>
              <a:gdLst/>
              <a:ahLst/>
              <a:cxnLst/>
              <a:rect l="l" t="t" r="r" b="b"/>
              <a:pathLst>
                <a:path w="2365375" h="1720850">
                  <a:moveTo>
                    <a:pt x="0" y="1720595"/>
                  </a:moveTo>
                  <a:lnTo>
                    <a:pt x="2365248" y="1720595"/>
                  </a:lnTo>
                  <a:lnTo>
                    <a:pt x="2365248" y="0"/>
                  </a:lnTo>
                  <a:lnTo>
                    <a:pt x="0" y="0"/>
                  </a:lnTo>
                  <a:lnTo>
                    <a:pt x="0" y="1720595"/>
                  </a:lnTo>
                  <a:close/>
                </a:path>
                <a:path w="2365375" h="1720850">
                  <a:moveTo>
                    <a:pt x="0" y="295655"/>
                  </a:moveTo>
                  <a:lnTo>
                    <a:pt x="2260091" y="297179"/>
                  </a:lnTo>
                </a:path>
                <a:path w="2365375" h="1720850">
                  <a:moveTo>
                    <a:pt x="0" y="266699"/>
                  </a:moveTo>
                  <a:lnTo>
                    <a:pt x="2260091" y="2682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59708" y="4197096"/>
            <a:ext cx="2365375" cy="276860"/>
          </a:xfrm>
          <a:prstGeom prst="rect">
            <a:avLst/>
          </a:prstGeom>
          <a:solidFill>
            <a:srgbClr val="C7BA00"/>
          </a:solidFill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625"/>
              </a:lnSpc>
            </a:pPr>
            <a:r>
              <a:rPr sz="1400" b="1" spc="-5" dirty="0">
                <a:latin typeface="Times New Roman"/>
                <a:cs typeface="Times New Roman"/>
              </a:rPr>
              <a:t>javax.servlet.http.HttpServlet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9708" y="4484370"/>
            <a:ext cx="2365375" cy="1433830"/>
          </a:xfrm>
          <a:prstGeom prst="rect">
            <a:avLst/>
          </a:prstGeom>
          <a:solidFill>
            <a:srgbClr val="C7BA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826769" marR="579755" indent="1270" algn="ctr">
              <a:lnSpc>
                <a:spcPct val="77500"/>
              </a:lnSpc>
              <a:spcBef>
                <a:spcPts val="295"/>
              </a:spcBef>
            </a:pPr>
            <a:r>
              <a:rPr sz="1400" b="1" dirty="0">
                <a:latin typeface="Times New Roman"/>
                <a:cs typeface="Times New Roman"/>
              </a:rPr>
              <a:t>doDelete(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doGet(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doOpti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ns(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)  doPost(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doPut( ) 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doTrace(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242570" algn="ctr">
              <a:lnSpc>
                <a:spcPts val="1110"/>
              </a:lnSpc>
            </a:pPr>
            <a:r>
              <a:rPr sz="1400" b="1" dirty="0">
                <a:latin typeface="Times New Roman"/>
                <a:cs typeface="Times New Roman"/>
              </a:rPr>
              <a:t>getLastModified(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240665" algn="ctr">
              <a:lnSpc>
                <a:spcPts val="1495"/>
              </a:lnSpc>
            </a:pPr>
            <a:r>
              <a:rPr sz="1400" b="1" dirty="0">
                <a:latin typeface="Times New Roman"/>
                <a:cs typeface="Times New Roman"/>
              </a:rPr>
              <a:t>service(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46369" y="1392174"/>
            <a:ext cx="731520" cy="450215"/>
          </a:xfrm>
          <a:custGeom>
            <a:avLst/>
            <a:gdLst/>
            <a:ahLst/>
            <a:cxnLst/>
            <a:rect l="l" t="t" r="r" b="b"/>
            <a:pathLst>
              <a:path w="731520" h="450214">
                <a:moveTo>
                  <a:pt x="99186" y="365125"/>
                </a:moveTo>
                <a:lnTo>
                  <a:pt x="0" y="424941"/>
                </a:lnTo>
                <a:lnTo>
                  <a:pt x="14985" y="449834"/>
                </a:lnTo>
                <a:lnTo>
                  <a:pt x="114172" y="389889"/>
                </a:lnTo>
                <a:lnTo>
                  <a:pt x="99186" y="365125"/>
                </a:lnTo>
                <a:close/>
              </a:path>
              <a:path w="731520" h="450214">
                <a:moveTo>
                  <a:pt x="272668" y="260223"/>
                </a:moveTo>
                <a:lnTo>
                  <a:pt x="173481" y="320166"/>
                </a:lnTo>
                <a:lnTo>
                  <a:pt x="188467" y="344931"/>
                </a:lnTo>
                <a:lnTo>
                  <a:pt x="287654" y="285114"/>
                </a:lnTo>
                <a:lnTo>
                  <a:pt x="272668" y="260223"/>
                </a:lnTo>
                <a:close/>
              </a:path>
              <a:path w="731520" h="450214">
                <a:moveTo>
                  <a:pt x="446150" y="155448"/>
                </a:moveTo>
                <a:lnTo>
                  <a:pt x="346963" y="215391"/>
                </a:lnTo>
                <a:lnTo>
                  <a:pt x="361950" y="240156"/>
                </a:lnTo>
                <a:lnTo>
                  <a:pt x="461136" y="180212"/>
                </a:lnTo>
                <a:lnTo>
                  <a:pt x="446150" y="155448"/>
                </a:lnTo>
                <a:close/>
              </a:path>
              <a:path w="731520" h="450214">
                <a:moveTo>
                  <a:pt x="619632" y="50673"/>
                </a:moveTo>
                <a:lnTo>
                  <a:pt x="520445" y="110489"/>
                </a:lnTo>
                <a:lnTo>
                  <a:pt x="535431" y="135254"/>
                </a:lnTo>
                <a:lnTo>
                  <a:pt x="634618" y="75437"/>
                </a:lnTo>
                <a:lnTo>
                  <a:pt x="619632" y="50673"/>
                </a:lnTo>
                <a:close/>
              </a:path>
              <a:path w="731520" h="450214">
                <a:moveTo>
                  <a:pt x="731392" y="0"/>
                </a:moveTo>
                <a:lnTo>
                  <a:pt x="634618" y="7747"/>
                </a:lnTo>
                <a:lnTo>
                  <a:pt x="679450" y="82041"/>
                </a:lnTo>
                <a:lnTo>
                  <a:pt x="731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277361" y="1486661"/>
            <a:ext cx="2576830" cy="5214620"/>
            <a:chOff x="3277361" y="1486661"/>
            <a:chExt cx="2576830" cy="5214620"/>
          </a:xfrm>
        </p:grpSpPr>
        <p:sp>
          <p:nvSpPr>
            <p:cNvPr id="32" name="object 32"/>
            <p:cNvSpPr/>
            <p:nvPr/>
          </p:nvSpPr>
          <p:spPr>
            <a:xfrm>
              <a:off x="3277362" y="1486661"/>
              <a:ext cx="1682114" cy="2725420"/>
            </a:xfrm>
            <a:custGeom>
              <a:avLst/>
              <a:gdLst/>
              <a:ahLst/>
              <a:cxnLst/>
              <a:rect l="l" t="t" r="r" b="b"/>
              <a:pathLst>
                <a:path w="1682114" h="2725420">
                  <a:moveTo>
                    <a:pt x="97155" y="18669"/>
                  </a:moveTo>
                  <a:lnTo>
                    <a:pt x="0" y="19812"/>
                  </a:lnTo>
                  <a:lnTo>
                    <a:pt x="59182" y="96774"/>
                  </a:lnTo>
                  <a:lnTo>
                    <a:pt x="97155" y="18669"/>
                  </a:lnTo>
                  <a:close/>
                </a:path>
                <a:path w="1682114" h="2725420">
                  <a:moveTo>
                    <a:pt x="203073" y="102362"/>
                  </a:moveTo>
                  <a:lnTo>
                    <a:pt x="98806" y="51689"/>
                  </a:lnTo>
                  <a:lnTo>
                    <a:pt x="86233" y="77724"/>
                  </a:lnTo>
                  <a:lnTo>
                    <a:pt x="190373" y="128397"/>
                  </a:lnTo>
                  <a:lnTo>
                    <a:pt x="203073" y="102362"/>
                  </a:lnTo>
                  <a:close/>
                </a:path>
                <a:path w="1682114" h="2725420">
                  <a:moveTo>
                    <a:pt x="385445" y="190881"/>
                  </a:moveTo>
                  <a:lnTo>
                    <a:pt x="281178" y="140335"/>
                  </a:lnTo>
                  <a:lnTo>
                    <a:pt x="268605" y="166370"/>
                  </a:lnTo>
                  <a:lnTo>
                    <a:pt x="372745" y="216916"/>
                  </a:lnTo>
                  <a:lnTo>
                    <a:pt x="385445" y="190881"/>
                  </a:lnTo>
                  <a:close/>
                </a:path>
                <a:path w="1682114" h="2725420">
                  <a:moveTo>
                    <a:pt x="567690" y="279400"/>
                  </a:moveTo>
                  <a:lnTo>
                    <a:pt x="463550" y="228854"/>
                  </a:lnTo>
                  <a:lnTo>
                    <a:pt x="450850" y="254889"/>
                  </a:lnTo>
                  <a:lnTo>
                    <a:pt x="555117" y="305435"/>
                  </a:lnTo>
                  <a:lnTo>
                    <a:pt x="567690" y="279400"/>
                  </a:lnTo>
                  <a:close/>
                </a:path>
                <a:path w="1682114" h="2725420">
                  <a:moveTo>
                    <a:pt x="750062" y="367919"/>
                  </a:moveTo>
                  <a:lnTo>
                    <a:pt x="645795" y="317373"/>
                  </a:lnTo>
                  <a:lnTo>
                    <a:pt x="633222" y="343408"/>
                  </a:lnTo>
                  <a:lnTo>
                    <a:pt x="737362" y="394081"/>
                  </a:lnTo>
                  <a:lnTo>
                    <a:pt x="750062" y="367919"/>
                  </a:lnTo>
                  <a:close/>
                </a:path>
                <a:path w="1682114" h="2725420">
                  <a:moveTo>
                    <a:pt x="1652778" y="2468880"/>
                  </a:moveTo>
                  <a:lnTo>
                    <a:pt x="1645539" y="2454402"/>
                  </a:lnTo>
                  <a:lnTo>
                    <a:pt x="1609344" y="2382012"/>
                  </a:lnTo>
                  <a:lnTo>
                    <a:pt x="1565910" y="2468880"/>
                  </a:lnTo>
                  <a:lnTo>
                    <a:pt x="1594866" y="2468880"/>
                  </a:lnTo>
                  <a:lnTo>
                    <a:pt x="1594866" y="2724912"/>
                  </a:lnTo>
                  <a:lnTo>
                    <a:pt x="1623822" y="2724912"/>
                  </a:lnTo>
                  <a:lnTo>
                    <a:pt x="1623822" y="2468880"/>
                  </a:lnTo>
                  <a:lnTo>
                    <a:pt x="1652778" y="2468880"/>
                  </a:lnTo>
                  <a:close/>
                </a:path>
                <a:path w="1682114" h="2725420">
                  <a:moveTo>
                    <a:pt x="1652778" y="227076"/>
                  </a:moveTo>
                  <a:lnTo>
                    <a:pt x="1623822" y="227076"/>
                  </a:lnTo>
                  <a:lnTo>
                    <a:pt x="1623822" y="342900"/>
                  </a:lnTo>
                  <a:lnTo>
                    <a:pt x="1652778" y="342900"/>
                  </a:lnTo>
                  <a:lnTo>
                    <a:pt x="1652778" y="227076"/>
                  </a:lnTo>
                  <a:close/>
                </a:path>
                <a:path w="1682114" h="2725420">
                  <a:moveTo>
                    <a:pt x="1681734" y="86868"/>
                  </a:moveTo>
                  <a:lnTo>
                    <a:pt x="1674495" y="72390"/>
                  </a:lnTo>
                  <a:lnTo>
                    <a:pt x="1638300" y="0"/>
                  </a:lnTo>
                  <a:lnTo>
                    <a:pt x="1594866" y="86868"/>
                  </a:lnTo>
                  <a:lnTo>
                    <a:pt x="1623822" y="86868"/>
                  </a:lnTo>
                  <a:lnTo>
                    <a:pt x="1623822" y="140208"/>
                  </a:lnTo>
                  <a:lnTo>
                    <a:pt x="1652778" y="140208"/>
                  </a:lnTo>
                  <a:lnTo>
                    <a:pt x="1652778" y="86868"/>
                  </a:lnTo>
                  <a:lnTo>
                    <a:pt x="1681734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20311" y="6249923"/>
              <a:ext cx="1828800" cy="447040"/>
            </a:xfrm>
            <a:custGeom>
              <a:avLst/>
              <a:gdLst/>
              <a:ahLst/>
              <a:cxnLst/>
              <a:rect l="l" t="t" r="r" b="b"/>
              <a:pathLst>
                <a:path w="1828800" h="447040">
                  <a:moveTo>
                    <a:pt x="1828800" y="0"/>
                  </a:moveTo>
                  <a:lnTo>
                    <a:pt x="0" y="0"/>
                  </a:lnTo>
                  <a:lnTo>
                    <a:pt x="0" y="446531"/>
                  </a:lnTo>
                  <a:lnTo>
                    <a:pt x="1828800" y="446531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C7B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20311" y="6249923"/>
              <a:ext cx="1828800" cy="447040"/>
            </a:xfrm>
            <a:custGeom>
              <a:avLst/>
              <a:gdLst/>
              <a:ahLst/>
              <a:cxnLst/>
              <a:rect l="l" t="t" r="r" b="b"/>
              <a:pathLst>
                <a:path w="1828800" h="447040">
                  <a:moveTo>
                    <a:pt x="0" y="446531"/>
                  </a:moveTo>
                  <a:lnTo>
                    <a:pt x="1828800" y="446531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46531"/>
                  </a:lnTo>
                  <a:close/>
                </a:path>
                <a:path w="1828800" h="447040">
                  <a:moveTo>
                    <a:pt x="0" y="266699"/>
                  </a:moveTo>
                  <a:lnTo>
                    <a:pt x="1828800" y="266699"/>
                  </a:lnTo>
                </a:path>
                <a:path w="1828800" h="447040">
                  <a:moveTo>
                    <a:pt x="0" y="237743"/>
                  </a:moveTo>
                  <a:lnTo>
                    <a:pt x="1828800" y="23774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43272" y="5906261"/>
              <a:ext cx="86995" cy="342900"/>
            </a:xfrm>
            <a:custGeom>
              <a:avLst/>
              <a:gdLst/>
              <a:ahLst/>
              <a:cxnLst/>
              <a:rect l="l" t="t" r="r" b="b"/>
              <a:pathLst>
                <a:path w="86995" h="342900">
                  <a:moveTo>
                    <a:pt x="57912" y="72390"/>
                  </a:moveTo>
                  <a:lnTo>
                    <a:pt x="28955" y="72390"/>
                  </a:lnTo>
                  <a:lnTo>
                    <a:pt x="28955" y="342900"/>
                  </a:lnTo>
                  <a:lnTo>
                    <a:pt x="57912" y="342900"/>
                  </a:lnTo>
                  <a:lnTo>
                    <a:pt x="57912" y="72390"/>
                  </a:lnTo>
                  <a:close/>
                </a:path>
                <a:path w="86995" h="342900">
                  <a:moveTo>
                    <a:pt x="43433" y="0"/>
                  </a:moveTo>
                  <a:lnTo>
                    <a:pt x="0" y="86868"/>
                  </a:lnTo>
                  <a:lnTo>
                    <a:pt x="28955" y="86868"/>
                  </a:lnTo>
                  <a:lnTo>
                    <a:pt x="28955" y="72390"/>
                  </a:lnTo>
                  <a:lnTo>
                    <a:pt x="79628" y="72390"/>
                  </a:lnTo>
                  <a:lnTo>
                    <a:pt x="43433" y="0"/>
                  </a:lnTo>
                  <a:close/>
                </a:path>
                <a:path w="86995" h="342900">
                  <a:moveTo>
                    <a:pt x="79628" y="72390"/>
                  </a:moveTo>
                  <a:lnTo>
                    <a:pt x="57912" y="72390"/>
                  </a:lnTo>
                  <a:lnTo>
                    <a:pt x="57912" y="86868"/>
                  </a:lnTo>
                  <a:lnTo>
                    <a:pt x="86867" y="86868"/>
                  </a:lnTo>
                  <a:lnTo>
                    <a:pt x="79628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10785" y="6230426"/>
            <a:ext cx="10121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latin typeface="Times New Roman"/>
                <a:cs typeface="Times New Roman"/>
              </a:rPr>
              <a:t>Basic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Servlet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4006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75" dirty="0">
                <a:latin typeface="Arial"/>
                <a:cs typeface="Arial"/>
              </a:rPr>
              <a:t>Generic</a:t>
            </a:r>
            <a:r>
              <a:rPr b="1" spc="-355" dirty="0">
                <a:latin typeface="Arial"/>
                <a:cs typeface="Arial"/>
              </a:rPr>
              <a:t>S</a:t>
            </a:r>
            <a:r>
              <a:rPr b="1" spc="-245" dirty="0">
                <a:latin typeface="Arial"/>
                <a:cs typeface="Arial"/>
              </a:rPr>
              <a:t>er</a:t>
            </a:r>
            <a:r>
              <a:rPr b="1" spc="-300" dirty="0">
                <a:latin typeface="Arial"/>
                <a:cs typeface="Arial"/>
              </a:rPr>
              <a:t>v</a:t>
            </a:r>
            <a:r>
              <a:rPr b="1" spc="-220" dirty="0">
                <a:latin typeface="Arial"/>
                <a:cs typeface="Arial"/>
              </a:rPr>
              <a:t>le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spc="-370" dirty="0">
                <a:latin typeface="Arial"/>
                <a:cs typeface="Arial"/>
              </a:rPr>
              <a:t>&amp;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270" dirty="0">
                <a:latin typeface="Arial"/>
                <a:cs typeface="Arial"/>
              </a:rPr>
              <a:t>Ht</a:t>
            </a:r>
            <a:r>
              <a:rPr b="1" spc="-165" dirty="0">
                <a:latin typeface="Arial"/>
                <a:cs typeface="Arial"/>
              </a:rPr>
              <a:t>t</a:t>
            </a:r>
            <a:r>
              <a:rPr b="1" spc="-315" dirty="0">
                <a:latin typeface="Arial"/>
                <a:cs typeface="Arial"/>
              </a:rPr>
              <a:t>pSe</a:t>
            </a:r>
            <a:r>
              <a:rPr b="1" spc="-210" dirty="0">
                <a:latin typeface="Arial"/>
                <a:cs typeface="Arial"/>
              </a:rPr>
              <a:t>r</a:t>
            </a:r>
            <a:r>
              <a:rPr b="1" spc="-225" dirty="0">
                <a:latin typeface="Arial"/>
                <a:cs typeface="Arial"/>
              </a:rPr>
              <a:t>vlet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2581" y="1478102"/>
            <a:ext cx="1837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0375" algn="l"/>
                <a:tab pos="922655" algn="l"/>
              </a:tabLst>
            </a:pPr>
            <a:r>
              <a:rPr sz="2000" spc="-1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s	an	</a:t>
            </a:r>
            <a:r>
              <a:rPr sz="2000" spc="-1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bs</a:t>
            </a:r>
            <a:r>
              <a:rPr sz="2000" spc="-1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ac</a:t>
            </a:r>
            <a:r>
              <a:rPr sz="2000" dirty="0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760" y="960246"/>
            <a:ext cx="646684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i="1" dirty="0">
                <a:latin typeface="Arial"/>
                <a:cs typeface="Arial"/>
              </a:rPr>
              <a:t>HttpServlet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extended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GenericServlet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16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  <a:tab pos="3106420" algn="l"/>
                <a:tab pos="4133850" algn="l"/>
                <a:tab pos="4721860" algn="l"/>
                <a:tab pos="5467985" algn="l"/>
              </a:tabLst>
            </a:pPr>
            <a:r>
              <a:rPr sz="2000" i="1" spc="-5" dirty="0">
                <a:latin typeface="Arial"/>
                <a:cs typeface="Arial"/>
              </a:rPr>
              <a:t>GenericServlet.service()	</a:t>
            </a:r>
            <a:r>
              <a:rPr sz="2000" spc="-5" dirty="0">
                <a:latin typeface="Arial MT"/>
                <a:cs typeface="Arial MT"/>
              </a:rPr>
              <a:t>method	has	</a:t>
            </a:r>
            <a:r>
              <a:rPr sz="2000" dirty="0">
                <a:latin typeface="Arial MT"/>
                <a:cs typeface="Arial MT"/>
              </a:rPr>
              <a:t>been	</a:t>
            </a:r>
            <a:r>
              <a:rPr sz="2000" spc="-5" dirty="0">
                <a:latin typeface="Arial MT"/>
                <a:cs typeface="Arial MT"/>
              </a:rPr>
              <a:t>defined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760" y="2301849"/>
            <a:ext cx="8304530" cy="30137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30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objects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service()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method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receives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ServletRequest</a:t>
            </a:r>
            <a:endParaRPr sz="20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ServletResponse</a:t>
            </a:r>
            <a:endParaRPr sz="20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spcBef>
                <a:spcPts val="16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ServletRequest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16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Holds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16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ServletResponse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16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Holds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back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4006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75" dirty="0">
                <a:latin typeface="Arial"/>
                <a:cs typeface="Arial"/>
              </a:rPr>
              <a:t>Generic</a:t>
            </a:r>
            <a:r>
              <a:rPr b="1" spc="-355" dirty="0">
                <a:latin typeface="Arial"/>
                <a:cs typeface="Arial"/>
              </a:rPr>
              <a:t>S</a:t>
            </a:r>
            <a:r>
              <a:rPr b="1" spc="-245" dirty="0">
                <a:latin typeface="Arial"/>
                <a:cs typeface="Arial"/>
              </a:rPr>
              <a:t>er</a:t>
            </a:r>
            <a:r>
              <a:rPr b="1" spc="-300" dirty="0">
                <a:latin typeface="Arial"/>
                <a:cs typeface="Arial"/>
              </a:rPr>
              <a:t>v</a:t>
            </a:r>
            <a:r>
              <a:rPr b="1" spc="-220" dirty="0">
                <a:latin typeface="Arial"/>
                <a:cs typeface="Arial"/>
              </a:rPr>
              <a:t>le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spc="-370" dirty="0">
                <a:latin typeface="Arial"/>
                <a:cs typeface="Arial"/>
              </a:rPr>
              <a:t>&amp;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270" dirty="0">
                <a:latin typeface="Arial"/>
                <a:cs typeface="Arial"/>
              </a:rPr>
              <a:t>Ht</a:t>
            </a:r>
            <a:r>
              <a:rPr b="1" spc="-165" dirty="0">
                <a:latin typeface="Arial"/>
                <a:cs typeface="Arial"/>
              </a:rPr>
              <a:t>t</a:t>
            </a:r>
            <a:r>
              <a:rPr b="1" spc="-315" dirty="0">
                <a:latin typeface="Arial"/>
                <a:cs typeface="Arial"/>
              </a:rPr>
              <a:t>pSe</a:t>
            </a:r>
            <a:r>
              <a:rPr b="1" spc="-210" dirty="0">
                <a:latin typeface="Arial"/>
                <a:cs typeface="Arial"/>
              </a:rPr>
              <a:t>r</a:t>
            </a:r>
            <a:r>
              <a:rPr b="1" spc="-225" dirty="0">
                <a:latin typeface="Arial"/>
                <a:cs typeface="Arial"/>
              </a:rPr>
              <a:t>vlet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60" y="848106"/>
            <a:ext cx="8305800" cy="27698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03200" marR="7620" indent="-190500" algn="just">
              <a:lnSpc>
                <a:spcPts val="2160"/>
              </a:lnSpc>
              <a:spcBef>
                <a:spcPts val="37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Unlike the </a:t>
            </a:r>
            <a:r>
              <a:rPr sz="2000" i="1" spc="-5" dirty="0">
                <a:latin typeface="Arial"/>
                <a:cs typeface="Arial"/>
              </a:rPr>
              <a:t>GenericServlet</a:t>
            </a:r>
            <a:r>
              <a:rPr sz="2000" spc="-5" dirty="0">
                <a:latin typeface="Arial MT"/>
                <a:cs typeface="Arial MT"/>
              </a:rPr>
              <a:t>, </a:t>
            </a:r>
            <a:r>
              <a:rPr sz="2000" dirty="0">
                <a:latin typeface="Arial MT"/>
                <a:cs typeface="Arial MT"/>
              </a:rPr>
              <a:t>when </a:t>
            </a:r>
            <a:r>
              <a:rPr sz="2000" spc="-5" dirty="0">
                <a:latin typeface="Arial MT"/>
                <a:cs typeface="Arial MT"/>
              </a:rPr>
              <a:t>extending </a:t>
            </a:r>
            <a:r>
              <a:rPr sz="2000" i="1" spc="-5" dirty="0">
                <a:latin typeface="Arial"/>
                <a:cs typeface="Arial"/>
              </a:rPr>
              <a:t>HttpServlet</a:t>
            </a:r>
            <a:r>
              <a:rPr sz="2000" spc="-5" dirty="0">
                <a:latin typeface="Arial MT"/>
                <a:cs typeface="Arial MT"/>
              </a:rPr>
              <a:t>, don’t have </a:t>
            </a:r>
            <a:r>
              <a:rPr sz="2000" spc="-10" dirty="0">
                <a:latin typeface="Arial MT"/>
                <a:cs typeface="Arial MT"/>
              </a:rPr>
              <a:t>to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service()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method.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already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BB1D"/>
              </a:buClr>
              <a:buFont typeface="Wingdings"/>
              <a:buChar char=""/>
            </a:pPr>
            <a:endParaRPr sz="2450">
              <a:latin typeface="Arial MT"/>
              <a:cs typeface="Arial MT"/>
            </a:endParaRPr>
          </a:p>
          <a:p>
            <a:pPr marL="203200" indent="-190500">
              <a:lnSpc>
                <a:spcPts val="228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33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HttpServlet.service(</a:t>
            </a:r>
            <a:r>
              <a:rPr sz="2000" i="1" spc="3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</a:t>
            </a:r>
            <a:r>
              <a:rPr sz="2000" i="1" spc="34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3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invoked,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3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calls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doGet(</a:t>
            </a:r>
            <a:r>
              <a:rPr sz="2000" i="1" spc="3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</a:t>
            </a:r>
            <a:r>
              <a:rPr sz="2000" i="1" spc="340" dirty="0">
                <a:latin typeface="Arial"/>
                <a:cs typeface="Arial"/>
              </a:rPr>
              <a:t> </a:t>
            </a:r>
            <a:r>
              <a:rPr sz="2000" spc="-10" dirty="0">
                <a:latin typeface="Arial MT"/>
                <a:cs typeface="Arial MT"/>
              </a:rPr>
              <a:t>or</a:t>
            </a:r>
            <a:r>
              <a:rPr sz="2000" spc="34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doPost(</a:t>
            </a:r>
            <a:r>
              <a:rPr sz="2000" i="1" spc="3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),</a:t>
            </a:r>
            <a:endParaRPr sz="2000">
              <a:latin typeface="Arial"/>
              <a:cs typeface="Arial"/>
            </a:endParaRPr>
          </a:p>
          <a:p>
            <a:pPr marL="203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depending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 MT"/>
              <a:cs typeface="Arial MT"/>
            </a:endParaRPr>
          </a:p>
          <a:p>
            <a:pPr marL="203200" marR="5080" indent="-190500" algn="just">
              <a:lnSpc>
                <a:spcPct val="9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i="1" dirty="0">
                <a:latin typeface="Arial"/>
                <a:cs typeface="Arial"/>
              </a:rPr>
              <a:t>HttpServletRequest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HttpServletResponse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classes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dirty="0">
                <a:latin typeface="Arial MT"/>
                <a:cs typeface="Arial MT"/>
              </a:rPr>
              <a:t> just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extensions of </a:t>
            </a:r>
            <a:r>
              <a:rPr sz="2000" i="1" dirty="0">
                <a:latin typeface="Arial"/>
                <a:cs typeface="Arial"/>
              </a:rPr>
              <a:t>ServletRequest </a:t>
            </a:r>
            <a:r>
              <a:rPr sz="2000" spc="-5" dirty="0">
                <a:latin typeface="Arial MT"/>
                <a:cs typeface="Arial MT"/>
              </a:rPr>
              <a:t>and </a:t>
            </a:r>
            <a:r>
              <a:rPr sz="2000" i="1" spc="-5" dirty="0">
                <a:latin typeface="Arial"/>
                <a:cs typeface="Arial"/>
              </a:rPr>
              <a:t>ServletResponse </a:t>
            </a:r>
            <a:r>
              <a:rPr sz="2000" dirty="0">
                <a:latin typeface="Arial MT"/>
                <a:cs typeface="Arial MT"/>
              </a:rPr>
              <a:t>with HTTP-specific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stored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them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39" y="128397"/>
            <a:ext cx="3051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29" dirty="0">
                <a:latin typeface="Arial"/>
                <a:cs typeface="Arial"/>
              </a:rPr>
              <a:t>Life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75" dirty="0">
                <a:latin typeface="Arial"/>
                <a:cs typeface="Arial"/>
              </a:rPr>
              <a:t>Cycle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of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285" dirty="0">
                <a:latin typeface="Arial"/>
                <a:cs typeface="Arial"/>
              </a:rPr>
              <a:t>a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355" dirty="0">
                <a:latin typeface="Arial"/>
                <a:cs typeface="Arial"/>
              </a:rPr>
              <a:t>S</a:t>
            </a:r>
            <a:r>
              <a:rPr b="1" spc="-245" dirty="0">
                <a:latin typeface="Arial"/>
                <a:cs typeface="Arial"/>
              </a:rPr>
              <a:t>er</a:t>
            </a:r>
            <a:r>
              <a:rPr b="1" spc="-300" dirty="0">
                <a:latin typeface="Arial"/>
                <a:cs typeface="Arial"/>
              </a:rPr>
              <a:t>v</a:t>
            </a:r>
            <a:r>
              <a:rPr b="1" spc="-204" dirty="0">
                <a:latin typeface="Arial"/>
                <a:cs typeface="Arial"/>
              </a:rPr>
              <a:t>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812" y="978153"/>
            <a:ext cx="7672705" cy="15506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03200" marR="5080" indent="-190500">
              <a:lnSpc>
                <a:spcPts val="2160"/>
              </a:lnSpc>
              <a:spcBef>
                <a:spcPts val="37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  <a:tab pos="5248275" algn="l"/>
              </a:tabLst>
            </a:pPr>
            <a:r>
              <a:rPr sz="2000" dirty="0">
                <a:latin typeface="Arial MT"/>
                <a:cs typeface="Arial MT"/>
              </a:rPr>
              <a:t>Applet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life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cycle</a:t>
            </a:r>
            <a:r>
              <a:rPr sz="2000" spc="4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methods: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init(</a:t>
            </a:r>
            <a:r>
              <a:rPr sz="2000" i="1" spc="38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),</a:t>
            </a:r>
            <a:r>
              <a:rPr sz="2000" i="1" spc="38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start(</a:t>
            </a:r>
            <a:r>
              <a:rPr sz="2000" i="1" spc="39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),	</a:t>
            </a:r>
            <a:r>
              <a:rPr sz="2000" i="1" spc="-5" dirty="0">
                <a:latin typeface="Arial"/>
                <a:cs typeface="Arial"/>
              </a:rPr>
              <a:t>paint(</a:t>
            </a:r>
            <a:r>
              <a:rPr sz="2000" i="1" spc="37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),</a:t>
            </a:r>
            <a:r>
              <a:rPr sz="2000" i="1" spc="36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stop(</a:t>
            </a:r>
            <a:r>
              <a:rPr sz="2000" i="1" spc="3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),</a:t>
            </a:r>
            <a:r>
              <a:rPr sz="2000" i="1" spc="36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and </a:t>
            </a:r>
            <a:r>
              <a:rPr sz="2000" i="1" spc="-5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destroy(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appropriate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BB1D"/>
              </a:buClr>
              <a:buFont typeface="Wingdings"/>
              <a:buChar char=""/>
            </a:pPr>
            <a:endParaRPr sz="2700">
              <a:latin typeface="Arial MT"/>
              <a:cs typeface="Arial MT"/>
            </a:endParaRPr>
          </a:p>
          <a:p>
            <a:pPr marL="203200" marR="5080" indent="-190500">
              <a:lnSpc>
                <a:spcPts val="216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  <a:tab pos="1422400" algn="l"/>
                <a:tab pos="2487295" algn="l"/>
                <a:tab pos="3536315" algn="l"/>
                <a:tab pos="3923665" algn="l"/>
                <a:tab pos="4462780" algn="l"/>
                <a:tab pos="5470525" algn="l"/>
                <a:tab pos="5869940" algn="l"/>
                <a:tab pos="6198870" algn="l"/>
                <a:tab pos="7234555" algn="l"/>
              </a:tabLst>
            </a:pPr>
            <a:r>
              <a:rPr sz="2000" dirty="0">
                <a:latin typeface="Arial MT"/>
                <a:cs typeface="Arial MT"/>
              </a:rPr>
              <a:t>Si</a:t>
            </a:r>
            <a:r>
              <a:rPr sz="2000" spc="-10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ilarly,	s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rvlets	op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ra</a:t>
            </a:r>
            <a:r>
              <a:rPr sz="2000" spc="-2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e	</a:t>
            </a:r>
            <a:r>
              <a:rPr sz="2000" spc="-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n	t</a:t>
            </a:r>
            <a:r>
              <a:rPr sz="2000" spc="-20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e	con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ext	of	a	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equest	and  response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managed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8568" y="3874084"/>
            <a:ext cx="1487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1020" algn="l"/>
              </a:tabLst>
            </a:pPr>
            <a:r>
              <a:rPr sz="2000" dirty="0">
                <a:latin typeface="Arial MT"/>
                <a:cs typeface="Arial MT"/>
              </a:rPr>
              <a:t>the	</a:t>
            </a:r>
            <a:r>
              <a:rPr sz="2000" spc="-5" dirty="0">
                <a:latin typeface="Arial MT"/>
                <a:cs typeface="Arial MT"/>
              </a:rPr>
              <a:t>servlet’s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812" y="2838678"/>
            <a:ext cx="6032500" cy="16414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4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following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Loads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first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requested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Calls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servlet’s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init(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)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ts val="228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  <a:tab pos="1694814" algn="l"/>
                <a:tab pos="2280285" algn="l"/>
                <a:tab pos="3318510" algn="l"/>
                <a:tab pos="3703954" algn="l"/>
                <a:tab pos="4853305" algn="l"/>
                <a:tab pos="5297170" algn="l"/>
              </a:tabLst>
            </a:pPr>
            <a:r>
              <a:rPr sz="2000" dirty="0">
                <a:latin typeface="Arial MT"/>
                <a:cs typeface="Arial MT"/>
              </a:rPr>
              <a:t>Handl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	any	nu</a:t>
            </a:r>
            <a:r>
              <a:rPr sz="2000" spc="-10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	</a:t>
            </a:r>
            <a:r>
              <a:rPr sz="2000" spc="-1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f	r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qu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1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s	</a:t>
            </a:r>
            <a:r>
              <a:rPr sz="2000" spc="-15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y	calling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280"/>
              </a:lnSpc>
            </a:pPr>
            <a:r>
              <a:rPr sz="2000" b="1" i="1" dirty="0">
                <a:latin typeface="Arial"/>
                <a:cs typeface="Arial"/>
              </a:rPr>
              <a:t>service(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)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5811" y="4484370"/>
            <a:ext cx="7003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E65A0E"/>
              </a:buClr>
              <a:buChar char="•"/>
              <a:tabLst>
                <a:tab pos="203200" algn="l"/>
                <a:tab pos="4916170" algn="l"/>
              </a:tabLst>
            </a:pP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shutting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down,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calls each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servlet’s	</a:t>
            </a:r>
            <a:r>
              <a:rPr sz="2000" b="1" i="1" dirty="0">
                <a:latin typeface="Arial"/>
                <a:cs typeface="Arial"/>
              </a:rPr>
              <a:t>destroy(</a:t>
            </a:r>
            <a:r>
              <a:rPr sz="2000" b="1" i="1" spc="-6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)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3648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60" dirty="0">
                <a:latin typeface="Arial"/>
                <a:cs typeface="Arial"/>
              </a:rPr>
              <a:t>Objective</a:t>
            </a:r>
            <a:r>
              <a:rPr b="1" spc="-285" dirty="0">
                <a:latin typeface="Arial"/>
                <a:cs typeface="Arial"/>
              </a:rPr>
              <a:t>s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of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90" dirty="0">
                <a:latin typeface="Arial"/>
                <a:cs typeface="Arial"/>
              </a:rPr>
              <a:t>Ja</a:t>
            </a:r>
            <a:r>
              <a:rPr b="1" spc="-295" dirty="0">
                <a:latin typeface="Arial"/>
                <a:cs typeface="Arial"/>
              </a:rPr>
              <a:t>v</a:t>
            </a:r>
            <a:r>
              <a:rPr b="1" spc="-280" dirty="0">
                <a:latin typeface="Arial"/>
                <a:cs typeface="Arial"/>
              </a:rPr>
              <a:t>a</a:t>
            </a:r>
            <a:r>
              <a:rPr b="1" spc="-170" dirty="0">
                <a:latin typeface="Arial"/>
                <a:cs typeface="Arial"/>
              </a:rPr>
              <a:t>-</a:t>
            </a: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35" dirty="0">
                <a:latin typeface="Arial"/>
                <a:cs typeface="Arial"/>
              </a:rPr>
              <a:t>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159" y="803884"/>
            <a:ext cx="8244840" cy="50863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5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Purpose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584200" marR="5080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  <a:tab pos="1396365" algn="l"/>
                <a:tab pos="3195320" algn="l"/>
                <a:tab pos="3594100" algn="l"/>
                <a:tab pos="4702810" algn="l"/>
                <a:tab pos="5158105" algn="l"/>
                <a:tab pos="6603365" algn="l"/>
                <a:tab pos="8020684" algn="l"/>
              </a:tabLst>
            </a:pPr>
            <a:r>
              <a:rPr sz="2000" dirty="0">
                <a:latin typeface="Arial MT"/>
                <a:cs typeface="Arial MT"/>
              </a:rPr>
              <a:t>Ba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ic	un</a:t>
            </a:r>
            <a:r>
              <a:rPr sz="2000" spc="-10" dirty="0">
                <a:latin typeface="Arial MT"/>
                <a:cs typeface="Arial MT"/>
              </a:rPr>
              <a:t>der</a:t>
            </a:r>
            <a:r>
              <a:rPr sz="2000" dirty="0">
                <a:latin typeface="Arial MT"/>
                <a:cs typeface="Arial MT"/>
              </a:rPr>
              <a:t>sta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ding	of	Servle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s	</a:t>
            </a:r>
            <a:r>
              <a:rPr sz="2000" spc="-1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s	serve</a:t>
            </a:r>
            <a:r>
              <a:rPr sz="2000" spc="-15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-</a:t>
            </a:r>
            <a:r>
              <a:rPr sz="2000" dirty="0">
                <a:latin typeface="Arial MT"/>
                <a:cs typeface="Arial MT"/>
              </a:rPr>
              <a:t>side	tec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nology	</a:t>
            </a:r>
            <a:r>
              <a:rPr sz="2000" spc="-10" dirty="0">
                <a:latin typeface="Arial MT"/>
                <a:cs typeface="Arial MT"/>
              </a:rPr>
              <a:t>to  </a:t>
            </a:r>
            <a:r>
              <a:rPr sz="2000" dirty="0">
                <a:latin typeface="Arial MT"/>
                <a:cs typeface="Arial MT"/>
              </a:rPr>
              <a:t>develop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applications.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understand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benefit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Servlet.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4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Product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Understand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Server-side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programming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4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Understand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static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dynamic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pages.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To 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write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Understand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Architecture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Life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cycle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servlet.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  <a:tab pos="2460625" algn="l"/>
              </a:tabLst>
            </a:pPr>
            <a:r>
              <a:rPr sz="2000" dirty="0">
                <a:latin typeface="Arial MT"/>
                <a:cs typeface="Arial MT"/>
              </a:rPr>
              <a:t>Understand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	deployment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steps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steps.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Servlets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packages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utilities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build HTML.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4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Process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Theory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Sessions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followed by couple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assignments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review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session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Quiz.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219278"/>
            <a:ext cx="3569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25" dirty="0">
                <a:latin typeface="Arial"/>
                <a:cs typeface="Arial"/>
              </a:rPr>
              <a:t>Life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325" dirty="0">
                <a:latin typeface="Arial"/>
                <a:cs typeface="Arial"/>
              </a:rPr>
              <a:t>Cy</a:t>
            </a:r>
            <a:r>
              <a:rPr b="1" spc="-300" dirty="0">
                <a:latin typeface="Arial"/>
                <a:cs typeface="Arial"/>
              </a:rPr>
              <a:t>c</a:t>
            </a:r>
            <a:r>
              <a:rPr b="1" spc="-150" dirty="0">
                <a:latin typeface="Arial"/>
                <a:cs typeface="Arial"/>
              </a:rPr>
              <a:t>l</a:t>
            </a:r>
            <a:r>
              <a:rPr b="1" spc="-285" dirty="0">
                <a:latin typeface="Arial"/>
                <a:cs typeface="Arial"/>
              </a:rPr>
              <a:t>e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285" dirty="0">
                <a:latin typeface="Arial"/>
                <a:cs typeface="Arial"/>
              </a:rPr>
              <a:t>–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i="1" spc="-195" dirty="0">
                <a:latin typeface="Arial"/>
                <a:cs typeface="Arial"/>
              </a:rPr>
              <a:t>init</a:t>
            </a:r>
            <a:r>
              <a:rPr b="1" i="1" spc="-170" dirty="0">
                <a:latin typeface="Arial"/>
                <a:cs typeface="Arial"/>
              </a:rPr>
              <a:t>(</a:t>
            </a:r>
            <a:r>
              <a:rPr b="1" i="1" spc="-140" dirty="0">
                <a:latin typeface="Arial"/>
                <a:cs typeface="Arial"/>
              </a:rPr>
              <a:t> </a:t>
            </a:r>
            <a:r>
              <a:rPr b="1" i="1" spc="-170" dirty="0">
                <a:latin typeface="Arial"/>
                <a:cs typeface="Arial"/>
              </a:rPr>
              <a:t>)</a:t>
            </a:r>
            <a:r>
              <a:rPr b="1" i="1" spc="-160" dirty="0">
                <a:latin typeface="Arial"/>
                <a:cs typeface="Arial"/>
              </a:rPr>
              <a:t> </a:t>
            </a:r>
            <a:r>
              <a:rPr b="1" spc="-305" dirty="0">
                <a:latin typeface="Arial"/>
                <a:cs typeface="Arial"/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987" y="795883"/>
            <a:ext cx="7990205" cy="40805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4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24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Checks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already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loaded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ts val="2280"/>
              </a:lnSpc>
              <a:spcBef>
                <a:spcPts val="24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  <a:tab pos="480059" algn="l"/>
                <a:tab pos="1040765" algn="l"/>
                <a:tab pos="1713230" algn="l"/>
                <a:tab pos="1991995" algn="l"/>
                <a:tab pos="2710180" algn="l"/>
                <a:tab pos="3554729" algn="l"/>
                <a:tab pos="3902075" algn="l"/>
                <a:tab pos="4392930" algn="l"/>
                <a:tab pos="4880610" algn="l"/>
                <a:tab pos="5950585" algn="l"/>
                <a:tab pos="6834505" algn="l"/>
                <a:tab pos="7552690" algn="l"/>
              </a:tabLst>
            </a:pP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f	not,	</a:t>
            </a:r>
            <a:r>
              <a:rPr sz="2000" spc="-15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	a	class	loa</a:t>
            </a:r>
            <a:r>
              <a:rPr sz="2000" spc="-1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er	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	get	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he	re</a:t>
            </a:r>
            <a:r>
              <a:rPr sz="2000" spc="-10" dirty="0">
                <a:latin typeface="Arial MT"/>
                <a:cs typeface="Arial MT"/>
              </a:rPr>
              <a:t>q</a:t>
            </a:r>
            <a:r>
              <a:rPr sz="2000" dirty="0">
                <a:latin typeface="Arial MT"/>
                <a:cs typeface="Arial MT"/>
              </a:rPr>
              <a:t>uir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d	</a:t>
            </a:r>
            <a:r>
              <a:rPr sz="2000" spc="-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rv</a:t>
            </a:r>
            <a:r>
              <a:rPr sz="2000" dirty="0">
                <a:latin typeface="Arial MT"/>
                <a:cs typeface="Arial MT"/>
              </a:rPr>
              <a:t>let	cla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s	a</a:t>
            </a:r>
            <a:r>
              <a:rPr sz="2000" spc="-1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d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instantiates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constructor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  <a:p>
            <a:pPr marL="203200" marR="5715" indent="-190500">
              <a:lnSpc>
                <a:spcPts val="2160"/>
              </a:lnSpc>
              <a:spcBef>
                <a:spcPts val="509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servlet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loaded,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 </a:t>
            </a:r>
            <a:r>
              <a:rPr sz="2000" spc="-5" dirty="0">
                <a:latin typeface="Arial MT"/>
                <a:cs typeface="Arial MT"/>
              </a:rPr>
              <a:t>before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services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requests,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init </a:t>
            </a:r>
            <a:r>
              <a:rPr sz="2000" i="1" spc="-5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(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called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ts val="2280"/>
              </a:lnSpc>
              <a:spcBef>
                <a:spcPts val="209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Inside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init(</a:t>
            </a:r>
            <a:r>
              <a:rPr sz="2000" i="1" spc="254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),</a:t>
            </a:r>
            <a:r>
              <a:rPr sz="2000" i="1" spc="24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2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resources</a:t>
            </a:r>
            <a:r>
              <a:rPr sz="2000" spc="2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used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initialized.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E.g.: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establishing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database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connection</a:t>
            </a:r>
            <a:endParaRPr sz="2000">
              <a:latin typeface="Arial MT"/>
              <a:cs typeface="Arial MT"/>
            </a:endParaRPr>
          </a:p>
          <a:p>
            <a:pPr marL="203200" marR="5080" indent="-190500">
              <a:lnSpc>
                <a:spcPts val="2160"/>
              </a:lnSpc>
              <a:spcBef>
                <a:spcPts val="509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method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once</a:t>
            </a:r>
            <a:r>
              <a:rPr sz="2000" spc="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just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before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servlet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placed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service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209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init(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takes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ServletConfig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ts val="2280"/>
              </a:lnSpc>
              <a:spcBef>
                <a:spcPts val="24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Most</a:t>
            </a:r>
            <a:r>
              <a:rPr sz="2000" spc="3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common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3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doing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3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</a:t>
            </a:r>
            <a:r>
              <a:rPr sz="2000" spc="3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3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super.init(</a:t>
            </a:r>
            <a:r>
              <a:rPr sz="2000" i="1" spc="38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03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passing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ServletConfig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204597"/>
            <a:ext cx="4137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29" dirty="0">
                <a:latin typeface="Arial"/>
                <a:cs typeface="Arial"/>
              </a:rPr>
              <a:t>Life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75" dirty="0">
                <a:latin typeface="Arial"/>
                <a:cs typeface="Arial"/>
              </a:rPr>
              <a:t>Cycle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85" dirty="0">
                <a:latin typeface="Arial"/>
                <a:cs typeface="Arial"/>
              </a:rPr>
              <a:t>–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i="1" spc="-290" dirty="0">
                <a:latin typeface="Arial"/>
                <a:cs typeface="Arial"/>
              </a:rPr>
              <a:t>se</a:t>
            </a:r>
            <a:r>
              <a:rPr b="1" i="1" spc="-215" dirty="0">
                <a:latin typeface="Arial"/>
                <a:cs typeface="Arial"/>
              </a:rPr>
              <a:t>r</a:t>
            </a:r>
            <a:r>
              <a:rPr b="1" i="1" spc="-240" dirty="0">
                <a:latin typeface="Arial"/>
                <a:cs typeface="Arial"/>
              </a:rPr>
              <a:t>vic</a:t>
            </a:r>
            <a:r>
              <a:rPr b="1" i="1" spc="-300" dirty="0">
                <a:latin typeface="Arial"/>
                <a:cs typeface="Arial"/>
              </a:rPr>
              <a:t>e</a:t>
            </a:r>
            <a:r>
              <a:rPr b="1" i="1" spc="-170" dirty="0">
                <a:latin typeface="Arial"/>
                <a:cs typeface="Arial"/>
              </a:rPr>
              <a:t>(</a:t>
            </a:r>
            <a:r>
              <a:rPr b="1" i="1" spc="-130" dirty="0">
                <a:latin typeface="Arial"/>
                <a:cs typeface="Arial"/>
              </a:rPr>
              <a:t> </a:t>
            </a:r>
            <a:r>
              <a:rPr b="1" i="1" spc="-170" dirty="0">
                <a:latin typeface="Arial"/>
                <a:cs typeface="Arial"/>
              </a:rPr>
              <a:t>)</a:t>
            </a:r>
            <a:r>
              <a:rPr b="1" i="1" spc="-145" dirty="0">
                <a:latin typeface="Arial"/>
                <a:cs typeface="Arial"/>
              </a:rPr>
              <a:t> </a:t>
            </a:r>
            <a:r>
              <a:rPr b="1" spc="-305" dirty="0">
                <a:latin typeface="Arial"/>
                <a:cs typeface="Arial"/>
              </a:rPr>
              <a:t>meth</a:t>
            </a:r>
            <a:r>
              <a:rPr b="1" spc="-310" dirty="0">
                <a:latin typeface="Arial"/>
                <a:cs typeface="Arial"/>
              </a:rPr>
              <a:t>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236" y="811123"/>
            <a:ext cx="8508365" cy="44462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82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service(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handles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 requests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endParaRPr sz="2000">
              <a:latin typeface="Arial MT"/>
              <a:cs typeface="Arial MT"/>
            </a:endParaRPr>
          </a:p>
          <a:p>
            <a:pPr marL="203200" marR="6350" indent="-190500">
              <a:lnSpc>
                <a:spcPts val="2160"/>
              </a:lnSpc>
              <a:spcBef>
                <a:spcPts val="99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  <a:tab pos="504825" algn="l"/>
                <a:tab pos="1430020" algn="l"/>
                <a:tab pos="2085339" algn="l"/>
                <a:tab pos="3251200" algn="l"/>
                <a:tab pos="4386580" algn="l"/>
                <a:tab pos="5014595" algn="l"/>
                <a:tab pos="5531485" algn="l"/>
                <a:tab pos="6101715" algn="l"/>
                <a:tab pos="6348730" algn="l"/>
                <a:tab pos="7356475" algn="l"/>
                <a:tab pos="7927975" algn="l"/>
              </a:tabLst>
            </a:pP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t	c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ot	s</a:t>
            </a:r>
            <a:r>
              <a:rPr sz="2000" spc="-1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art	s</a:t>
            </a:r>
            <a:r>
              <a:rPr sz="2000" spc="-2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rvicing	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q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spc="-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s	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ntil	the	</a:t>
            </a:r>
            <a:r>
              <a:rPr sz="2000" i="1" dirty="0">
                <a:latin typeface="Arial"/>
                <a:cs typeface="Arial"/>
              </a:rPr>
              <a:t>ini</a:t>
            </a:r>
            <a:r>
              <a:rPr sz="2000" i="1" spc="-20" dirty="0">
                <a:latin typeface="Arial"/>
                <a:cs typeface="Arial"/>
              </a:rPr>
              <a:t>t</a:t>
            </a:r>
            <a:r>
              <a:rPr sz="2000" i="1" dirty="0">
                <a:latin typeface="Arial"/>
                <a:cs typeface="Arial"/>
              </a:rPr>
              <a:t>(	)	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eth</a:t>
            </a:r>
            <a:r>
              <a:rPr sz="2000" spc="-1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d	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as	be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n  executed</a:t>
            </a:r>
            <a:endParaRPr sz="2000">
              <a:latin typeface="Arial MT"/>
              <a:cs typeface="Arial MT"/>
            </a:endParaRPr>
          </a:p>
          <a:p>
            <a:pPr marL="203200" marR="6985" indent="-190500">
              <a:lnSpc>
                <a:spcPts val="2160"/>
              </a:lnSpc>
              <a:spcBef>
                <a:spcPts val="96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3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3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single</a:t>
            </a:r>
            <a:r>
              <a:rPr sz="2000" spc="3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instance</a:t>
            </a:r>
            <a:r>
              <a:rPr sz="2000" spc="3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3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3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created</a:t>
            </a:r>
            <a:r>
              <a:rPr sz="2000" spc="3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3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dispatches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single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thread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68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service(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)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extending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GenericServlet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ts val="2280"/>
              </a:lnSpc>
              <a:spcBef>
                <a:spcPts val="72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  <a:tab pos="1969770" algn="l"/>
                <a:tab pos="2465070" algn="l"/>
                <a:tab pos="3624579" algn="l"/>
                <a:tab pos="3963035" algn="l"/>
                <a:tab pos="4950460" algn="l"/>
                <a:tab pos="5277485" algn="l"/>
                <a:tab pos="5755640" algn="l"/>
                <a:tab pos="6546850" algn="l"/>
              </a:tabLst>
            </a:pPr>
            <a:r>
              <a:rPr sz="2000" dirty="0">
                <a:latin typeface="Arial MT"/>
                <a:cs typeface="Arial MT"/>
              </a:rPr>
              <a:t>Since</a:t>
            </a:r>
            <a:r>
              <a:rPr sz="2000" spc="4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servlets	are	</a:t>
            </a:r>
            <a:r>
              <a:rPr sz="2000" spc="-5" dirty="0">
                <a:latin typeface="Arial MT"/>
                <a:cs typeface="Arial MT"/>
              </a:rPr>
              <a:t>designed	</a:t>
            </a:r>
            <a:r>
              <a:rPr sz="2000" spc="-10" dirty="0">
                <a:latin typeface="Arial MT"/>
                <a:cs typeface="Arial MT"/>
              </a:rPr>
              <a:t>to	</a:t>
            </a:r>
            <a:r>
              <a:rPr sz="2000" spc="-5" dirty="0">
                <a:latin typeface="Arial MT"/>
                <a:cs typeface="Arial MT"/>
              </a:rPr>
              <a:t>operate	in	the	</a:t>
            </a:r>
            <a:r>
              <a:rPr sz="2000" dirty="0">
                <a:latin typeface="Arial MT"/>
                <a:cs typeface="Arial MT"/>
              </a:rPr>
              <a:t>HTTP	</a:t>
            </a:r>
            <a:r>
              <a:rPr sz="2000" spc="-5" dirty="0">
                <a:latin typeface="Arial MT"/>
                <a:cs typeface="Arial MT"/>
              </a:rPr>
              <a:t>environment,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ts val="2280"/>
              </a:lnSpc>
            </a:pPr>
            <a:r>
              <a:rPr sz="2000" i="1" dirty="0">
                <a:latin typeface="Arial"/>
                <a:cs typeface="Arial"/>
              </a:rPr>
              <a:t>HttpServlet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extended</a:t>
            </a:r>
            <a:endParaRPr sz="2000">
              <a:latin typeface="Arial MT"/>
              <a:cs typeface="Arial MT"/>
            </a:endParaRPr>
          </a:p>
          <a:p>
            <a:pPr marL="203200" marR="5080" indent="-190500" algn="just">
              <a:lnSpc>
                <a:spcPct val="90100"/>
              </a:lnSpc>
              <a:spcBef>
                <a:spcPts val="95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service(HttpServletRequest,</a:t>
            </a:r>
            <a:r>
              <a:rPr sz="2000" i="1" spc="5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HttpServletResponse)</a:t>
            </a:r>
            <a:r>
              <a:rPr sz="2000" i="1" spc="56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method </a:t>
            </a:r>
            <a:r>
              <a:rPr sz="2000" dirty="0">
                <a:latin typeface="Arial MT"/>
                <a:cs typeface="Arial MT"/>
              </a:rPr>
              <a:t> examines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request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dirty="0">
                <a:latin typeface="Arial MT"/>
                <a:cs typeface="Arial MT"/>
              </a:rPr>
              <a:t> calls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appropriate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doGet()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doPost() 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method.</a:t>
            </a:r>
            <a:endParaRPr sz="2000">
              <a:latin typeface="Arial MT"/>
              <a:cs typeface="Arial MT"/>
            </a:endParaRPr>
          </a:p>
          <a:p>
            <a:pPr marL="203200" marR="8890" indent="-190500">
              <a:lnSpc>
                <a:spcPts val="2160"/>
              </a:lnSpc>
              <a:spcBef>
                <a:spcPts val="99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  <a:tab pos="548640" algn="l"/>
                <a:tab pos="1446530" algn="l"/>
                <a:tab pos="2086610" algn="l"/>
                <a:tab pos="3011805" algn="l"/>
                <a:tab pos="4121785" algn="l"/>
                <a:tab pos="5340985" algn="l"/>
                <a:tab pos="5728335" algn="l"/>
                <a:tab pos="6327140" algn="l"/>
                <a:tab pos="6727825" algn="l"/>
                <a:tab pos="7482840" algn="l"/>
                <a:tab pos="7869555" algn="l"/>
              </a:tabLst>
            </a:pPr>
            <a:r>
              <a:rPr sz="2000" dirty="0">
                <a:latin typeface="Arial MT"/>
                <a:cs typeface="Arial MT"/>
              </a:rPr>
              <a:t>A	t</a:t>
            </a:r>
            <a:r>
              <a:rPr sz="2000" spc="-15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pical	H</a:t>
            </a:r>
            <a:r>
              <a:rPr sz="2000" spc="-1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tp	serv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et	i</a:t>
            </a:r>
            <a:r>
              <a:rPr sz="2000" spc="-1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clud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	ov</a:t>
            </a:r>
            <a:r>
              <a:rPr sz="2000" spc="-15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des	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	o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e	</a:t>
            </a:r>
            <a:r>
              <a:rPr sz="2000" spc="-1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r	m</a:t>
            </a:r>
            <a:r>
              <a:rPr sz="2000" spc="-1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re	of	th</a:t>
            </a:r>
            <a:r>
              <a:rPr sz="2000" spc="-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se  subsidiary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rather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override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service()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113" y="163448"/>
            <a:ext cx="41865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29" dirty="0">
                <a:latin typeface="Arial"/>
                <a:cs typeface="Arial"/>
              </a:rPr>
              <a:t>Life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75" dirty="0">
                <a:latin typeface="Arial"/>
                <a:cs typeface="Arial"/>
              </a:rPr>
              <a:t>Cycle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85" dirty="0">
                <a:latin typeface="Arial"/>
                <a:cs typeface="Arial"/>
              </a:rPr>
              <a:t>–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i="1" spc="-254" dirty="0">
                <a:latin typeface="Arial"/>
                <a:cs typeface="Arial"/>
              </a:rPr>
              <a:t>destroy(</a:t>
            </a:r>
            <a:r>
              <a:rPr b="1" i="1" spc="-155" dirty="0">
                <a:latin typeface="Arial"/>
                <a:cs typeface="Arial"/>
              </a:rPr>
              <a:t> </a:t>
            </a:r>
            <a:r>
              <a:rPr b="1" i="1" spc="-170" dirty="0">
                <a:latin typeface="Arial"/>
                <a:cs typeface="Arial"/>
              </a:rPr>
              <a:t>)</a:t>
            </a:r>
            <a:r>
              <a:rPr b="1" i="1" spc="-135" dirty="0">
                <a:latin typeface="Arial"/>
                <a:cs typeface="Arial"/>
              </a:rPr>
              <a:t> </a:t>
            </a:r>
            <a:r>
              <a:rPr b="1" spc="-305" dirty="0">
                <a:latin typeface="Arial"/>
                <a:cs typeface="Arial"/>
              </a:rPr>
              <a:t>metho</a:t>
            </a:r>
            <a:r>
              <a:rPr b="1" spc="-310" dirty="0">
                <a:latin typeface="Arial"/>
                <a:cs typeface="Arial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60" y="1093724"/>
            <a:ext cx="8195945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signifies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end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servlet’s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life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167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resources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allocated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during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init( 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released</a:t>
            </a:r>
            <a:endParaRPr sz="2000">
              <a:latin typeface="Arial MT"/>
              <a:cs typeface="Arial MT"/>
            </a:endParaRPr>
          </a:p>
          <a:p>
            <a:pPr marL="203200" marR="5080" indent="-190500">
              <a:lnSpc>
                <a:spcPct val="150000"/>
              </a:lnSpc>
              <a:spcBef>
                <a:spcPts val="484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spc="-5" dirty="0">
                <a:latin typeface="Arial MT"/>
                <a:cs typeface="Arial MT"/>
              </a:rPr>
              <a:t>Save</a:t>
            </a:r>
            <a:r>
              <a:rPr sz="2000" dirty="0">
                <a:latin typeface="Arial MT"/>
                <a:cs typeface="Arial MT"/>
              </a:rPr>
              <a:t> persistent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next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loaded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16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unloads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endParaRPr sz="2000">
              <a:latin typeface="Arial MT"/>
              <a:cs typeface="Arial MT"/>
            </a:endParaRPr>
          </a:p>
          <a:p>
            <a:pPr marL="203200" marR="100330" indent="-190500">
              <a:lnSpc>
                <a:spcPct val="150000"/>
              </a:lnSpc>
              <a:spcBef>
                <a:spcPts val="4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  <a:tab pos="7141845" algn="l"/>
              </a:tabLst>
            </a:pPr>
            <a:r>
              <a:rPr sz="2000" dirty="0">
                <a:latin typeface="Arial MT"/>
                <a:cs typeface="Arial MT"/>
              </a:rPr>
              <a:t>Calling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destroy(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)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yourself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acutally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unload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servlet.	Only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87528"/>
            <a:ext cx="3862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300" dirty="0">
                <a:latin typeface="Arial"/>
                <a:cs typeface="Arial"/>
              </a:rPr>
              <a:t>e</a:t>
            </a:r>
            <a:r>
              <a:rPr b="1" spc="-200" dirty="0">
                <a:latin typeface="Arial"/>
                <a:cs typeface="Arial"/>
              </a:rPr>
              <a:t>r</a:t>
            </a:r>
            <a:r>
              <a:rPr b="1" spc="-295" dirty="0">
                <a:latin typeface="Arial"/>
                <a:cs typeface="Arial"/>
              </a:rPr>
              <a:t>v</a:t>
            </a:r>
            <a:r>
              <a:rPr b="1" spc="-220" dirty="0">
                <a:latin typeface="Arial"/>
                <a:cs typeface="Arial"/>
              </a:rPr>
              <a:t>le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spc="-225" dirty="0">
                <a:latin typeface="Arial"/>
                <a:cs typeface="Arial"/>
              </a:rPr>
              <a:t>Life</a:t>
            </a:r>
            <a:r>
              <a:rPr b="1" spc="-155" dirty="0">
                <a:latin typeface="Arial"/>
                <a:cs typeface="Arial"/>
              </a:rPr>
              <a:t> </a:t>
            </a:r>
            <a:r>
              <a:rPr b="1" spc="-325" dirty="0">
                <a:latin typeface="Arial"/>
                <a:cs typeface="Arial"/>
              </a:rPr>
              <a:t>Cy</a:t>
            </a:r>
            <a:r>
              <a:rPr b="1" spc="-295" dirty="0">
                <a:latin typeface="Arial"/>
                <a:cs typeface="Arial"/>
              </a:rPr>
              <a:t>c</a:t>
            </a:r>
            <a:r>
              <a:rPr b="1" spc="-150" dirty="0">
                <a:latin typeface="Arial"/>
                <a:cs typeface="Arial"/>
              </a:rPr>
              <a:t>l</a:t>
            </a:r>
            <a:r>
              <a:rPr b="1" spc="-285" dirty="0">
                <a:latin typeface="Arial"/>
                <a:cs typeface="Arial"/>
              </a:rPr>
              <a:t>e</a:t>
            </a:r>
            <a:r>
              <a:rPr b="1" spc="-130" dirty="0">
                <a:latin typeface="Arial"/>
                <a:cs typeface="Arial"/>
              </a:rPr>
              <a:t> </a:t>
            </a:r>
            <a:r>
              <a:rPr b="1" spc="-390" dirty="0">
                <a:latin typeface="Arial"/>
                <a:cs typeface="Arial"/>
              </a:rPr>
              <a:t>Summ</a:t>
            </a:r>
            <a:r>
              <a:rPr b="1" spc="-295" dirty="0">
                <a:latin typeface="Arial"/>
                <a:cs typeface="Arial"/>
              </a:rPr>
              <a:t>a</a:t>
            </a:r>
            <a:r>
              <a:rPr b="1" spc="-240" dirty="0">
                <a:latin typeface="Arial"/>
                <a:cs typeface="Arial"/>
              </a:rPr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660" y="784173"/>
            <a:ext cx="6212205" cy="51479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4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init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280"/>
              </a:lnSpc>
              <a:spcBef>
                <a:spcPts val="245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Executed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once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first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loaded.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280"/>
              </a:lnSpc>
            </a:pPr>
            <a:r>
              <a:rPr sz="2000" i="1" dirty="0">
                <a:latin typeface="Arial"/>
                <a:cs typeface="Arial"/>
              </a:rPr>
              <a:t>Not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service</a:t>
            </a:r>
            <a:endParaRPr sz="2000">
              <a:latin typeface="Arial MT"/>
              <a:cs typeface="Arial MT"/>
            </a:endParaRPr>
          </a:p>
          <a:p>
            <a:pPr marL="584200" marR="5080" lvl="1" indent="-191135">
              <a:lnSpc>
                <a:spcPts val="2160"/>
              </a:lnSpc>
              <a:spcBef>
                <a:spcPts val="515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thread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Dispatches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doGet,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doPost,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130"/>
              </a:lnSpc>
            </a:pPr>
            <a:r>
              <a:rPr sz="2000" dirty="0">
                <a:latin typeface="Arial MT"/>
                <a:cs typeface="Arial MT"/>
              </a:rPr>
              <a:t>Do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override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method!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doGet,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doPost,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doXxx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Handles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POST,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etc.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requests.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Override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desired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behavior.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E65A0E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destroy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28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deletes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instance.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280"/>
              </a:lnSpc>
            </a:pPr>
            <a:r>
              <a:rPr sz="2000" i="1" dirty="0">
                <a:latin typeface="Arial"/>
                <a:cs typeface="Arial"/>
              </a:rPr>
              <a:t>Not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2292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0" dirty="0">
                <a:latin typeface="Arial"/>
                <a:cs typeface="Arial"/>
              </a:rPr>
              <a:t>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459" y="950798"/>
            <a:ext cx="7439659" cy="395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Central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abstraction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API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interface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Either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directly,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5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spc="-5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extending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another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65A0E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ts val="228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  <a:tab pos="1228725" algn="l"/>
                <a:tab pos="2291080" algn="l"/>
                <a:tab pos="3425190" algn="l"/>
                <a:tab pos="3883660" algn="l"/>
                <a:tab pos="5161280" algn="l"/>
                <a:tab pos="5674995" algn="l"/>
                <a:tab pos="6584950" algn="l"/>
                <a:tab pos="7171690" algn="l"/>
              </a:tabLst>
            </a:pPr>
            <a:r>
              <a:rPr sz="2000" dirty="0">
                <a:latin typeface="Arial MT"/>
                <a:cs typeface="Arial MT"/>
              </a:rPr>
              <a:t>Defines	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bs</a:t>
            </a:r>
            <a:r>
              <a:rPr sz="2000" spc="-2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ract	m</a:t>
            </a:r>
            <a:r>
              <a:rPr sz="2000" spc="-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tho</a:t>
            </a:r>
            <a:r>
              <a:rPr sz="2000" spc="-1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s	for	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ana</a:t>
            </a:r>
            <a:r>
              <a:rPr sz="2000" spc="5" dirty="0">
                <a:latin typeface="Arial MT"/>
                <a:cs typeface="Arial MT"/>
              </a:rPr>
              <a:t>g</a:t>
            </a:r>
            <a:r>
              <a:rPr sz="2000" spc="-1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ng	the	serv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et	and	its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communications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writers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While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servlets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Implementing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interface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627" y="168910"/>
            <a:ext cx="212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0" dirty="0">
                <a:latin typeface="Arial"/>
                <a:cs typeface="Arial"/>
              </a:rPr>
              <a:t>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cla</a:t>
            </a:r>
            <a:r>
              <a:rPr b="1" spc="-300" dirty="0">
                <a:latin typeface="Arial"/>
                <a:cs typeface="Arial"/>
              </a:rPr>
              <a:t>s</a:t>
            </a:r>
            <a:r>
              <a:rPr b="1" spc="-290" dirty="0">
                <a:latin typeface="Arial"/>
                <a:cs typeface="Arial"/>
              </a:rPr>
              <a:t>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009112"/>
            <a:ext cx="7797800" cy="36226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57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GenericServlet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implements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Serializable,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ServletConfig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implements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E65A0E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HttpServlet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extends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GenericServlet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framework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handling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HTTP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protocol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has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own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subclasses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ServletRequest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ServletResponse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HTTP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things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68910"/>
            <a:ext cx="2875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70" dirty="0">
                <a:latin typeface="Arial"/>
                <a:cs typeface="Arial"/>
              </a:rPr>
              <a:t>Ht</a:t>
            </a:r>
            <a:r>
              <a:rPr b="1" spc="-165" dirty="0">
                <a:latin typeface="Arial"/>
                <a:cs typeface="Arial"/>
              </a:rPr>
              <a:t>t</a:t>
            </a:r>
            <a:r>
              <a:rPr b="1" spc="-315" dirty="0">
                <a:latin typeface="Arial"/>
                <a:cs typeface="Arial"/>
              </a:rPr>
              <a:t>pSe</a:t>
            </a:r>
            <a:r>
              <a:rPr b="1" spc="-210" dirty="0">
                <a:latin typeface="Arial"/>
                <a:cs typeface="Arial"/>
              </a:rPr>
              <a:t>r</a:t>
            </a:r>
            <a:r>
              <a:rPr b="1" spc="-240" dirty="0">
                <a:latin typeface="Arial"/>
                <a:cs typeface="Arial"/>
              </a:rPr>
              <a:t>vle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450" dirty="0">
                <a:latin typeface="Arial"/>
                <a:cs typeface="Arial"/>
              </a:rPr>
              <a:t>m</a:t>
            </a:r>
            <a:r>
              <a:rPr b="1" spc="-275" dirty="0">
                <a:latin typeface="Arial"/>
                <a:cs typeface="Arial"/>
              </a:rPr>
              <a:t>etho</a:t>
            </a:r>
            <a:r>
              <a:rPr b="1" spc="-305" dirty="0">
                <a:latin typeface="Arial"/>
                <a:cs typeface="Arial"/>
              </a:rPr>
              <a:t>d</a:t>
            </a:r>
            <a:r>
              <a:rPr b="1" spc="-285" dirty="0"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964534"/>
            <a:ext cx="8349615" cy="28911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57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HTTPServlet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handling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HTTP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</a:t>
            </a:r>
            <a:endParaRPr sz="2000">
              <a:latin typeface="Arial MT"/>
              <a:cs typeface="Arial MT"/>
            </a:endParaRPr>
          </a:p>
          <a:p>
            <a:pPr marL="584200" lvl="1" indent="-19177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doGet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(GET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HEAD)</a:t>
            </a:r>
            <a:endParaRPr sz="2000">
              <a:latin typeface="Arial MT"/>
              <a:cs typeface="Arial MT"/>
            </a:endParaRPr>
          </a:p>
          <a:p>
            <a:pPr marL="584200" lvl="1" indent="-191770">
              <a:lnSpc>
                <a:spcPct val="100000"/>
              </a:lnSpc>
              <a:spcBef>
                <a:spcPts val="484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doPost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(POST)</a:t>
            </a:r>
            <a:endParaRPr sz="2000">
              <a:latin typeface="Arial MT"/>
              <a:cs typeface="Arial MT"/>
            </a:endParaRPr>
          </a:p>
          <a:p>
            <a:pPr marL="584200" lvl="1" indent="-19177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doPut,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doDelete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(rare)</a:t>
            </a:r>
            <a:endParaRPr sz="2000">
              <a:latin typeface="Arial MT"/>
              <a:cs typeface="Arial MT"/>
            </a:endParaRPr>
          </a:p>
          <a:p>
            <a:pPr marL="584200" lvl="1" indent="-19177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doTrace,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doOptions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(not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overridden)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E65A0E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03200" marR="484505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service()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dispatches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requests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appropriate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do*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454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75" dirty="0">
                <a:latin typeface="Arial"/>
                <a:cs typeface="Arial"/>
              </a:rPr>
              <a:t>Generi</a:t>
            </a:r>
            <a:r>
              <a:rPr b="1" spc="-285" dirty="0">
                <a:latin typeface="Arial"/>
                <a:cs typeface="Arial"/>
              </a:rPr>
              <a:t>c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315" dirty="0">
                <a:latin typeface="Arial"/>
                <a:cs typeface="Arial"/>
              </a:rPr>
              <a:t>Se</a:t>
            </a:r>
            <a:r>
              <a:rPr b="1" spc="-210" dirty="0">
                <a:latin typeface="Arial"/>
                <a:cs typeface="Arial"/>
              </a:rPr>
              <a:t>r</a:t>
            </a:r>
            <a:r>
              <a:rPr b="1" spc="-240" dirty="0">
                <a:latin typeface="Arial"/>
                <a:cs typeface="Arial"/>
              </a:rPr>
              <a:t>vle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90" dirty="0">
                <a:latin typeface="Arial"/>
                <a:cs typeface="Arial"/>
              </a:rPr>
              <a:t>vs</a:t>
            </a:r>
            <a:r>
              <a:rPr b="1" spc="-145" dirty="0">
                <a:latin typeface="Arial"/>
                <a:cs typeface="Arial"/>
              </a:rPr>
              <a:t>.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335" dirty="0">
                <a:latin typeface="Arial"/>
                <a:cs typeface="Arial"/>
              </a:rPr>
              <a:t>HTTP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35" dirty="0">
                <a:latin typeface="Arial"/>
                <a:cs typeface="Arial"/>
              </a:rPr>
              <a:t>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9640" y="1010348"/>
            <a:ext cx="7686040" cy="2256155"/>
            <a:chOff x="679640" y="1010348"/>
            <a:chExt cx="7686040" cy="2256155"/>
          </a:xfrm>
        </p:grpSpPr>
        <p:sp>
          <p:nvSpPr>
            <p:cNvPr id="4" name="object 4"/>
            <p:cNvSpPr/>
            <p:nvPr/>
          </p:nvSpPr>
          <p:spPr>
            <a:xfrm>
              <a:off x="685037" y="1015746"/>
              <a:ext cx="7675245" cy="2245360"/>
            </a:xfrm>
            <a:custGeom>
              <a:avLst/>
              <a:gdLst/>
              <a:ahLst/>
              <a:cxnLst/>
              <a:rect l="l" t="t" r="r" b="b"/>
              <a:pathLst>
                <a:path w="7675245" h="2245360">
                  <a:moveTo>
                    <a:pt x="0" y="2226564"/>
                  </a:moveTo>
                  <a:lnTo>
                    <a:pt x="1130808" y="2226564"/>
                  </a:lnTo>
                  <a:lnTo>
                    <a:pt x="1130808" y="92963"/>
                  </a:lnTo>
                  <a:lnTo>
                    <a:pt x="0" y="92963"/>
                  </a:lnTo>
                  <a:lnTo>
                    <a:pt x="0" y="2226564"/>
                  </a:lnTo>
                  <a:close/>
                </a:path>
                <a:path w="7675245" h="2245360">
                  <a:moveTo>
                    <a:pt x="2133600" y="2244852"/>
                  </a:moveTo>
                  <a:lnTo>
                    <a:pt x="7674863" y="2244852"/>
                  </a:lnTo>
                  <a:lnTo>
                    <a:pt x="7674863" y="0"/>
                  </a:lnTo>
                  <a:lnTo>
                    <a:pt x="2133600" y="0"/>
                  </a:lnTo>
                  <a:lnTo>
                    <a:pt x="2133600" y="2244852"/>
                  </a:lnTo>
                  <a:close/>
                </a:path>
                <a:path w="7675245" h="2245360">
                  <a:moveTo>
                    <a:pt x="3858767" y="1886712"/>
                  </a:moveTo>
                  <a:lnTo>
                    <a:pt x="7240523" y="1886712"/>
                  </a:lnTo>
                  <a:lnTo>
                    <a:pt x="7240523" y="432815"/>
                  </a:lnTo>
                  <a:lnTo>
                    <a:pt x="3858767" y="432815"/>
                  </a:lnTo>
                  <a:lnTo>
                    <a:pt x="3858767" y="188671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9075" y="1082027"/>
              <a:ext cx="1383029" cy="37110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91532" y="1119378"/>
            <a:ext cx="11855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Arial"/>
                <a:cs typeface="Arial"/>
              </a:rPr>
              <a:t>GenericServlet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3114" y="2018538"/>
            <a:ext cx="1346200" cy="327660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80"/>
              </a:spcBef>
            </a:pPr>
            <a:r>
              <a:rPr sz="1300" b="1" spc="-10" dirty="0">
                <a:latin typeface="Arial"/>
                <a:cs typeface="Arial"/>
              </a:rPr>
              <a:t>service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(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9138" y="1642110"/>
            <a:ext cx="777240" cy="1092835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  <a:spcBef>
                <a:spcPts val="5"/>
              </a:spcBef>
            </a:pPr>
            <a:r>
              <a:rPr sz="1300" b="1" spc="-10" dirty="0">
                <a:latin typeface="Arial"/>
                <a:cs typeface="Arial"/>
              </a:rPr>
              <a:t>Server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1288" y="1188719"/>
            <a:ext cx="682625" cy="1495425"/>
            <a:chOff x="911288" y="1188719"/>
            <a:chExt cx="682625" cy="1495425"/>
          </a:xfrm>
        </p:grpSpPr>
        <p:sp>
          <p:nvSpPr>
            <p:cNvPr id="10" name="object 10"/>
            <p:cNvSpPr/>
            <p:nvPr/>
          </p:nvSpPr>
          <p:spPr>
            <a:xfrm>
              <a:off x="916685" y="1562861"/>
              <a:ext cx="669290" cy="1115695"/>
            </a:xfrm>
            <a:custGeom>
              <a:avLst/>
              <a:gdLst/>
              <a:ahLst/>
              <a:cxnLst/>
              <a:rect l="l" t="t" r="r" b="b"/>
              <a:pathLst>
                <a:path w="669290" h="1115695">
                  <a:moveTo>
                    <a:pt x="0" y="1115568"/>
                  </a:moveTo>
                  <a:lnTo>
                    <a:pt x="669036" y="1115568"/>
                  </a:lnTo>
                  <a:lnTo>
                    <a:pt x="669036" y="0"/>
                  </a:lnTo>
                  <a:lnTo>
                    <a:pt x="0" y="0"/>
                  </a:lnTo>
                  <a:lnTo>
                    <a:pt x="0" y="111556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875" y="1188719"/>
              <a:ext cx="680466" cy="37261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04417" y="1227200"/>
            <a:ext cx="48323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Client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9640" y="3602672"/>
            <a:ext cx="7713345" cy="2254250"/>
            <a:chOff x="679640" y="3602672"/>
            <a:chExt cx="7713345" cy="2254250"/>
          </a:xfrm>
        </p:grpSpPr>
        <p:sp>
          <p:nvSpPr>
            <p:cNvPr id="14" name="object 14"/>
            <p:cNvSpPr/>
            <p:nvPr/>
          </p:nvSpPr>
          <p:spPr>
            <a:xfrm>
              <a:off x="685037" y="3608069"/>
              <a:ext cx="7702550" cy="2243455"/>
            </a:xfrm>
            <a:custGeom>
              <a:avLst/>
              <a:gdLst/>
              <a:ahLst/>
              <a:cxnLst/>
              <a:rect l="l" t="t" r="r" b="b"/>
              <a:pathLst>
                <a:path w="7702550" h="2243454">
                  <a:moveTo>
                    <a:pt x="0" y="2243328"/>
                  </a:moveTo>
                  <a:lnTo>
                    <a:pt x="1130808" y="2243328"/>
                  </a:lnTo>
                  <a:lnTo>
                    <a:pt x="1130808" y="108203"/>
                  </a:lnTo>
                  <a:lnTo>
                    <a:pt x="0" y="108203"/>
                  </a:lnTo>
                  <a:lnTo>
                    <a:pt x="0" y="2243328"/>
                  </a:lnTo>
                  <a:close/>
                </a:path>
                <a:path w="7702550" h="2243454">
                  <a:moveTo>
                    <a:pt x="2162556" y="2243328"/>
                  </a:moveTo>
                  <a:lnTo>
                    <a:pt x="7702296" y="2243328"/>
                  </a:lnTo>
                  <a:lnTo>
                    <a:pt x="7702296" y="0"/>
                  </a:lnTo>
                  <a:lnTo>
                    <a:pt x="2162556" y="0"/>
                  </a:lnTo>
                  <a:lnTo>
                    <a:pt x="2162556" y="2243328"/>
                  </a:lnTo>
                  <a:close/>
                </a:path>
                <a:path w="7702550" h="2243454">
                  <a:moveTo>
                    <a:pt x="3813048" y="1958339"/>
                  </a:moveTo>
                  <a:lnTo>
                    <a:pt x="7240523" y="1958339"/>
                  </a:lnTo>
                  <a:lnTo>
                    <a:pt x="7240523" y="501395"/>
                  </a:lnTo>
                  <a:lnTo>
                    <a:pt x="3813048" y="501395"/>
                  </a:lnTo>
                  <a:lnTo>
                    <a:pt x="3813048" y="195833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0516" y="3688067"/>
              <a:ext cx="1198626" cy="37110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982971" y="3726560"/>
            <a:ext cx="100139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HTTPSer</a:t>
            </a:r>
            <a:r>
              <a:rPr sz="1300" b="1" spc="-35" dirty="0">
                <a:latin typeface="Arial"/>
                <a:cs typeface="Arial"/>
              </a:rPr>
              <a:t>v</a:t>
            </a:r>
            <a:r>
              <a:rPr sz="1300" b="1" spc="-5" dirty="0">
                <a:latin typeface="Arial"/>
                <a:cs typeface="Arial"/>
              </a:rPr>
              <a:t>let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9358" y="4673346"/>
            <a:ext cx="1348740" cy="327660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265"/>
              </a:lnSpc>
            </a:pPr>
            <a:r>
              <a:rPr sz="1300" b="1" spc="-10" dirty="0">
                <a:latin typeface="Arial"/>
                <a:cs typeface="Arial"/>
              </a:rPr>
              <a:t>service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(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9138" y="4235958"/>
            <a:ext cx="789940" cy="1104900"/>
          </a:xfrm>
          <a:prstGeom prst="rect">
            <a:avLst/>
          </a:prstGeom>
          <a:ln w="106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175"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11785" marR="3175">
              <a:lnSpc>
                <a:spcPts val="1440"/>
              </a:lnSpc>
              <a:spcBef>
                <a:spcPts val="940"/>
              </a:spcBef>
            </a:pPr>
            <a:r>
              <a:rPr sz="1300" b="1" spc="-5" dirty="0">
                <a:latin typeface="Arial"/>
                <a:cs typeface="Arial"/>
              </a:rPr>
              <a:t>HTTP</a:t>
            </a:r>
            <a:endParaRPr sz="1300">
              <a:latin typeface="Arial"/>
              <a:cs typeface="Arial"/>
            </a:endParaRPr>
          </a:p>
          <a:p>
            <a:pPr marL="270510">
              <a:lnSpc>
                <a:spcPts val="1440"/>
              </a:lnSpc>
            </a:pPr>
            <a:r>
              <a:rPr sz="1300" b="1" spc="-5" dirty="0">
                <a:latin typeface="Arial"/>
                <a:cs typeface="Arial"/>
              </a:rPr>
              <a:t>Ser</a:t>
            </a:r>
            <a:r>
              <a:rPr sz="1300" b="1" spc="-35" dirty="0">
                <a:latin typeface="Arial"/>
                <a:cs typeface="Arial"/>
              </a:rPr>
              <a:t>v</a:t>
            </a:r>
            <a:r>
              <a:rPr sz="1300" b="1" spc="-5" dirty="0">
                <a:latin typeface="Arial"/>
                <a:cs typeface="Arial"/>
              </a:rPr>
              <a:t>er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5339" y="3797795"/>
            <a:ext cx="885190" cy="1559560"/>
            <a:chOff x="815339" y="3797795"/>
            <a:chExt cx="885190" cy="1559560"/>
          </a:xfrm>
        </p:grpSpPr>
        <p:sp>
          <p:nvSpPr>
            <p:cNvPr id="20" name="object 20"/>
            <p:cNvSpPr/>
            <p:nvPr/>
          </p:nvSpPr>
          <p:spPr>
            <a:xfrm>
              <a:off x="939545" y="4235958"/>
              <a:ext cx="669290" cy="1115695"/>
            </a:xfrm>
            <a:custGeom>
              <a:avLst/>
              <a:gdLst/>
              <a:ahLst/>
              <a:cxnLst/>
              <a:rect l="l" t="t" r="r" b="b"/>
              <a:pathLst>
                <a:path w="669290" h="1115695">
                  <a:moveTo>
                    <a:pt x="0" y="1115568"/>
                  </a:moveTo>
                  <a:lnTo>
                    <a:pt x="669035" y="1115568"/>
                  </a:lnTo>
                  <a:lnTo>
                    <a:pt x="669035" y="0"/>
                  </a:lnTo>
                  <a:lnTo>
                    <a:pt x="0" y="0"/>
                  </a:lnTo>
                  <a:lnTo>
                    <a:pt x="0" y="111556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39" y="3797795"/>
              <a:ext cx="884682" cy="37110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06881" y="3836289"/>
            <a:ext cx="6870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Bro</a:t>
            </a:r>
            <a:r>
              <a:rPr sz="1300" b="1" spc="15" dirty="0">
                <a:latin typeface="Arial"/>
                <a:cs typeface="Arial"/>
              </a:rPr>
              <a:t>w</a:t>
            </a:r>
            <a:r>
              <a:rPr sz="1300" b="1" spc="-5" dirty="0">
                <a:latin typeface="Arial"/>
                <a:cs typeface="Arial"/>
              </a:rPr>
              <a:t>ser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4342" y="4314190"/>
            <a:ext cx="6203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Arial"/>
                <a:cs typeface="Arial"/>
              </a:rPr>
              <a:t>request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0517" y="5030215"/>
            <a:ext cx="7575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Arial"/>
                <a:cs typeface="Arial"/>
              </a:rPr>
              <a:t>response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53606" y="4235958"/>
            <a:ext cx="952500" cy="425450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470"/>
              </a:spcBef>
            </a:pPr>
            <a:r>
              <a:rPr sz="1300" b="1" spc="15" dirty="0">
                <a:latin typeface="Arial"/>
                <a:cs typeface="Arial"/>
              </a:rPr>
              <a:t>doPost</a:t>
            </a:r>
            <a:r>
              <a:rPr sz="1950" b="1" spc="22" baseline="2136" dirty="0">
                <a:latin typeface="Arial"/>
                <a:cs typeface="Arial"/>
              </a:rPr>
              <a:t>(</a:t>
            </a:r>
            <a:r>
              <a:rPr sz="1950" b="1" spc="-44" baseline="2136" dirty="0">
                <a:latin typeface="Arial"/>
                <a:cs typeface="Arial"/>
              </a:rPr>
              <a:t> </a:t>
            </a:r>
            <a:r>
              <a:rPr sz="1950" b="1" spc="-7" baseline="2136" dirty="0">
                <a:latin typeface="Arial"/>
                <a:cs typeface="Arial"/>
              </a:rPr>
              <a:t>)</a:t>
            </a:r>
            <a:endParaRPr sz="1950" baseline="213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4942" y="4993385"/>
            <a:ext cx="952500" cy="405765"/>
          </a:xfrm>
          <a:prstGeom prst="rect">
            <a:avLst/>
          </a:prstGeom>
          <a:ln w="10667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85"/>
              </a:spcBef>
            </a:pPr>
            <a:r>
              <a:rPr sz="1950" b="1" spc="-7" baseline="2136" dirty="0">
                <a:latin typeface="Arial"/>
                <a:cs typeface="Arial"/>
              </a:rPr>
              <a:t>doGet</a:t>
            </a:r>
            <a:r>
              <a:rPr sz="1950" b="1" spc="-157" baseline="2136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(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60575" y="4440110"/>
            <a:ext cx="5172075" cy="755650"/>
            <a:chOff x="1560575" y="4440110"/>
            <a:chExt cx="5172075" cy="755650"/>
          </a:xfrm>
        </p:grpSpPr>
        <p:sp>
          <p:nvSpPr>
            <p:cNvPr id="28" name="object 28"/>
            <p:cNvSpPr/>
            <p:nvPr/>
          </p:nvSpPr>
          <p:spPr>
            <a:xfrm>
              <a:off x="1565147" y="4593335"/>
              <a:ext cx="1432560" cy="536575"/>
            </a:xfrm>
            <a:custGeom>
              <a:avLst/>
              <a:gdLst/>
              <a:ahLst/>
              <a:cxnLst/>
              <a:rect l="l" t="t" r="r" b="b"/>
              <a:pathLst>
                <a:path w="1432560" h="536575">
                  <a:moveTo>
                    <a:pt x="0" y="44576"/>
                  </a:moveTo>
                  <a:lnTo>
                    <a:pt x="1076706" y="44576"/>
                  </a:lnTo>
                  <a:lnTo>
                    <a:pt x="1076706" y="0"/>
                  </a:lnTo>
                  <a:lnTo>
                    <a:pt x="1432560" y="89153"/>
                  </a:lnTo>
                  <a:lnTo>
                    <a:pt x="1076706" y="178307"/>
                  </a:lnTo>
                  <a:lnTo>
                    <a:pt x="1076706" y="133731"/>
                  </a:lnTo>
                  <a:lnTo>
                    <a:pt x="0" y="133731"/>
                  </a:lnTo>
                  <a:lnTo>
                    <a:pt x="0" y="44576"/>
                  </a:lnTo>
                  <a:close/>
                </a:path>
                <a:path w="1432560" h="536575">
                  <a:moveTo>
                    <a:pt x="1432560" y="491489"/>
                  </a:moveTo>
                  <a:lnTo>
                    <a:pt x="358902" y="491489"/>
                  </a:lnTo>
                  <a:lnTo>
                    <a:pt x="358902" y="536447"/>
                  </a:lnTo>
                  <a:lnTo>
                    <a:pt x="0" y="446531"/>
                  </a:lnTo>
                  <a:lnTo>
                    <a:pt x="358902" y="356615"/>
                  </a:lnTo>
                  <a:lnTo>
                    <a:pt x="358902" y="401574"/>
                  </a:lnTo>
                  <a:lnTo>
                    <a:pt x="1432560" y="401574"/>
                  </a:lnTo>
                  <a:lnTo>
                    <a:pt x="1432560" y="49148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42354" y="4444872"/>
              <a:ext cx="585470" cy="323215"/>
            </a:xfrm>
            <a:custGeom>
              <a:avLst/>
              <a:gdLst/>
              <a:ahLst/>
              <a:cxnLst/>
              <a:rect l="l" t="t" r="r" b="b"/>
              <a:pathLst>
                <a:path w="585470" h="323214">
                  <a:moveTo>
                    <a:pt x="0" y="242696"/>
                  </a:moveTo>
                  <a:lnTo>
                    <a:pt x="424434" y="40131"/>
                  </a:lnTo>
                  <a:lnTo>
                    <a:pt x="405256" y="0"/>
                  </a:lnTo>
                  <a:lnTo>
                    <a:pt x="585089" y="12700"/>
                  </a:lnTo>
                  <a:lnTo>
                    <a:pt x="481838" y="160527"/>
                  </a:lnTo>
                  <a:lnTo>
                    <a:pt x="462788" y="120395"/>
                  </a:lnTo>
                  <a:lnTo>
                    <a:pt x="38354" y="322960"/>
                  </a:lnTo>
                  <a:lnTo>
                    <a:pt x="0" y="242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45022" y="4856606"/>
              <a:ext cx="578485" cy="334645"/>
            </a:xfrm>
            <a:custGeom>
              <a:avLst/>
              <a:gdLst/>
              <a:ahLst/>
              <a:cxnLst/>
              <a:rect l="l" t="t" r="r" b="b"/>
              <a:pathLst>
                <a:path w="578484" h="334645">
                  <a:moveTo>
                    <a:pt x="40893" y="0"/>
                  </a:moveTo>
                  <a:lnTo>
                    <a:pt x="459358" y="214503"/>
                  </a:lnTo>
                  <a:lnTo>
                    <a:pt x="479805" y="174625"/>
                  </a:lnTo>
                  <a:lnTo>
                    <a:pt x="578484" y="325882"/>
                  </a:lnTo>
                  <a:lnTo>
                    <a:pt x="398018" y="334264"/>
                  </a:lnTo>
                  <a:lnTo>
                    <a:pt x="418464" y="294386"/>
                  </a:lnTo>
                  <a:lnTo>
                    <a:pt x="0" y="79756"/>
                  </a:lnTo>
                  <a:lnTo>
                    <a:pt x="4089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74342" y="1584147"/>
            <a:ext cx="6203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Arial"/>
                <a:cs typeface="Arial"/>
              </a:rPr>
              <a:t>request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50517" y="2299207"/>
            <a:ext cx="7575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Arial"/>
                <a:cs typeface="Arial"/>
              </a:rPr>
              <a:t>response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65147" y="1862327"/>
            <a:ext cx="1432560" cy="536575"/>
          </a:xfrm>
          <a:custGeom>
            <a:avLst/>
            <a:gdLst/>
            <a:ahLst/>
            <a:cxnLst/>
            <a:rect l="l" t="t" r="r" b="b"/>
            <a:pathLst>
              <a:path w="1432560" h="536575">
                <a:moveTo>
                  <a:pt x="0" y="44958"/>
                </a:moveTo>
                <a:lnTo>
                  <a:pt x="1073658" y="44958"/>
                </a:lnTo>
                <a:lnTo>
                  <a:pt x="1073658" y="0"/>
                </a:lnTo>
                <a:lnTo>
                  <a:pt x="1432560" y="89916"/>
                </a:lnTo>
                <a:lnTo>
                  <a:pt x="1073658" y="179832"/>
                </a:lnTo>
                <a:lnTo>
                  <a:pt x="1073658" y="134874"/>
                </a:lnTo>
                <a:lnTo>
                  <a:pt x="0" y="134874"/>
                </a:lnTo>
                <a:lnTo>
                  <a:pt x="0" y="44958"/>
                </a:lnTo>
                <a:close/>
              </a:path>
              <a:path w="1432560" h="536575">
                <a:moveTo>
                  <a:pt x="1432560" y="491871"/>
                </a:moveTo>
                <a:lnTo>
                  <a:pt x="359028" y="491871"/>
                </a:lnTo>
                <a:lnTo>
                  <a:pt x="359028" y="536448"/>
                </a:lnTo>
                <a:lnTo>
                  <a:pt x="0" y="447294"/>
                </a:lnTo>
                <a:lnTo>
                  <a:pt x="359028" y="358139"/>
                </a:lnTo>
                <a:lnTo>
                  <a:pt x="359028" y="402717"/>
                </a:lnTo>
                <a:lnTo>
                  <a:pt x="1432560" y="402717"/>
                </a:lnTo>
                <a:lnTo>
                  <a:pt x="1432560" y="49187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2954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5" dirty="0">
                <a:latin typeface="Arial"/>
                <a:cs typeface="Arial"/>
              </a:rPr>
              <a:t>etReques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cla</a:t>
            </a:r>
            <a:r>
              <a:rPr b="1" spc="-300" dirty="0">
                <a:latin typeface="Arial"/>
                <a:cs typeface="Arial"/>
              </a:rPr>
              <a:t>s</a:t>
            </a:r>
            <a:r>
              <a:rPr b="1" spc="-285" dirty="0"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613" y="833374"/>
            <a:ext cx="7440930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Encapsulates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client-server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communication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BB1D"/>
              </a:buClr>
              <a:buFont typeface="Wingdings"/>
              <a:buChar char=""/>
            </a:pPr>
            <a:endParaRPr sz="205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Allows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5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Names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passed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protocol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ts val="2160"/>
              </a:lnSpc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remote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request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endParaRPr sz="2000">
              <a:latin typeface="Arial MT"/>
              <a:cs typeface="Arial MT"/>
            </a:endParaRPr>
          </a:p>
          <a:p>
            <a:pPr marL="584200" marR="5080" lvl="1" indent="-190500">
              <a:lnSpc>
                <a:spcPct val="8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  <a:tab pos="1173480" algn="l"/>
                <a:tab pos="1875155" algn="l"/>
                <a:tab pos="2870200" algn="l"/>
                <a:tab pos="5261610" algn="l"/>
                <a:tab pos="6273800" algn="l"/>
                <a:tab pos="7073900" algn="l"/>
              </a:tabLst>
            </a:pPr>
            <a:r>
              <a:rPr sz="2000" dirty="0">
                <a:latin typeface="Arial MT"/>
                <a:cs typeface="Arial MT"/>
              </a:rPr>
              <a:t>The	input	s</a:t>
            </a:r>
            <a:r>
              <a:rPr sz="2000" spc="-2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re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m,	S</a:t>
            </a:r>
            <a:r>
              <a:rPr sz="2000" spc="-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rvlet</a:t>
            </a:r>
            <a:r>
              <a:rPr sz="2000" spc="-10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nputS</a:t>
            </a:r>
            <a:r>
              <a:rPr sz="2000" spc="-2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re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m,	t</a:t>
            </a:r>
            <a:r>
              <a:rPr sz="2000" spc="-20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ro</a:t>
            </a:r>
            <a:r>
              <a:rPr sz="2000" spc="-10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gh	</a:t>
            </a:r>
            <a:r>
              <a:rPr sz="2000" spc="-10" dirty="0">
                <a:latin typeface="Arial MT"/>
                <a:cs typeface="Arial MT"/>
              </a:rPr>
              <a:t>w</a:t>
            </a:r>
            <a:r>
              <a:rPr sz="2000" dirty="0">
                <a:latin typeface="Arial MT"/>
                <a:cs typeface="Arial MT"/>
              </a:rPr>
              <a:t>hich	the  servlet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clients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E65A0E"/>
              </a:buClr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03200" indent="-190500">
              <a:lnSpc>
                <a:spcPts val="216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Subclasses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ServletRequest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allow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retrieve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more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protocol-specific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584200" marR="5715" lvl="1" indent="-190500">
              <a:lnSpc>
                <a:spcPct val="8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  <a:tab pos="2993390" algn="l"/>
                <a:tab pos="3495040" algn="l"/>
                <a:tab pos="4833620" algn="l"/>
                <a:tab pos="6636384" algn="l"/>
              </a:tabLst>
            </a:pPr>
            <a:r>
              <a:rPr sz="2000" dirty="0">
                <a:latin typeface="Arial MT"/>
                <a:cs typeface="Arial MT"/>
              </a:rPr>
              <a:t>Http</a:t>
            </a:r>
            <a:r>
              <a:rPr sz="2000" spc="-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erv</a:t>
            </a:r>
            <a:r>
              <a:rPr sz="2000" spc="-10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et</a:t>
            </a:r>
            <a:r>
              <a:rPr sz="2000" spc="-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equest	f</a:t>
            </a:r>
            <a:r>
              <a:rPr sz="2000" spc="-20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r	acc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ing	</a:t>
            </a:r>
            <a:r>
              <a:rPr sz="2000" spc="-10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TT</a:t>
            </a:r>
            <a:r>
              <a:rPr sz="2000" spc="-10" dirty="0">
                <a:latin typeface="Arial MT"/>
                <a:cs typeface="Arial MT"/>
              </a:rPr>
              <a:t>P</a:t>
            </a:r>
            <a:r>
              <a:rPr sz="2000" dirty="0">
                <a:latin typeface="Arial MT"/>
                <a:cs typeface="Arial MT"/>
              </a:rPr>
              <a:t>-s</a:t>
            </a:r>
            <a:r>
              <a:rPr sz="2000" spc="5" dirty="0">
                <a:latin typeface="Arial MT"/>
                <a:cs typeface="Arial MT"/>
              </a:rPr>
              <a:t>p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cific	he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  information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68910"/>
            <a:ext cx="3830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5" dirty="0">
                <a:latin typeface="Arial"/>
                <a:cs typeface="Arial"/>
              </a:rPr>
              <a:t>etReques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170" dirty="0">
                <a:latin typeface="Arial"/>
                <a:cs typeface="Arial"/>
              </a:rPr>
              <a:t>-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b="1" spc="-235" dirty="0">
                <a:latin typeface="Arial"/>
                <a:cs typeface="Arial"/>
              </a:rPr>
              <a:t>Client</a:t>
            </a:r>
            <a:r>
              <a:rPr b="1" spc="-130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49" y="1015745"/>
            <a:ext cx="7533640" cy="2937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1135">
              <a:lnSpc>
                <a:spcPts val="2340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getRemoteAddr()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340"/>
              </a:lnSpc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E65A0E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03200" indent="-191135">
              <a:lnSpc>
                <a:spcPts val="2340"/>
              </a:lnSpc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getRemoteHost()</a:t>
            </a:r>
            <a:endParaRPr sz="2000">
              <a:latin typeface="Arial MT"/>
              <a:cs typeface="Arial MT"/>
            </a:endParaRPr>
          </a:p>
          <a:p>
            <a:pPr marL="584200" marR="5080" lvl="1" indent="-190500">
              <a:lnSpc>
                <a:spcPts val="2280"/>
              </a:lnSpc>
              <a:spcBef>
                <a:spcPts val="12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fully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qualified host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65A0E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03200" indent="-191135">
              <a:lnSpc>
                <a:spcPts val="2340"/>
              </a:lnSpc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getProtocol()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280"/>
              </a:lnSpc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protocol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version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string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340"/>
              </a:lnSpc>
            </a:pPr>
            <a:r>
              <a:rPr sz="2000" spc="-5" dirty="0">
                <a:latin typeface="Arial MT"/>
                <a:cs typeface="Arial MT"/>
              </a:rPr>
              <a:t>&lt;protocol&gt;/&lt;major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version&gt;.&lt;minor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version&gt;.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1724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0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60" y="894333"/>
            <a:ext cx="8070850" cy="4782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marR="371475" indent="-190500">
              <a:lnSpc>
                <a:spcPct val="100000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Java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components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powerful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mechanism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 applications.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BB1D"/>
              </a:buClr>
              <a:buFont typeface="Wingdings"/>
              <a:buChar char=""/>
            </a:pPr>
            <a:endParaRPr sz="2900">
              <a:latin typeface="Arial MT"/>
              <a:cs typeface="Arial MT"/>
            </a:endParaRPr>
          </a:p>
          <a:p>
            <a:pPr marL="203200" marR="508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  <a:tab pos="2165985" algn="l"/>
              </a:tabLst>
            </a:pP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Java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efficient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application	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enabled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BB1D"/>
              </a:buClr>
              <a:buFont typeface="Wingdings"/>
              <a:buChar char=""/>
            </a:pPr>
            <a:endParaRPr sz="2900">
              <a:latin typeface="Arial MT"/>
              <a:cs typeface="Arial MT"/>
            </a:endParaRPr>
          </a:p>
          <a:p>
            <a:pPr marL="203200" marR="256540" indent="-190500">
              <a:lnSpc>
                <a:spcPct val="10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Servlets runs entirely inside the Java Virtual Machine. Because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running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side,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depend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browser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compatibility.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just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html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formats.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BB1D"/>
              </a:buClr>
              <a:buFont typeface="Wingdings"/>
              <a:buChar char=""/>
            </a:pPr>
            <a:endParaRPr sz="29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Servlets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secure,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portable,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replacement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CGI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BB1D"/>
              </a:buClr>
              <a:buFont typeface="Wingdings"/>
              <a:buChar char=""/>
            </a:pPr>
            <a:endParaRPr sz="29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a dynamically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loaded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module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services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Web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68910"/>
            <a:ext cx="3620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5" dirty="0">
                <a:latin typeface="Arial"/>
                <a:cs typeface="Arial"/>
              </a:rPr>
              <a:t>etReques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170" dirty="0">
                <a:latin typeface="Arial"/>
                <a:cs typeface="Arial"/>
              </a:rPr>
              <a:t>-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b="1" spc="-350" dirty="0">
                <a:latin typeface="Arial"/>
                <a:cs typeface="Arial"/>
              </a:rPr>
              <a:t>URL</a:t>
            </a:r>
            <a:r>
              <a:rPr b="1" spc="-130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724" y="915670"/>
            <a:ext cx="7350759" cy="409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0500">
              <a:lnSpc>
                <a:spcPts val="2340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getScheme()</a:t>
            </a:r>
            <a:endParaRPr sz="2000">
              <a:latin typeface="Arial MT"/>
              <a:cs typeface="Arial MT"/>
            </a:endParaRPr>
          </a:p>
          <a:p>
            <a:pPr marL="584200" marR="499745" lvl="1" indent="-190500">
              <a:lnSpc>
                <a:spcPts val="2280"/>
              </a:lnSpc>
              <a:spcBef>
                <a:spcPts val="115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scheme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URL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example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"http",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"https",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"ftp".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E65A0E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03200" indent="-190500">
              <a:lnSpc>
                <a:spcPts val="234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getServerName()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340"/>
              </a:lnSpc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E65A0E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03200" indent="-190500">
              <a:lnSpc>
                <a:spcPts val="234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getServerPort()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340"/>
              </a:lnSpc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received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E65A0E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03200" indent="-190500">
              <a:lnSpc>
                <a:spcPts val="234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getServletPath()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280"/>
              </a:lnSpc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URL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" dirty="0">
                <a:latin typeface="Arial MT"/>
                <a:cs typeface="Arial MT"/>
              </a:rPr>
              <a:t> this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script,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e.g.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280"/>
              </a:lnSpc>
            </a:pPr>
            <a:r>
              <a:rPr sz="2000" spc="-5" dirty="0">
                <a:latin typeface="Arial MT"/>
                <a:cs typeface="Arial MT"/>
              </a:rPr>
              <a:t>“/servlet/com.foo.MyServlet”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340"/>
              </a:lnSpc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Useful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putting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&lt;FORM&gt;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tag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68910"/>
            <a:ext cx="3668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5" dirty="0">
                <a:latin typeface="Arial"/>
                <a:cs typeface="Arial"/>
              </a:rPr>
              <a:t>etReques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170" dirty="0">
                <a:latin typeface="Arial"/>
                <a:cs typeface="Arial"/>
              </a:rPr>
              <a:t>-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b="1" spc="-330" dirty="0">
                <a:latin typeface="Arial"/>
                <a:cs typeface="Arial"/>
              </a:rPr>
              <a:t>Con</a:t>
            </a:r>
            <a:r>
              <a:rPr b="1" spc="-165" dirty="0">
                <a:latin typeface="Arial"/>
                <a:cs typeface="Arial"/>
              </a:rPr>
              <a:t>t</a:t>
            </a:r>
            <a:r>
              <a:rPr b="1" spc="-270" dirty="0">
                <a:latin typeface="Arial"/>
                <a:cs typeface="Arial"/>
              </a:rPr>
              <a:t>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275" y="880460"/>
            <a:ext cx="7520940" cy="43541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57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getContentLength()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E65A0E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getContentType()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r>
              <a:rPr sz="2000" dirty="0">
                <a:latin typeface="Arial MT"/>
                <a:cs typeface="Arial MT"/>
              </a:rPr>
              <a:t> 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E65A0E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getInputStream()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 stream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binary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body.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getReader()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buffered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body.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68910"/>
            <a:ext cx="3989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5" dirty="0">
                <a:latin typeface="Arial"/>
                <a:cs typeface="Arial"/>
              </a:rPr>
              <a:t>etReques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170" dirty="0">
                <a:latin typeface="Arial"/>
                <a:cs typeface="Arial"/>
              </a:rPr>
              <a:t>-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b="1" spc="-340" dirty="0">
                <a:latin typeface="Arial"/>
                <a:cs typeface="Arial"/>
              </a:rPr>
              <a:t>P</a:t>
            </a:r>
            <a:r>
              <a:rPr b="1" spc="-295" dirty="0">
                <a:latin typeface="Arial"/>
                <a:cs typeface="Arial"/>
              </a:rPr>
              <a:t>a</a:t>
            </a:r>
            <a:r>
              <a:rPr b="1" spc="-280" dirty="0">
                <a:latin typeface="Arial"/>
                <a:cs typeface="Arial"/>
              </a:rPr>
              <a:t>ramete</a:t>
            </a:r>
            <a:r>
              <a:rPr b="1" spc="-215" dirty="0">
                <a:latin typeface="Arial"/>
                <a:cs typeface="Arial"/>
              </a:rPr>
              <a:t>r</a:t>
            </a:r>
            <a:r>
              <a:rPr b="1" spc="-285" dirty="0"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724" y="975461"/>
            <a:ext cx="7333615" cy="4537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5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String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getParameter(String)</a:t>
            </a:r>
            <a:endParaRPr sz="2000">
              <a:latin typeface="Arial MT"/>
              <a:cs typeface="Arial MT"/>
            </a:endParaRPr>
          </a:p>
          <a:p>
            <a:pPr marL="584200" marR="772795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string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containing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specified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null if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E65A0E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String[]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getParameterValues(String)</a:t>
            </a:r>
            <a:endParaRPr sz="2000">
              <a:latin typeface="Arial MT"/>
              <a:cs typeface="Arial MT"/>
            </a:endParaRPr>
          </a:p>
          <a:p>
            <a:pPr marL="584200" marR="5080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array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strings,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null if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named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exist.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4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Useful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 multiple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like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lists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E65A0E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Enumeration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getParameterNames()</a:t>
            </a:r>
            <a:endParaRPr sz="2000">
              <a:latin typeface="Arial MT"/>
              <a:cs typeface="Arial MT"/>
            </a:endParaRPr>
          </a:p>
          <a:p>
            <a:pPr marL="584200" marR="26670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Returns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enumeration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strings,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 an empty enumeration if there are no parameters or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stream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empty.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11" y="168910"/>
            <a:ext cx="3196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5" dirty="0">
                <a:latin typeface="Arial"/>
                <a:cs typeface="Arial"/>
              </a:rPr>
              <a:t>etRespons</a:t>
            </a:r>
            <a:r>
              <a:rPr b="1" spc="-285" dirty="0">
                <a:latin typeface="Arial"/>
                <a:cs typeface="Arial"/>
              </a:rPr>
              <a:t>e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spc="-240" dirty="0">
                <a:latin typeface="Arial"/>
                <a:cs typeface="Arial"/>
              </a:rPr>
              <a:t>cla</a:t>
            </a:r>
            <a:r>
              <a:rPr b="1" spc="-300" dirty="0">
                <a:latin typeface="Arial"/>
                <a:cs typeface="Arial"/>
              </a:rPr>
              <a:t>s</a:t>
            </a:r>
            <a:r>
              <a:rPr b="1" spc="-285" dirty="0"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559" y="964498"/>
            <a:ext cx="7404734" cy="34702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335"/>
              </a:spcBef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Encapsulates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Arial MT"/>
                <a:cs typeface="Arial MT"/>
              </a:rPr>
              <a:t>client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communication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Gives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replying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endParaRPr sz="2000">
              <a:latin typeface="Arial MT"/>
              <a:cs typeface="Arial MT"/>
            </a:endParaRPr>
          </a:p>
          <a:p>
            <a:pPr marL="584200" marR="5080" lvl="1" indent="-190500">
              <a:lnSpc>
                <a:spcPts val="2160"/>
              </a:lnSpc>
              <a:spcBef>
                <a:spcPts val="515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Allows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length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MIME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reply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280"/>
              </a:lnSpc>
              <a:spcBef>
                <a:spcPts val="209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stream,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ServletOutputStream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through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MT"/>
              <a:cs typeface="Arial MT"/>
            </a:endParaRPr>
          </a:p>
          <a:p>
            <a:pPr marL="203200" marR="120014" indent="-191135">
              <a:lnSpc>
                <a:spcPts val="2160"/>
              </a:lnSpc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Subclasses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ServletResponse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give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protocol-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specific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capabilities.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280"/>
              </a:lnSpc>
              <a:spcBef>
                <a:spcPts val="21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HttpServletResponse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manipulating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HTTP-specific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header</a:t>
            </a:r>
            <a:endParaRPr sz="2000">
              <a:latin typeface="Arial MT"/>
              <a:cs typeface="Arial MT"/>
            </a:endParaRPr>
          </a:p>
          <a:p>
            <a:pPr marL="584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information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049" y="168910"/>
            <a:ext cx="2389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80" dirty="0">
                <a:latin typeface="Arial"/>
                <a:cs typeface="Arial"/>
              </a:rPr>
              <a:t>ServletResponse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675" y="924559"/>
            <a:ext cx="7170420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Embodies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response</a:t>
            </a:r>
            <a:endParaRPr sz="2000">
              <a:latin typeface="Arial MT"/>
              <a:cs typeface="Arial MT"/>
            </a:endParaRPr>
          </a:p>
          <a:p>
            <a:pPr marL="203835" marR="2479675" indent="-203835">
              <a:lnSpc>
                <a:spcPct val="240000"/>
              </a:lnSpc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Basic use: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response.setContentType("text/html");</a:t>
            </a:r>
            <a:endParaRPr sz="20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PrintWriter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response.getWriter();</a:t>
            </a:r>
            <a:endParaRPr sz="2000">
              <a:latin typeface="Arial MT"/>
              <a:cs typeface="Arial MT"/>
            </a:endParaRPr>
          </a:p>
          <a:p>
            <a:pPr marL="584200" marR="1510665" indent="-190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out.println(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"&lt;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TML&gt;&lt;BODY</a:t>
            </a:r>
            <a:r>
              <a:rPr sz="2000" spc="-10" dirty="0">
                <a:latin typeface="Arial MT"/>
                <a:cs typeface="Arial MT"/>
              </a:rPr>
              <a:t>&gt;</a:t>
            </a:r>
            <a:r>
              <a:rPr sz="2000" dirty="0">
                <a:latin typeface="Arial MT"/>
                <a:cs typeface="Arial MT"/>
              </a:rPr>
              <a:t>Hello</a:t>
            </a:r>
            <a:r>
              <a:rPr sz="2000" spc="-10" dirty="0">
                <a:latin typeface="Arial MT"/>
                <a:cs typeface="Arial MT"/>
              </a:rPr>
              <a:t>&lt;</a:t>
            </a:r>
            <a:r>
              <a:rPr sz="2000" dirty="0">
                <a:latin typeface="Arial MT"/>
                <a:cs typeface="Arial MT"/>
              </a:rPr>
              <a:t>/</a:t>
            </a:r>
            <a:r>
              <a:rPr sz="2000" spc="-10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OD</a:t>
            </a:r>
            <a:r>
              <a:rPr sz="2000" spc="-10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&gt;&lt;</a:t>
            </a:r>
            <a:r>
              <a:rPr sz="2000" spc="-20" dirty="0">
                <a:latin typeface="Arial MT"/>
                <a:cs typeface="Arial MT"/>
              </a:rPr>
              <a:t>/</a:t>
            </a:r>
            <a:r>
              <a:rPr sz="2000" dirty="0">
                <a:latin typeface="Arial MT"/>
                <a:cs typeface="Arial MT"/>
              </a:rPr>
              <a:t>HTM</a:t>
            </a:r>
            <a:r>
              <a:rPr sz="2000" spc="-10" dirty="0">
                <a:latin typeface="Arial MT"/>
                <a:cs typeface="Arial MT"/>
              </a:rPr>
              <a:t>L&gt;</a:t>
            </a:r>
            <a:r>
              <a:rPr sz="2000" dirty="0">
                <a:latin typeface="Arial MT"/>
                <a:cs typeface="Arial MT"/>
              </a:rPr>
              <a:t>");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 MT"/>
              <a:cs typeface="Arial MT"/>
            </a:endParaRPr>
          </a:p>
          <a:p>
            <a:pPr marL="203200" marR="5080" indent="-191135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setContentType()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usually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before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getWriter()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getOutputStream()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68910"/>
            <a:ext cx="3606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5" dirty="0">
                <a:latin typeface="Arial"/>
                <a:cs typeface="Arial"/>
              </a:rPr>
              <a:t>etRespons</a:t>
            </a:r>
            <a:r>
              <a:rPr b="1" spc="-285" dirty="0">
                <a:latin typeface="Arial"/>
                <a:cs typeface="Arial"/>
              </a:rPr>
              <a:t>e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170" dirty="0">
                <a:latin typeface="Arial"/>
                <a:cs typeface="Arial"/>
              </a:rPr>
              <a:t>-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280" dirty="0">
                <a:latin typeface="Arial"/>
                <a:cs typeface="Arial"/>
              </a:rPr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940409"/>
            <a:ext cx="7945755" cy="36842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580"/>
              </a:spcBef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getWriter()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writing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E65A0E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03200" indent="-191135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getOutputStream()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writing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binary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writing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multipart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MIME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E65A0E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03200" indent="-191135">
              <a:lnSpc>
                <a:spcPct val="10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similarly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ServletRequest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BB1D"/>
              </a:buClr>
              <a:buFont typeface="Wingdings"/>
              <a:buChar char=""/>
            </a:pPr>
            <a:endParaRPr sz="2900">
              <a:latin typeface="Arial MT"/>
              <a:cs typeface="Arial MT"/>
            </a:endParaRPr>
          </a:p>
          <a:p>
            <a:pPr marL="203200" indent="-191135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835" algn="l"/>
              </a:tabLst>
            </a:pPr>
            <a:r>
              <a:rPr sz="2000" dirty="0">
                <a:latin typeface="Arial MT"/>
                <a:cs typeface="Arial MT"/>
              </a:rPr>
              <a:t>Refer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documentation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599" y="908304"/>
            <a:ext cx="7358380" cy="5829300"/>
          </a:xfrm>
          <a:custGeom>
            <a:avLst/>
            <a:gdLst/>
            <a:ahLst/>
            <a:cxnLst/>
            <a:rect l="l" t="t" r="r" b="b"/>
            <a:pathLst>
              <a:path w="7358380" h="5829300">
                <a:moveTo>
                  <a:pt x="7357872" y="0"/>
                </a:moveTo>
                <a:lnTo>
                  <a:pt x="0" y="0"/>
                </a:lnTo>
                <a:lnTo>
                  <a:pt x="0" y="5829300"/>
                </a:lnTo>
                <a:lnTo>
                  <a:pt x="7357872" y="5829300"/>
                </a:lnTo>
                <a:lnTo>
                  <a:pt x="73578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93542" y="895603"/>
            <a:ext cx="142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90" dirty="0">
                <a:latin typeface="Arial"/>
                <a:cs typeface="Arial"/>
              </a:rPr>
              <a:t>i</a:t>
            </a:r>
            <a:r>
              <a:rPr sz="1800" b="1" i="1" spc="-300" dirty="0">
                <a:latin typeface="Arial"/>
                <a:cs typeface="Arial"/>
              </a:rPr>
              <a:t>m</a:t>
            </a:r>
            <a:r>
              <a:rPr sz="1800" b="1" i="1" spc="-160" dirty="0">
                <a:latin typeface="Arial"/>
                <a:cs typeface="Arial"/>
              </a:rPr>
              <a:t>port</a:t>
            </a:r>
            <a:r>
              <a:rPr sz="1800" b="1" i="1" spc="-85" dirty="0">
                <a:latin typeface="Arial"/>
                <a:cs typeface="Arial"/>
              </a:rPr>
              <a:t> </a:t>
            </a:r>
            <a:r>
              <a:rPr sz="1800" b="1" i="1" spc="-90" dirty="0">
                <a:latin typeface="Arial"/>
                <a:cs typeface="Arial"/>
              </a:rPr>
              <a:t>j</a:t>
            </a:r>
            <a:r>
              <a:rPr sz="1800" b="1" i="1" spc="-190" dirty="0">
                <a:latin typeface="Arial"/>
                <a:cs typeface="Arial"/>
              </a:rPr>
              <a:t>av</a:t>
            </a:r>
            <a:r>
              <a:rPr sz="1800" b="1" i="1" spc="-195" dirty="0">
                <a:latin typeface="Arial"/>
                <a:cs typeface="Arial"/>
              </a:rPr>
              <a:t>a</a:t>
            </a:r>
            <a:r>
              <a:rPr sz="1800" b="1" i="1" spc="-90" dirty="0">
                <a:latin typeface="Arial"/>
                <a:cs typeface="Arial"/>
              </a:rPr>
              <a:t>.i</a:t>
            </a:r>
            <a:r>
              <a:rPr sz="1800" b="1" i="1" spc="-210" dirty="0">
                <a:latin typeface="Arial"/>
                <a:cs typeface="Arial"/>
              </a:rPr>
              <a:t>o</a:t>
            </a:r>
            <a:r>
              <a:rPr sz="1800" b="1" i="1" spc="-110" dirty="0">
                <a:latin typeface="Arial"/>
                <a:cs typeface="Arial"/>
              </a:rPr>
              <a:t>.*;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3460" y="1828546"/>
            <a:ext cx="419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65" dirty="0">
                <a:latin typeface="Arial"/>
                <a:cs typeface="Arial"/>
              </a:rPr>
              <a:t>public</a:t>
            </a:r>
            <a:r>
              <a:rPr sz="1800" b="1" i="1" spc="-80" dirty="0">
                <a:latin typeface="Arial"/>
                <a:cs typeface="Arial"/>
              </a:rPr>
              <a:t> </a:t>
            </a:r>
            <a:r>
              <a:rPr sz="1800" b="1" i="1" spc="-170" dirty="0">
                <a:latin typeface="Arial"/>
                <a:cs typeface="Arial"/>
              </a:rPr>
              <a:t>class</a:t>
            </a:r>
            <a:r>
              <a:rPr sz="1800" b="1" i="1" spc="-55" dirty="0">
                <a:latin typeface="Arial"/>
                <a:cs typeface="Arial"/>
              </a:rPr>
              <a:t> </a:t>
            </a:r>
            <a:r>
              <a:rPr sz="1800" b="1" i="1" spc="-204" dirty="0">
                <a:latin typeface="Arial"/>
                <a:cs typeface="Arial"/>
              </a:rPr>
              <a:t>ServWelcome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spc="-180" dirty="0">
                <a:latin typeface="Arial"/>
                <a:cs typeface="Arial"/>
              </a:rPr>
              <a:t>extends</a:t>
            </a:r>
            <a:r>
              <a:rPr sz="1800" b="1" i="1" spc="-65" dirty="0">
                <a:latin typeface="Arial"/>
                <a:cs typeface="Arial"/>
              </a:rPr>
              <a:t> </a:t>
            </a:r>
            <a:r>
              <a:rPr sz="1800" b="1" i="1" spc="-160" dirty="0">
                <a:latin typeface="Arial"/>
                <a:cs typeface="Arial"/>
              </a:rPr>
              <a:t>HttpServlet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8005" y="2061717"/>
            <a:ext cx="9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969" y="2294890"/>
            <a:ext cx="7088505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00"/>
              </a:lnSpc>
              <a:spcBef>
                <a:spcPts val="100"/>
              </a:spcBef>
            </a:pPr>
            <a:r>
              <a:rPr sz="1800" b="1" i="1" spc="-165" dirty="0">
                <a:latin typeface="Arial"/>
                <a:cs typeface="Arial"/>
              </a:rPr>
              <a:t>public</a:t>
            </a:r>
            <a:r>
              <a:rPr sz="1800" b="1" i="1" spc="-65" dirty="0">
                <a:latin typeface="Arial"/>
                <a:cs typeface="Arial"/>
              </a:rPr>
              <a:t> </a:t>
            </a:r>
            <a:r>
              <a:rPr sz="1800" b="1" i="1" spc="-175" dirty="0">
                <a:latin typeface="Arial"/>
                <a:cs typeface="Arial"/>
              </a:rPr>
              <a:t>void</a:t>
            </a:r>
            <a:r>
              <a:rPr sz="1800" b="1" i="1" spc="-55" dirty="0">
                <a:latin typeface="Arial"/>
                <a:cs typeface="Arial"/>
              </a:rPr>
              <a:t> </a:t>
            </a:r>
            <a:r>
              <a:rPr sz="1800" b="1" i="1" spc="-175" dirty="0">
                <a:latin typeface="Arial"/>
                <a:cs typeface="Arial"/>
              </a:rPr>
              <a:t>doGet(HttpServletRequest</a:t>
            </a:r>
            <a:r>
              <a:rPr sz="1800" b="1" i="1" spc="-50" dirty="0">
                <a:latin typeface="Arial"/>
                <a:cs typeface="Arial"/>
              </a:rPr>
              <a:t> </a:t>
            </a:r>
            <a:r>
              <a:rPr sz="1800" b="1" i="1" spc="-165" dirty="0">
                <a:latin typeface="Arial"/>
                <a:cs typeface="Arial"/>
              </a:rPr>
              <a:t>request,</a:t>
            </a:r>
            <a:r>
              <a:rPr sz="1800" b="1" i="1" spc="-55" dirty="0">
                <a:latin typeface="Arial"/>
                <a:cs typeface="Arial"/>
              </a:rPr>
              <a:t> </a:t>
            </a:r>
            <a:r>
              <a:rPr sz="1800" b="1" i="1" spc="-175" dirty="0">
                <a:latin typeface="Arial"/>
                <a:cs typeface="Arial"/>
              </a:rPr>
              <a:t>HttpServletResponse</a:t>
            </a:r>
            <a:r>
              <a:rPr sz="1800" b="1" i="1" spc="-45" dirty="0">
                <a:latin typeface="Arial"/>
                <a:cs typeface="Arial"/>
              </a:rPr>
              <a:t> </a:t>
            </a:r>
            <a:r>
              <a:rPr sz="1800" b="1" i="1" spc="-180" dirty="0">
                <a:latin typeface="Arial"/>
                <a:cs typeface="Arial"/>
              </a:rPr>
              <a:t>response)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839"/>
              </a:lnSpc>
            </a:pPr>
            <a:r>
              <a:rPr sz="1800" b="1" i="1" spc="-180" dirty="0">
                <a:latin typeface="Arial"/>
                <a:cs typeface="Arial"/>
              </a:rPr>
              <a:t>throws</a:t>
            </a:r>
            <a:r>
              <a:rPr sz="1800" b="1" i="1" spc="-95" dirty="0">
                <a:latin typeface="Arial"/>
                <a:cs typeface="Arial"/>
              </a:rPr>
              <a:t> </a:t>
            </a:r>
            <a:r>
              <a:rPr sz="1800" b="1" i="1" spc="-185" dirty="0">
                <a:latin typeface="Arial"/>
                <a:cs typeface="Arial"/>
              </a:rPr>
              <a:t>IOE</a:t>
            </a:r>
            <a:r>
              <a:rPr sz="1800" b="1" i="1" spc="-190" dirty="0">
                <a:latin typeface="Arial"/>
                <a:cs typeface="Arial"/>
              </a:rPr>
              <a:t>xce</a:t>
            </a:r>
            <a:r>
              <a:rPr sz="1800" b="1" i="1" spc="-155" dirty="0">
                <a:latin typeface="Arial"/>
                <a:cs typeface="Arial"/>
              </a:rPr>
              <a:t>pt</a:t>
            </a:r>
            <a:r>
              <a:rPr sz="1800" b="1" i="1" spc="-100" dirty="0">
                <a:latin typeface="Arial"/>
                <a:cs typeface="Arial"/>
              </a:rPr>
              <a:t>i</a:t>
            </a:r>
            <a:r>
              <a:rPr sz="1800" b="1" i="1" spc="-200" dirty="0">
                <a:latin typeface="Arial"/>
                <a:cs typeface="Arial"/>
              </a:rPr>
              <a:t>o</a:t>
            </a:r>
            <a:r>
              <a:rPr sz="1800" b="1" i="1" spc="-210" dirty="0">
                <a:latin typeface="Arial"/>
                <a:cs typeface="Arial"/>
              </a:rPr>
              <a:t>n</a:t>
            </a:r>
            <a:r>
              <a:rPr sz="1800" b="1" i="1" spc="-90" dirty="0">
                <a:latin typeface="Arial"/>
                <a:cs typeface="Arial"/>
              </a:rPr>
              <a:t>,</a:t>
            </a:r>
            <a:r>
              <a:rPr sz="1800" b="1" i="1" spc="-50" dirty="0">
                <a:latin typeface="Arial"/>
                <a:cs typeface="Arial"/>
              </a:rPr>
              <a:t> </a:t>
            </a:r>
            <a:r>
              <a:rPr sz="1800" b="1" i="1" spc="-215" dirty="0">
                <a:latin typeface="Arial"/>
                <a:cs typeface="Arial"/>
              </a:rPr>
              <a:t>S</a:t>
            </a:r>
            <a:r>
              <a:rPr sz="1800" b="1" i="1" spc="-190" dirty="0">
                <a:latin typeface="Arial"/>
                <a:cs typeface="Arial"/>
              </a:rPr>
              <a:t>e</a:t>
            </a:r>
            <a:r>
              <a:rPr sz="1800" b="1" i="1" spc="-155" dirty="0">
                <a:latin typeface="Arial"/>
                <a:cs typeface="Arial"/>
              </a:rPr>
              <a:t>rv</a:t>
            </a:r>
            <a:r>
              <a:rPr sz="1800" b="1" i="1" spc="-145" dirty="0">
                <a:latin typeface="Arial"/>
                <a:cs typeface="Arial"/>
              </a:rPr>
              <a:t>le</a:t>
            </a:r>
            <a:r>
              <a:rPr sz="1800" b="1" i="1" spc="-165" dirty="0">
                <a:latin typeface="Arial"/>
                <a:cs typeface="Arial"/>
              </a:rPr>
              <a:t>tE</a:t>
            </a:r>
            <a:r>
              <a:rPr sz="1800" b="1" i="1" spc="-190" dirty="0">
                <a:latin typeface="Arial"/>
                <a:cs typeface="Arial"/>
              </a:rPr>
              <a:t>xce</a:t>
            </a:r>
            <a:r>
              <a:rPr sz="1800" b="1" i="1" spc="-155" dirty="0">
                <a:latin typeface="Arial"/>
                <a:cs typeface="Arial"/>
              </a:rPr>
              <a:t>pt</a:t>
            </a:r>
            <a:r>
              <a:rPr sz="1800" b="1" i="1" spc="-100" dirty="0">
                <a:latin typeface="Arial"/>
                <a:cs typeface="Arial"/>
              </a:rPr>
              <a:t>i</a:t>
            </a:r>
            <a:r>
              <a:rPr sz="1800" b="1" i="1" spc="-200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839"/>
              </a:lnSpc>
            </a:pPr>
            <a:r>
              <a:rPr sz="1800" b="1" i="1" spc="-13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08279" algn="ctr">
              <a:lnSpc>
                <a:spcPts val="2000"/>
              </a:lnSpc>
            </a:pPr>
            <a:r>
              <a:rPr sz="1800" b="1" i="1" spc="-170" dirty="0">
                <a:latin typeface="Arial"/>
                <a:cs typeface="Arial"/>
              </a:rPr>
              <a:t>response.setContentType("text/html");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3574" y="3694303"/>
            <a:ext cx="630555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2125980">
              <a:lnSpc>
                <a:spcPts val="1839"/>
              </a:lnSpc>
              <a:spcBef>
                <a:spcPts val="425"/>
              </a:spcBef>
            </a:pPr>
            <a:r>
              <a:rPr sz="1800" b="1" i="1" spc="-165" dirty="0">
                <a:latin typeface="Arial"/>
                <a:cs typeface="Arial"/>
              </a:rPr>
              <a:t>out.println("&lt;HTML&gt;"); </a:t>
            </a:r>
            <a:r>
              <a:rPr sz="1800" b="1" i="1" spc="-160" dirty="0">
                <a:latin typeface="Arial"/>
                <a:cs typeface="Arial"/>
              </a:rPr>
              <a:t> </a:t>
            </a:r>
            <a:r>
              <a:rPr sz="1800" b="1" i="1" spc="-170" dirty="0">
                <a:latin typeface="Arial"/>
                <a:cs typeface="Arial"/>
              </a:rPr>
              <a:t>out.println("&lt;HEAD&gt;&lt;TITLE&gt;First</a:t>
            </a:r>
            <a:r>
              <a:rPr sz="1800" b="1" i="1" spc="-85" dirty="0">
                <a:latin typeface="Arial"/>
                <a:cs typeface="Arial"/>
              </a:rPr>
              <a:t> </a:t>
            </a:r>
            <a:r>
              <a:rPr sz="1800" b="1" i="1" spc="-160" dirty="0">
                <a:latin typeface="Arial"/>
                <a:cs typeface="Arial"/>
              </a:rPr>
              <a:t>Servlet</a:t>
            </a:r>
            <a:r>
              <a:rPr sz="1800" b="1" i="1" spc="-60" dirty="0">
                <a:latin typeface="Arial"/>
                <a:cs typeface="Arial"/>
              </a:rPr>
              <a:t> </a:t>
            </a:r>
            <a:r>
              <a:rPr sz="1800" b="1" i="1" spc="-180" dirty="0">
                <a:latin typeface="Arial"/>
                <a:cs typeface="Arial"/>
              </a:rPr>
              <a:t>Program&lt;/TITLE&gt;&lt;/HEAD&gt;");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9242" y="4160901"/>
            <a:ext cx="2077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65" dirty="0">
                <a:latin typeface="Arial"/>
                <a:cs typeface="Arial"/>
              </a:rPr>
              <a:t>out.println("&lt;BODY&gt;");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829" y="4394072"/>
            <a:ext cx="411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75" dirty="0">
                <a:latin typeface="Arial"/>
                <a:cs typeface="Arial"/>
              </a:rPr>
              <a:t>out.println("&lt;H1&gt;Welcome</a:t>
            </a:r>
            <a:r>
              <a:rPr sz="1800" b="1" i="1" spc="-60" dirty="0">
                <a:latin typeface="Arial"/>
                <a:cs typeface="Arial"/>
              </a:rPr>
              <a:t> </a:t>
            </a:r>
            <a:r>
              <a:rPr sz="1800" b="1" i="1" spc="-155" dirty="0">
                <a:latin typeface="Arial"/>
                <a:cs typeface="Arial"/>
              </a:rPr>
              <a:t>to</a:t>
            </a:r>
            <a:r>
              <a:rPr sz="1800" b="1" i="1" spc="-90" dirty="0">
                <a:latin typeface="Arial"/>
                <a:cs typeface="Arial"/>
              </a:rPr>
              <a:t> </a:t>
            </a:r>
            <a:r>
              <a:rPr sz="1800" b="1" i="1" spc="-165" dirty="0">
                <a:latin typeface="Arial"/>
                <a:cs typeface="Arial"/>
              </a:rPr>
              <a:t>Servlets&lt;/H1&gt;");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2578" y="5564835"/>
            <a:ext cx="90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14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0355" y="269493"/>
            <a:ext cx="277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Servlet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Example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2546350" y="543877"/>
            <a:ext cx="5840730" cy="5344160"/>
            <a:chOff x="2546350" y="543877"/>
            <a:chExt cx="5840730" cy="5344160"/>
          </a:xfrm>
        </p:grpSpPr>
        <p:sp>
          <p:nvSpPr>
            <p:cNvPr id="13" name="object 13"/>
            <p:cNvSpPr/>
            <p:nvPr/>
          </p:nvSpPr>
          <p:spPr>
            <a:xfrm>
              <a:off x="2556510" y="1053845"/>
              <a:ext cx="4551045" cy="4823460"/>
            </a:xfrm>
            <a:custGeom>
              <a:avLst/>
              <a:gdLst/>
              <a:ahLst/>
              <a:cxnLst/>
              <a:rect l="l" t="t" r="r" b="b"/>
              <a:pathLst>
                <a:path w="4551045" h="4823460">
                  <a:moveTo>
                    <a:pt x="4322064" y="3528059"/>
                  </a:moveTo>
                  <a:lnTo>
                    <a:pt x="4366551" y="3536551"/>
                  </a:lnTo>
                  <a:lnTo>
                    <a:pt x="4402883" y="3559698"/>
                  </a:lnTo>
                  <a:lnTo>
                    <a:pt x="4427380" y="3594014"/>
                  </a:lnTo>
                  <a:lnTo>
                    <a:pt x="4436364" y="3636009"/>
                  </a:lnTo>
                  <a:lnTo>
                    <a:pt x="4436364" y="4067809"/>
                  </a:lnTo>
                  <a:lnTo>
                    <a:pt x="4445347" y="4109805"/>
                  </a:lnTo>
                  <a:lnTo>
                    <a:pt x="4469844" y="4144121"/>
                  </a:lnTo>
                  <a:lnTo>
                    <a:pt x="4506176" y="4167268"/>
                  </a:lnTo>
                  <a:lnTo>
                    <a:pt x="4550664" y="4175759"/>
                  </a:lnTo>
                  <a:lnTo>
                    <a:pt x="4506176" y="4184251"/>
                  </a:lnTo>
                  <a:lnTo>
                    <a:pt x="4469844" y="4207398"/>
                  </a:lnTo>
                  <a:lnTo>
                    <a:pt x="4445347" y="4241714"/>
                  </a:lnTo>
                  <a:lnTo>
                    <a:pt x="4436364" y="4283709"/>
                  </a:lnTo>
                  <a:lnTo>
                    <a:pt x="4436364" y="4715509"/>
                  </a:lnTo>
                  <a:lnTo>
                    <a:pt x="4427380" y="4757526"/>
                  </a:lnTo>
                  <a:lnTo>
                    <a:pt x="4402883" y="4791840"/>
                  </a:lnTo>
                  <a:lnTo>
                    <a:pt x="4366551" y="4814976"/>
                  </a:lnTo>
                  <a:lnTo>
                    <a:pt x="4322064" y="4823459"/>
                  </a:lnTo>
                </a:path>
                <a:path w="4551045" h="4823460">
                  <a:moveTo>
                    <a:pt x="0" y="0"/>
                  </a:moveTo>
                  <a:lnTo>
                    <a:pt x="14847" y="4883"/>
                  </a:lnTo>
                  <a:lnTo>
                    <a:pt x="26955" y="18208"/>
                  </a:lnTo>
                  <a:lnTo>
                    <a:pt x="35111" y="37986"/>
                  </a:lnTo>
                  <a:lnTo>
                    <a:pt x="38100" y="62229"/>
                  </a:lnTo>
                  <a:lnTo>
                    <a:pt x="38100" y="310388"/>
                  </a:lnTo>
                  <a:lnTo>
                    <a:pt x="41088" y="334631"/>
                  </a:lnTo>
                  <a:lnTo>
                    <a:pt x="49244" y="354409"/>
                  </a:lnTo>
                  <a:lnTo>
                    <a:pt x="61352" y="367734"/>
                  </a:lnTo>
                  <a:lnTo>
                    <a:pt x="76200" y="372617"/>
                  </a:lnTo>
                  <a:lnTo>
                    <a:pt x="61352" y="377501"/>
                  </a:lnTo>
                  <a:lnTo>
                    <a:pt x="49244" y="390826"/>
                  </a:lnTo>
                  <a:lnTo>
                    <a:pt x="41088" y="410604"/>
                  </a:lnTo>
                  <a:lnTo>
                    <a:pt x="38100" y="434848"/>
                  </a:lnTo>
                  <a:lnTo>
                    <a:pt x="38100" y="683005"/>
                  </a:lnTo>
                  <a:lnTo>
                    <a:pt x="35111" y="707249"/>
                  </a:lnTo>
                  <a:lnTo>
                    <a:pt x="26955" y="727027"/>
                  </a:lnTo>
                  <a:lnTo>
                    <a:pt x="14847" y="740352"/>
                  </a:lnTo>
                  <a:lnTo>
                    <a:pt x="0" y="745236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9550" y="548640"/>
              <a:ext cx="5632450" cy="876300"/>
            </a:xfrm>
            <a:custGeom>
              <a:avLst/>
              <a:gdLst/>
              <a:ahLst/>
              <a:cxnLst/>
              <a:rect l="l" t="t" r="r" b="b"/>
              <a:pathLst>
                <a:path w="5632450" h="876300">
                  <a:moveTo>
                    <a:pt x="1822450" y="0"/>
                  </a:moveTo>
                  <a:lnTo>
                    <a:pt x="2457450" y="0"/>
                  </a:lnTo>
                  <a:lnTo>
                    <a:pt x="3409950" y="0"/>
                  </a:lnTo>
                  <a:lnTo>
                    <a:pt x="5632450" y="0"/>
                  </a:lnTo>
                  <a:lnTo>
                    <a:pt x="5632450" y="444500"/>
                  </a:lnTo>
                  <a:lnTo>
                    <a:pt x="5632450" y="635000"/>
                  </a:lnTo>
                  <a:lnTo>
                    <a:pt x="5632450" y="762000"/>
                  </a:lnTo>
                  <a:lnTo>
                    <a:pt x="3409950" y="762000"/>
                  </a:lnTo>
                  <a:lnTo>
                    <a:pt x="2457450" y="762000"/>
                  </a:lnTo>
                  <a:lnTo>
                    <a:pt x="1822450" y="762000"/>
                  </a:lnTo>
                  <a:lnTo>
                    <a:pt x="1822450" y="635000"/>
                  </a:lnTo>
                  <a:lnTo>
                    <a:pt x="0" y="876300"/>
                  </a:lnTo>
                  <a:lnTo>
                    <a:pt x="1822450" y="444500"/>
                  </a:lnTo>
                  <a:lnTo>
                    <a:pt x="182245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54955" y="536828"/>
            <a:ext cx="324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latin typeface="Arial"/>
                <a:cs typeface="Arial"/>
              </a:rPr>
              <a:t>S</a:t>
            </a:r>
            <a:r>
              <a:rPr sz="1800" b="1" spc="-195" dirty="0">
                <a:latin typeface="Arial"/>
                <a:cs typeface="Arial"/>
              </a:rPr>
              <a:t>e</a:t>
            </a:r>
            <a:r>
              <a:rPr sz="1800" b="1" spc="-155" dirty="0">
                <a:latin typeface="Arial"/>
                <a:cs typeface="Arial"/>
              </a:rPr>
              <a:t>rv</a:t>
            </a:r>
            <a:r>
              <a:rPr sz="1800" b="1" spc="-100" dirty="0">
                <a:latin typeface="Arial"/>
                <a:cs typeface="Arial"/>
              </a:rPr>
              <a:t>l</a:t>
            </a:r>
            <a:r>
              <a:rPr sz="1800" b="1" spc="-150" dirty="0">
                <a:latin typeface="Arial"/>
                <a:cs typeface="Arial"/>
              </a:rPr>
              <a:t>et</a:t>
            </a:r>
            <a:r>
              <a:rPr sz="1800" b="1" spc="-18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ar</a:t>
            </a:r>
            <a:r>
              <a:rPr sz="1800" b="1" spc="-185" dirty="0">
                <a:latin typeface="Arial"/>
                <a:cs typeface="Arial"/>
              </a:rPr>
              <a:t>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not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200" dirty="0">
                <a:latin typeface="Arial"/>
                <a:cs typeface="Arial"/>
              </a:rPr>
              <a:t>p</a:t>
            </a:r>
            <a:r>
              <a:rPr sz="1800" b="1" spc="-195" dirty="0">
                <a:latin typeface="Arial"/>
                <a:cs typeface="Arial"/>
              </a:rPr>
              <a:t>a</a:t>
            </a:r>
            <a:r>
              <a:rPr sz="1800" b="1" spc="-120" dirty="0">
                <a:latin typeface="Arial"/>
                <a:cs typeface="Arial"/>
              </a:rPr>
              <a:t>rt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of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the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st</a:t>
            </a:r>
            <a:r>
              <a:rPr sz="1800" b="1" spc="-195" dirty="0">
                <a:latin typeface="Arial"/>
                <a:cs typeface="Arial"/>
              </a:rPr>
              <a:t>a</a:t>
            </a:r>
            <a:r>
              <a:rPr sz="1800" b="1" spc="-200" dirty="0">
                <a:latin typeface="Arial"/>
                <a:cs typeface="Arial"/>
              </a:rPr>
              <a:t>nd</a:t>
            </a:r>
            <a:r>
              <a:rPr sz="1800" b="1" spc="-195" dirty="0">
                <a:latin typeface="Arial"/>
                <a:cs typeface="Arial"/>
              </a:rPr>
              <a:t>a</a:t>
            </a:r>
            <a:r>
              <a:rPr sz="1800" b="1" spc="-165" dirty="0">
                <a:latin typeface="Arial"/>
                <a:cs typeface="Arial"/>
              </a:rPr>
              <a:t>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5559" y="770001"/>
            <a:ext cx="272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5" dirty="0">
                <a:latin typeface="Arial"/>
                <a:cs typeface="Arial"/>
              </a:rPr>
              <a:t>SDK,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th</a:t>
            </a:r>
            <a:r>
              <a:rPr sz="1800" b="1" spc="-195" dirty="0">
                <a:latin typeface="Arial"/>
                <a:cs typeface="Arial"/>
              </a:rPr>
              <a:t>e</a:t>
            </a:r>
            <a:r>
              <a:rPr sz="1800" b="1" spc="-185" dirty="0">
                <a:latin typeface="Arial"/>
                <a:cs typeface="Arial"/>
              </a:rPr>
              <a:t>y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ar</a:t>
            </a:r>
            <a:r>
              <a:rPr sz="1800" b="1" spc="-185" dirty="0">
                <a:latin typeface="Arial"/>
                <a:cs typeface="Arial"/>
              </a:rPr>
              <a:t>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200" dirty="0">
                <a:latin typeface="Arial"/>
                <a:cs typeface="Arial"/>
              </a:rPr>
              <a:t>p</a:t>
            </a:r>
            <a:r>
              <a:rPr sz="1800" b="1" spc="-195" dirty="0">
                <a:latin typeface="Arial"/>
                <a:cs typeface="Arial"/>
              </a:rPr>
              <a:t>a</a:t>
            </a:r>
            <a:r>
              <a:rPr sz="1800" b="1" spc="-120" dirty="0">
                <a:latin typeface="Arial"/>
                <a:cs typeface="Arial"/>
              </a:rPr>
              <a:t>rt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of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the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90" dirty="0">
                <a:latin typeface="Arial"/>
                <a:cs typeface="Arial"/>
              </a:rPr>
              <a:t>J</a:t>
            </a:r>
            <a:r>
              <a:rPr sz="1800" b="1" spc="-195" dirty="0">
                <a:latin typeface="Arial"/>
                <a:cs typeface="Arial"/>
              </a:rPr>
              <a:t>2</a:t>
            </a:r>
            <a:r>
              <a:rPr sz="1800" b="1" spc="-220" dirty="0">
                <a:latin typeface="Arial"/>
                <a:cs typeface="Arial"/>
              </a:rPr>
              <a:t>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27220" y="1484375"/>
            <a:ext cx="3810000" cy="609600"/>
          </a:xfrm>
          <a:custGeom>
            <a:avLst/>
            <a:gdLst/>
            <a:ahLst/>
            <a:cxnLst/>
            <a:rect l="l" t="t" r="r" b="b"/>
            <a:pathLst>
              <a:path w="3810000" h="609600">
                <a:moveTo>
                  <a:pt x="0" y="0"/>
                </a:moveTo>
                <a:lnTo>
                  <a:pt x="635000" y="0"/>
                </a:lnTo>
                <a:lnTo>
                  <a:pt x="1587500" y="0"/>
                </a:lnTo>
                <a:lnTo>
                  <a:pt x="3810000" y="0"/>
                </a:lnTo>
                <a:lnTo>
                  <a:pt x="3810000" y="222250"/>
                </a:lnTo>
                <a:lnTo>
                  <a:pt x="3810000" y="317500"/>
                </a:lnTo>
                <a:lnTo>
                  <a:pt x="3810000" y="381000"/>
                </a:lnTo>
                <a:lnTo>
                  <a:pt x="1587500" y="381000"/>
                </a:lnTo>
                <a:lnTo>
                  <a:pt x="3175" y="609600"/>
                </a:lnTo>
                <a:lnTo>
                  <a:pt x="635000" y="381000"/>
                </a:lnTo>
                <a:lnTo>
                  <a:pt x="0" y="381000"/>
                </a:lnTo>
                <a:lnTo>
                  <a:pt x="0" y="31750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81097" y="1060338"/>
            <a:ext cx="5340985" cy="71183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635"/>
              </a:spcBef>
            </a:pPr>
            <a:r>
              <a:rPr sz="1800" b="1" i="1" spc="-90" dirty="0">
                <a:latin typeface="Arial"/>
                <a:cs typeface="Arial"/>
              </a:rPr>
              <a:t>i</a:t>
            </a:r>
            <a:r>
              <a:rPr sz="1800" b="1" i="1" spc="-300" dirty="0">
                <a:latin typeface="Arial"/>
                <a:cs typeface="Arial"/>
              </a:rPr>
              <a:t>m</a:t>
            </a:r>
            <a:r>
              <a:rPr sz="1800" b="1" i="1" spc="-160" dirty="0">
                <a:latin typeface="Arial"/>
                <a:cs typeface="Arial"/>
              </a:rPr>
              <a:t>port</a:t>
            </a:r>
            <a:r>
              <a:rPr sz="1800" b="1" i="1" spc="-85" dirty="0">
                <a:latin typeface="Arial"/>
                <a:cs typeface="Arial"/>
              </a:rPr>
              <a:t> </a:t>
            </a:r>
            <a:r>
              <a:rPr sz="1800" b="1" i="1" spc="-90" dirty="0">
                <a:latin typeface="Arial"/>
                <a:cs typeface="Arial"/>
              </a:rPr>
              <a:t>j</a:t>
            </a:r>
            <a:r>
              <a:rPr sz="1800" b="1" i="1" spc="-190" dirty="0">
                <a:latin typeface="Arial"/>
                <a:cs typeface="Arial"/>
              </a:rPr>
              <a:t>av</a:t>
            </a:r>
            <a:r>
              <a:rPr sz="1800" b="1" i="1" spc="-195" dirty="0">
                <a:latin typeface="Arial"/>
                <a:cs typeface="Arial"/>
              </a:rPr>
              <a:t>a</a:t>
            </a:r>
            <a:r>
              <a:rPr sz="1800" b="1" i="1" spc="-185" dirty="0">
                <a:latin typeface="Arial"/>
                <a:cs typeface="Arial"/>
              </a:rPr>
              <a:t>x</a:t>
            </a:r>
            <a:r>
              <a:rPr sz="1800" b="1" i="1" spc="-100" dirty="0">
                <a:latin typeface="Arial"/>
                <a:cs typeface="Arial"/>
              </a:rPr>
              <a:t>.</a:t>
            </a:r>
            <a:r>
              <a:rPr sz="1800" b="1" i="1" spc="-190" dirty="0">
                <a:latin typeface="Arial"/>
                <a:cs typeface="Arial"/>
              </a:rPr>
              <a:t>s</a:t>
            </a:r>
            <a:r>
              <a:rPr sz="1800" b="1" i="1" spc="-195" dirty="0">
                <a:latin typeface="Arial"/>
                <a:cs typeface="Arial"/>
              </a:rPr>
              <a:t>e</a:t>
            </a:r>
            <a:r>
              <a:rPr sz="1800" b="1" i="1" spc="-120" dirty="0">
                <a:latin typeface="Arial"/>
                <a:cs typeface="Arial"/>
              </a:rPr>
              <a:t>r</a:t>
            </a:r>
            <a:r>
              <a:rPr sz="1800" b="1" i="1" spc="-135" dirty="0">
                <a:latin typeface="Arial"/>
                <a:cs typeface="Arial"/>
              </a:rPr>
              <a:t>vlet.*;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45"/>
              </a:spcBef>
            </a:pPr>
            <a:r>
              <a:rPr sz="2700" b="1" i="1" spc="-135" baseline="26234" dirty="0">
                <a:latin typeface="Arial"/>
                <a:cs typeface="Arial"/>
              </a:rPr>
              <a:t>i</a:t>
            </a:r>
            <a:r>
              <a:rPr sz="2700" b="1" i="1" spc="-450" baseline="26234" dirty="0">
                <a:latin typeface="Arial"/>
                <a:cs typeface="Arial"/>
              </a:rPr>
              <a:t>m</a:t>
            </a:r>
            <a:r>
              <a:rPr sz="2700" b="1" i="1" spc="-300" baseline="26234" dirty="0">
                <a:latin typeface="Arial"/>
                <a:cs typeface="Arial"/>
              </a:rPr>
              <a:t>p</a:t>
            </a:r>
            <a:r>
              <a:rPr sz="2700" b="1" i="1" spc="-315" baseline="26234" dirty="0">
                <a:latin typeface="Arial"/>
                <a:cs typeface="Arial"/>
              </a:rPr>
              <a:t>o</a:t>
            </a:r>
            <a:r>
              <a:rPr sz="2700" b="1" i="1" spc="-179" baseline="26234" dirty="0">
                <a:latin typeface="Arial"/>
                <a:cs typeface="Arial"/>
              </a:rPr>
              <a:t>rt</a:t>
            </a:r>
            <a:r>
              <a:rPr sz="2700" b="1" i="1" spc="-120" baseline="26234" dirty="0">
                <a:latin typeface="Arial"/>
                <a:cs typeface="Arial"/>
              </a:rPr>
              <a:t> </a:t>
            </a:r>
            <a:r>
              <a:rPr sz="2700" b="1" i="1" spc="-135" baseline="26234" dirty="0">
                <a:latin typeface="Arial"/>
                <a:cs typeface="Arial"/>
              </a:rPr>
              <a:t>j</a:t>
            </a:r>
            <a:r>
              <a:rPr sz="2700" b="1" i="1" spc="-284" baseline="26234" dirty="0">
                <a:latin typeface="Arial"/>
                <a:cs typeface="Arial"/>
              </a:rPr>
              <a:t>avax</a:t>
            </a:r>
            <a:r>
              <a:rPr sz="2700" b="1" i="1" spc="-135" baseline="26234" dirty="0">
                <a:latin typeface="Arial"/>
                <a:cs typeface="Arial"/>
              </a:rPr>
              <a:t>.</a:t>
            </a:r>
            <a:r>
              <a:rPr sz="2700" b="1" i="1" spc="-284" baseline="26234" dirty="0">
                <a:latin typeface="Arial"/>
                <a:cs typeface="Arial"/>
              </a:rPr>
              <a:t>se</a:t>
            </a:r>
            <a:r>
              <a:rPr sz="2700" b="1" i="1" spc="-179" baseline="26234" dirty="0">
                <a:latin typeface="Arial"/>
                <a:cs typeface="Arial"/>
              </a:rPr>
              <a:t>r</a:t>
            </a:r>
            <a:r>
              <a:rPr sz="2700" b="1" i="1" spc="-284" baseline="26234" dirty="0">
                <a:latin typeface="Arial"/>
                <a:cs typeface="Arial"/>
              </a:rPr>
              <a:t>v</a:t>
            </a:r>
            <a:r>
              <a:rPr sz="2700" b="1" i="1" spc="-127" baseline="26234" dirty="0">
                <a:latin typeface="Arial"/>
                <a:cs typeface="Arial"/>
              </a:rPr>
              <a:t>l</a:t>
            </a:r>
            <a:r>
              <a:rPr sz="2700" b="1" i="1" spc="-284" baseline="26234" dirty="0">
                <a:latin typeface="Arial"/>
                <a:cs typeface="Arial"/>
              </a:rPr>
              <a:t>e</a:t>
            </a:r>
            <a:r>
              <a:rPr sz="2700" b="1" i="1" spc="-150" baseline="26234" dirty="0">
                <a:latin typeface="Arial"/>
                <a:cs typeface="Arial"/>
              </a:rPr>
              <a:t>t.</a:t>
            </a:r>
            <a:r>
              <a:rPr sz="2700" b="1" i="1" spc="-315" baseline="26234" dirty="0">
                <a:latin typeface="Arial"/>
                <a:cs typeface="Arial"/>
              </a:rPr>
              <a:t>h</a:t>
            </a:r>
            <a:r>
              <a:rPr sz="2700" b="1" i="1" spc="-442" baseline="26234" dirty="0">
                <a:latin typeface="Arial"/>
                <a:cs typeface="Arial"/>
              </a:rPr>
              <a:t>t</a:t>
            </a:r>
            <a:r>
              <a:rPr sz="1800" b="1" spc="-1019" dirty="0">
                <a:latin typeface="Arial"/>
                <a:cs typeface="Arial"/>
              </a:rPr>
              <a:t>S</a:t>
            </a:r>
            <a:r>
              <a:rPr sz="2700" b="1" i="1" spc="-165" baseline="26234" dirty="0">
                <a:latin typeface="Arial"/>
                <a:cs typeface="Arial"/>
              </a:rPr>
              <a:t>t</a:t>
            </a:r>
            <a:r>
              <a:rPr sz="2700" b="1" i="1" spc="-1192" baseline="26234" dirty="0">
                <a:latin typeface="Arial"/>
                <a:cs typeface="Arial"/>
              </a:rPr>
              <a:t>p</a:t>
            </a:r>
            <a:r>
              <a:rPr sz="1800" b="1" spc="-415" dirty="0">
                <a:latin typeface="Arial"/>
                <a:cs typeface="Arial"/>
              </a:rPr>
              <a:t>e</a:t>
            </a:r>
            <a:r>
              <a:rPr sz="2700" b="1" i="1" spc="-427" baseline="26234" dirty="0">
                <a:latin typeface="Arial"/>
                <a:cs typeface="Arial"/>
              </a:rPr>
              <a:t>.</a:t>
            </a:r>
            <a:r>
              <a:rPr sz="1800" b="1" spc="-520" dirty="0">
                <a:latin typeface="Arial"/>
                <a:cs typeface="Arial"/>
              </a:rPr>
              <a:t>r</a:t>
            </a:r>
            <a:r>
              <a:rPr sz="2700" b="1" i="1" spc="-480" baseline="26234" dirty="0">
                <a:latin typeface="Arial"/>
                <a:cs typeface="Arial"/>
              </a:rPr>
              <a:t>*</a:t>
            </a:r>
            <a:r>
              <a:rPr sz="1800" b="1" spc="-825" dirty="0">
                <a:latin typeface="Arial"/>
                <a:cs typeface="Arial"/>
              </a:rPr>
              <a:t>v</a:t>
            </a:r>
            <a:r>
              <a:rPr sz="2700" b="1" i="1" spc="44" baseline="26234" dirty="0">
                <a:latin typeface="Arial"/>
                <a:cs typeface="Arial"/>
              </a:rPr>
              <a:t>;</a:t>
            </a:r>
            <a:r>
              <a:rPr sz="1800" b="1" spc="-100" dirty="0">
                <a:latin typeface="Arial"/>
                <a:cs typeface="Arial"/>
              </a:rPr>
              <a:t>l</a:t>
            </a:r>
            <a:r>
              <a:rPr sz="1800" b="1" spc="-150" dirty="0">
                <a:latin typeface="Arial"/>
                <a:cs typeface="Arial"/>
              </a:rPr>
              <a:t>et</a:t>
            </a:r>
            <a:r>
              <a:rPr sz="1800" b="1" spc="-185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nor</a:t>
            </a:r>
            <a:r>
              <a:rPr sz="1800" b="1" spc="-300" dirty="0">
                <a:latin typeface="Arial"/>
                <a:cs typeface="Arial"/>
              </a:rPr>
              <a:t>m</a:t>
            </a:r>
            <a:r>
              <a:rPr sz="1800" b="1" spc="-185" dirty="0">
                <a:latin typeface="Arial"/>
                <a:cs typeface="Arial"/>
              </a:rPr>
              <a:t>a</a:t>
            </a:r>
            <a:r>
              <a:rPr sz="1800" b="1" spc="-100" dirty="0">
                <a:latin typeface="Arial"/>
                <a:cs typeface="Arial"/>
              </a:rPr>
              <a:t>l</a:t>
            </a:r>
            <a:r>
              <a:rPr sz="1800" b="1" spc="-135" dirty="0">
                <a:latin typeface="Arial"/>
                <a:cs typeface="Arial"/>
              </a:rPr>
              <a:t>ly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90" dirty="0">
                <a:latin typeface="Arial"/>
                <a:cs typeface="Arial"/>
              </a:rPr>
              <a:t>e</a:t>
            </a:r>
            <a:r>
              <a:rPr sz="1800" b="1" spc="-195" dirty="0">
                <a:latin typeface="Arial"/>
                <a:cs typeface="Arial"/>
              </a:rPr>
              <a:t>x</a:t>
            </a:r>
            <a:r>
              <a:rPr sz="1800" b="1" spc="-145" dirty="0">
                <a:latin typeface="Arial"/>
                <a:cs typeface="Arial"/>
              </a:rPr>
              <a:t>te</a:t>
            </a:r>
            <a:r>
              <a:rPr sz="1800" b="1" spc="-210" dirty="0">
                <a:latin typeface="Arial"/>
                <a:cs typeface="Arial"/>
              </a:rPr>
              <a:t>n</a:t>
            </a:r>
            <a:r>
              <a:rPr sz="1800" b="1" spc="-200" dirty="0">
                <a:latin typeface="Arial"/>
                <a:cs typeface="Arial"/>
              </a:rPr>
              <a:t>d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70" dirty="0">
                <a:latin typeface="Arial"/>
                <a:cs typeface="Arial"/>
              </a:rPr>
              <a:t>HttpSer</a:t>
            </a:r>
            <a:r>
              <a:rPr sz="1800" b="1" spc="-195" dirty="0">
                <a:latin typeface="Arial"/>
                <a:cs typeface="Arial"/>
              </a:rPr>
              <a:t>v</a:t>
            </a:r>
            <a:r>
              <a:rPr sz="1800" b="1" spc="-90" dirty="0">
                <a:latin typeface="Arial"/>
                <a:cs typeface="Arial"/>
              </a:rPr>
              <a:t>l</a:t>
            </a:r>
            <a:r>
              <a:rPr sz="1800" b="1" spc="-190" dirty="0">
                <a:latin typeface="Arial"/>
                <a:cs typeface="Arial"/>
              </a:rPr>
              <a:t>e</a:t>
            </a:r>
            <a:r>
              <a:rPr sz="1800" b="1" spc="-11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63872" y="2839339"/>
            <a:ext cx="4894580" cy="682625"/>
          </a:xfrm>
          <a:custGeom>
            <a:avLst/>
            <a:gdLst/>
            <a:ahLst/>
            <a:cxnLst/>
            <a:rect l="l" t="t" r="r" b="b"/>
            <a:pathLst>
              <a:path w="4894580" h="682625">
                <a:moveTo>
                  <a:pt x="1084199" y="301625"/>
                </a:moveTo>
                <a:lnTo>
                  <a:pt x="1719199" y="301625"/>
                </a:lnTo>
                <a:lnTo>
                  <a:pt x="0" y="0"/>
                </a:lnTo>
                <a:lnTo>
                  <a:pt x="2671699" y="301625"/>
                </a:lnTo>
                <a:lnTo>
                  <a:pt x="4894199" y="301625"/>
                </a:lnTo>
                <a:lnTo>
                  <a:pt x="4894199" y="365125"/>
                </a:lnTo>
                <a:lnTo>
                  <a:pt x="4894199" y="460375"/>
                </a:lnTo>
                <a:lnTo>
                  <a:pt x="4894199" y="682625"/>
                </a:lnTo>
                <a:lnTo>
                  <a:pt x="2671699" y="682625"/>
                </a:lnTo>
                <a:lnTo>
                  <a:pt x="1719199" y="682625"/>
                </a:lnTo>
                <a:lnTo>
                  <a:pt x="1084199" y="682625"/>
                </a:lnTo>
                <a:lnTo>
                  <a:pt x="1084199" y="460375"/>
                </a:lnTo>
                <a:lnTo>
                  <a:pt x="1084199" y="365125"/>
                </a:lnTo>
                <a:lnTo>
                  <a:pt x="1084199" y="3016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75280" y="3227959"/>
            <a:ext cx="634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160" dirty="0">
                <a:latin typeface="Arial"/>
                <a:cs typeface="Arial"/>
              </a:rPr>
              <a:t>PrintWriter</a:t>
            </a:r>
            <a:r>
              <a:rPr sz="1800" b="1" i="1" spc="-80" dirty="0">
                <a:latin typeface="Arial"/>
                <a:cs typeface="Arial"/>
              </a:rPr>
              <a:t> </a:t>
            </a:r>
            <a:r>
              <a:rPr sz="1800" b="1" i="1" spc="-170" dirty="0">
                <a:latin typeface="Arial"/>
                <a:cs typeface="Arial"/>
              </a:rPr>
              <a:t>out</a:t>
            </a:r>
            <a:r>
              <a:rPr sz="1800" b="1" i="1" spc="-90" dirty="0">
                <a:latin typeface="Arial"/>
                <a:cs typeface="Arial"/>
              </a:rPr>
              <a:t> </a:t>
            </a:r>
            <a:r>
              <a:rPr sz="1800" b="1" i="1" spc="-190" dirty="0">
                <a:latin typeface="Arial"/>
                <a:cs typeface="Arial"/>
              </a:rPr>
              <a:t>=</a:t>
            </a:r>
            <a:r>
              <a:rPr sz="1800" b="1" i="1" spc="-80" dirty="0">
                <a:latin typeface="Arial"/>
                <a:cs typeface="Arial"/>
              </a:rPr>
              <a:t> </a:t>
            </a:r>
            <a:r>
              <a:rPr sz="1800" b="1" i="1" spc="-270" dirty="0">
                <a:latin typeface="Arial"/>
                <a:cs typeface="Arial"/>
              </a:rPr>
              <a:t>response.getWrit</a:t>
            </a:r>
            <a:r>
              <a:rPr sz="2700" b="1" spc="-405" baseline="23148" dirty="0">
                <a:latin typeface="Arial"/>
                <a:cs typeface="Arial"/>
              </a:rPr>
              <a:t>D</a:t>
            </a:r>
            <a:r>
              <a:rPr sz="1800" b="1" i="1" spc="-270" dirty="0">
                <a:latin typeface="Arial"/>
                <a:cs typeface="Arial"/>
              </a:rPr>
              <a:t>er</a:t>
            </a:r>
            <a:r>
              <a:rPr sz="2700" b="1" spc="-405" baseline="23148" dirty="0">
                <a:latin typeface="Arial"/>
                <a:cs typeface="Arial"/>
              </a:rPr>
              <a:t>e</a:t>
            </a:r>
            <a:r>
              <a:rPr sz="1800" b="1" i="1" spc="-270" dirty="0">
                <a:latin typeface="Arial"/>
                <a:cs typeface="Arial"/>
              </a:rPr>
              <a:t>(</a:t>
            </a:r>
            <a:r>
              <a:rPr sz="2700" b="1" spc="-405" baseline="23148" dirty="0">
                <a:latin typeface="Arial"/>
                <a:cs typeface="Arial"/>
              </a:rPr>
              <a:t>t</a:t>
            </a:r>
            <a:r>
              <a:rPr sz="1800" b="1" i="1" spc="-270" dirty="0">
                <a:latin typeface="Arial"/>
                <a:cs typeface="Arial"/>
              </a:rPr>
              <a:t>)</a:t>
            </a:r>
            <a:r>
              <a:rPr sz="2700" b="1" spc="-405" baseline="23148" dirty="0">
                <a:latin typeface="Arial"/>
                <a:cs typeface="Arial"/>
              </a:rPr>
              <a:t>a</a:t>
            </a:r>
            <a:r>
              <a:rPr sz="1800" b="1" i="1" spc="-270" dirty="0">
                <a:latin typeface="Arial"/>
                <a:cs typeface="Arial"/>
              </a:rPr>
              <a:t>;</a:t>
            </a:r>
            <a:r>
              <a:rPr sz="2700" b="1" spc="-405" baseline="23148" dirty="0">
                <a:latin typeface="Arial"/>
                <a:cs typeface="Arial"/>
              </a:rPr>
              <a:t>ils</a:t>
            </a:r>
            <a:r>
              <a:rPr sz="2700" b="1" spc="-97" baseline="23148" dirty="0">
                <a:latin typeface="Arial"/>
                <a:cs typeface="Arial"/>
              </a:rPr>
              <a:t> </a:t>
            </a:r>
            <a:r>
              <a:rPr sz="2700" b="1" spc="-232" baseline="23148" dirty="0">
                <a:latin typeface="Arial"/>
                <a:cs typeface="Arial"/>
              </a:rPr>
              <a:t>of</a:t>
            </a:r>
            <a:r>
              <a:rPr sz="2700" b="1" spc="-127" baseline="23148" dirty="0">
                <a:latin typeface="Arial"/>
                <a:cs typeface="Arial"/>
              </a:rPr>
              <a:t> </a:t>
            </a:r>
            <a:r>
              <a:rPr sz="2700" b="1" spc="-247" baseline="23148" dirty="0">
                <a:latin typeface="Arial"/>
                <a:cs typeface="Arial"/>
              </a:rPr>
              <a:t>the</a:t>
            </a:r>
            <a:r>
              <a:rPr sz="2700" b="1" spc="-135" baseline="23148" dirty="0">
                <a:latin typeface="Arial"/>
                <a:cs typeface="Arial"/>
              </a:rPr>
              <a:t> </a:t>
            </a:r>
            <a:r>
              <a:rPr sz="2700" b="1" spc="-322" baseline="23148" dirty="0">
                <a:latin typeface="Arial"/>
                <a:cs typeface="Arial"/>
              </a:rPr>
              <a:t>HTTP</a:t>
            </a:r>
            <a:r>
              <a:rPr sz="2700" b="1" spc="-172" baseline="23148" dirty="0">
                <a:latin typeface="Arial"/>
                <a:cs typeface="Arial"/>
              </a:rPr>
              <a:t> </a:t>
            </a:r>
            <a:r>
              <a:rPr sz="2700" b="1" spc="-262" baseline="23148" dirty="0">
                <a:latin typeface="Arial"/>
                <a:cs typeface="Arial"/>
              </a:rPr>
              <a:t>request</a:t>
            </a:r>
            <a:r>
              <a:rPr sz="2700" b="1" spc="-89" baseline="23148" dirty="0">
                <a:latin typeface="Arial"/>
                <a:cs typeface="Arial"/>
              </a:rPr>
              <a:t> </a:t>
            </a:r>
            <a:r>
              <a:rPr sz="2700" b="1" spc="-277" baseline="23148" dirty="0">
                <a:latin typeface="Arial"/>
                <a:cs typeface="Arial"/>
              </a:rPr>
              <a:t>from</a:t>
            </a:r>
            <a:r>
              <a:rPr sz="2700" b="1" spc="-127" baseline="23148" dirty="0">
                <a:latin typeface="Arial"/>
                <a:cs typeface="Arial"/>
              </a:rPr>
              <a:t> </a:t>
            </a:r>
            <a:r>
              <a:rPr sz="2700" b="1" spc="-247" baseline="23148" dirty="0">
                <a:latin typeface="Arial"/>
                <a:cs typeface="Arial"/>
              </a:rPr>
              <a:t>the</a:t>
            </a:r>
            <a:endParaRPr sz="2700" baseline="2314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96785" y="3362959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6108" y="2060448"/>
            <a:ext cx="3594100" cy="568325"/>
          </a:xfrm>
          <a:custGeom>
            <a:avLst/>
            <a:gdLst/>
            <a:ahLst/>
            <a:cxnLst/>
            <a:rect l="l" t="t" r="r" b="b"/>
            <a:pathLst>
              <a:path w="3594100" h="568325">
                <a:moveTo>
                  <a:pt x="0" y="0"/>
                </a:moveTo>
                <a:lnTo>
                  <a:pt x="598931" y="0"/>
                </a:lnTo>
                <a:lnTo>
                  <a:pt x="1497330" y="0"/>
                </a:lnTo>
                <a:lnTo>
                  <a:pt x="3593591" y="0"/>
                </a:lnTo>
                <a:lnTo>
                  <a:pt x="3593591" y="222250"/>
                </a:lnTo>
                <a:lnTo>
                  <a:pt x="3593591" y="317500"/>
                </a:lnTo>
                <a:lnTo>
                  <a:pt x="3593591" y="381000"/>
                </a:lnTo>
                <a:lnTo>
                  <a:pt x="1497330" y="381000"/>
                </a:lnTo>
                <a:lnTo>
                  <a:pt x="325374" y="568325"/>
                </a:lnTo>
                <a:lnTo>
                  <a:pt x="598931" y="381000"/>
                </a:lnTo>
                <a:lnTo>
                  <a:pt x="0" y="381000"/>
                </a:lnTo>
                <a:lnTo>
                  <a:pt x="0" y="31750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90413" y="2048383"/>
            <a:ext cx="328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5" dirty="0">
                <a:latin typeface="Arial"/>
                <a:cs typeface="Arial"/>
              </a:rPr>
              <a:t>The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re</a:t>
            </a:r>
            <a:r>
              <a:rPr sz="1800" b="1" spc="-195" dirty="0">
                <a:latin typeface="Arial"/>
                <a:cs typeface="Arial"/>
              </a:rPr>
              <a:t>s</a:t>
            </a:r>
            <a:r>
              <a:rPr sz="1800" b="1" spc="-200" dirty="0">
                <a:latin typeface="Arial"/>
                <a:cs typeface="Arial"/>
              </a:rPr>
              <a:t>po</a:t>
            </a:r>
            <a:r>
              <a:rPr sz="1800" b="1" spc="-210" dirty="0">
                <a:latin typeface="Arial"/>
                <a:cs typeface="Arial"/>
              </a:rPr>
              <a:t>n</a:t>
            </a:r>
            <a:r>
              <a:rPr sz="1800" b="1" spc="-190" dirty="0">
                <a:latin typeface="Arial"/>
                <a:cs typeface="Arial"/>
              </a:rPr>
              <a:t>s</a:t>
            </a:r>
            <a:r>
              <a:rPr sz="1800" b="1" spc="-185" dirty="0">
                <a:latin typeface="Arial"/>
                <a:cs typeface="Arial"/>
              </a:rPr>
              <a:t>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to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210" dirty="0">
                <a:latin typeface="Arial"/>
                <a:cs typeface="Arial"/>
              </a:rPr>
              <a:t>b</a:t>
            </a:r>
            <a:r>
              <a:rPr sz="1800" b="1" spc="-185" dirty="0">
                <a:latin typeface="Arial"/>
                <a:cs typeface="Arial"/>
              </a:rPr>
              <a:t>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90" dirty="0">
                <a:latin typeface="Arial"/>
                <a:cs typeface="Arial"/>
              </a:rPr>
              <a:t>s</a:t>
            </a:r>
            <a:r>
              <a:rPr sz="1800" b="1" spc="-195" dirty="0">
                <a:latin typeface="Arial"/>
                <a:cs typeface="Arial"/>
              </a:rPr>
              <a:t>e</a:t>
            </a:r>
            <a:r>
              <a:rPr sz="1800" b="1" spc="-155" dirty="0">
                <a:latin typeface="Arial"/>
                <a:cs typeface="Arial"/>
              </a:rPr>
              <a:t>nt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to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the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85" dirty="0">
                <a:latin typeface="Arial"/>
                <a:cs typeface="Arial"/>
              </a:rPr>
              <a:t>c</a:t>
            </a:r>
            <a:r>
              <a:rPr sz="1800" b="1" spc="-100" dirty="0">
                <a:latin typeface="Arial"/>
                <a:cs typeface="Arial"/>
              </a:rPr>
              <a:t>l</a:t>
            </a:r>
            <a:r>
              <a:rPr sz="1800" b="1" spc="-90" dirty="0">
                <a:latin typeface="Arial"/>
                <a:cs typeface="Arial"/>
              </a:rPr>
              <a:t>i</a:t>
            </a:r>
            <a:r>
              <a:rPr sz="1800" b="1" spc="-190" dirty="0">
                <a:latin typeface="Arial"/>
                <a:cs typeface="Arial"/>
              </a:rPr>
              <a:t>e</a:t>
            </a:r>
            <a:r>
              <a:rPr sz="1800" b="1" spc="-155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6792" y="3221354"/>
            <a:ext cx="4577715" cy="1664970"/>
          </a:xfrm>
          <a:custGeom>
            <a:avLst/>
            <a:gdLst/>
            <a:ahLst/>
            <a:cxnLst/>
            <a:rect l="l" t="t" r="r" b="b"/>
            <a:pathLst>
              <a:path w="4577715" h="1664970">
                <a:moveTo>
                  <a:pt x="1495679" y="1054989"/>
                </a:moveTo>
                <a:lnTo>
                  <a:pt x="2130679" y="1054989"/>
                </a:lnTo>
                <a:lnTo>
                  <a:pt x="0" y="0"/>
                </a:lnTo>
                <a:lnTo>
                  <a:pt x="3083179" y="1054989"/>
                </a:lnTo>
                <a:lnTo>
                  <a:pt x="4577207" y="1054989"/>
                </a:lnTo>
              </a:path>
              <a:path w="4577715" h="1664970">
                <a:moveTo>
                  <a:pt x="4577207" y="1664589"/>
                </a:moveTo>
                <a:lnTo>
                  <a:pt x="3083179" y="1664589"/>
                </a:lnTo>
                <a:lnTo>
                  <a:pt x="2130679" y="1664589"/>
                </a:lnTo>
                <a:lnTo>
                  <a:pt x="1495679" y="1664589"/>
                </a:lnTo>
                <a:lnTo>
                  <a:pt x="1495679" y="1308989"/>
                </a:lnTo>
                <a:lnTo>
                  <a:pt x="1495679" y="1156589"/>
                </a:lnTo>
                <a:lnTo>
                  <a:pt x="1495679" y="105498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25285" y="4265167"/>
            <a:ext cx="2985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latin typeface="Arial"/>
                <a:cs typeface="Arial"/>
              </a:rPr>
              <a:t>S</a:t>
            </a:r>
            <a:r>
              <a:rPr sz="1800" b="1" spc="-195" dirty="0">
                <a:latin typeface="Arial"/>
                <a:cs typeface="Arial"/>
              </a:rPr>
              <a:t>e</a:t>
            </a:r>
            <a:r>
              <a:rPr sz="1800" b="1" spc="-110" dirty="0">
                <a:latin typeface="Arial"/>
                <a:cs typeface="Arial"/>
              </a:rPr>
              <a:t>t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the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re</a:t>
            </a:r>
            <a:r>
              <a:rPr sz="1800" b="1" spc="-195" dirty="0">
                <a:latin typeface="Arial"/>
                <a:cs typeface="Arial"/>
              </a:rPr>
              <a:t>s</a:t>
            </a:r>
            <a:r>
              <a:rPr sz="1800" b="1" spc="-200" dirty="0">
                <a:latin typeface="Arial"/>
                <a:cs typeface="Arial"/>
              </a:rPr>
              <a:t>po</a:t>
            </a:r>
            <a:r>
              <a:rPr sz="1800" b="1" spc="-210" dirty="0">
                <a:latin typeface="Arial"/>
                <a:cs typeface="Arial"/>
              </a:rPr>
              <a:t>n</a:t>
            </a:r>
            <a:r>
              <a:rPr sz="1800" b="1" spc="-190" dirty="0">
                <a:latin typeface="Arial"/>
                <a:cs typeface="Arial"/>
              </a:rPr>
              <a:t>s</a:t>
            </a:r>
            <a:r>
              <a:rPr sz="1800" b="1" spc="-185" dirty="0">
                <a:latin typeface="Arial"/>
                <a:cs typeface="Arial"/>
              </a:rPr>
              <a:t>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ty</a:t>
            </a:r>
            <a:r>
              <a:rPr sz="1800" b="1" spc="-210" dirty="0">
                <a:latin typeface="Arial"/>
                <a:cs typeface="Arial"/>
              </a:rPr>
              <a:t>p</a:t>
            </a:r>
            <a:r>
              <a:rPr sz="1800" b="1" spc="-185" dirty="0">
                <a:latin typeface="Arial"/>
                <a:cs typeface="Arial"/>
              </a:rPr>
              <a:t>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to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t</a:t>
            </a:r>
            <a:r>
              <a:rPr sz="1800" b="1" spc="-195" dirty="0">
                <a:latin typeface="Arial"/>
                <a:cs typeface="Arial"/>
              </a:rPr>
              <a:t>e</a:t>
            </a:r>
            <a:r>
              <a:rPr sz="1800" b="1" spc="-150" dirty="0">
                <a:latin typeface="Arial"/>
                <a:cs typeface="Arial"/>
              </a:rPr>
              <a:t>xt</a:t>
            </a:r>
            <a:r>
              <a:rPr sz="1800" b="1" spc="-100" dirty="0">
                <a:latin typeface="Arial"/>
                <a:cs typeface="Arial"/>
              </a:rPr>
              <a:t>/</a:t>
            </a:r>
            <a:r>
              <a:rPr sz="1800" b="1" spc="-200" dirty="0">
                <a:latin typeface="Arial"/>
                <a:cs typeface="Arial"/>
              </a:rPr>
              <a:t>htm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8875" y="4498340"/>
            <a:ext cx="92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Arial"/>
                <a:cs typeface="Arial"/>
              </a:rPr>
              <a:t>is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nor</a:t>
            </a:r>
            <a:r>
              <a:rPr sz="1800" b="1" spc="-300" dirty="0">
                <a:latin typeface="Arial"/>
                <a:cs typeface="Arial"/>
              </a:rPr>
              <a:t>m</a:t>
            </a:r>
            <a:r>
              <a:rPr sz="1800" b="1" spc="-185" dirty="0">
                <a:latin typeface="Arial"/>
                <a:cs typeface="Arial"/>
              </a:rPr>
              <a:t>a</a:t>
            </a:r>
            <a:r>
              <a:rPr sz="1800" b="1" spc="-100" dirty="0">
                <a:latin typeface="Arial"/>
                <a:cs typeface="Arial"/>
              </a:rPr>
              <a:t>l</a:t>
            </a:r>
            <a:r>
              <a:rPr sz="1800" b="1" spc="-1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64323" y="5230367"/>
            <a:ext cx="1905000" cy="1332230"/>
          </a:xfrm>
          <a:custGeom>
            <a:avLst/>
            <a:gdLst/>
            <a:ahLst/>
            <a:cxnLst/>
            <a:rect l="l" t="t" r="r" b="b"/>
            <a:pathLst>
              <a:path w="1905000" h="1332229">
                <a:moveTo>
                  <a:pt x="0" y="646175"/>
                </a:moveTo>
                <a:lnTo>
                  <a:pt x="317500" y="646175"/>
                </a:lnTo>
                <a:lnTo>
                  <a:pt x="44450" y="0"/>
                </a:lnTo>
                <a:lnTo>
                  <a:pt x="793750" y="646175"/>
                </a:lnTo>
                <a:lnTo>
                  <a:pt x="1905000" y="646175"/>
                </a:lnTo>
                <a:lnTo>
                  <a:pt x="1905000" y="760475"/>
                </a:lnTo>
                <a:lnTo>
                  <a:pt x="1905000" y="931925"/>
                </a:lnTo>
                <a:lnTo>
                  <a:pt x="1905000" y="1331975"/>
                </a:lnTo>
                <a:lnTo>
                  <a:pt x="793750" y="1331975"/>
                </a:lnTo>
                <a:lnTo>
                  <a:pt x="317500" y="1331975"/>
                </a:lnTo>
                <a:lnTo>
                  <a:pt x="0" y="1331975"/>
                </a:lnTo>
                <a:lnTo>
                  <a:pt x="0" y="931925"/>
                </a:lnTo>
                <a:lnTo>
                  <a:pt x="0" y="760475"/>
                </a:lnTo>
                <a:lnTo>
                  <a:pt x="0" y="6461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31709" y="5865672"/>
            <a:ext cx="157289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b="1" spc="-200" dirty="0">
                <a:latin typeface="Arial"/>
                <a:cs typeface="Arial"/>
              </a:rPr>
              <a:t>Th</a:t>
            </a:r>
            <a:r>
              <a:rPr sz="1800" b="1" spc="-100" dirty="0">
                <a:latin typeface="Arial"/>
                <a:cs typeface="Arial"/>
              </a:rPr>
              <a:t>i</a:t>
            </a:r>
            <a:r>
              <a:rPr sz="1800" b="1" spc="-185" dirty="0">
                <a:latin typeface="Arial"/>
                <a:cs typeface="Arial"/>
              </a:rPr>
              <a:t>s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229" dirty="0">
                <a:latin typeface="Arial"/>
                <a:cs typeface="Arial"/>
              </a:rPr>
              <a:t>H</a:t>
            </a:r>
            <a:r>
              <a:rPr sz="1800" b="1" spc="-200" dirty="0">
                <a:latin typeface="Arial"/>
                <a:cs typeface="Arial"/>
              </a:rPr>
              <a:t>T</a:t>
            </a:r>
            <a:r>
              <a:rPr sz="1800" b="1" spc="-280" dirty="0">
                <a:latin typeface="Arial"/>
                <a:cs typeface="Arial"/>
              </a:rPr>
              <a:t>M</a:t>
            </a:r>
            <a:r>
              <a:rPr sz="1800" b="1" spc="-200" dirty="0">
                <a:latin typeface="Arial"/>
                <a:cs typeface="Arial"/>
              </a:rPr>
              <a:t>L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t</a:t>
            </a:r>
            <a:r>
              <a:rPr sz="1800" b="1" spc="-195" dirty="0">
                <a:latin typeface="Arial"/>
                <a:cs typeface="Arial"/>
              </a:rPr>
              <a:t>e</a:t>
            </a:r>
            <a:r>
              <a:rPr sz="1800" b="1" spc="-190" dirty="0">
                <a:latin typeface="Arial"/>
                <a:cs typeface="Arial"/>
              </a:rPr>
              <a:t>x</a:t>
            </a:r>
            <a:r>
              <a:rPr sz="1800" b="1" spc="-110" dirty="0">
                <a:latin typeface="Arial"/>
                <a:cs typeface="Arial"/>
              </a:rPr>
              <a:t>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41275">
              <a:lnSpc>
                <a:spcPts val="2000"/>
              </a:lnSpc>
            </a:pPr>
            <a:r>
              <a:rPr sz="1800" b="1" spc="-190" dirty="0">
                <a:latin typeface="Arial"/>
                <a:cs typeface="Arial"/>
              </a:rPr>
              <a:t>se</a:t>
            </a:r>
            <a:r>
              <a:rPr sz="1800" b="1" spc="-155" dirty="0">
                <a:latin typeface="Arial"/>
                <a:cs typeface="Arial"/>
              </a:rPr>
              <a:t>nt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to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the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90" dirty="0">
                <a:latin typeface="Arial"/>
                <a:cs typeface="Arial"/>
              </a:rPr>
              <a:t>c</a:t>
            </a:r>
            <a:r>
              <a:rPr sz="1800" b="1" spc="-90" dirty="0">
                <a:latin typeface="Arial"/>
                <a:cs typeface="Arial"/>
              </a:rPr>
              <a:t>l</a:t>
            </a:r>
            <a:r>
              <a:rPr sz="1800" b="1" spc="-100" dirty="0">
                <a:latin typeface="Arial"/>
                <a:cs typeface="Arial"/>
              </a:rPr>
              <a:t>i</a:t>
            </a:r>
            <a:r>
              <a:rPr sz="1800" b="1" spc="-190" dirty="0">
                <a:latin typeface="Arial"/>
                <a:cs typeface="Arial"/>
              </a:rPr>
              <a:t>e</a:t>
            </a:r>
            <a:r>
              <a:rPr sz="1800" b="1" spc="-155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09445" y="5734811"/>
            <a:ext cx="3670300" cy="647700"/>
          </a:xfrm>
          <a:custGeom>
            <a:avLst/>
            <a:gdLst/>
            <a:ahLst/>
            <a:cxnLst/>
            <a:rect l="l" t="t" r="r" b="b"/>
            <a:pathLst>
              <a:path w="3670300" h="647700">
                <a:moveTo>
                  <a:pt x="1149223" y="0"/>
                </a:moveTo>
                <a:lnTo>
                  <a:pt x="1569339" y="0"/>
                </a:lnTo>
                <a:lnTo>
                  <a:pt x="2199513" y="0"/>
                </a:lnTo>
                <a:lnTo>
                  <a:pt x="3669919" y="0"/>
                </a:lnTo>
                <a:lnTo>
                  <a:pt x="3669919" y="377825"/>
                </a:lnTo>
                <a:lnTo>
                  <a:pt x="3669919" y="539750"/>
                </a:lnTo>
                <a:lnTo>
                  <a:pt x="3669919" y="647700"/>
                </a:lnTo>
                <a:lnTo>
                  <a:pt x="2199513" y="647700"/>
                </a:lnTo>
                <a:lnTo>
                  <a:pt x="1569339" y="647700"/>
                </a:lnTo>
                <a:lnTo>
                  <a:pt x="1149223" y="647700"/>
                </a:lnTo>
                <a:lnTo>
                  <a:pt x="1149223" y="539750"/>
                </a:lnTo>
                <a:lnTo>
                  <a:pt x="0" y="327025"/>
                </a:lnTo>
                <a:lnTo>
                  <a:pt x="1149223" y="377825"/>
                </a:lnTo>
                <a:lnTo>
                  <a:pt x="1149223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53333" y="4627245"/>
            <a:ext cx="2428240" cy="16287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marR="304165" algn="ctr">
              <a:lnSpc>
                <a:spcPct val="85100"/>
              </a:lnSpc>
              <a:spcBef>
                <a:spcPts val="420"/>
              </a:spcBef>
            </a:pPr>
            <a:r>
              <a:rPr sz="1800" b="1" i="1" spc="-170" dirty="0">
                <a:latin typeface="Arial"/>
                <a:cs typeface="Arial"/>
              </a:rPr>
              <a:t>out</a:t>
            </a:r>
            <a:r>
              <a:rPr sz="1800" b="1" i="1" spc="-100" dirty="0">
                <a:latin typeface="Arial"/>
                <a:cs typeface="Arial"/>
              </a:rPr>
              <a:t>.</a:t>
            </a:r>
            <a:r>
              <a:rPr sz="1800" b="1" i="1" spc="-145" dirty="0">
                <a:latin typeface="Arial"/>
                <a:cs typeface="Arial"/>
              </a:rPr>
              <a:t>print</a:t>
            </a:r>
            <a:r>
              <a:rPr sz="1800" b="1" i="1" spc="-100" dirty="0">
                <a:latin typeface="Arial"/>
                <a:cs typeface="Arial"/>
              </a:rPr>
              <a:t>l</a:t>
            </a:r>
            <a:r>
              <a:rPr sz="1800" b="1" i="1" spc="-155" dirty="0">
                <a:latin typeface="Arial"/>
                <a:cs typeface="Arial"/>
              </a:rPr>
              <a:t>n(</a:t>
            </a:r>
            <a:r>
              <a:rPr sz="1800" b="1" i="1" spc="-165" dirty="0">
                <a:latin typeface="Arial"/>
                <a:cs typeface="Arial"/>
              </a:rPr>
              <a:t>"</a:t>
            </a:r>
            <a:r>
              <a:rPr sz="1800" b="1" i="1" spc="-195" dirty="0">
                <a:latin typeface="Arial"/>
                <a:cs typeface="Arial"/>
              </a:rPr>
              <a:t>&lt;/BO</a:t>
            </a:r>
            <a:r>
              <a:rPr sz="1800" b="1" i="1" spc="-229" dirty="0">
                <a:latin typeface="Arial"/>
                <a:cs typeface="Arial"/>
              </a:rPr>
              <a:t>D</a:t>
            </a:r>
            <a:r>
              <a:rPr sz="1800" b="1" i="1" spc="-140" dirty="0">
                <a:latin typeface="Arial"/>
                <a:cs typeface="Arial"/>
              </a:rPr>
              <a:t>Y&gt;");  </a:t>
            </a:r>
            <a:r>
              <a:rPr sz="1800" b="1" i="1" spc="-160" dirty="0">
                <a:latin typeface="Arial"/>
                <a:cs typeface="Arial"/>
              </a:rPr>
              <a:t>out.println("&lt;/HTML&gt;"); </a:t>
            </a:r>
            <a:r>
              <a:rPr sz="1800" b="1" i="1" spc="-490" dirty="0">
                <a:latin typeface="Arial"/>
                <a:cs typeface="Arial"/>
              </a:rPr>
              <a:t> </a:t>
            </a:r>
            <a:r>
              <a:rPr sz="1800" b="1" i="1" spc="-150" dirty="0">
                <a:latin typeface="Arial"/>
                <a:cs typeface="Arial"/>
              </a:rPr>
              <a:t>out.close();</a:t>
            </a:r>
            <a:endParaRPr sz="1800">
              <a:latin typeface="Arial"/>
              <a:cs typeface="Arial"/>
            </a:endParaRPr>
          </a:p>
          <a:p>
            <a:pPr marR="502284" algn="ctr">
              <a:lnSpc>
                <a:spcPts val="1835"/>
              </a:lnSpc>
            </a:pPr>
            <a:r>
              <a:rPr sz="1800" b="1" i="1" spc="-13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14935" marR="5080" indent="16510">
              <a:lnSpc>
                <a:spcPts val="1839"/>
              </a:lnSpc>
              <a:spcBef>
                <a:spcPts val="1285"/>
              </a:spcBef>
            </a:pPr>
            <a:r>
              <a:rPr sz="1800" b="1" spc="-220" dirty="0">
                <a:latin typeface="Arial"/>
                <a:cs typeface="Arial"/>
              </a:rPr>
              <a:t>Do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200" dirty="0">
                <a:latin typeface="Arial"/>
                <a:cs typeface="Arial"/>
              </a:rPr>
              <a:t>n</a:t>
            </a:r>
            <a:r>
              <a:rPr sz="1800" b="1" spc="-210" dirty="0">
                <a:latin typeface="Arial"/>
                <a:cs typeface="Arial"/>
              </a:rPr>
              <a:t>o</a:t>
            </a:r>
            <a:r>
              <a:rPr sz="1800" b="1" spc="-110" dirty="0">
                <a:latin typeface="Arial"/>
                <a:cs typeface="Arial"/>
              </a:rPr>
              <a:t>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forg</a:t>
            </a:r>
            <a:r>
              <a:rPr sz="1800" b="1" spc="-195" dirty="0">
                <a:latin typeface="Arial"/>
                <a:cs typeface="Arial"/>
              </a:rPr>
              <a:t>e</a:t>
            </a:r>
            <a:r>
              <a:rPr sz="1800" b="1" spc="-110" dirty="0">
                <a:latin typeface="Arial"/>
                <a:cs typeface="Arial"/>
              </a:rPr>
              <a:t>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to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85" dirty="0">
                <a:latin typeface="Arial"/>
                <a:cs typeface="Arial"/>
              </a:rPr>
              <a:t>c</a:t>
            </a:r>
            <a:r>
              <a:rPr sz="1800" b="1" spc="-100" dirty="0">
                <a:latin typeface="Arial"/>
                <a:cs typeface="Arial"/>
              </a:rPr>
              <a:t>l</a:t>
            </a:r>
            <a:r>
              <a:rPr sz="1800" b="1" spc="-200" dirty="0">
                <a:latin typeface="Arial"/>
                <a:cs typeface="Arial"/>
              </a:rPr>
              <a:t>o</a:t>
            </a:r>
            <a:r>
              <a:rPr sz="1800" b="1" spc="-195" dirty="0">
                <a:latin typeface="Arial"/>
                <a:cs typeface="Arial"/>
              </a:rPr>
              <a:t>s</a:t>
            </a:r>
            <a:r>
              <a:rPr sz="1800" b="1" spc="-185" dirty="0">
                <a:latin typeface="Arial"/>
                <a:cs typeface="Arial"/>
              </a:rPr>
              <a:t>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the  </a:t>
            </a:r>
            <a:r>
              <a:rPr sz="1800" b="1" spc="-190" dirty="0">
                <a:latin typeface="Arial"/>
                <a:cs typeface="Arial"/>
              </a:rPr>
              <a:t>c</a:t>
            </a:r>
            <a:r>
              <a:rPr sz="1800" b="1" spc="-210" dirty="0">
                <a:latin typeface="Arial"/>
                <a:cs typeface="Arial"/>
              </a:rPr>
              <a:t>o</a:t>
            </a:r>
            <a:r>
              <a:rPr sz="1800" b="1" spc="-200" dirty="0">
                <a:latin typeface="Arial"/>
                <a:cs typeface="Arial"/>
              </a:rPr>
              <a:t>nn</a:t>
            </a:r>
            <a:r>
              <a:rPr sz="1800" b="1" spc="-195" dirty="0">
                <a:latin typeface="Arial"/>
                <a:cs typeface="Arial"/>
              </a:rPr>
              <a:t>e</a:t>
            </a:r>
            <a:r>
              <a:rPr sz="1800" b="1" spc="-150" dirty="0">
                <a:latin typeface="Arial"/>
                <a:cs typeface="Arial"/>
              </a:rPr>
              <a:t>ct</a:t>
            </a:r>
            <a:r>
              <a:rPr sz="1800" b="1" spc="-100" dirty="0">
                <a:latin typeface="Arial"/>
                <a:cs typeface="Arial"/>
              </a:rPr>
              <a:t>i</a:t>
            </a:r>
            <a:r>
              <a:rPr sz="1800" b="1" spc="-200" dirty="0">
                <a:latin typeface="Arial"/>
                <a:cs typeface="Arial"/>
              </a:rPr>
              <a:t>on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wit</a:t>
            </a:r>
            <a:r>
              <a:rPr sz="1800" b="1" spc="-200" dirty="0">
                <a:latin typeface="Arial"/>
                <a:cs typeface="Arial"/>
              </a:rPr>
              <a:t>h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the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85" dirty="0">
                <a:latin typeface="Arial"/>
                <a:cs typeface="Arial"/>
              </a:rPr>
              <a:t>c</a:t>
            </a:r>
            <a:r>
              <a:rPr sz="1800" b="1" spc="-100" dirty="0">
                <a:latin typeface="Arial"/>
                <a:cs typeface="Arial"/>
              </a:rPr>
              <a:t>l</a:t>
            </a:r>
            <a:r>
              <a:rPr sz="1800" b="1" spc="-90" dirty="0">
                <a:latin typeface="Arial"/>
                <a:cs typeface="Arial"/>
              </a:rPr>
              <a:t>i</a:t>
            </a:r>
            <a:r>
              <a:rPr sz="1800" b="1" spc="-190" dirty="0">
                <a:latin typeface="Arial"/>
                <a:cs typeface="Arial"/>
              </a:rPr>
              <a:t>e</a:t>
            </a:r>
            <a:r>
              <a:rPr sz="1800" b="1" spc="-155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01233" y="6561957"/>
            <a:ext cx="17684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800" i="1" dirty="0">
                <a:solidFill>
                  <a:srgbClr val="00543C"/>
                </a:solidFill>
                <a:latin typeface="Arial"/>
                <a:cs typeface="Arial"/>
              </a:rPr>
              <a:t>All work</a:t>
            </a:r>
            <a:r>
              <a:rPr sz="800" i="1" spc="-10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described</a:t>
            </a:r>
            <a:r>
              <a:rPr sz="800" i="1" spc="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00543C"/>
                </a:solidFill>
                <a:latin typeface="Arial"/>
                <a:cs typeface="Arial"/>
              </a:rPr>
              <a:t>was</a:t>
            </a:r>
            <a:r>
              <a:rPr sz="800" i="1" spc="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performed</a:t>
            </a:r>
            <a:r>
              <a:rPr sz="800" i="1" spc="30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by</a:t>
            </a:r>
            <a:r>
              <a:rPr sz="800" i="1" spc="1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00543C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207010"/>
            <a:ext cx="5984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70" dirty="0">
                <a:latin typeface="Arial"/>
                <a:cs typeface="Arial"/>
              </a:rPr>
              <a:t>A</a:t>
            </a:r>
            <a:r>
              <a:rPr b="1" spc="-130" dirty="0">
                <a:latin typeface="Arial"/>
                <a:cs typeface="Arial"/>
              </a:rPr>
              <a:t> </a:t>
            </a:r>
            <a:r>
              <a:rPr b="1" spc="-280" dirty="0">
                <a:latin typeface="Arial"/>
                <a:cs typeface="Arial"/>
              </a:rPr>
              <a:t>Simple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250" dirty="0">
                <a:latin typeface="Arial"/>
                <a:cs typeface="Arial"/>
              </a:rPr>
              <a:t>Servlet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270" dirty="0">
                <a:latin typeface="Arial"/>
                <a:cs typeface="Arial"/>
              </a:rPr>
              <a:t>That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285" dirty="0">
                <a:latin typeface="Arial"/>
                <a:cs typeface="Arial"/>
              </a:rPr>
              <a:t>Generates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250" dirty="0">
                <a:latin typeface="Arial"/>
                <a:cs typeface="Arial"/>
              </a:rPr>
              <a:t>Plain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265" dirty="0">
                <a:latin typeface="Arial"/>
                <a:cs typeface="Arial"/>
              </a:rPr>
              <a:t>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236" y="861187"/>
            <a:ext cx="734250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8945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import java.io.*;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import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javax.servlet.*;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import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javax.servlet.http.*;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HelloWorld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extends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HttpServlet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841500" marR="1091565" indent="-91503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public void doGet(HttpServletRequest request,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HttpServletResponse</a:t>
            </a:r>
            <a:r>
              <a:rPr sz="2000" spc="5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response)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throws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ServletException,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IOException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3034665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PrintWriter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response.getWriter();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out.println("Hello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World");</a:t>
            </a:r>
            <a:endParaRPr sz="20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9967" y="4130040"/>
            <a:ext cx="4953000" cy="202387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2450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70" dirty="0">
                <a:latin typeface="Arial"/>
                <a:cs typeface="Arial"/>
              </a:rPr>
              <a:t>Generatin</a:t>
            </a:r>
            <a:r>
              <a:rPr b="1" spc="-310" dirty="0">
                <a:latin typeface="Arial"/>
                <a:cs typeface="Arial"/>
              </a:rPr>
              <a:t>g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b="1" spc="-355" dirty="0">
                <a:latin typeface="Arial"/>
                <a:cs typeface="Arial"/>
              </a:rPr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60" y="1181836"/>
            <a:ext cx="7783830" cy="36537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4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Content-Type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header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spc="5" dirty="0">
                <a:latin typeface="Arial MT"/>
                <a:cs typeface="Arial MT"/>
              </a:rPr>
              <a:t>Use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response.setContentType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65A0E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Output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HTML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DOCTYPE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65A0E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spc="5" dirty="0">
                <a:latin typeface="Arial MT"/>
                <a:cs typeface="Arial MT"/>
              </a:rPr>
              <a:t>Use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HTML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validation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service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4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spc="-5" dirty="0">
                <a:latin typeface="Arial MT"/>
                <a:cs typeface="Arial MT"/>
                <a:hlinkClick r:id="rId2"/>
              </a:rPr>
              <a:t>http://validator.w3.org/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spc="-5" dirty="0">
                <a:latin typeface="Arial MT"/>
                <a:cs typeface="Arial MT"/>
                <a:hlinkClick r:id="rId3"/>
              </a:rPr>
              <a:t>http://www.htmlhelp.com/tools/validator/</a:t>
            </a:r>
            <a:endParaRPr sz="2000">
              <a:latin typeface="Arial MT"/>
              <a:cs typeface="Arial MT"/>
            </a:endParaRPr>
          </a:p>
          <a:p>
            <a:pPr marL="584200" marR="5080" lvl="1" indent="-190500">
              <a:lnSpc>
                <a:spcPts val="2160"/>
              </a:lnSpc>
              <a:spcBef>
                <a:spcPts val="509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behind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firewall,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them,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HTML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upload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validate.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589" y="154686"/>
            <a:ext cx="4378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70" dirty="0">
                <a:latin typeface="Arial"/>
                <a:cs typeface="Arial"/>
              </a:rPr>
              <a:t>A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0" dirty="0">
                <a:latin typeface="Arial"/>
                <a:cs typeface="Arial"/>
              </a:rPr>
              <a:t>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270" dirty="0">
                <a:latin typeface="Arial"/>
                <a:cs typeface="Arial"/>
              </a:rPr>
              <a:t>That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390" dirty="0">
                <a:latin typeface="Arial"/>
                <a:cs typeface="Arial"/>
              </a:rPr>
              <a:t>G</a:t>
            </a:r>
            <a:r>
              <a:rPr b="1" spc="-275" dirty="0">
                <a:latin typeface="Arial"/>
                <a:cs typeface="Arial"/>
              </a:rPr>
              <a:t>ener</a:t>
            </a:r>
            <a:r>
              <a:rPr b="1" spc="-295" dirty="0">
                <a:latin typeface="Arial"/>
                <a:cs typeface="Arial"/>
              </a:rPr>
              <a:t>a</a:t>
            </a:r>
            <a:r>
              <a:rPr b="1" spc="-245" dirty="0">
                <a:latin typeface="Arial"/>
                <a:cs typeface="Arial"/>
              </a:rPr>
              <a:t>tes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355" dirty="0">
                <a:latin typeface="Arial"/>
                <a:cs typeface="Arial"/>
              </a:rPr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236" y="1019123"/>
            <a:ext cx="8026400" cy="29838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HelloWWW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extends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HttpServlet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926465" algn="just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doGet(HttpServletRequest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request,</a:t>
            </a:r>
            <a:endParaRPr sz="2000">
              <a:latin typeface="Arial MT"/>
              <a:cs typeface="Arial MT"/>
            </a:endParaRPr>
          </a:p>
          <a:p>
            <a:pPr marL="2755900" marR="861694" algn="just">
              <a:lnSpc>
                <a:spcPct val="110000"/>
              </a:lnSpc>
            </a:pPr>
            <a:r>
              <a:rPr sz="2000" dirty="0">
                <a:latin typeface="Arial MT"/>
                <a:cs typeface="Arial MT"/>
              </a:rPr>
              <a:t>HttpServletResponse</a:t>
            </a:r>
            <a:r>
              <a:rPr sz="2000" spc="5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response)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throws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ServletException,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IOException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841500" marR="1882139" algn="just">
              <a:lnSpc>
                <a:spcPct val="110000"/>
              </a:lnSpc>
            </a:pPr>
            <a:r>
              <a:rPr sz="2000" spc="-5" dirty="0">
                <a:latin typeface="Arial MT"/>
                <a:cs typeface="Arial MT"/>
              </a:rPr>
              <a:t>response.setContentType("text/html");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PrintWriter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5" dirty="0">
                <a:latin typeface="Arial MT"/>
                <a:cs typeface="Arial MT"/>
              </a:rPr>
              <a:t> response.getWriter();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docType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endParaRPr sz="2000">
              <a:latin typeface="Arial MT"/>
              <a:cs typeface="Arial MT"/>
            </a:endParaRPr>
          </a:p>
          <a:p>
            <a:pPr marL="1624965">
              <a:lnSpc>
                <a:spcPts val="2280"/>
              </a:lnSpc>
              <a:spcBef>
                <a:spcPts val="240"/>
              </a:spcBef>
            </a:pPr>
            <a:r>
              <a:rPr sz="2000" dirty="0">
                <a:latin typeface="Arial MT"/>
                <a:cs typeface="Arial MT"/>
              </a:rPr>
              <a:t>"&lt;!DOCTYPE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HTML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5" dirty="0">
                <a:latin typeface="Arial MT"/>
                <a:cs typeface="Arial MT"/>
              </a:rPr>
              <a:t> \"-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//W3C//DTD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HTML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4.0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</a:t>
            </a:r>
            <a:endParaRPr sz="2000">
              <a:latin typeface="Arial MT"/>
              <a:cs typeface="Arial MT"/>
            </a:endParaRPr>
          </a:p>
          <a:p>
            <a:pPr marL="1841500">
              <a:lnSpc>
                <a:spcPts val="2280"/>
              </a:lnSpc>
              <a:tabLst>
                <a:tab pos="2129790" algn="l"/>
                <a:tab pos="4841240" algn="l"/>
              </a:tabLst>
            </a:pPr>
            <a:r>
              <a:rPr sz="2000" dirty="0">
                <a:latin typeface="Arial MT"/>
                <a:cs typeface="Arial MT"/>
              </a:rPr>
              <a:t>+	</a:t>
            </a:r>
            <a:r>
              <a:rPr sz="2000" spc="-5" dirty="0">
                <a:latin typeface="Arial MT"/>
                <a:cs typeface="Arial MT"/>
              </a:rPr>
              <a:t>"Transitional//EN\"&gt;\n“;	</a:t>
            </a:r>
            <a:r>
              <a:rPr sz="2000" dirty="0">
                <a:latin typeface="Arial MT"/>
                <a:cs typeface="Arial MT"/>
              </a:rPr>
              <a:t>out.println(docType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3186" y="4043785"/>
          <a:ext cx="8137524" cy="1961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/>
                <a:gridCol w="667384"/>
                <a:gridCol w="6024245"/>
              </a:tblGrid>
              <a:tr h="64494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+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4146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+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"&lt;HTML&gt;\n"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"&lt;HEAD&gt;&lt;TITLE&gt;Hello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WWW&lt;/TITLE&gt;&lt;/HEAD&gt;\n"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</a:tr>
              <a:tr h="3356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+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"&lt;BODY&gt;\n"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+"&lt;H1&gt;Hello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WWW&lt;/H1&gt;\n"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</a:tr>
              <a:tr h="3354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+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"&lt;/BODY&gt;&lt;/HTML&gt;");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</a:tr>
              <a:tr h="335254">
                <a:tc>
                  <a:txBody>
                    <a:bodyPr/>
                    <a:lstStyle/>
                    <a:p>
                      <a:pPr marL="9455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}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9806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}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3569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300" dirty="0">
                <a:latin typeface="Arial"/>
                <a:cs typeface="Arial"/>
              </a:rPr>
              <a:t>e</a:t>
            </a:r>
            <a:r>
              <a:rPr b="1" spc="-204" dirty="0">
                <a:latin typeface="Arial"/>
                <a:cs typeface="Arial"/>
              </a:rPr>
              <a:t>r</a:t>
            </a:r>
            <a:r>
              <a:rPr b="1" spc="-170" dirty="0">
                <a:latin typeface="Arial"/>
                <a:cs typeface="Arial"/>
              </a:rPr>
              <a:t>-</a:t>
            </a:r>
            <a:r>
              <a:rPr b="1" spc="-250" dirty="0">
                <a:latin typeface="Arial"/>
                <a:cs typeface="Arial"/>
              </a:rPr>
              <a:t>sid</a:t>
            </a:r>
            <a:r>
              <a:rPr b="1" spc="-285" dirty="0">
                <a:latin typeface="Arial"/>
                <a:cs typeface="Arial"/>
              </a:rPr>
              <a:t>e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spc="-300" dirty="0">
                <a:latin typeface="Arial"/>
                <a:cs typeface="Arial"/>
              </a:rPr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60" y="937361"/>
            <a:ext cx="8305800" cy="35617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5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cases,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client-side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applications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insufficient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Heavy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processing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Communication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clients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available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server-side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E65A0E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useful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send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server,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there.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203200" marR="6985" indent="-190500">
              <a:lnSpc>
                <a:spcPct val="10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technologies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available: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CGI,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Servlets,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JSP,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ASP,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PHP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2660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4" dirty="0">
                <a:latin typeface="Arial"/>
                <a:cs typeface="Arial"/>
              </a:rPr>
              <a:t>Initializin</a:t>
            </a:r>
            <a:r>
              <a:rPr b="1" spc="-310" dirty="0">
                <a:latin typeface="Arial"/>
                <a:cs typeface="Arial"/>
              </a:rPr>
              <a:t>g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355" dirty="0">
                <a:latin typeface="Arial"/>
                <a:cs typeface="Arial"/>
              </a:rPr>
              <a:t>S</a:t>
            </a:r>
            <a:r>
              <a:rPr b="1" spc="-245" dirty="0">
                <a:latin typeface="Arial"/>
                <a:cs typeface="Arial"/>
              </a:rPr>
              <a:t>er</a:t>
            </a:r>
            <a:r>
              <a:rPr b="1" spc="-300" dirty="0">
                <a:latin typeface="Arial"/>
                <a:cs typeface="Arial"/>
              </a:rPr>
              <a:t>v</a:t>
            </a:r>
            <a:r>
              <a:rPr b="1" spc="-225" dirty="0">
                <a:latin typeface="Arial"/>
                <a:cs typeface="Arial"/>
              </a:rPr>
              <a:t>lets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60" y="863853"/>
            <a:ext cx="7811770" cy="3273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0500">
              <a:lnSpc>
                <a:spcPts val="2255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Common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real-life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servlets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ts val="2255"/>
              </a:lnSpc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spc="-5" dirty="0">
                <a:latin typeface="Arial MT"/>
                <a:cs typeface="Arial MT"/>
              </a:rPr>
              <a:t>E.g.,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initializing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database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connection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pools.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E65A0E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spc="5" dirty="0">
                <a:latin typeface="Arial MT"/>
                <a:cs typeface="Arial MT"/>
              </a:rPr>
              <a:t>Use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ServletConfig.getInitParameter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initialization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web.xml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2.2/2.3)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…/WEB-INF/web.xml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Many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custom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interfaces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web.xml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65A0E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even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you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don’t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parameters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6189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70" dirty="0">
                <a:latin typeface="Arial"/>
                <a:cs typeface="Arial"/>
              </a:rPr>
              <a:t>A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0" dirty="0">
                <a:latin typeface="Arial"/>
                <a:cs typeface="Arial"/>
              </a:rPr>
              <a:t>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270" dirty="0">
                <a:latin typeface="Arial"/>
                <a:cs typeface="Arial"/>
              </a:rPr>
              <a:t>That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305" dirty="0">
                <a:latin typeface="Arial"/>
                <a:cs typeface="Arial"/>
              </a:rPr>
              <a:t>Uses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210" dirty="0">
                <a:latin typeface="Arial"/>
                <a:cs typeface="Arial"/>
              </a:rPr>
              <a:t>Initializatio</a:t>
            </a:r>
            <a:r>
              <a:rPr b="1" spc="-310" dirty="0">
                <a:latin typeface="Arial"/>
                <a:cs typeface="Arial"/>
              </a:rPr>
              <a:t>n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b="1" spc="-340" dirty="0">
                <a:latin typeface="Arial"/>
                <a:cs typeface="Arial"/>
              </a:rPr>
              <a:t>P</a:t>
            </a:r>
            <a:r>
              <a:rPr b="1" spc="-295" dirty="0">
                <a:latin typeface="Arial"/>
                <a:cs typeface="Arial"/>
              </a:rPr>
              <a:t>a</a:t>
            </a:r>
            <a:r>
              <a:rPr b="1" spc="-280" dirty="0">
                <a:latin typeface="Arial"/>
                <a:cs typeface="Arial"/>
              </a:rPr>
              <a:t>ramete</a:t>
            </a:r>
            <a:r>
              <a:rPr b="1" spc="-215" dirty="0">
                <a:latin typeface="Arial"/>
                <a:cs typeface="Arial"/>
              </a:rPr>
              <a:t>r</a:t>
            </a:r>
            <a:r>
              <a:rPr b="1" spc="-285" dirty="0"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286" y="1005332"/>
            <a:ext cx="7654925" cy="44469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00355" marR="2145665" indent="-28829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ShowMessage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extends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HttpServlet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private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message;</a:t>
            </a:r>
            <a:endParaRPr sz="2000">
              <a:latin typeface="Arial MT"/>
              <a:cs typeface="Arial MT"/>
            </a:endParaRPr>
          </a:p>
          <a:p>
            <a:pPr marL="300355" marR="1951355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private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defaultMessage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"No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message.";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private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repeats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926465" marR="1325245" indent="-626745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public void init() throws ServletException {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ServletConfig config = getServletConfig();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message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0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config.getInitParameter("message"); </a:t>
            </a:r>
            <a:r>
              <a:rPr sz="2000" spc="-5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(message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null)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346200">
              <a:lnSpc>
                <a:spcPts val="2010"/>
              </a:lnSpc>
            </a:pPr>
            <a:r>
              <a:rPr sz="2000" dirty="0">
                <a:latin typeface="Arial MT"/>
                <a:cs typeface="Arial MT"/>
              </a:rPr>
              <a:t>message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defaultMessage;</a:t>
            </a:r>
            <a:endParaRPr sz="2000">
              <a:latin typeface="Arial MT"/>
              <a:cs typeface="Arial MT"/>
            </a:endParaRPr>
          </a:p>
          <a:p>
            <a:pPr marL="926465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926465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try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346200">
              <a:lnSpc>
                <a:spcPts val="2160"/>
              </a:lnSpc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String repeatString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config.getInitParameter("repeats");</a:t>
            </a:r>
            <a:endParaRPr sz="2000">
              <a:latin typeface="Arial MT"/>
              <a:cs typeface="Arial MT"/>
            </a:endParaRPr>
          </a:p>
          <a:p>
            <a:pPr marL="1346200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repeats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 </a:t>
            </a:r>
            <a:r>
              <a:rPr sz="2000" spc="-5" dirty="0">
                <a:latin typeface="Arial MT"/>
                <a:cs typeface="Arial MT"/>
              </a:rPr>
              <a:t>Integer.parseInt(repeatString);</a:t>
            </a:r>
            <a:endParaRPr sz="2000">
              <a:latin typeface="Arial MT"/>
              <a:cs typeface="Arial MT"/>
            </a:endParaRPr>
          </a:p>
          <a:p>
            <a:pPr marL="926465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r>
              <a:rPr sz="2000" spc="-5" dirty="0">
                <a:latin typeface="Arial MT"/>
                <a:cs typeface="Arial MT"/>
              </a:rPr>
              <a:t> catch(NumberFormatException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nfe)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{}</a:t>
            </a:r>
            <a:endParaRPr sz="2000">
              <a:latin typeface="Arial MT"/>
              <a:cs typeface="Arial MT"/>
            </a:endParaRPr>
          </a:p>
          <a:p>
            <a:pPr marL="30035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39141"/>
            <a:ext cx="308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5" dirty="0">
                <a:latin typeface="Arial"/>
                <a:cs typeface="Arial"/>
              </a:rPr>
              <a:t>ShowMe</a:t>
            </a:r>
            <a:r>
              <a:rPr b="1" spc="-300" dirty="0">
                <a:latin typeface="Arial"/>
                <a:cs typeface="Arial"/>
              </a:rPr>
              <a:t>ssag</a:t>
            </a:r>
            <a:r>
              <a:rPr b="1" spc="-285" dirty="0">
                <a:latin typeface="Arial"/>
                <a:cs typeface="Arial"/>
              </a:rPr>
              <a:t>e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340" dirty="0">
                <a:latin typeface="Arial"/>
                <a:cs typeface="Arial"/>
              </a:rPr>
              <a:t>S</a:t>
            </a:r>
            <a:r>
              <a:rPr b="1" spc="-300" dirty="0">
                <a:latin typeface="Arial"/>
                <a:cs typeface="Arial"/>
              </a:rPr>
              <a:t>e</a:t>
            </a:r>
            <a:r>
              <a:rPr b="1" spc="-200" dirty="0">
                <a:latin typeface="Arial"/>
                <a:cs typeface="Arial"/>
              </a:rPr>
              <a:t>r</a:t>
            </a:r>
            <a:r>
              <a:rPr b="1" spc="-295" dirty="0">
                <a:latin typeface="Arial"/>
                <a:cs typeface="Arial"/>
              </a:rPr>
              <a:t>v</a:t>
            </a:r>
            <a:r>
              <a:rPr b="1" spc="-204" dirty="0">
                <a:latin typeface="Arial"/>
                <a:cs typeface="Arial"/>
              </a:rPr>
              <a:t>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261" y="926693"/>
            <a:ext cx="6255385" cy="49523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835150" marR="5080" indent="-1341755">
              <a:lnSpc>
                <a:spcPct val="104000"/>
              </a:lnSpc>
              <a:spcBef>
                <a:spcPts val="195"/>
              </a:spcBef>
            </a:pPr>
            <a:r>
              <a:rPr sz="2000" dirty="0">
                <a:latin typeface="Arial MT"/>
                <a:cs typeface="Arial MT"/>
              </a:rPr>
              <a:t>public void doGet(HttpServletRequest request,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HttpServletResponse</a:t>
            </a:r>
            <a:r>
              <a:rPr sz="2000" spc="5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response)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throws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ServletException,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IOException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996950" marR="5486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response.setContentType("text/html"); </a:t>
            </a:r>
            <a:r>
              <a:rPr sz="2000" dirty="0">
                <a:latin typeface="Arial MT"/>
                <a:cs typeface="Arial MT"/>
              </a:rPr>
              <a:t> PrintWriter out = </a:t>
            </a:r>
            <a:r>
              <a:rPr sz="2000" spc="-5" dirty="0">
                <a:latin typeface="Arial MT"/>
                <a:cs typeface="Arial MT"/>
              </a:rPr>
              <a:t>response.getWriter(); </a:t>
            </a:r>
            <a:r>
              <a:rPr sz="2000" dirty="0">
                <a:latin typeface="Arial MT"/>
                <a:cs typeface="Arial MT"/>
              </a:rPr>
              <a:t> String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title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ShowMessage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Servlet";</a:t>
            </a:r>
            <a:endParaRPr sz="2000">
              <a:latin typeface="Arial MT"/>
              <a:cs typeface="Arial MT"/>
            </a:endParaRPr>
          </a:p>
          <a:p>
            <a:pPr marL="1270000" marR="34925" indent="-27305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out.println(ServletUtilities.headWithTitle(title)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"&lt;BODY BGCOLOR=\"#FDF5E6\"&gt;\n" +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"&lt;H1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ALIGN=CENTER&gt;"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title</a:t>
            </a:r>
            <a:r>
              <a:rPr sz="2000" dirty="0">
                <a:latin typeface="Arial MT"/>
                <a:cs typeface="Arial MT"/>
              </a:rPr>
              <a:t> +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"&lt;/H1&gt;");</a:t>
            </a:r>
            <a:endParaRPr sz="2000">
              <a:latin typeface="Arial MT"/>
              <a:cs typeface="Arial MT"/>
            </a:endParaRPr>
          </a:p>
          <a:p>
            <a:pPr marL="1841500" marR="901065" indent="-84455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for(int i=0; i&lt;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repeats</a:t>
            </a:r>
            <a:r>
              <a:rPr sz="2000" dirty="0">
                <a:latin typeface="Arial MT"/>
                <a:cs typeface="Arial MT"/>
              </a:rPr>
              <a:t>; i++) {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out.println(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message</a:t>
            </a:r>
            <a:r>
              <a:rPr sz="20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"&lt;BR&gt;");</a:t>
            </a:r>
            <a:endParaRPr sz="2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out.println("&lt;/BODY&gt;&lt;/HTML&gt;");</a:t>
            </a:r>
            <a:endParaRPr sz="2000">
              <a:latin typeface="Arial MT"/>
              <a:cs typeface="Arial MT"/>
            </a:endParaRPr>
          </a:p>
          <a:p>
            <a:pPr marL="37020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5655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5815" algn="l"/>
              </a:tabLst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65" dirty="0">
                <a:latin typeface="Arial"/>
                <a:cs typeface="Arial"/>
              </a:rPr>
              <a:t>t</a:t>
            </a:r>
            <a:r>
              <a:rPr b="1" spc="-235" dirty="0">
                <a:latin typeface="Arial"/>
                <a:cs typeface="Arial"/>
              </a:rPr>
              <a:t>in</a:t>
            </a:r>
            <a:r>
              <a:rPr b="1" spc="-310" dirty="0">
                <a:latin typeface="Arial"/>
                <a:cs typeface="Arial"/>
              </a:rPr>
              <a:t>g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04" dirty="0">
                <a:latin typeface="Arial"/>
                <a:cs typeface="Arial"/>
              </a:rPr>
              <a:t>Ini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75" dirty="0">
                <a:latin typeface="Arial"/>
                <a:cs typeface="Arial"/>
              </a:rPr>
              <a:t>Par</a:t>
            </a:r>
            <a:r>
              <a:rPr b="1" spc="-295" dirty="0">
                <a:latin typeface="Arial"/>
                <a:cs typeface="Arial"/>
              </a:rPr>
              <a:t>a</a:t>
            </a:r>
            <a:r>
              <a:rPr b="1" spc="-280" dirty="0">
                <a:latin typeface="Arial"/>
                <a:cs typeface="Arial"/>
              </a:rPr>
              <a:t>meters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-250" dirty="0">
                <a:latin typeface="Arial"/>
                <a:cs typeface="Arial"/>
              </a:rPr>
              <a:t>(Ser</a:t>
            </a:r>
            <a:r>
              <a:rPr b="1" spc="-300" dirty="0">
                <a:latin typeface="Arial"/>
                <a:cs typeface="Arial"/>
              </a:rPr>
              <a:t>v</a:t>
            </a:r>
            <a:r>
              <a:rPr b="1" spc="-204" dirty="0">
                <a:latin typeface="Arial"/>
                <a:cs typeface="Arial"/>
              </a:rPr>
              <a:t>let</a:t>
            </a:r>
            <a:r>
              <a:rPr b="1" spc="-285" dirty="0">
                <a:latin typeface="Arial"/>
                <a:cs typeface="Arial"/>
              </a:rPr>
              <a:t>s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20" dirty="0">
                <a:latin typeface="Arial"/>
                <a:cs typeface="Arial"/>
              </a:rPr>
              <a:t>2.2/2.</a:t>
            </a:r>
            <a:r>
              <a:rPr b="1" spc="-295" dirty="0">
                <a:latin typeface="Arial"/>
                <a:cs typeface="Arial"/>
              </a:rPr>
              <a:t>3</a:t>
            </a:r>
            <a:r>
              <a:rPr b="1" spc="-170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60" y="1188846"/>
            <a:ext cx="6318250" cy="48545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1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1800" i="1" spc="-5" dirty="0">
                <a:latin typeface="Arial"/>
                <a:cs typeface="Arial"/>
              </a:rPr>
              <a:t>...</a:t>
            </a:r>
            <a:r>
              <a:rPr sz="1800" spc="-5" dirty="0">
                <a:latin typeface="Arial MT"/>
                <a:cs typeface="Arial MT"/>
              </a:rPr>
              <a:t>\WEB-INF\web.xml</a:t>
            </a:r>
            <a:endParaRPr sz="18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15"/>
              </a:spcBef>
              <a:buClr>
                <a:srgbClr val="E65A0E"/>
              </a:buClr>
              <a:buFont typeface="Arial MT"/>
              <a:buChar char="•"/>
              <a:tabLst>
                <a:tab pos="584200" algn="l"/>
              </a:tabLst>
            </a:pPr>
            <a:r>
              <a:rPr sz="1800" i="1" spc="-5" dirty="0">
                <a:latin typeface="Arial"/>
                <a:cs typeface="Arial"/>
              </a:rPr>
              <a:t>tomcat_install_dir</a:t>
            </a:r>
            <a:r>
              <a:rPr sz="1800" spc="-5" dirty="0">
                <a:latin typeface="Arial MT"/>
                <a:cs typeface="Arial MT"/>
              </a:rPr>
              <a:t>\webapps\examples\WEB-INF\web.xml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Arial MT"/>
                <a:cs typeface="Arial MT"/>
              </a:rPr>
              <a:t>&lt;web-app&gt;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Arial MT"/>
                <a:cs typeface="Arial MT"/>
              </a:rPr>
              <a:t>&lt;servlet&gt;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&lt;servlet-name&gt;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ShowMsg</a:t>
            </a:r>
            <a:r>
              <a:rPr sz="1800" spc="-5" dirty="0">
                <a:latin typeface="Arial MT"/>
                <a:cs typeface="Arial MT"/>
              </a:rPr>
              <a:t>&lt;/servlet-name&gt;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&lt;servlet-class&gt;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coreservlets.ShowMessage</a:t>
            </a:r>
            <a:r>
              <a:rPr sz="1800" spc="-5" dirty="0">
                <a:latin typeface="Arial MT"/>
                <a:cs typeface="Arial MT"/>
              </a:rPr>
              <a:t>&lt;/servlet-class&gt;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latin typeface="Arial MT"/>
                <a:cs typeface="Arial MT"/>
              </a:rPr>
              <a:t>&lt;init-param&gt;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&lt;param-name&gt;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message</a:t>
            </a:r>
            <a:r>
              <a:rPr sz="1800" spc="-5" dirty="0">
                <a:latin typeface="Arial MT"/>
                <a:cs typeface="Arial MT"/>
              </a:rPr>
              <a:t>&lt;/param-name&gt;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latin typeface="Arial MT"/>
                <a:cs typeface="Arial MT"/>
              </a:rPr>
              <a:t>&lt;param-value&gt;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Shibboleth</a:t>
            </a:r>
            <a:r>
              <a:rPr sz="1800" spc="-5" dirty="0">
                <a:latin typeface="Arial MT"/>
                <a:cs typeface="Arial MT"/>
              </a:rPr>
              <a:t>&lt;/param-value&gt;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&lt;/init-param&gt;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&lt;init-param&gt;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latin typeface="Arial MT"/>
                <a:cs typeface="Arial MT"/>
              </a:rPr>
              <a:t>&lt;param-name&gt;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repeats</a:t>
            </a:r>
            <a:r>
              <a:rPr sz="1800" spc="-5" dirty="0">
                <a:latin typeface="Arial MT"/>
                <a:cs typeface="Arial MT"/>
              </a:rPr>
              <a:t>&lt;/param-name&gt;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&lt;param-value&gt;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r>
              <a:rPr sz="1800" spc="-5" dirty="0">
                <a:latin typeface="Arial MT"/>
                <a:cs typeface="Arial MT"/>
              </a:rPr>
              <a:t>&lt;/param-value&gt;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&lt;/init-param&gt;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 MT"/>
                <a:cs typeface="Arial MT"/>
              </a:rPr>
              <a:t>&lt;/servlet&gt;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Arial MT"/>
                <a:cs typeface="Arial MT"/>
              </a:rPr>
              <a:t>&lt;/web-app&gt;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41343"/>
            <a:ext cx="9143999" cy="496196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86" y="776477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25908">
            <a:solidFill>
              <a:srgbClr val="DFDB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3005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30" dirty="0">
                <a:latin typeface="Arial"/>
                <a:cs typeface="Arial"/>
              </a:rPr>
              <a:t>ShowMess</a:t>
            </a:r>
            <a:r>
              <a:rPr b="1" spc="-295" dirty="0">
                <a:latin typeface="Arial"/>
                <a:cs typeface="Arial"/>
              </a:rPr>
              <a:t>a</a:t>
            </a:r>
            <a:r>
              <a:rPr b="1" spc="-300" dirty="0">
                <a:latin typeface="Arial"/>
                <a:cs typeface="Arial"/>
              </a:rPr>
              <a:t>ge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spc="-260" dirty="0">
                <a:latin typeface="Arial"/>
                <a:cs typeface="Arial"/>
              </a:rPr>
              <a:t>Result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600200" y="1676400"/>
            <a:ext cx="6400800" cy="4577080"/>
            <a:chOff x="1600200" y="1676400"/>
            <a:chExt cx="6400800" cy="45770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676400"/>
              <a:ext cx="6400800" cy="45765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24600" y="2851403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0" y="152400"/>
                  </a:moveTo>
                  <a:lnTo>
                    <a:pt x="17456" y="114864"/>
                  </a:lnTo>
                  <a:lnTo>
                    <a:pt x="66967" y="80741"/>
                  </a:lnTo>
                  <a:lnTo>
                    <a:pt x="102403" y="65316"/>
                  </a:lnTo>
                  <a:lnTo>
                    <a:pt x="144245" y="51171"/>
                  </a:lnTo>
                  <a:lnTo>
                    <a:pt x="191958" y="38450"/>
                  </a:lnTo>
                  <a:lnTo>
                    <a:pt x="245005" y="27296"/>
                  </a:lnTo>
                  <a:lnTo>
                    <a:pt x="302850" y="17849"/>
                  </a:lnTo>
                  <a:lnTo>
                    <a:pt x="364958" y="10254"/>
                  </a:lnTo>
                  <a:lnTo>
                    <a:pt x="430793" y="4652"/>
                  </a:lnTo>
                  <a:lnTo>
                    <a:pt x="499819" y="1186"/>
                  </a:lnTo>
                  <a:lnTo>
                    <a:pt x="571500" y="0"/>
                  </a:lnTo>
                  <a:lnTo>
                    <a:pt x="643180" y="1186"/>
                  </a:lnTo>
                  <a:lnTo>
                    <a:pt x="712206" y="4652"/>
                  </a:lnTo>
                  <a:lnTo>
                    <a:pt x="778041" y="10254"/>
                  </a:lnTo>
                  <a:lnTo>
                    <a:pt x="840149" y="17849"/>
                  </a:lnTo>
                  <a:lnTo>
                    <a:pt x="897994" y="27296"/>
                  </a:lnTo>
                  <a:lnTo>
                    <a:pt x="951041" y="38450"/>
                  </a:lnTo>
                  <a:lnTo>
                    <a:pt x="998754" y="51171"/>
                  </a:lnTo>
                  <a:lnTo>
                    <a:pt x="1040596" y="65316"/>
                  </a:lnTo>
                  <a:lnTo>
                    <a:pt x="1076032" y="80741"/>
                  </a:lnTo>
                  <a:lnTo>
                    <a:pt x="1125543" y="114864"/>
                  </a:lnTo>
                  <a:lnTo>
                    <a:pt x="1143000" y="152400"/>
                  </a:lnTo>
                  <a:lnTo>
                    <a:pt x="1138546" y="171523"/>
                  </a:lnTo>
                  <a:lnTo>
                    <a:pt x="1104527" y="207494"/>
                  </a:lnTo>
                  <a:lnTo>
                    <a:pt x="1040596" y="239483"/>
                  </a:lnTo>
                  <a:lnTo>
                    <a:pt x="998754" y="253628"/>
                  </a:lnTo>
                  <a:lnTo>
                    <a:pt x="951041" y="266349"/>
                  </a:lnTo>
                  <a:lnTo>
                    <a:pt x="897994" y="277503"/>
                  </a:lnTo>
                  <a:lnTo>
                    <a:pt x="840149" y="286950"/>
                  </a:lnTo>
                  <a:lnTo>
                    <a:pt x="778041" y="294545"/>
                  </a:lnTo>
                  <a:lnTo>
                    <a:pt x="712206" y="300147"/>
                  </a:lnTo>
                  <a:lnTo>
                    <a:pt x="643180" y="303613"/>
                  </a:lnTo>
                  <a:lnTo>
                    <a:pt x="571500" y="304800"/>
                  </a:lnTo>
                  <a:lnTo>
                    <a:pt x="499819" y="303613"/>
                  </a:lnTo>
                  <a:lnTo>
                    <a:pt x="430793" y="300147"/>
                  </a:lnTo>
                  <a:lnTo>
                    <a:pt x="364958" y="294545"/>
                  </a:lnTo>
                  <a:lnTo>
                    <a:pt x="302850" y="286950"/>
                  </a:lnTo>
                  <a:lnTo>
                    <a:pt x="245005" y="277503"/>
                  </a:lnTo>
                  <a:lnTo>
                    <a:pt x="191958" y="266349"/>
                  </a:lnTo>
                  <a:lnTo>
                    <a:pt x="144245" y="253628"/>
                  </a:lnTo>
                  <a:lnTo>
                    <a:pt x="102403" y="239483"/>
                  </a:lnTo>
                  <a:lnTo>
                    <a:pt x="66967" y="224058"/>
                  </a:lnTo>
                  <a:lnTo>
                    <a:pt x="17456" y="189935"/>
                  </a:lnTo>
                  <a:lnTo>
                    <a:pt x="0" y="152400"/>
                  </a:lnTo>
                  <a:close/>
                </a:path>
              </a:pathLst>
            </a:custGeom>
            <a:ln w="640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16586"/>
            <a:ext cx="1353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35" dirty="0">
                <a:latin typeface="Arial"/>
                <a:cs typeface="Arial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859" y="950798"/>
            <a:ext cx="7381875" cy="3852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0500">
              <a:lnSpc>
                <a:spcPts val="2280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Servlets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efficient,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portable,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powerful,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widely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accepted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industry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ts val="228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Regardless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deployment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free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endParaRPr sz="2000">
              <a:latin typeface="Arial MT"/>
              <a:cs typeface="Arial MT"/>
            </a:endParaRPr>
          </a:p>
          <a:p>
            <a:pPr marL="2032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desktop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development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ts val="2255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Getting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started: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075"/>
              </a:lnSpc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your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CLASSPATH</a:t>
            </a:r>
            <a:endParaRPr sz="2000">
              <a:latin typeface="Arial MT"/>
              <a:cs typeface="Arial MT"/>
            </a:endParaRPr>
          </a:p>
          <a:p>
            <a:pPr marL="951230" lvl="2" indent="-177165">
              <a:lnSpc>
                <a:spcPts val="2039"/>
              </a:lnSpc>
              <a:buClr>
                <a:srgbClr val="C7C500"/>
              </a:buClr>
              <a:buFont typeface="Symbol"/>
              <a:buChar char=""/>
              <a:tabLst>
                <a:tab pos="951865" algn="l"/>
              </a:tabLst>
            </a:pP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</a:t>
            </a:r>
            <a:endParaRPr sz="2000">
              <a:latin typeface="Arial MT"/>
              <a:cs typeface="Arial MT"/>
            </a:endParaRPr>
          </a:p>
          <a:p>
            <a:pPr marL="951230" lvl="2" indent="-177165">
              <a:lnSpc>
                <a:spcPts val="2039"/>
              </a:lnSpc>
              <a:buClr>
                <a:srgbClr val="C7C500"/>
              </a:buClr>
              <a:buFont typeface="Symbol"/>
              <a:buChar char=""/>
              <a:tabLst>
                <a:tab pos="951865" algn="l"/>
              </a:tabLst>
            </a:pPr>
            <a:r>
              <a:rPr sz="2000" dirty="0">
                <a:latin typeface="Arial MT"/>
                <a:cs typeface="Arial MT"/>
              </a:rPr>
              <a:t>Top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package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hierarchy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ts val="2039"/>
              </a:lnSpc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Put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files</a:t>
            </a:r>
            <a:r>
              <a:rPr sz="2000" dirty="0">
                <a:latin typeface="Arial MT"/>
                <a:cs typeface="Arial MT"/>
              </a:rPr>
              <a:t> 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location</a:t>
            </a:r>
            <a:endParaRPr sz="2000">
              <a:latin typeface="Arial MT"/>
              <a:cs typeface="Arial MT"/>
            </a:endParaRPr>
          </a:p>
          <a:p>
            <a:pPr marL="951230" lvl="2" indent="-177165">
              <a:lnSpc>
                <a:spcPts val="2220"/>
              </a:lnSpc>
              <a:buClr>
                <a:srgbClr val="C7C500"/>
              </a:buClr>
              <a:buFont typeface="Symbol"/>
              <a:buChar char=""/>
              <a:tabLst>
                <a:tab pos="951865" algn="l"/>
              </a:tabLst>
            </a:pPr>
            <a:r>
              <a:rPr sz="2000" dirty="0">
                <a:latin typeface="Arial MT"/>
                <a:cs typeface="Arial MT"/>
              </a:rPr>
              <a:t>.../WEB-INF/classes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165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spc="5" dirty="0">
                <a:latin typeface="Arial MT"/>
                <a:cs typeface="Arial MT"/>
              </a:rPr>
              <a:t>Use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URL,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usually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  <a:hlinkClick r:id="rId2"/>
              </a:rPr>
              <a:t>http://</a:t>
            </a:r>
            <a:r>
              <a:rPr sz="2000" i="1" spc="-5" dirty="0">
                <a:latin typeface="Arial"/>
                <a:cs typeface="Arial"/>
                <a:hlinkClick r:id="rId2"/>
              </a:rPr>
              <a:t>host</a:t>
            </a:r>
            <a:r>
              <a:rPr sz="2000" spc="-5" dirty="0">
                <a:latin typeface="Arial MT"/>
                <a:cs typeface="Arial MT"/>
                <a:hlinkClick r:id="rId2"/>
              </a:rPr>
              <a:t>/servlet/</a:t>
            </a:r>
            <a:r>
              <a:rPr sz="2000" i="1" spc="-5" dirty="0">
                <a:latin typeface="Arial"/>
                <a:cs typeface="Arial"/>
                <a:hlinkClick r:id="rId2"/>
              </a:rPr>
              <a:t>ServletName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3068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35" dirty="0">
                <a:latin typeface="Arial"/>
                <a:cs typeface="Arial"/>
              </a:rPr>
              <a:t>Summary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70" dirty="0">
                <a:latin typeface="Arial"/>
                <a:cs typeface="Arial"/>
              </a:rPr>
              <a:t>(C</a:t>
            </a:r>
            <a:r>
              <a:rPr b="1" spc="-310" dirty="0">
                <a:latin typeface="Arial"/>
                <a:cs typeface="Arial"/>
              </a:rPr>
              <a:t>o</a:t>
            </a:r>
            <a:r>
              <a:rPr b="1" spc="-210" dirty="0">
                <a:latin typeface="Arial"/>
                <a:cs typeface="Arial"/>
              </a:rPr>
              <a:t>nti</a:t>
            </a:r>
            <a:r>
              <a:rPr b="1" spc="-305" dirty="0">
                <a:latin typeface="Arial"/>
                <a:cs typeface="Arial"/>
              </a:rPr>
              <a:t>n</a:t>
            </a:r>
            <a:r>
              <a:rPr b="1" spc="-270" dirty="0">
                <a:latin typeface="Arial"/>
                <a:cs typeface="Arial"/>
              </a:rPr>
              <a:t>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8586" y="1027557"/>
            <a:ext cx="7230109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doGet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doPost: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114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HttpServletRequest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contains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incoming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information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12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HttpServletResponse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outgoing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information</a:t>
            </a:r>
            <a:endParaRPr sz="2000">
              <a:latin typeface="Arial MT"/>
              <a:cs typeface="Arial MT"/>
            </a:endParaRPr>
          </a:p>
          <a:p>
            <a:pPr marL="951230" lvl="2" indent="-177800">
              <a:lnSpc>
                <a:spcPct val="100000"/>
              </a:lnSpc>
              <a:spcBef>
                <a:spcPts val="240"/>
              </a:spcBef>
              <a:buClr>
                <a:srgbClr val="C7C500"/>
              </a:buClr>
              <a:buFont typeface="Symbol"/>
              <a:buChar char=""/>
              <a:tabLst>
                <a:tab pos="951865" algn="l"/>
              </a:tabLst>
            </a:pPr>
            <a:r>
              <a:rPr sz="2000" dirty="0">
                <a:latin typeface="Arial MT"/>
                <a:cs typeface="Arial MT"/>
              </a:rPr>
              <a:t>Call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setContentType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MIME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 marL="951230" lvl="2" indent="-177800">
              <a:lnSpc>
                <a:spcPct val="100000"/>
              </a:lnSpc>
              <a:spcBef>
                <a:spcPts val="245"/>
              </a:spcBef>
              <a:buClr>
                <a:srgbClr val="C7C500"/>
              </a:buClr>
              <a:buFont typeface="Symbol"/>
              <a:buChar char=""/>
              <a:tabLst>
                <a:tab pos="951865" algn="l"/>
              </a:tabLst>
            </a:pPr>
            <a:r>
              <a:rPr sz="2000" dirty="0">
                <a:latin typeface="Arial MT"/>
                <a:cs typeface="Arial MT"/>
              </a:rPr>
              <a:t>Call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getWriter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obtain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Writer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endParaRPr sz="2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C7C500"/>
              </a:buClr>
              <a:buFont typeface="Symbol"/>
              <a:buChar char="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One-time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setup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init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initialized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loaded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once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4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Servlet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invoked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multiple</a:t>
            </a:r>
            <a:r>
              <a:rPr sz="2000" spc="-5" dirty="0">
                <a:latin typeface="Arial MT"/>
                <a:cs typeface="Arial MT"/>
              </a:rPr>
              <a:t> times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dirty="0">
                <a:latin typeface="Arial MT"/>
                <a:cs typeface="Arial MT"/>
              </a:rPr>
              <a:t>Initialization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web.xml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16586"/>
            <a:ext cx="8997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20" dirty="0">
                <a:latin typeface="Arial"/>
                <a:cs typeface="Arial"/>
              </a:rPr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859" y="908685"/>
            <a:ext cx="4317365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8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Request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29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Response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Filter</a:t>
            </a:r>
            <a:endParaRPr sz="24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29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Request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Response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Filters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859" y="3122269"/>
            <a:ext cx="2789555" cy="23056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4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Implementations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spc="-5" dirty="0">
                <a:latin typeface="Arial MT"/>
                <a:cs typeface="Arial MT"/>
              </a:rPr>
              <a:t>Filter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Interface</a:t>
            </a:r>
            <a:endParaRPr sz="2000">
              <a:latin typeface="Arial MT"/>
              <a:cs typeface="Arial MT"/>
            </a:endParaRPr>
          </a:p>
          <a:p>
            <a:pPr marL="774700">
              <a:lnSpc>
                <a:spcPct val="100000"/>
              </a:lnSpc>
              <a:spcBef>
                <a:spcPts val="285"/>
              </a:spcBef>
            </a:pPr>
            <a:r>
              <a:rPr sz="2400" spc="5" dirty="0">
                <a:solidFill>
                  <a:srgbClr val="C7C500"/>
                </a:solidFill>
                <a:latin typeface="Symbol"/>
                <a:cs typeface="Symbol"/>
              </a:rPr>
              <a:t></a:t>
            </a:r>
            <a:r>
              <a:rPr sz="2400" spc="5" dirty="0">
                <a:latin typeface="Arial MT"/>
                <a:cs typeface="Arial MT"/>
              </a:rPr>
              <a:t>init()</a:t>
            </a:r>
            <a:endParaRPr sz="2400">
              <a:latin typeface="Arial MT"/>
              <a:cs typeface="Arial MT"/>
            </a:endParaRPr>
          </a:p>
          <a:p>
            <a:pPr marL="774700">
              <a:lnSpc>
                <a:spcPct val="100000"/>
              </a:lnSpc>
              <a:spcBef>
                <a:spcPts val="290"/>
              </a:spcBef>
            </a:pPr>
            <a:r>
              <a:rPr sz="2400" spc="5" dirty="0">
                <a:solidFill>
                  <a:srgbClr val="C7C500"/>
                </a:solidFill>
                <a:latin typeface="Symbol"/>
                <a:cs typeface="Symbol"/>
              </a:rPr>
              <a:t></a:t>
            </a:r>
            <a:r>
              <a:rPr sz="2400" spc="5" dirty="0">
                <a:latin typeface="Arial MT"/>
                <a:cs typeface="Arial MT"/>
              </a:rPr>
              <a:t>destroy()</a:t>
            </a:r>
            <a:endParaRPr sz="2400">
              <a:latin typeface="Arial MT"/>
              <a:cs typeface="Arial MT"/>
            </a:endParaRPr>
          </a:p>
          <a:p>
            <a:pPr marL="774700">
              <a:lnSpc>
                <a:spcPct val="100000"/>
              </a:lnSpc>
              <a:spcBef>
                <a:spcPts val="285"/>
              </a:spcBef>
            </a:pPr>
            <a:r>
              <a:rPr sz="2400" spc="5" dirty="0">
                <a:solidFill>
                  <a:srgbClr val="C7C500"/>
                </a:solidFill>
                <a:latin typeface="Symbol"/>
                <a:cs typeface="Symbol"/>
              </a:rPr>
              <a:t></a:t>
            </a:r>
            <a:r>
              <a:rPr sz="2400" spc="5" dirty="0">
                <a:latin typeface="Arial MT"/>
                <a:cs typeface="Arial MT"/>
              </a:rPr>
              <a:t>doFilter()</a:t>
            </a:r>
            <a:endParaRPr sz="24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29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Filter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Configuration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16586"/>
            <a:ext cx="1320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4" dirty="0">
                <a:latin typeface="Arial"/>
                <a:cs typeface="Arial"/>
              </a:rPr>
              <a:t>Listeners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859" y="945260"/>
            <a:ext cx="3931285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8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different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Listeners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BB1D"/>
              </a:buClr>
              <a:buFont typeface="Wingdings"/>
              <a:buChar char="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Event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classes</a:t>
            </a:r>
            <a:endParaRPr sz="24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4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ServletRequestEvent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4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ServletContextEvent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Servle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Reque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rib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2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ent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ServletContextAttributeEvent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HttpSessionEvent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HttpSessionBindingEvent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16586"/>
            <a:ext cx="1320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4" dirty="0">
                <a:latin typeface="Arial"/>
                <a:cs typeface="Arial"/>
              </a:rPr>
              <a:t>Listeners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859" y="872254"/>
            <a:ext cx="4185920" cy="3391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67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400" spc="-5" dirty="0">
                <a:latin typeface="Arial MT"/>
                <a:cs typeface="Arial MT"/>
              </a:rPr>
              <a:t>Event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interfaces</a:t>
            </a:r>
            <a:endParaRPr sz="24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ServletRequestListener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spc="-5" dirty="0">
                <a:latin typeface="Arial MT"/>
                <a:cs typeface="Arial MT"/>
              </a:rPr>
              <a:t>ServletRequestAttributeListener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ServletContextListener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4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ServletContextAttributeListener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HttpSessionListener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HttpSessionAttributeListener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HttpSessionBindingListener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HttpSessionActivationListener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39" y="208534"/>
            <a:ext cx="17583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35" dirty="0">
                <a:latin typeface="Arial"/>
                <a:cs typeface="Arial"/>
              </a:rPr>
              <a:t>Static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300" dirty="0">
                <a:latin typeface="Arial"/>
                <a:cs typeface="Arial"/>
              </a:rPr>
              <a:t>Pages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49220" y="2139695"/>
            <a:ext cx="3224530" cy="2758440"/>
            <a:chOff x="2649220" y="2139695"/>
            <a:chExt cx="3224530" cy="2758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2812" y="2139695"/>
              <a:ext cx="900684" cy="19918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49220" y="2254376"/>
              <a:ext cx="3067685" cy="2644140"/>
            </a:xfrm>
            <a:custGeom>
              <a:avLst/>
              <a:gdLst/>
              <a:ahLst/>
              <a:cxnLst/>
              <a:rect l="l" t="t" r="r" b="b"/>
              <a:pathLst>
                <a:path w="3067685" h="2644140">
                  <a:moveTo>
                    <a:pt x="3058160" y="1170051"/>
                  </a:moveTo>
                  <a:lnTo>
                    <a:pt x="3036100" y="1146302"/>
                  </a:lnTo>
                  <a:lnTo>
                    <a:pt x="2925953" y="1027684"/>
                  </a:lnTo>
                  <a:lnTo>
                    <a:pt x="2905633" y="1081887"/>
                  </a:lnTo>
                  <a:lnTo>
                    <a:pt x="20320" y="0"/>
                  </a:lnTo>
                  <a:lnTo>
                    <a:pt x="0" y="54102"/>
                  </a:lnTo>
                  <a:lnTo>
                    <a:pt x="2885313" y="1136116"/>
                  </a:lnTo>
                  <a:lnTo>
                    <a:pt x="2864993" y="1190371"/>
                  </a:lnTo>
                  <a:lnTo>
                    <a:pt x="3058160" y="1170051"/>
                  </a:lnTo>
                  <a:close/>
                </a:path>
                <a:path w="3067685" h="2644140">
                  <a:moveTo>
                    <a:pt x="3067558" y="1730883"/>
                  </a:moveTo>
                  <a:lnTo>
                    <a:pt x="3048762" y="1676019"/>
                  </a:lnTo>
                  <a:lnTo>
                    <a:pt x="546112" y="2534145"/>
                  </a:lnTo>
                  <a:lnTo>
                    <a:pt x="527304" y="2479294"/>
                  </a:lnTo>
                  <a:lnTo>
                    <a:pt x="391160" y="2617851"/>
                  </a:lnTo>
                  <a:lnTo>
                    <a:pt x="583692" y="2643632"/>
                  </a:lnTo>
                  <a:lnTo>
                    <a:pt x="568134" y="2598293"/>
                  </a:lnTo>
                  <a:lnTo>
                    <a:pt x="564896" y="2588895"/>
                  </a:lnTo>
                  <a:lnTo>
                    <a:pt x="3067558" y="1730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155" y="1184147"/>
            <a:ext cx="1260347" cy="9464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623" y="3785615"/>
            <a:ext cx="1432559" cy="10561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55079" y="3359277"/>
            <a:ext cx="175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Retrieve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6457" y="4690948"/>
            <a:ext cx="1176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Send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4178" y="2175713"/>
            <a:ext cx="1557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Request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1353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35" dirty="0">
                <a:latin typeface="Arial"/>
                <a:cs typeface="Arial"/>
              </a:rPr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715" indent="-190500">
              <a:lnSpc>
                <a:spcPct val="100000"/>
              </a:lnSpc>
              <a:spcBef>
                <a:spcPts val="675"/>
              </a:spcBef>
              <a:buClr>
                <a:srgbClr val="FFBB1D"/>
              </a:buClr>
              <a:buFont typeface="Wingdings"/>
              <a:buChar char=""/>
              <a:tabLst>
                <a:tab pos="259715" algn="l"/>
              </a:tabLst>
            </a:pPr>
            <a:r>
              <a:rPr spc="-5" dirty="0"/>
              <a:t>Filters</a:t>
            </a:r>
            <a:r>
              <a:rPr spc="-25" dirty="0"/>
              <a:t> </a:t>
            </a:r>
            <a:r>
              <a:rPr spc="-5" dirty="0"/>
              <a:t>Usage</a:t>
            </a:r>
          </a:p>
          <a:p>
            <a:pPr marL="640715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640715" algn="l"/>
              </a:tabLst>
            </a:pPr>
            <a:r>
              <a:rPr sz="2000" dirty="0">
                <a:latin typeface="Arial MT"/>
                <a:cs typeface="Arial MT"/>
              </a:rPr>
              <a:t>recording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incoming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</a:t>
            </a:r>
            <a:endParaRPr sz="2000">
              <a:latin typeface="Arial MT"/>
              <a:cs typeface="Arial MT"/>
            </a:endParaRPr>
          </a:p>
          <a:p>
            <a:pPr marL="640715" marR="499109" lvl="1" indent="-190500">
              <a:lnSpc>
                <a:spcPct val="100000"/>
              </a:lnSpc>
              <a:spcBef>
                <a:spcPts val="484"/>
              </a:spcBef>
              <a:buClr>
                <a:srgbClr val="E65A0E"/>
              </a:buClr>
              <a:buChar char="•"/>
              <a:tabLst>
                <a:tab pos="640715" algn="l"/>
              </a:tabLst>
            </a:pPr>
            <a:r>
              <a:rPr sz="2000" dirty="0">
                <a:latin typeface="Arial MT"/>
                <a:cs typeface="Arial MT"/>
              </a:rPr>
              <a:t>logs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IP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computers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originate</a:t>
            </a:r>
            <a:endParaRPr sz="2000">
              <a:latin typeface="Arial MT"/>
              <a:cs typeface="Arial MT"/>
            </a:endParaRPr>
          </a:p>
          <a:p>
            <a:pPr marL="640715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640715" algn="l"/>
              </a:tabLst>
            </a:pPr>
            <a:r>
              <a:rPr sz="2000" dirty="0">
                <a:latin typeface="Arial MT"/>
                <a:cs typeface="Arial MT"/>
              </a:rPr>
              <a:t>conversion</a:t>
            </a:r>
            <a:endParaRPr sz="2000">
              <a:latin typeface="Arial MT"/>
              <a:cs typeface="Arial MT"/>
            </a:endParaRPr>
          </a:p>
          <a:p>
            <a:pPr marL="640715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640715" algn="l"/>
              </a:tabLst>
            </a:pP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compression</a:t>
            </a:r>
            <a:endParaRPr sz="2000">
              <a:latin typeface="Arial MT"/>
              <a:cs typeface="Arial MT"/>
            </a:endParaRPr>
          </a:p>
          <a:p>
            <a:pPr marL="640715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640715" algn="l"/>
              </a:tabLst>
            </a:pPr>
            <a:r>
              <a:rPr sz="2000" dirty="0">
                <a:latin typeface="Arial MT"/>
                <a:cs typeface="Arial MT"/>
              </a:rPr>
              <a:t>encryption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decryption</a:t>
            </a:r>
            <a:endParaRPr sz="2000">
              <a:latin typeface="Arial MT"/>
              <a:cs typeface="Arial MT"/>
            </a:endParaRPr>
          </a:p>
          <a:p>
            <a:pPr marL="640715" lvl="1" indent="-190500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640715" algn="l"/>
              </a:tabLst>
            </a:pP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validation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  <a:p>
            <a:pPr marL="259715" indent="-190500">
              <a:lnSpc>
                <a:spcPct val="100000"/>
              </a:lnSpc>
              <a:spcBef>
                <a:spcPts val="575"/>
              </a:spcBef>
              <a:buClr>
                <a:srgbClr val="FFBB1D"/>
              </a:buClr>
              <a:buFont typeface="Wingdings"/>
              <a:buChar char=""/>
              <a:tabLst>
                <a:tab pos="259715" algn="l"/>
              </a:tabLst>
            </a:pPr>
            <a:r>
              <a:rPr spc="-5" dirty="0"/>
              <a:t>Listeners</a:t>
            </a:r>
          </a:p>
          <a:p>
            <a:pPr marL="640715" marR="5080" lvl="1" indent="-190500">
              <a:lnSpc>
                <a:spcPct val="100000"/>
              </a:lnSpc>
              <a:spcBef>
                <a:spcPts val="484"/>
              </a:spcBef>
              <a:buClr>
                <a:srgbClr val="E65A0E"/>
              </a:buClr>
              <a:buChar char="•"/>
              <a:tabLst>
                <a:tab pos="640715" algn="l"/>
              </a:tabLst>
            </a:pPr>
            <a:r>
              <a:rPr sz="2000" dirty="0">
                <a:latin typeface="Arial MT"/>
                <a:cs typeface="Arial MT"/>
              </a:rPr>
              <a:t>Events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basically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occurrence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something.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Changing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known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event.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8997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5" dirty="0">
                <a:latin typeface="Arial"/>
                <a:cs typeface="Arial"/>
              </a:rPr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920623"/>
            <a:ext cx="8251825" cy="480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59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Servlet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10"/>
              </a:lnSpc>
              <a:spcBef>
                <a:spcPts val="2355"/>
              </a:spcBef>
            </a:pPr>
            <a:r>
              <a:rPr sz="2800" b="1" spc="-5" dirty="0">
                <a:solidFill>
                  <a:srgbClr val="AC430A"/>
                </a:solidFill>
                <a:latin typeface="Arial"/>
                <a:cs typeface="Arial"/>
              </a:rPr>
              <a:t>How</a:t>
            </a:r>
            <a:r>
              <a:rPr sz="2800" b="1" spc="-30" dirty="0">
                <a:solidFill>
                  <a:srgbClr val="AC430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AC430A"/>
                </a:solidFill>
                <a:latin typeface="Arial"/>
                <a:cs typeface="Arial"/>
              </a:rPr>
              <a:t>to</a:t>
            </a:r>
            <a:r>
              <a:rPr sz="2800" b="1" spc="-10" dirty="0">
                <a:solidFill>
                  <a:srgbClr val="AC430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AC430A"/>
                </a:solidFill>
                <a:latin typeface="Arial"/>
                <a:cs typeface="Arial"/>
              </a:rPr>
              <a:t>compile</a:t>
            </a:r>
            <a:endParaRPr sz="2800">
              <a:latin typeface="Arial"/>
              <a:cs typeface="Arial"/>
            </a:endParaRPr>
          </a:p>
          <a:p>
            <a:pPr marL="4585335">
              <a:lnSpc>
                <a:spcPts val="3110"/>
              </a:lnSpc>
            </a:pP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Deploy</a:t>
            </a:r>
            <a:r>
              <a:rPr sz="2800" b="1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in</a:t>
            </a:r>
            <a:r>
              <a:rPr sz="2800"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6F2F9F"/>
                </a:solidFill>
                <a:latin typeface="Arial"/>
                <a:cs typeface="Arial"/>
              </a:rPr>
              <a:t>Web</a:t>
            </a:r>
            <a:r>
              <a:rPr sz="28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F2F9F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469900" marR="3036570" indent="1371600">
              <a:lnSpc>
                <a:spcPct val="170000"/>
              </a:lnSpc>
            </a:pPr>
            <a:r>
              <a:rPr sz="2800" b="1" spc="-5" dirty="0">
                <a:solidFill>
                  <a:srgbClr val="978660"/>
                </a:solidFill>
                <a:latin typeface="Arial"/>
                <a:cs typeface="Arial"/>
              </a:rPr>
              <a:t>Servlet</a:t>
            </a:r>
            <a:r>
              <a:rPr sz="2800" b="1" spc="-130" dirty="0">
                <a:solidFill>
                  <a:srgbClr val="97866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78660"/>
                </a:solidFill>
                <a:latin typeface="Arial"/>
                <a:cs typeface="Arial"/>
              </a:rPr>
              <a:t>Architecture </a:t>
            </a:r>
            <a:r>
              <a:rPr sz="2800" b="1" spc="-765" dirty="0">
                <a:solidFill>
                  <a:srgbClr val="97866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B892"/>
                </a:solidFill>
                <a:latin typeface="Arial"/>
                <a:cs typeface="Arial"/>
              </a:rPr>
              <a:t>Advantages</a:t>
            </a:r>
            <a:endParaRPr sz="2800">
              <a:latin typeface="Arial"/>
              <a:cs typeface="Arial"/>
            </a:endParaRPr>
          </a:p>
          <a:p>
            <a:pPr marL="4585335">
              <a:lnSpc>
                <a:spcPts val="2855"/>
              </a:lnSpc>
            </a:pPr>
            <a:r>
              <a:rPr sz="2800" b="1" dirty="0">
                <a:solidFill>
                  <a:srgbClr val="D49500"/>
                </a:solidFill>
                <a:latin typeface="Arial"/>
                <a:cs typeface="Arial"/>
              </a:rPr>
              <a:t>Servlet</a:t>
            </a:r>
            <a:r>
              <a:rPr sz="2800" b="1" spc="-45" dirty="0">
                <a:solidFill>
                  <a:srgbClr val="D495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D49500"/>
                </a:solidFill>
                <a:latin typeface="Arial"/>
                <a:cs typeface="Arial"/>
              </a:rPr>
              <a:t>Framework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355"/>
              </a:spcBef>
            </a:pPr>
            <a:r>
              <a:rPr sz="2800" b="1" spc="-5" dirty="0">
                <a:solidFill>
                  <a:srgbClr val="92D050"/>
                </a:solidFill>
                <a:latin typeface="Arial"/>
                <a:cs typeface="Arial"/>
              </a:rPr>
              <a:t>Life</a:t>
            </a:r>
            <a:r>
              <a:rPr sz="2800" b="1" spc="-3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Cycle</a:t>
            </a:r>
            <a:endParaRPr sz="2800">
              <a:latin typeface="Arial"/>
              <a:cs typeface="Arial"/>
            </a:endParaRPr>
          </a:p>
          <a:p>
            <a:pPr marL="2756535">
              <a:lnSpc>
                <a:spcPct val="100000"/>
              </a:lnSpc>
              <a:spcBef>
                <a:spcPts val="2355"/>
              </a:spcBef>
            </a:pPr>
            <a:r>
              <a:rPr sz="2800" b="1" spc="-5" dirty="0">
                <a:solidFill>
                  <a:srgbClr val="732C08"/>
                </a:solidFill>
                <a:latin typeface="Arial"/>
                <a:cs typeface="Arial"/>
              </a:rPr>
              <a:t>Servlet</a:t>
            </a:r>
            <a:r>
              <a:rPr sz="2800" b="1" spc="10" dirty="0">
                <a:solidFill>
                  <a:srgbClr val="732C08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732C08"/>
                </a:solidFill>
                <a:latin typeface="Arial"/>
                <a:cs typeface="Arial"/>
              </a:rPr>
              <a:t>Classes</a:t>
            </a:r>
            <a:r>
              <a:rPr sz="2800" b="1" spc="20" dirty="0">
                <a:solidFill>
                  <a:srgbClr val="732C08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732C08"/>
                </a:solidFill>
                <a:latin typeface="Arial"/>
                <a:cs typeface="Arial"/>
              </a:rPr>
              <a:t>and</a:t>
            </a:r>
            <a:r>
              <a:rPr sz="2800" b="1" spc="5" dirty="0">
                <a:solidFill>
                  <a:srgbClr val="732C08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732C08"/>
                </a:solidFill>
                <a:latin typeface="Arial"/>
                <a:cs typeface="Arial"/>
              </a:rPr>
              <a:t>Interfaces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0"/>
            <a:ext cx="9144000" cy="5915025"/>
            <a:chOff x="0" y="0"/>
            <a:chExt cx="9144000" cy="5915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9146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9144000" cy="5915025"/>
            </a:xfrm>
            <a:custGeom>
              <a:avLst/>
              <a:gdLst/>
              <a:ahLst/>
              <a:cxnLst/>
              <a:rect l="l" t="t" r="r" b="b"/>
              <a:pathLst>
                <a:path w="9144000" h="5915025">
                  <a:moveTo>
                    <a:pt x="9143999" y="0"/>
                  </a:moveTo>
                  <a:lnTo>
                    <a:pt x="0" y="0"/>
                  </a:lnTo>
                  <a:lnTo>
                    <a:pt x="0" y="5678391"/>
                  </a:lnTo>
                  <a:lnTo>
                    <a:pt x="570" y="5914644"/>
                  </a:lnTo>
                  <a:lnTo>
                    <a:pt x="32318" y="5914644"/>
                  </a:lnTo>
                  <a:lnTo>
                    <a:pt x="56130" y="5794070"/>
                  </a:lnTo>
                  <a:lnTo>
                    <a:pt x="87877" y="5667629"/>
                  </a:lnTo>
                  <a:lnTo>
                    <a:pt x="121212" y="5550027"/>
                  </a:lnTo>
                  <a:lnTo>
                    <a:pt x="162483" y="5429377"/>
                  </a:lnTo>
                  <a:lnTo>
                    <a:pt x="197408" y="5347081"/>
                  </a:lnTo>
                  <a:lnTo>
                    <a:pt x="230746" y="5267706"/>
                  </a:lnTo>
                  <a:lnTo>
                    <a:pt x="268846" y="5191252"/>
                  </a:lnTo>
                  <a:lnTo>
                    <a:pt x="306933" y="5113274"/>
                  </a:lnTo>
                  <a:lnTo>
                    <a:pt x="349796" y="5036820"/>
                  </a:lnTo>
                  <a:lnTo>
                    <a:pt x="392658" y="4966335"/>
                  </a:lnTo>
                  <a:lnTo>
                    <a:pt x="441871" y="4892802"/>
                  </a:lnTo>
                  <a:lnTo>
                    <a:pt x="491083" y="4820666"/>
                  </a:lnTo>
                  <a:lnTo>
                    <a:pt x="543458" y="4750181"/>
                  </a:lnTo>
                  <a:lnTo>
                    <a:pt x="600608" y="4681093"/>
                  </a:lnTo>
                  <a:lnTo>
                    <a:pt x="659345" y="4614926"/>
                  </a:lnTo>
                  <a:lnTo>
                    <a:pt x="719658" y="4550156"/>
                  </a:lnTo>
                  <a:lnTo>
                    <a:pt x="783158" y="4483989"/>
                  </a:lnTo>
                  <a:lnTo>
                    <a:pt x="849833" y="4423791"/>
                  </a:lnTo>
                  <a:lnTo>
                    <a:pt x="918083" y="4363466"/>
                  </a:lnTo>
                  <a:lnTo>
                    <a:pt x="991108" y="4303141"/>
                  </a:lnTo>
                  <a:lnTo>
                    <a:pt x="1062545" y="4248785"/>
                  </a:lnTo>
                  <a:lnTo>
                    <a:pt x="1135557" y="4194302"/>
                  </a:lnTo>
                  <a:lnTo>
                    <a:pt x="1206995" y="4142867"/>
                  </a:lnTo>
                  <a:lnTo>
                    <a:pt x="1278382" y="4094353"/>
                  </a:lnTo>
                  <a:lnTo>
                    <a:pt x="1354582" y="4047363"/>
                  </a:lnTo>
                  <a:lnTo>
                    <a:pt x="1426083" y="4001770"/>
                  </a:lnTo>
                  <a:lnTo>
                    <a:pt x="1500632" y="3957701"/>
                  </a:lnTo>
                  <a:lnTo>
                    <a:pt x="1576832" y="3913504"/>
                  </a:lnTo>
                  <a:lnTo>
                    <a:pt x="1654683" y="3872356"/>
                  </a:lnTo>
                  <a:lnTo>
                    <a:pt x="1729232" y="3834129"/>
                  </a:lnTo>
                  <a:lnTo>
                    <a:pt x="1881632" y="3757676"/>
                  </a:lnTo>
                  <a:lnTo>
                    <a:pt x="2199132" y="3625342"/>
                  </a:lnTo>
                  <a:lnTo>
                    <a:pt x="2357882" y="3566541"/>
                  </a:lnTo>
                  <a:lnTo>
                    <a:pt x="2522982" y="3510661"/>
                  </a:lnTo>
                  <a:lnTo>
                    <a:pt x="2688082" y="3457702"/>
                  </a:lnTo>
                  <a:lnTo>
                    <a:pt x="2854706" y="3409188"/>
                  </a:lnTo>
                  <a:lnTo>
                    <a:pt x="3022981" y="3362198"/>
                  </a:lnTo>
                  <a:lnTo>
                    <a:pt x="3362705" y="3272409"/>
                  </a:lnTo>
                  <a:lnTo>
                    <a:pt x="3732529" y="3187191"/>
                  </a:lnTo>
                  <a:lnTo>
                    <a:pt x="4121404" y="3104896"/>
                  </a:lnTo>
                  <a:lnTo>
                    <a:pt x="5088128" y="2928366"/>
                  </a:lnTo>
                  <a:lnTo>
                    <a:pt x="5077079" y="2928366"/>
                  </a:lnTo>
                  <a:lnTo>
                    <a:pt x="6237478" y="2704973"/>
                  </a:lnTo>
                  <a:lnTo>
                    <a:pt x="6561328" y="2638805"/>
                  </a:lnTo>
                  <a:lnTo>
                    <a:pt x="6858127" y="2565273"/>
                  </a:lnTo>
                  <a:lnTo>
                    <a:pt x="7132701" y="2493137"/>
                  </a:lnTo>
                  <a:lnTo>
                    <a:pt x="7383526" y="2410841"/>
                  </a:lnTo>
                  <a:lnTo>
                    <a:pt x="7501001" y="2369692"/>
                  </a:lnTo>
                  <a:lnTo>
                    <a:pt x="7616952" y="2324100"/>
                  </a:lnTo>
                  <a:lnTo>
                    <a:pt x="7726426" y="2277110"/>
                  </a:lnTo>
                  <a:lnTo>
                    <a:pt x="7937627" y="2172716"/>
                  </a:lnTo>
                  <a:lnTo>
                    <a:pt x="8039227" y="2115312"/>
                  </a:lnTo>
                  <a:lnTo>
                    <a:pt x="8136001" y="2053589"/>
                  </a:lnTo>
                  <a:lnTo>
                    <a:pt x="8234426" y="1988820"/>
                  </a:lnTo>
                  <a:lnTo>
                    <a:pt x="8326501" y="1918335"/>
                  </a:lnTo>
                  <a:lnTo>
                    <a:pt x="8420100" y="1843277"/>
                  </a:lnTo>
                  <a:lnTo>
                    <a:pt x="8512175" y="1763902"/>
                  </a:lnTo>
                  <a:lnTo>
                    <a:pt x="8601075" y="1680083"/>
                  </a:lnTo>
                  <a:lnTo>
                    <a:pt x="8691626" y="1588897"/>
                  </a:lnTo>
                  <a:lnTo>
                    <a:pt x="8780526" y="1490472"/>
                  </a:lnTo>
                  <a:lnTo>
                    <a:pt x="8869426" y="1388999"/>
                  </a:lnTo>
                  <a:lnTo>
                    <a:pt x="8959850" y="1281684"/>
                  </a:lnTo>
                  <a:lnTo>
                    <a:pt x="9051925" y="1163954"/>
                  </a:lnTo>
                  <a:lnTo>
                    <a:pt x="9143999" y="1042035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1472" y="1909063"/>
            <a:ext cx="4117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dirty="0"/>
              <a:t> </a:t>
            </a:r>
            <a:r>
              <a:rPr spc="-5" dirty="0"/>
              <a:t>You For Your</a:t>
            </a:r>
            <a:r>
              <a:rPr spc="5" dirty="0"/>
              <a:t> </a:t>
            </a:r>
            <a:r>
              <a:rPr spc="-5" dirty="0"/>
              <a:t>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689" y="234823"/>
            <a:ext cx="2179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5" dirty="0">
                <a:latin typeface="Arial"/>
                <a:cs typeface="Arial"/>
              </a:rPr>
              <a:t>Dynamic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300" dirty="0">
                <a:latin typeface="Arial"/>
                <a:cs typeface="Arial"/>
              </a:rPr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2639" y="2434589"/>
            <a:ext cx="210058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Computation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2065" marR="5080" indent="-64769" algn="ctr">
              <a:lnSpc>
                <a:spcPts val="2039"/>
              </a:lnSpc>
            </a:pPr>
            <a:r>
              <a:rPr sz="2000" b="1" dirty="0">
                <a:latin typeface="Arial"/>
                <a:cs typeface="Arial"/>
              </a:rPr>
              <a:t>Generate HTML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page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with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results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computation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91" y="3729228"/>
            <a:ext cx="1434083" cy="105613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2376" y="1127760"/>
            <a:ext cx="4893945" cy="3424554"/>
            <a:chOff x="722376" y="1127760"/>
            <a:chExt cx="4893945" cy="342455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5255" y="2083308"/>
              <a:ext cx="900684" cy="19918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376" y="1127760"/>
              <a:ext cx="1258824" cy="9464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27784" y="1908428"/>
              <a:ext cx="3067685" cy="2644140"/>
            </a:xfrm>
            <a:custGeom>
              <a:avLst/>
              <a:gdLst/>
              <a:ahLst/>
              <a:cxnLst/>
              <a:rect l="l" t="t" r="r" b="b"/>
              <a:pathLst>
                <a:path w="3067685" h="2644140">
                  <a:moveTo>
                    <a:pt x="3058160" y="1170051"/>
                  </a:moveTo>
                  <a:lnTo>
                    <a:pt x="3036100" y="1146302"/>
                  </a:lnTo>
                  <a:lnTo>
                    <a:pt x="2925953" y="1027684"/>
                  </a:lnTo>
                  <a:lnTo>
                    <a:pt x="2905633" y="1081887"/>
                  </a:lnTo>
                  <a:lnTo>
                    <a:pt x="20320" y="0"/>
                  </a:lnTo>
                  <a:lnTo>
                    <a:pt x="0" y="54102"/>
                  </a:lnTo>
                  <a:lnTo>
                    <a:pt x="2885313" y="1136116"/>
                  </a:lnTo>
                  <a:lnTo>
                    <a:pt x="2864993" y="1190371"/>
                  </a:lnTo>
                  <a:lnTo>
                    <a:pt x="3058160" y="1170051"/>
                  </a:lnTo>
                  <a:close/>
                </a:path>
                <a:path w="3067685" h="2644140">
                  <a:moveTo>
                    <a:pt x="3067558" y="1730883"/>
                  </a:moveTo>
                  <a:lnTo>
                    <a:pt x="3048762" y="1676019"/>
                  </a:lnTo>
                  <a:lnTo>
                    <a:pt x="546112" y="2534145"/>
                  </a:lnTo>
                  <a:lnTo>
                    <a:pt x="527304" y="2479294"/>
                  </a:lnTo>
                  <a:lnTo>
                    <a:pt x="391160" y="2617851"/>
                  </a:lnTo>
                  <a:lnTo>
                    <a:pt x="583692" y="2643632"/>
                  </a:lnTo>
                  <a:lnTo>
                    <a:pt x="568134" y="2598293"/>
                  </a:lnTo>
                  <a:lnTo>
                    <a:pt x="564896" y="2588895"/>
                  </a:lnTo>
                  <a:lnTo>
                    <a:pt x="3067558" y="1730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56661" y="4430648"/>
            <a:ext cx="2449195" cy="5899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43815">
              <a:lnSpc>
                <a:spcPts val="2039"/>
              </a:lnSpc>
              <a:spcBef>
                <a:spcPts val="470"/>
              </a:spcBef>
            </a:pPr>
            <a:r>
              <a:rPr sz="2000" b="1" dirty="0">
                <a:latin typeface="Arial"/>
                <a:cs typeface="Arial"/>
              </a:rPr>
              <a:t>Return </a:t>
            </a:r>
            <a:r>
              <a:rPr sz="2000" b="1" spc="-5" dirty="0">
                <a:latin typeface="Arial"/>
                <a:cs typeface="Arial"/>
              </a:rPr>
              <a:t>dynamically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generated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6426" y="1839213"/>
            <a:ext cx="1972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Request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service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68910"/>
            <a:ext cx="5041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60" dirty="0">
                <a:latin typeface="Arial"/>
                <a:cs typeface="Arial"/>
              </a:rPr>
              <a:t>Why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254" dirty="0">
                <a:latin typeface="Arial"/>
                <a:cs typeface="Arial"/>
              </a:rPr>
              <a:t>Build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480" dirty="0">
                <a:latin typeface="Arial"/>
                <a:cs typeface="Arial"/>
              </a:rPr>
              <a:t>W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310" dirty="0">
                <a:latin typeface="Arial"/>
                <a:cs typeface="Arial"/>
              </a:rPr>
              <a:t>b</a:t>
            </a:r>
            <a:r>
              <a:rPr b="1" spc="-130" dirty="0">
                <a:latin typeface="Arial"/>
                <a:cs typeface="Arial"/>
              </a:rPr>
              <a:t> </a:t>
            </a:r>
            <a:r>
              <a:rPr b="1" spc="-340" dirty="0">
                <a:latin typeface="Arial"/>
                <a:cs typeface="Arial"/>
              </a:rPr>
              <a:t>P</a:t>
            </a:r>
            <a:r>
              <a:rPr b="1" spc="-295" dirty="0">
                <a:latin typeface="Arial"/>
                <a:cs typeface="Arial"/>
              </a:rPr>
              <a:t>ages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365" dirty="0">
                <a:latin typeface="Arial"/>
                <a:cs typeface="Arial"/>
              </a:rPr>
              <a:t>D</a:t>
            </a:r>
            <a:r>
              <a:rPr b="1" spc="-300" dirty="0">
                <a:latin typeface="Arial"/>
                <a:cs typeface="Arial"/>
              </a:rPr>
              <a:t>ynamic</a:t>
            </a:r>
            <a:r>
              <a:rPr b="1" spc="-295" dirty="0">
                <a:latin typeface="Arial"/>
                <a:cs typeface="Arial"/>
              </a:rPr>
              <a:t>a</a:t>
            </a:r>
            <a:r>
              <a:rPr b="1" spc="-225" dirty="0">
                <a:latin typeface="Arial"/>
                <a:cs typeface="Arial"/>
              </a:rPr>
              <a:t>lly?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785" y="1089406"/>
            <a:ext cx="8305800" cy="3700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submitted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endParaRPr sz="2000">
              <a:latin typeface="Arial MT"/>
              <a:cs typeface="Arial MT"/>
            </a:endParaRPr>
          </a:p>
          <a:p>
            <a:pPr marL="584200" marR="5715" lvl="1" indent="-190500" algn="just">
              <a:lnSpc>
                <a:spcPts val="2039"/>
              </a:lnSpc>
              <a:spcBef>
                <a:spcPts val="484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spc="-5" dirty="0">
                <a:latin typeface="Arial MT"/>
                <a:cs typeface="Arial MT"/>
              </a:rPr>
              <a:t>E.g.,</a:t>
            </a:r>
            <a:r>
              <a:rPr sz="2000" dirty="0">
                <a:latin typeface="Arial MT"/>
                <a:cs typeface="Arial MT"/>
              </a:rPr>
              <a:t> results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</a:t>
            </a:r>
            <a:r>
              <a:rPr sz="2000" dirty="0">
                <a:latin typeface="Arial MT"/>
                <a:cs typeface="Arial MT"/>
              </a:rPr>
              <a:t> search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5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order-confirmation </a:t>
            </a:r>
            <a:r>
              <a:rPr sz="2000" dirty="0">
                <a:latin typeface="Arial MT"/>
                <a:cs typeface="Arial MT"/>
              </a:rPr>
              <a:t> pages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on-line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stores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E65A0E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derived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changes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frequently</a:t>
            </a:r>
            <a:endParaRPr sz="2000">
              <a:latin typeface="Arial MT"/>
              <a:cs typeface="Arial MT"/>
            </a:endParaRPr>
          </a:p>
          <a:p>
            <a:pPr marL="584200" lvl="1" indent="-190500">
              <a:lnSpc>
                <a:spcPct val="100000"/>
              </a:lnSpc>
              <a:spcBef>
                <a:spcPts val="240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spc="-5" dirty="0">
                <a:latin typeface="Arial MT"/>
                <a:cs typeface="Arial MT"/>
              </a:rPr>
              <a:t>E.g.,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weather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report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headlines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page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E65A0E"/>
              </a:buClr>
              <a:buFont typeface="Arial MT"/>
              <a:buChar char="•"/>
            </a:pPr>
            <a:endParaRPr sz="2700">
              <a:latin typeface="Arial MT"/>
              <a:cs typeface="Arial MT"/>
            </a:endParaRPr>
          </a:p>
          <a:p>
            <a:pPr marL="203200" marR="5080" indent="-190500" algn="just">
              <a:lnSpc>
                <a:spcPts val="216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Web page </a:t>
            </a:r>
            <a:r>
              <a:rPr sz="2000" dirty="0">
                <a:latin typeface="Arial MT"/>
                <a:cs typeface="Arial MT"/>
              </a:rPr>
              <a:t>uses </a:t>
            </a:r>
            <a:r>
              <a:rPr sz="2000" spc="-5" dirty="0">
                <a:latin typeface="Arial MT"/>
                <a:cs typeface="Arial MT"/>
              </a:rPr>
              <a:t>information from </a:t>
            </a:r>
            <a:r>
              <a:rPr sz="2000" dirty="0">
                <a:latin typeface="Arial MT"/>
                <a:cs typeface="Arial MT"/>
              </a:rPr>
              <a:t>databases </a:t>
            </a:r>
            <a:r>
              <a:rPr sz="2000" spc="-10" dirty="0">
                <a:latin typeface="Arial MT"/>
                <a:cs typeface="Arial MT"/>
              </a:rPr>
              <a:t>or </a:t>
            </a:r>
            <a:r>
              <a:rPr sz="2000" spc="-5" dirty="0">
                <a:latin typeface="Arial MT"/>
                <a:cs typeface="Arial MT"/>
              </a:rPr>
              <a:t>other server-side </a:t>
            </a:r>
            <a:r>
              <a:rPr sz="2000" dirty="0">
                <a:latin typeface="Arial MT"/>
                <a:cs typeface="Arial MT"/>
              </a:rPr>
              <a:t> sources</a:t>
            </a:r>
            <a:endParaRPr sz="2000">
              <a:latin typeface="Arial MT"/>
              <a:cs typeface="Arial MT"/>
            </a:endParaRPr>
          </a:p>
          <a:p>
            <a:pPr marL="584200" marR="5715" lvl="1" indent="-190500" algn="just">
              <a:lnSpc>
                <a:spcPts val="2039"/>
              </a:lnSpc>
              <a:spcBef>
                <a:spcPts val="455"/>
              </a:spcBef>
              <a:buClr>
                <a:srgbClr val="E65A0E"/>
              </a:buClr>
              <a:buChar char="•"/>
              <a:tabLst>
                <a:tab pos="584200" algn="l"/>
              </a:tabLst>
            </a:pPr>
            <a:r>
              <a:rPr sz="2000" spc="-5" dirty="0">
                <a:latin typeface="Arial MT"/>
                <a:cs typeface="Arial MT"/>
              </a:rPr>
              <a:t>E.g., </a:t>
            </a:r>
            <a:r>
              <a:rPr sz="2000" dirty="0">
                <a:latin typeface="Arial MT"/>
                <a:cs typeface="Arial MT"/>
              </a:rPr>
              <a:t>an </a:t>
            </a:r>
            <a:r>
              <a:rPr sz="2000" spc="-5" dirty="0">
                <a:latin typeface="Arial MT"/>
                <a:cs typeface="Arial MT"/>
              </a:rPr>
              <a:t>e-commerce </a:t>
            </a:r>
            <a:r>
              <a:rPr sz="2000" dirty="0">
                <a:latin typeface="Arial MT"/>
                <a:cs typeface="Arial MT"/>
              </a:rPr>
              <a:t>site could </a:t>
            </a:r>
            <a:r>
              <a:rPr sz="2000" spc="-5" dirty="0">
                <a:latin typeface="Arial MT"/>
                <a:cs typeface="Arial MT"/>
              </a:rPr>
              <a:t>use </a:t>
            </a:r>
            <a:r>
              <a:rPr sz="2000" dirty="0">
                <a:latin typeface="Arial MT"/>
                <a:cs typeface="Arial MT"/>
              </a:rPr>
              <a:t>a servlet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build a Web </a:t>
            </a:r>
            <a:r>
              <a:rPr sz="2000" spc="-5" dirty="0">
                <a:latin typeface="Arial MT"/>
                <a:cs typeface="Arial MT"/>
              </a:rPr>
              <a:t>page </a:t>
            </a:r>
            <a:r>
              <a:rPr sz="2000" dirty="0">
                <a:latin typeface="Arial MT"/>
                <a:cs typeface="Arial MT"/>
              </a:rPr>
              <a:t> that lists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current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price</a:t>
            </a:r>
            <a:r>
              <a:rPr sz="2000" dirty="0">
                <a:latin typeface="Arial MT"/>
                <a:cs typeface="Arial MT"/>
              </a:rPr>
              <a:t> 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availability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each item that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5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for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388" y="176022"/>
            <a:ext cx="2131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70" dirty="0">
                <a:latin typeface="Arial"/>
                <a:cs typeface="Arial"/>
              </a:rPr>
              <a:t>A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04" dirty="0">
                <a:latin typeface="Arial"/>
                <a:cs typeface="Arial"/>
              </a:rPr>
              <a:t>et’</a:t>
            </a:r>
            <a:r>
              <a:rPr b="1" spc="-285" dirty="0">
                <a:latin typeface="Arial"/>
                <a:cs typeface="Arial"/>
              </a:rPr>
              <a:t>s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spc="-310" dirty="0">
                <a:latin typeface="Arial"/>
                <a:cs typeface="Arial"/>
              </a:rPr>
              <a:t>Job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386" y="929487"/>
            <a:ext cx="5126990" cy="2464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5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Read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explicit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(form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data)</a:t>
            </a:r>
            <a:endParaRPr sz="2000">
              <a:latin typeface="Arial MT"/>
              <a:cs typeface="Arial MT"/>
            </a:endParaRPr>
          </a:p>
          <a:p>
            <a:pPr marL="203200" marR="1344930" indent="-190500">
              <a:lnSpc>
                <a:spcPct val="100000"/>
              </a:lnSpc>
              <a:spcBef>
                <a:spcPts val="4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Read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implicit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(request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headers)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4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Generate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results</a:t>
            </a:r>
            <a:endParaRPr sz="20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4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explicit 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(HTML)</a:t>
            </a:r>
            <a:endParaRPr sz="2000">
              <a:latin typeface="Arial MT"/>
              <a:cs typeface="Arial MT"/>
            </a:endParaRPr>
          </a:p>
          <a:p>
            <a:pPr marL="203200" marR="725170" indent="-190500">
              <a:lnSpc>
                <a:spcPct val="100000"/>
              </a:lnSpc>
              <a:spcBef>
                <a:spcPts val="4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Send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implicit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(status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headers)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0055" y="3710940"/>
            <a:ext cx="7409815" cy="2013585"/>
            <a:chOff x="1210055" y="3710940"/>
            <a:chExt cx="7409815" cy="20135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199" y="3720084"/>
              <a:ext cx="7391400" cy="19949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14627" y="3715512"/>
              <a:ext cx="7400925" cy="2004060"/>
            </a:xfrm>
            <a:custGeom>
              <a:avLst/>
              <a:gdLst/>
              <a:ahLst/>
              <a:cxnLst/>
              <a:rect l="l" t="t" r="r" b="b"/>
              <a:pathLst>
                <a:path w="7400925" h="2004060">
                  <a:moveTo>
                    <a:pt x="0" y="2004060"/>
                  </a:moveTo>
                  <a:lnTo>
                    <a:pt x="7400544" y="2004060"/>
                  </a:lnTo>
                  <a:lnTo>
                    <a:pt x="7400544" y="0"/>
                  </a:lnTo>
                  <a:lnTo>
                    <a:pt x="0" y="0"/>
                  </a:lnTo>
                  <a:lnTo>
                    <a:pt x="0" y="20040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240284"/>
            <a:ext cx="4846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40" dirty="0">
                <a:latin typeface="Arial"/>
                <a:cs typeface="Arial"/>
              </a:rPr>
              <a:t>S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240" dirty="0">
                <a:latin typeface="Arial"/>
                <a:cs typeface="Arial"/>
              </a:rPr>
              <a:t>rv</a:t>
            </a:r>
            <a:r>
              <a:rPr b="1" spc="-155" dirty="0">
                <a:latin typeface="Arial"/>
                <a:cs typeface="Arial"/>
              </a:rPr>
              <a:t>l</a:t>
            </a:r>
            <a:r>
              <a:rPr b="1" spc="-290" dirty="0">
                <a:latin typeface="Arial"/>
                <a:cs typeface="Arial"/>
              </a:rPr>
              <a:t>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245" dirty="0">
                <a:latin typeface="Arial"/>
                <a:cs typeface="Arial"/>
              </a:rPr>
              <a:t>Architecture: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295" dirty="0">
                <a:latin typeface="Arial"/>
                <a:cs typeface="Arial"/>
              </a:rPr>
              <a:t>3</a:t>
            </a:r>
            <a:r>
              <a:rPr b="1" spc="-170" dirty="0">
                <a:latin typeface="Arial"/>
                <a:cs typeface="Arial"/>
              </a:rPr>
              <a:t>-</a:t>
            </a:r>
            <a:r>
              <a:rPr b="1" spc="-235" dirty="0">
                <a:latin typeface="Arial"/>
                <a:cs typeface="Arial"/>
              </a:rPr>
              <a:t>Tier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295" dirty="0">
                <a:latin typeface="Arial"/>
                <a:cs typeface="Arial"/>
              </a:rPr>
              <a:t>s</a:t>
            </a:r>
            <a:r>
              <a:rPr b="1" spc="-300" dirty="0">
                <a:latin typeface="Arial"/>
                <a:cs typeface="Arial"/>
              </a:rPr>
              <a:t>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88533" y="6351634"/>
            <a:ext cx="3303904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1425"/>
              </a:lnSpc>
            </a:pPr>
            <a:r>
              <a:rPr sz="1200" b="1" dirty="0">
                <a:solidFill>
                  <a:srgbClr val="00543C"/>
                </a:solidFill>
                <a:latin typeface="Arial"/>
                <a:cs typeface="Arial"/>
              </a:rPr>
              <a:t>Learning</a:t>
            </a:r>
            <a:r>
              <a:rPr sz="1200" b="1" spc="-4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543C"/>
                </a:solidFill>
                <a:latin typeface="Arial"/>
                <a:cs typeface="Arial"/>
              </a:rPr>
              <a:t>&amp;</a:t>
            </a:r>
            <a:r>
              <a:rPr sz="1200" b="1" spc="-40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543C"/>
                </a:solidFill>
                <a:latin typeface="Arial"/>
                <a:cs typeface="Arial"/>
              </a:rPr>
              <a:t>Culture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800" i="1" dirty="0">
                <a:solidFill>
                  <a:srgbClr val="00543C"/>
                </a:solidFill>
                <a:latin typeface="Arial"/>
                <a:cs typeface="Arial"/>
              </a:rPr>
              <a:t>All work</a:t>
            </a:r>
            <a:r>
              <a:rPr sz="800" i="1" spc="-10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described</a:t>
            </a:r>
            <a:r>
              <a:rPr sz="800" i="1" spc="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00543C"/>
                </a:solidFill>
                <a:latin typeface="Arial"/>
                <a:cs typeface="Arial"/>
              </a:rPr>
              <a:t>was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performed</a:t>
            </a:r>
            <a:r>
              <a:rPr sz="800" i="1" spc="30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by</a:t>
            </a:r>
            <a:r>
              <a:rPr sz="800" i="1" spc="1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Capgemini</a:t>
            </a:r>
            <a:r>
              <a:rPr sz="800" i="1" spc="20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or</a:t>
            </a:r>
            <a:r>
              <a:rPr sz="800" i="1" spc="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00543C"/>
                </a:solidFill>
                <a:latin typeface="Arial"/>
                <a:cs typeface="Arial"/>
              </a:rPr>
              <a:t>a</a:t>
            </a:r>
            <a:r>
              <a:rPr sz="800" i="1" spc="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00543C"/>
                </a:solidFill>
                <a:latin typeface="Arial"/>
                <a:cs typeface="Arial"/>
              </a:rPr>
              <a:t>Capgemini</a:t>
            </a:r>
            <a:r>
              <a:rPr sz="800" i="1" spc="35" dirty="0">
                <a:solidFill>
                  <a:srgbClr val="00543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00543C"/>
                </a:solidFill>
                <a:latin typeface="Arial"/>
                <a:cs typeface="Arial"/>
              </a:rPr>
              <a:t>affiliate</a:t>
            </a:r>
            <a:endParaRPr sz="800">
              <a:latin typeface="Arial"/>
              <a:cs typeface="Arial"/>
            </a:endParaRPr>
          </a:p>
          <a:p>
            <a:pPr marL="1417955">
              <a:lnSpc>
                <a:spcPct val="100000"/>
              </a:lnSpc>
              <a:spcBef>
                <a:spcPts val="204"/>
              </a:spcBef>
            </a:pPr>
            <a:r>
              <a:rPr sz="800" dirty="0">
                <a:latin typeface="Arial MT"/>
                <a:cs typeface="Arial MT"/>
              </a:rPr>
              <a:t>©</a:t>
            </a:r>
            <a:r>
              <a:rPr sz="800" spc="-5" dirty="0">
                <a:latin typeface="Arial MT"/>
                <a:cs typeface="Arial MT"/>
              </a:rPr>
              <a:t> 2015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Capgemini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- All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rights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reserved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1181836"/>
            <a:ext cx="5954395" cy="36842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580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Tier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HTML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browser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Java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client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E65A0E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Tier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Servlets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embody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business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logic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4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secure,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robust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E65A0E"/>
              </a:buClr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5"/>
              </a:spcBef>
              <a:buClr>
                <a:srgbClr val="FFBB1D"/>
              </a:buClr>
              <a:buFont typeface="Wingdings"/>
              <a:buChar char=""/>
              <a:tabLst>
                <a:tab pos="203200" algn="l"/>
              </a:tabLst>
            </a:pPr>
            <a:r>
              <a:rPr sz="2000" dirty="0">
                <a:latin typeface="Arial MT"/>
                <a:cs typeface="Arial MT"/>
              </a:rPr>
              <a:t>Tier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Sources</a:t>
            </a:r>
            <a:endParaRPr sz="2000">
              <a:latin typeface="Arial MT"/>
              <a:cs typeface="Arial MT"/>
            </a:endParaRPr>
          </a:p>
          <a:p>
            <a:pPr marL="584200" lvl="1" indent="-191135">
              <a:lnSpc>
                <a:spcPct val="100000"/>
              </a:lnSpc>
              <a:spcBef>
                <a:spcPts val="480"/>
              </a:spcBef>
              <a:buClr>
                <a:srgbClr val="E65A0E"/>
              </a:buClr>
              <a:buChar char="•"/>
              <a:tabLst>
                <a:tab pos="584835" algn="l"/>
              </a:tabLst>
            </a:pPr>
            <a:r>
              <a:rPr sz="2000" dirty="0">
                <a:latin typeface="Arial MT"/>
                <a:cs typeface="Arial MT"/>
              </a:rPr>
              <a:t>Java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talk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SQL,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JDBC,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OODB,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etc…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2471</Words>
  <Application>Microsoft Office PowerPoint</Application>
  <PresentationFormat>On-screen Show (4:3)</PresentationFormat>
  <Paragraphs>577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Advance Java - SERVLETS</vt:lpstr>
      <vt:lpstr>Objectives of Java-Servlet</vt:lpstr>
      <vt:lpstr>Introduction</vt:lpstr>
      <vt:lpstr>Server-side programming</vt:lpstr>
      <vt:lpstr>Static Pages</vt:lpstr>
      <vt:lpstr>Dynamic Pages</vt:lpstr>
      <vt:lpstr>Why Build Web Pages Dynamically?</vt:lpstr>
      <vt:lpstr>A Servlet’s Job</vt:lpstr>
      <vt:lpstr>Servlet Architecture: 3-Tier system</vt:lpstr>
      <vt:lpstr>Web Application model</vt:lpstr>
      <vt:lpstr>Execution of Java Servlet</vt:lpstr>
      <vt:lpstr>Java Servlet Alternatives</vt:lpstr>
      <vt:lpstr>Advantages of Servlets</vt:lpstr>
      <vt:lpstr>Advantages of Servlets</vt:lpstr>
      <vt:lpstr>Java Servlet Framework</vt:lpstr>
      <vt:lpstr>Object model of Servlet Framework</vt:lpstr>
      <vt:lpstr>GenericServlet &amp; HttpServlet</vt:lpstr>
      <vt:lpstr>GenericServlet &amp; HttpServlet</vt:lpstr>
      <vt:lpstr>Life Cycle of a Servlet</vt:lpstr>
      <vt:lpstr>Life Cycle – init( ) method</vt:lpstr>
      <vt:lpstr>Life Cycle – service( ) method</vt:lpstr>
      <vt:lpstr>Life Cycle – destroy( ) method</vt:lpstr>
      <vt:lpstr>Servlet Life Cycle Summary</vt:lpstr>
      <vt:lpstr>Servlet interface</vt:lpstr>
      <vt:lpstr>Servlet classes</vt:lpstr>
      <vt:lpstr>HttpServlet methods</vt:lpstr>
      <vt:lpstr>Generic Servlet vs. HTTP Servlet</vt:lpstr>
      <vt:lpstr>ServletRequest class</vt:lpstr>
      <vt:lpstr>ServletRequest - Client Info</vt:lpstr>
      <vt:lpstr>ServletRequest - URL Info</vt:lpstr>
      <vt:lpstr>ServletRequest - Contents</vt:lpstr>
      <vt:lpstr>ServletRequest - Parameters</vt:lpstr>
      <vt:lpstr>ServletResponse class</vt:lpstr>
      <vt:lpstr>ServletResponse</vt:lpstr>
      <vt:lpstr>ServletResponse - Output</vt:lpstr>
      <vt:lpstr>Servlet Example</vt:lpstr>
      <vt:lpstr>A Simple Servlet That Generates Plain Text</vt:lpstr>
      <vt:lpstr>Generating HTML</vt:lpstr>
      <vt:lpstr>A Servlet That Generates HTML</vt:lpstr>
      <vt:lpstr>Initializing Servlets</vt:lpstr>
      <vt:lpstr>A Servlet That Uses Initialization Parameters</vt:lpstr>
      <vt:lpstr>ShowMessage Servlet</vt:lpstr>
      <vt:lpstr>Setting Init Parameters (Servlets 2.2/2.3)</vt:lpstr>
      <vt:lpstr>ShowMessage Result</vt:lpstr>
      <vt:lpstr>Summary</vt:lpstr>
      <vt:lpstr>Summary (Continued)</vt:lpstr>
      <vt:lpstr>Filters</vt:lpstr>
      <vt:lpstr>Listeners</vt:lpstr>
      <vt:lpstr>Listeners</vt:lpstr>
      <vt:lpstr>Summary</vt:lpstr>
      <vt:lpstr>Recap</vt:lpstr>
      <vt:lpstr>Thank You For Your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Financial Services Overview Deck - Print</dc:title>
  <dc:subject>White background</dc:subject>
  <dc:creator>Stacy Prassas</dc:creator>
  <cp:lastModifiedBy>Srinivas</cp:lastModifiedBy>
  <cp:revision>9</cp:revision>
  <dcterms:created xsi:type="dcterms:W3CDTF">2023-08-30T15:10:06Z</dcterms:created>
  <dcterms:modified xsi:type="dcterms:W3CDTF">2023-08-30T15:18:35Z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2023-08-30T00:00:00Z</vt:filetime>
  </property>
</Properties>
</file>