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70" r:id="rId4"/>
    <p:sldId id="259" r:id="rId5"/>
    <p:sldId id="260" r:id="rId6"/>
    <p:sldId id="261" r:id="rId7"/>
    <p:sldId id="266" r:id="rId8"/>
    <p:sldId id="263" r:id="rId9"/>
    <p:sldId id="265" r:id="rId10"/>
    <p:sldId id="268" r:id="rId11"/>
    <p:sldId id="271" r:id="rId12"/>
    <p:sldId id="272" r:id="rId13"/>
    <p:sldId id="273" r:id="rId14"/>
    <p:sldId id="274" r:id="rId15"/>
    <p:sldId id="275" r:id="rId16"/>
    <p:sldId id="276" r:id="rId17"/>
    <p:sldId id="286" r:id="rId18"/>
    <p:sldId id="285" r:id="rId19"/>
    <p:sldId id="28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28" autoAdjust="0"/>
  </p:normalViewPr>
  <p:slideViewPr>
    <p:cSldViewPr>
      <p:cViewPr>
        <p:scale>
          <a:sx n="77" d="100"/>
          <a:sy n="77" d="100"/>
        </p:scale>
        <p:origin x="-115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02D95A4-A99F-4D07-9A13-B1A7A30D1863}" type="datetimeFigureOut">
              <a:rPr lang="en-US" smtClean="0"/>
              <a:pPr/>
              <a:t>6/12/2023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4E0ACF5-BEE2-41CD-9283-FFEA6C389A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2D95A4-A99F-4D07-9A13-B1A7A30D1863}" type="datetimeFigureOut">
              <a:rPr lang="en-US" smtClean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E0ACF5-BEE2-41CD-9283-FFEA6C389A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2D95A4-A99F-4D07-9A13-B1A7A30D1863}" type="datetimeFigureOut">
              <a:rPr lang="en-US" smtClean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E0ACF5-BEE2-41CD-9283-FFEA6C389A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2D95A4-A99F-4D07-9A13-B1A7A30D1863}" type="datetimeFigureOut">
              <a:rPr lang="en-US" smtClean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E0ACF5-BEE2-41CD-9283-FFEA6C389A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02D95A4-A99F-4D07-9A13-B1A7A30D1863}" type="datetimeFigureOut">
              <a:rPr lang="en-US" smtClean="0"/>
              <a:pPr/>
              <a:t>6/12/2023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4E0ACF5-BEE2-41CD-9283-FFEA6C389A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2D95A4-A99F-4D07-9A13-B1A7A30D1863}" type="datetimeFigureOut">
              <a:rPr lang="en-US" smtClean="0"/>
              <a:pPr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4E0ACF5-BEE2-41CD-9283-FFEA6C389A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2D95A4-A99F-4D07-9A13-B1A7A30D1863}" type="datetimeFigureOut">
              <a:rPr lang="en-US" smtClean="0"/>
              <a:pPr/>
              <a:t>6/12/2023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4E0ACF5-BEE2-41CD-9283-FFEA6C389A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2D95A4-A99F-4D07-9A13-B1A7A30D1863}" type="datetimeFigureOut">
              <a:rPr lang="en-US" smtClean="0"/>
              <a:pPr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E0ACF5-BEE2-41CD-9283-FFEA6C389A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2D95A4-A99F-4D07-9A13-B1A7A30D1863}" type="datetimeFigureOut">
              <a:rPr lang="en-US" smtClean="0"/>
              <a:pPr/>
              <a:t>6/12/2023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E0ACF5-BEE2-41CD-9283-FFEA6C389A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02D95A4-A99F-4D07-9A13-B1A7A30D1863}" type="datetimeFigureOut">
              <a:rPr lang="en-US" smtClean="0"/>
              <a:pPr/>
              <a:t>6/12/2023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4E0ACF5-BEE2-41CD-9283-FFEA6C389A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02D95A4-A99F-4D07-9A13-B1A7A30D1863}" type="datetimeFigureOut">
              <a:rPr lang="en-US" smtClean="0"/>
              <a:pPr/>
              <a:t>6/12/2023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4E0ACF5-BEE2-41CD-9283-FFEA6C389A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B02D95A4-A99F-4D07-9A13-B1A7A30D1863}" type="datetimeFigureOut">
              <a:rPr lang="en-US" smtClean="0"/>
              <a:pPr/>
              <a:t>6/12/2023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84E0ACF5-BEE2-41CD-9283-FFEA6C389A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7681" y="762000"/>
            <a:ext cx="5226111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6000" b="1" dirty="0" smtClean="0">
                <a:ln w="50800"/>
                <a:solidFill>
                  <a:schemeClr val="bg1">
                    <a:lumMod val="95000"/>
                    <a:lumOff val="5000"/>
                  </a:schemeClr>
                </a:solidFill>
              </a:rPr>
              <a:t>Database </a:t>
            </a:r>
          </a:p>
          <a:p>
            <a:pPr algn="ctr"/>
            <a:r>
              <a:rPr lang="en-US" sz="6000" b="1" dirty="0" smtClean="0">
                <a:ln w="50800"/>
                <a:solidFill>
                  <a:schemeClr val="bg1">
                    <a:lumMod val="95000"/>
                    <a:lumOff val="5000"/>
                  </a:schemeClr>
                </a:solidFill>
              </a:rPr>
              <a:t>Connectivity </a:t>
            </a:r>
            <a:endParaRPr lang="en-US" sz="6000" b="1" dirty="0">
              <a:ln w="50800"/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3723" y="3657600"/>
            <a:ext cx="3192477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800" b="1" dirty="0" smtClean="0">
                <a:ln w="1905"/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By:</a:t>
            </a:r>
          </a:p>
          <a:p>
            <a:pPr algn="ctr"/>
            <a:r>
              <a:rPr lang="en-US" sz="3800" b="1" dirty="0" smtClean="0">
                <a:ln w="1905"/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SRINIVAS .K</a:t>
            </a:r>
            <a:endParaRPr lang="en-US" sz="2400" b="1" dirty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1159"/>
            <a:ext cx="88392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400" b="1" dirty="0" smtClean="0">
                <a:ln w="50800"/>
                <a:solidFill>
                  <a:schemeClr val="bg1"/>
                </a:solidFill>
                <a:latin typeface="+mj-lt"/>
              </a:rPr>
              <a:t>JDBC Driver Types</a:t>
            </a:r>
            <a:endParaRPr lang="en-US" sz="4400" b="1" dirty="0">
              <a:ln w="50800"/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245513"/>
            <a:ext cx="88392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 charset="0"/>
              </a:rPr>
              <a:t> </a:t>
            </a: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&gt; 	Class-I:</a:t>
            </a:r>
          </a:p>
          <a:p>
            <a:pPr marL="457200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</a:t>
            </a: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JDBC:ODBC ( mainly for Desktop Applications) </a:t>
            </a:r>
            <a:endParaRPr lang="en-US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/>
            </a:endParaRPr>
          </a:p>
          <a:p>
            <a:pPr marL="457200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		&gt; </a:t>
            </a: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Use bridging technology</a:t>
            </a:r>
          </a:p>
          <a:p>
            <a:pPr marL="457200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2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</a:t>
            </a: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	&gt; Requires installation/configuration on client machines</a:t>
            </a:r>
          </a:p>
          <a:p>
            <a:pPr marL="457200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2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</a:t>
            </a: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	&gt; Not good for Web</a:t>
            </a:r>
          </a:p>
          <a:p>
            <a:pPr marL="457200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/>
            </a:endParaRP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 &gt; 	Class-II:</a:t>
            </a: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</a:t>
            </a: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Native API Drivers (Vendor Specific drivers)</a:t>
            </a: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</a:t>
            </a: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	&gt; </a:t>
            </a: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Requires installation/configuration on client machines</a:t>
            </a: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		&gt; </a:t>
            </a: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Used to leverage existing CLI libraries</a:t>
            </a: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		&gt; Usually not thread-safe</a:t>
            </a: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		&gt; Mostly obsolete now</a:t>
            </a: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		&gt; e.g. Intersolv Oracle Driver, WebLogic drivers</a:t>
            </a:r>
          </a:p>
          <a:p>
            <a:pPr marL="457200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 charset="0"/>
            </a:endParaRPr>
          </a:p>
          <a:p>
            <a:pPr marL="457200" indent="-457200">
              <a:buClr>
                <a:srgbClr val="000000"/>
              </a:buClr>
              <a:buSzPct val="5700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>
              <a:solidFill>
                <a:srgbClr val="000000"/>
              </a:solidFill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1159"/>
            <a:ext cx="88392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400" b="1" dirty="0" smtClean="0">
                <a:ln w="50800"/>
                <a:solidFill>
                  <a:schemeClr val="bg1"/>
                </a:solidFill>
                <a:latin typeface="+mj-lt"/>
              </a:rPr>
              <a:t>JDBC Driver Types</a:t>
            </a:r>
            <a:endParaRPr lang="en-US" sz="4400" b="1" dirty="0">
              <a:ln w="50800"/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245513"/>
            <a:ext cx="8991600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 &gt; 	</a:t>
            </a: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Class-III:</a:t>
            </a: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Network API</a:t>
            </a: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2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</a:t>
            </a: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	&gt; Calls middleware server, usually on database host</a:t>
            </a: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		&gt; Very flexible &amp; allows access to multiple databases 		    	   using one driver</a:t>
            </a: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2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</a:t>
            </a: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	&gt; Only need to download one driver</a:t>
            </a: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		&gt; But it’s another server application to install and maintain</a:t>
            </a: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		&gt; e.g. Symantec DBAnywhere</a:t>
            </a: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/>
            </a:endParaRP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&gt; 	</a:t>
            </a: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Class-IV:</a:t>
            </a: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Network Protocol Driver (used for Network based Applications)</a:t>
            </a: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/>
              <a:t>		</a:t>
            </a:r>
            <a:r>
              <a:rPr lang="en-US" sz="2200" dirty="0" smtClean="0">
                <a:latin typeface="Helvetica"/>
              </a:rPr>
              <a:t>	&gt;</a:t>
            </a: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 Pure Java Drivers</a:t>
            </a: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2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</a:t>
            </a: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	&gt; </a:t>
            </a:r>
            <a:r>
              <a:rPr lang="en-US" sz="2200" dirty="0" smtClean="0">
                <a:latin typeface="Helvetica"/>
              </a:rPr>
              <a:t>Use Java networking libraries to talk directly to database 		   engines</a:t>
            </a: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200" dirty="0">
                <a:latin typeface="Helvetica"/>
              </a:rPr>
              <a:t>	</a:t>
            </a:r>
            <a:r>
              <a:rPr lang="en-US" sz="2200" dirty="0" smtClean="0">
                <a:latin typeface="Helvetica"/>
              </a:rPr>
              <a:t>		&gt; need to download a new driver for each database engine</a:t>
            </a: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200" dirty="0">
                <a:latin typeface="Helvetica"/>
              </a:rPr>
              <a:t>	</a:t>
            </a:r>
            <a:r>
              <a:rPr lang="en-US" sz="2200" dirty="0" smtClean="0">
                <a:latin typeface="Helvetica"/>
              </a:rPr>
              <a:t>		&gt; e.g. Oracle, MySQL</a:t>
            </a: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400" dirty="0" smtClean="0"/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400" dirty="0" smtClean="0"/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/>
            </a:endParaRP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 charset="0"/>
            </a:endParaRPr>
          </a:p>
          <a:p>
            <a:pPr marL="457200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 charset="0"/>
            </a:endParaRPr>
          </a:p>
          <a:p>
            <a:pPr marL="457200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 charset="0"/>
            </a:endParaRPr>
          </a:p>
          <a:p>
            <a:pPr marL="457200" indent="-457200">
              <a:buClr>
                <a:srgbClr val="000000"/>
              </a:buClr>
              <a:buSzPct val="5700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>
              <a:solidFill>
                <a:srgbClr val="000000"/>
              </a:solidFill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1159"/>
            <a:ext cx="88392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</a:rPr>
              <a:t>Overview of Querying a Database With JDBC</a:t>
            </a:r>
            <a:endParaRPr lang="en-US" sz="4400" b="1" dirty="0">
              <a:ln w="50800"/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3592513" y="3138488"/>
            <a:ext cx="1982787" cy="519112"/>
          </a:xfrm>
          <a:prstGeom prst="rect">
            <a:avLst/>
          </a:prstGeom>
          <a:gradFill rotWithShape="0">
            <a:gsLst>
              <a:gs pos="0">
                <a:srgbClr val="EAEAEA">
                  <a:gamma/>
                  <a:shade val="89804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89804"/>
                  <a:invGamma/>
                </a:srgbClr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822325">
              <a:spcBef>
                <a:spcPct val="50000"/>
              </a:spcBef>
            </a:pPr>
            <a:r>
              <a:rPr lang="en-US" altLang="ko-KR" sz="1800" b="1" dirty="0">
                <a:solidFill>
                  <a:schemeClr val="bg2"/>
                </a:solidFill>
              </a:rPr>
              <a:t>Query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blackWhite">
          <a:xfrm>
            <a:off x="3556000" y="5699125"/>
            <a:ext cx="2054225" cy="549275"/>
          </a:xfrm>
          <a:prstGeom prst="rect">
            <a:avLst/>
          </a:prstGeom>
          <a:gradFill rotWithShape="0">
            <a:gsLst>
              <a:gs pos="0">
                <a:srgbClr val="EAEAEA">
                  <a:gamma/>
                  <a:shade val="89804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89804"/>
                  <a:invGamma/>
                </a:srgbClr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822325">
              <a:spcBef>
                <a:spcPct val="50000"/>
              </a:spcBef>
            </a:pPr>
            <a:r>
              <a:rPr lang="en-US" altLang="ko-KR" sz="1800" b="1" dirty="0">
                <a:solidFill>
                  <a:schemeClr val="bg2"/>
                </a:solidFill>
              </a:rPr>
              <a:t>Close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blackWhite">
          <a:xfrm>
            <a:off x="3581400" y="2041525"/>
            <a:ext cx="2005013" cy="549275"/>
          </a:xfrm>
          <a:prstGeom prst="rect">
            <a:avLst/>
          </a:prstGeom>
          <a:gradFill rotWithShape="0">
            <a:gsLst>
              <a:gs pos="0">
                <a:srgbClr val="EAEAEA">
                  <a:gamma/>
                  <a:shade val="89804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89804"/>
                  <a:invGamma/>
                </a:srgbClr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822325">
              <a:spcBef>
                <a:spcPct val="50000"/>
              </a:spcBef>
            </a:pPr>
            <a:r>
              <a:rPr lang="en-US" altLang="ko-KR" sz="1800" b="1" dirty="0">
                <a:solidFill>
                  <a:schemeClr val="bg2"/>
                </a:solidFill>
              </a:rPr>
              <a:t>Connect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blackWhite">
          <a:xfrm>
            <a:off x="3548063" y="4230688"/>
            <a:ext cx="2071687" cy="874712"/>
          </a:xfrm>
          <a:prstGeom prst="rect">
            <a:avLst/>
          </a:prstGeom>
          <a:gradFill rotWithShape="0">
            <a:gsLst>
              <a:gs pos="0">
                <a:srgbClr val="EAEAEA">
                  <a:gamma/>
                  <a:shade val="89804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89804"/>
                  <a:invGamma/>
                </a:srgbClr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822325">
              <a:spcBef>
                <a:spcPct val="50000"/>
              </a:spcBef>
            </a:pPr>
            <a:r>
              <a:rPr lang="en-US" altLang="ko-KR" sz="1800" b="1" dirty="0">
                <a:solidFill>
                  <a:schemeClr val="bg2"/>
                </a:solidFill>
              </a:rPr>
              <a:t>Process</a:t>
            </a:r>
            <a:br>
              <a:rPr lang="en-US" altLang="ko-KR" sz="1800" b="1" dirty="0">
                <a:solidFill>
                  <a:schemeClr val="bg2"/>
                </a:solidFill>
              </a:rPr>
            </a:br>
            <a:r>
              <a:rPr lang="en-US" altLang="ko-KR" sz="1800" b="1" dirty="0">
                <a:solidFill>
                  <a:schemeClr val="bg2"/>
                </a:solidFill>
              </a:rPr>
              <a:t>results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583113" y="5111750"/>
            <a:ext cx="0" cy="53340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583113" y="3663950"/>
            <a:ext cx="0" cy="53340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583113" y="2597150"/>
            <a:ext cx="0" cy="53340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1159"/>
            <a:ext cx="88392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</a:rPr>
              <a:t>Stage 1: Connect</a:t>
            </a:r>
            <a:endParaRPr lang="en-US" sz="4400" b="1" dirty="0">
              <a:ln w="50800"/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Line 2"/>
          <p:cNvSpPr>
            <a:spLocks noChangeShapeType="1"/>
          </p:cNvSpPr>
          <p:nvPr/>
        </p:nvSpPr>
        <p:spPr bwMode="auto">
          <a:xfrm>
            <a:off x="2144713" y="2247900"/>
            <a:ext cx="0" cy="53340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blackWhite">
          <a:xfrm>
            <a:off x="1154113" y="2827338"/>
            <a:ext cx="1982787" cy="519112"/>
          </a:xfrm>
          <a:prstGeom prst="rect">
            <a:avLst/>
          </a:prstGeom>
          <a:gradFill rotWithShape="0">
            <a:gsLst>
              <a:gs pos="0">
                <a:srgbClr val="EAEAEA">
                  <a:gamma/>
                  <a:shade val="89804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89804"/>
                  <a:invGamma/>
                </a:srgbClr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822325">
              <a:spcBef>
                <a:spcPct val="50000"/>
              </a:spcBef>
            </a:pPr>
            <a:r>
              <a:rPr lang="en-US" altLang="ko-KR" sz="1800" b="1" dirty="0">
                <a:solidFill>
                  <a:schemeClr val="bg2"/>
                </a:solidFill>
              </a:rPr>
              <a:t>Query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blackWhite">
          <a:xfrm>
            <a:off x="1117600" y="5387975"/>
            <a:ext cx="2054225" cy="549275"/>
          </a:xfrm>
          <a:prstGeom prst="rect">
            <a:avLst/>
          </a:prstGeom>
          <a:gradFill rotWithShape="0">
            <a:gsLst>
              <a:gs pos="0">
                <a:srgbClr val="EAEAEA">
                  <a:gamma/>
                  <a:shade val="89804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89804"/>
                  <a:invGamma/>
                </a:srgbClr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822325">
              <a:spcBef>
                <a:spcPct val="50000"/>
              </a:spcBef>
            </a:pPr>
            <a:r>
              <a:rPr lang="en-US" altLang="ko-KR" sz="1800" b="1" dirty="0">
                <a:solidFill>
                  <a:schemeClr val="bg2"/>
                </a:solidFill>
              </a:rPr>
              <a:t>Close</a:t>
            </a:r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3014663" y="2005013"/>
            <a:ext cx="88423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blackWhite">
          <a:xfrm>
            <a:off x="1143000" y="1730375"/>
            <a:ext cx="2005013" cy="549275"/>
          </a:xfrm>
          <a:prstGeom prst="rect">
            <a:avLst/>
          </a:prstGeom>
          <a:gradFill rotWithShape="0">
            <a:gsLst>
              <a:gs pos="0">
                <a:srgbClr val="CCCCFF">
                  <a:gamma/>
                  <a:shade val="89804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89804"/>
                  <a:invGamma/>
                </a:srgbClr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822325">
              <a:spcBef>
                <a:spcPct val="50000"/>
              </a:spcBef>
            </a:pPr>
            <a:r>
              <a:rPr lang="en-US" altLang="ko-KR" sz="1800" b="1" dirty="0">
                <a:solidFill>
                  <a:schemeClr val="bg2"/>
                </a:solidFill>
              </a:rPr>
              <a:t>Connect</a:t>
            </a:r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3581400" y="2020888"/>
            <a:ext cx="534988" cy="1104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95"/>
              </a:cxn>
              <a:cxn ang="0">
                <a:pos x="336" y="695"/>
              </a:cxn>
            </a:cxnLst>
            <a:rect l="0" t="0" r="r" b="b"/>
            <a:pathLst>
              <a:path w="337" h="696">
                <a:moveTo>
                  <a:pt x="0" y="0"/>
                </a:moveTo>
                <a:lnTo>
                  <a:pt x="0" y="695"/>
                </a:lnTo>
                <a:lnTo>
                  <a:pt x="336" y="695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blackWhite">
          <a:xfrm>
            <a:off x="1109663" y="3919538"/>
            <a:ext cx="2071687" cy="874712"/>
          </a:xfrm>
          <a:prstGeom prst="rect">
            <a:avLst/>
          </a:prstGeom>
          <a:gradFill rotWithShape="0">
            <a:gsLst>
              <a:gs pos="0">
                <a:srgbClr val="EAEAEA">
                  <a:gamma/>
                  <a:shade val="89804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89804"/>
                  <a:invGamma/>
                </a:srgbClr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822325">
              <a:spcBef>
                <a:spcPct val="50000"/>
              </a:spcBef>
            </a:pPr>
            <a:r>
              <a:rPr lang="en-US" altLang="ko-KR" sz="1800" b="1" dirty="0">
                <a:solidFill>
                  <a:schemeClr val="bg2"/>
                </a:solidFill>
              </a:rPr>
              <a:t>Process</a:t>
            </a:r>
            <a:br>
              <a:rPr lang="en-US" altLang="ko-KR" sz="1800" b="1" dirty="0">
                <a:solidFill>
                  <a:schemeClr val="bg2"/>
                </a:solidFill>
              </a:rPr>
            </a:br>
            <a:r>
              <a:rPr lang="en-US" altLang="ko-KR" sz="1800" b="1" dirty="0">
                <a:solidFill>
                  <a:schemeClr val="bg2"/>
                </a:solidFill>
              </a:rPr>
              <a:t>results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blackWhite">
          <a:xfrm>
            <a:off x="3827463" y="1746250"/>
            <a:ext cx="4319587" cy="527050"/>
          </a:xfrm>
          <a:prstGeom prst="rect">
            <a:avLst/>
          </a:prstGeom>
          <a:gradFill rotWithShape="0">
            <a:gsLst>
              <a:gs pos="0">
                <a:srgbClr val="CCCCFF">
                  <a:gamma/>
                  <a:shade val="89804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89804"/>
                  <a:invGamma/>
                </a:srgbClr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822325">
              <a:spcBef>
                <a:spcPct val="50000"/>
              </a:spcBef>
            </a:pPr>
            <a:r>
              <a:rPr lang="en-US" altLang="ko-KR" sz="1800" b="1" dirty="0">
                <a:solidFill>
                  <a:schemeClr val="bg2"/>
                </a:solidFill>
              </a:rPr>
              <a:t>Register the driver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blackWhite">
          <a:xfrm>
            <a:off x="3816350" y="2782888"/>
            <a:ext cx="4330700" cy="527050"/>
          </a:xfrm>
          <a:prstGeom prst="rect">
            <a:avLst/>
          </a:prstGeom>
          <a:gradFill rotWithShape="0">
            <a:gsLst>
              <a:gs pos="0">
                <a:srgbClr val="CCCCFF">
                  <a:gamma/>
                  <a:shade val="89804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89804"/>
                  <a:invGamma/>
                </a:srgbClr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822325">
              <a:spcBef>
                <a:spcPct val="50000"/>
              </a:spcBef>
            </a:pPr>
            <a:r>
              <a:rPr lang="en-US" altLang="ko-KR" sz="1800" b="1" dirty="0">
                <a:solidFill>
                  <a:schemeClr val="bg2"/>
                </a:solidFill>
              </a:rPr>
              <a:t>Connect to the database</a:t>
            </a:r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>
            <a:off x="2144713" y="4800600"/>
            <a:ext cx="0" cy="53340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2144713" y="3352800"/>
            <a:ext cx="0" cy="53340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1159"/>
            <a:ext cx="88392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</a:rPr>
              <a:t>Stage 2: Query</a:t>
            </a:r>
            <a:endParaRPr lang="en-US" sz="4400" b="1" dirty="0">
              <a:ln w="50800"/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Line 2"/>
          <p:cNvSpPr>
            <a:spLocks noChangeShapeType="1"/>
          </p:cNvSpPr>
          <p:nvPr/>
        </p:nvSpPr>
        <p:spPr bwMode="auto">
          <a:xfrm>
            <a:off x="2144713" y="2247900"/>
            <a:ext cx="0" cy="53340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blackWhite">
          <a:xfrm>
            <a:off x="1117600" y="5387975"/>
            <a:ext cx="2054225" cy="549275"/>
          </a:xfrm>
          <a:prstGeom prst="rect">
            <a:avLst/>
          </a:prstGeom>
          <a:gradFill rotWithShape="0">
            <a:gsLst>
              <a:gs pos="0">
                <a:srgbClr val="EAEAEA">
                  <a:gamma/>
                  <a:shade val="89804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89804"/>
                  <a:invGamma/>
                </a:srgbClr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822325">
              <a:spcBef>
                <a:spcPct val="50000"/>
              </a:spcBef>
            </a:pPr>
            <a:r>
              <a:rPr lang="en-US" altLang="ko-KR" sz="1800" b="1" dirty="0">
                <a:solidFill>
                  <a:schemeClr val="bg2"/>
                </a:solidFill>
              </a:rPr>
              <a:t>Close</a:t>
            </a:r>
          </a:p>
        </p:txBody>
      </p:sp>
      <p:sp>
        <p:nvSpPr>
          <p:cNvPr id="35" name="Line 4"/>
          <p:cNvSpPr>
            <a:spLocks noChangeShapeType="1"/>
          </p:cNvSpPr>
          <p:nvPr/>
        </p:nvSpPr>
        <p:spPr bwMode="auto">
          <a:xfrm>
            <a:off x="3014663" y="3060700"/>
            <a:ext cx="88423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blackWhite">
          <a:xfrm>
            <a:off x="1143000" y="1730375"/>
            <a:ext cx="2005013" cy="549275"/>
          </a:xfrm>
          <a:prstGeom prst="rect">
            <a:avLst/>
          </a:prstGeom>
          <a:gradFill rotWithShape="0">
            <a:gsLst>
              <a:gs pos="0">
                <a:srgbClr val="EAEAEA">
                  <a:gamma/>
                  <a:shade val="89804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89804"/>
                  <a:invGamma/>
                </a:srgbClr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822325">
              <a:spcBef>
                <a:spcPct val="50000"/>
              </a:spcBef>
            </a:pPr>
            <a:r>
              <a:rPr lang="en-US" altLang="ko-KR" sz="1800" b="1" dirty="0">
                <a:solidFill>
                  <a:schemeClr val="bg2"/>
                </a:solidFill>
              </a:rPr>
              <a:t>Connect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blackWhite">
          <a:xfrm>
            <a:off x="1154113" y="2813050"/>
            <a:ext cx="1982787" cy="519113"/>
          </a:xfrm>
          <a:prstGeom prst="rect">
            <a:avLst/>
          </a:prstGeom>
          <a:gradFill rotWithShape="0">
            <a:gsLst>
              <a:gs pos="0">
                <a:srgbClr val="CCCCFF">
                  <a:gamma/>
                  <a:shade val="89804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89804"/>
                  <a:invGamma/>
                </a:srgbClr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822325">
              <a:spcBef>
                <a:spcPct val="50000"/>
              </a:spcBef>
            </a:pPr>
            <a:r>
              <a:rPr lang="en-US" altLang="ko-KR" sz="1800" b="1" dirty="0">
                <a:solidFill>
                  <a:schemeClr val="bg2"/>
                </a:solidFill>
              </a:rPr>
              <a:t>Query</a:t>
            </a: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blackWhite">
          <a:xfrm>
            <a:off x="3917950" y="2808288"/>
            <a:ext cx="3695700" cy="527050"/>
          </a:xfrm>
          <a:prstGeom prst="rect">
            <a:avLst/>
          </a:prstGeom>
          <a:gradFill rotWithShape="0">
            <a:gsLst>
              <a:gs pos="0">
                <a:srgbClr val="CCCCFF">
                  <a:gamma/>
                  <a:shade val="89804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89804"/>
                  <a:invGamma/>
                </a:srgbClr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822325">
              <a:spcBef>
                <a:spcPct val="50000"/>
              </a:spcBef>
            </a:pPr>
            <a:r>
              <a:rPr lang="en-US" altLang="ko-KR" sz="1800" b="1" dirty="0">
                <a:solidFill>
                  <a:schemeClr val="bg2"/>
                </a:solidFill>
              </a:rPr>
              <a:t>Create a statement</a:t>
            </a:r>
          </a:p>
        </p:txBody>
      </p:sp>
      <p:sp>
        <p:nvSpPr>
          <p:cNvPr id="39" name="Freeform 8"/>
          <p:cNvSpPr>
            <a:spLocks/>
          </p:cNvSpPr>
          <p:nvPr/>
        </p:nvSpPr>
        <p:spPr bwMode="auto">
          <a:xfrm>
            <a:off x="3581400" y="3071813"/>
            <a:ext cx="534988" cy="1044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57"/>
              </a:cxn>
              <a:cxn ang="0">
                <a:pos x="336" y="657"/>
              </a:cxn>
            </a:cxnLst>
            <a:rect l="0" t="0" r="r" b="b"/>
            <a:pathLst>
              <a:path w="337" h="658">
                <a:moveTo>
                  <a:pt x="0" y="0"/>
                </a:moveTo>
                <a:lnTo>
                  <a:pt x="0" y="657"/>
                </a:lnTo>
                <a:lnTo>
                  <a:pt x="336" y="657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blackWhite">
          <a:xfrm>
            <a:off x="1109663" y="3919538"/>
            <a:ext cx="2071687" cy="874712"/>
          </a:xfrm>
          <a:prstGeom prst="rect">
            <a:avLst/>
          </a:prstGeom>
          <a:gradFill rotWithShape="0">
            <a:gsLst>
              <a:gs pos="0">
                <a:srgbClr val="EAEAEA">
                  <a:gamma/>
                  <a:shade val="89804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89804"/>
                  <a:invGamma/>
                </a:srgbClr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822325">
              <a:spcBef>
                <a:spcPct val="50000"/>
              </a:spcBef>
            </a:pPr>
            <a:r>
              <a:rPr lang="en-US" altLang="ko-KR" sz="1800" b="1" dirty="0">
                <a:solidFill>
                  <a:schemeClr val="bg2"/>
                </a:solidFill>
              </a:rPr>
              <a:t>Process</a:t>
            </a:r>
            <a:br>
              <a:rPr lang="en-US" altLang="ko-KR" sz="1800" b="1" dirty="0">
                <a:solidFill>
                  <a:schemeClr val="bg2"/>
                </a:solidFill>
              </a:rPr>
            </a:br>
            <a:r>
              <a:rPr lang="en-US" altLang="ko-KR" sz="1800" b="1" dirty="0">
                <a:solidFill>
                  <a:schemeClr val="bg2"/>
                </a:solidFill>
              </a:rPr>
              <a:t>results</a:t>
            </a:r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>
            <a:off x="2144713" y="4800600"/>
            <a:ext cx="0" cy="53340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42" name="Line 11"/>
          <p:cNvSpPr>
            <a:spLocks noChangeShapeType="1"/>
          </p:cNvSpPr>
          <p:nvPr/>
        </p:nvSpPr>
        <p:spPr bwMode="auto">
          <a:xfrm>
            <a:off x="2144713" y="3352800"/>
            <a:ext cx="0" cy="53340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blackWhite">
          <a:xfrm>
            <a:off x="3917950" y="3863975"/>
            <a:ext cx="3695700" cy="527050"/>
          </a:xfrm>
          <a:prstGeom prst="rect">
            <a:avLst/>
          </a:prstGeom>
          <a:gradFill rotWithShape="0">
            <a:gsLst>
              <a:gs pos="0">
                <a:srgbClr val="CCCCFF">
                  <a:gamma/>
                  <a:shade val="89804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89804"/>
                  <a:invGamma/>
                </a:srgbClr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822325">
              <a:spcBef>
                <a:spcPct val="50000"/>
              </a:spcBef>
            </a:pPr>
            <a:r>
              <a:rPr lang="en-US" altLang="ko-KR" sz="1800" b="1" dirty="0">
                <a:solidFill>
                  <a:schemeClr val="bg2"/>
                </a:solidFill>
              </a:rPr>
              <a:t>Query the database</a:t>
            </a:r>
          </a:p>
        </p:txBody>
      </p:sp>
      <p:pic>
        <p:nvPicPr>
          <p:cNvPr id="14" name="Picture 2" descr="C:\Documents and Settings\SATYAM\Desktop\talentcaf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21159"/>
            <a:ext cx="187642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1159"/>
            <a:ext cx="88392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</a:rPr>
              <a:t>Stage 3: Process Results</a:t>
            </a:r>
            <a:endParaRPr lang="en-US" sz="4400" b="1" dirty="0">
              <a:ln w="50800"/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blackWhite">
          <a:xfrm>
            <a:off x="1117600" y="5387975"/>
            <a:ext cx="2054225" cy="549275"/>
          </a:xfrm>
          <a:prstGeom prst="rect">
            <a:avLst/>
          </a:prstGeom>
          <a:gradFill rotWithShape="0">
            <a:gsLst>
              <a:gs pos="0">
                <a:srgbClr val="EAEAEA">
                  <a:gamma/>
                  <a:shade val="89804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89804"/>
                  <a:invGamma/>
                </a:srgbClr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822325">
              <a:spcBef>
                <a:spcPct val="50000"/>
              </a:spcBef>
            </a:pPr>
            <a:r>
              <a:rPr lang="en-US" altLang="ko-KR" sz="1800" b="1" dirty="0">
                <a:solidFill>
                  <a:schemeClr val="bg2"/>
                </a:solidFill>
              </a:rPr>
              <a:t>Close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blackWhite">
          <a:xfrm>
            <a:off x="1154113" y="2827338"/>
            <a:ext cx="1982787" cy="519112"/>
          </a:xfrm>
          <a:prstGeom prst="rect">
            <a:avLst/>
          </a:prstGeom>
          <a:gradFill rotWithShape="0">
            <a:gsLst>
              <a:gs pos="0">
                <a:srgbClr val="EAEAEA">
                  <a:gamma/>
                  <a:shade val="89804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89804"/>
                  <a:invGamma/>
                </a:srgbClr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822325">
              <a:spcBef>
                <a:spcPct val="50000"/>
              </a:spcBef>
            </a:pPr>
            <a:r>
              <a:rPr lang="en-US" altLang="ko-KR" sz="1800" b="1" dirty="0">
                <a:solidFill>
                  <a:schemeClr val="bg2"/>
                </a:solidFill>
              </a:rPr>
              <a:t>Query</a:t>
            </a:r>
          </a:p>
        </p:txBody>
      </p:sp>
      <p:sp>
        <p:nvSpPr>
          <p:cNvPr id="16" name="Freeform 4"/>
          <p:cNvSpPr>
            <a:spLocks/>
          </p:cNvSpPr>
          <p:nvPr/>
        </p:nvSpPr>
        <p:spPr bwMode="auto">
          <a:xfrm>
            <a:off x="3579813" y="3352800"/>
            <a:ext cx="534987" cy="992188"/>
          </a:xfrm>
          <a:custGeom>
            <a:avLst/>
            <a:gdLst/>
            <a:ahLst/>
            <a:cxnLst>
              <a:cxn ang="0">
                <a:pos x="0" y="624"/>
              </a:cxn>
              <a:cxn ang="0">
                <a:pos x="0" y="0"/>
              </a:cxn>
              <a:cxn ang="0">
                <a:pos x="336" y="0"/>
              </a:cxn>
            </a:cxnLst>
            <a:rect l="0" t="0" r="r" b="b"/>
            <a:pathLst>
              <a:path w="337" h="625">
                <a:moveTo>
                  <a:pt x="0" y="624"/>
                </a:moveTo>
                <a:lnTo>
                  <a:pt x="0" y="0"/>
                </a:lnTo>
                <a:lnTo>
                  <a:pt x="336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3014663" y="4384675"/>
            <a:ext cx="117633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blackWhite">
          <a:xfrm>
            <a:off x="3917950" y="3101975"/>
            <a:ext cx="4229100" cy="527050"/>
          </a:xfrm>
          <a:prstGeom prst="rect">
            <a:avLst/>
          </a:prstGeom>
          <a:gradFill rotWithShape="0">
            <a:gsLst>
              <a:gs pos="0">
                <a:srgbClr val="CCCCFF">
                  <a:gamma/>
                  <a:shade val="89804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89804"/>
                  <a:invGamma/>
                </a:srgbClr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822325">
              <a:spcBef>
                <a:spcPct val="50000"/>
              </a:spcBef>
            </a:pPr>
            <a:r>
              <a:rPr lang="en-US" altLang="ko-KR" sz="1800" b="1" dirty="0">
                <a:solidFill>
                  <a:schemeClr val="bg2"/>
                </a:solidFill>
              </a:rPr>
              <a:t>Step through the results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blackWhite">
          <a:xfrm>
            <a:off x="1109663" y="3948113"/>
            <a:ext cx="2071687" cy="874712"/>
          </a:xfrm>
          <a:prstGeom prst="rect">
            <a:avLst/>
          </a:prstGeom>
          <a:gradFill rotWithShape="0">
            <a:gsLst>
              <a:gs pos="0">
                <a:srgbClr val="CCCCFF">
                  <a:gamma/>
                  <a:shade val="89804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89804"/>
                  <a:invGamma/>
                </a:srgbClr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822325">
              <a:spcBef>
                <a:spcPct val="50000"/>
              </a:spcBef>
            </a:pPr>
            <a:r>
              <a:rPr lang="en-US" altLang="ko-KR" sz="1800" b="1" dirty="0">
                <a:solidFill>
                  <a:schemeClr val="bg2"/>
                </a:solidFill>
              </a:rPr>
              <a:t>Process</a:t>
            </a:r>
            <a:br>
              <a:rPr lang="en-US" altLang="ko-KR" sz="1800" b="1" dirty="0">
                <a:solidFill>
                  <a:schemeClr val="bg2"/>
                </a:solidFill>
              </a:rPr>
            </a:br>
            <a:r>
              <a:rPr lang="en-US" altLang="ko-KR" sz="1800" b="1" dirty="0">
                <a:solidFill>
                  <a:schemeClr val="bg2"/>
                </a:solidFill>
              </a:rPr>
              <a:t>results</a:t>
            </a:r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2144713" y="4800600"/>
            <a:ext cx="0" cy="53340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2144713" y="3352800"/>
            <a:ext cx="0" cy="53340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144713" y="2247900"/>
            <a:ext cx="0" cy="53340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blackWhite">
          <a:xfrm>
            <a:off x="3917950" y="3919538"/>
            <a:ext cx="4229100" cy="930275"/>
          </a:xfrm>
          <a:prstGeom prst="rect">
            <a:avLst/>
          </a:prstGeom>
          <a:gradFill rotWithShape="0">
            <a:gsLst>
              <a:gs pos="0">
                <a:srgbClr val="CCCCFF">
                  <a:gamma/>
                  <a:shade val="89804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89804"/>
                  <a:invGamma/>
                </a:srgbClr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822325">
              <a:spcBef>
                <a:spcPct val="50000"/>
              </a:spcBef>
            </a:pPr>
            <a:r>
              <a:rPr lang="en-US" altLang="ko-KR" sz="1800" b="1" dirty="0">
                <a:solidFill>
                  <a:schemeClr val="bg2"/>
                </a:solidFill>
              </a:rPr>
              <a:t>Assign results to Java </a:t>
            </a:r>
            <a:br>
              <a:rPr lang="en-US" altLang="ko-KR" sz="1800" b="1" dirty="0">
                <a:solidFill>
                  <a:schemeClr val="bg2"/>
                </a:solidFill>
              </a:rPr>
            </a:br>
            <a:r>
              <a:rPr lang="en-US" altLang="ko-KR" sz="1800" b="1" dirty="0">
                <a:solidFill>
                  <a:schemeClr val="bg2"/>
                </a:solidFill>
              </a:rPr>
              <a:t>variables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blackWhite">
          <a:xfrm>
            <a:off x="1143000" y="1730375"/>
            <a:ext cx="2005013" cy="549275"/>
          </a:xfrm>
          <a:prstGeom prst="rect">
            <a:avLst/>
          </a:prstGeom>
          <a:gradFill rotWithShape="0">
            <a:gsLst>
              <a:gs pos="0">
                <a:srgbClr val="EAEAEA">
                  <a:gamma/>
                  <a:shade val="89804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89804"/>
                  <a:invGamma/>
                </a:srgbClr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822325">
              <a:spcBef>
                <a:spcPct val="50000"/>
              </a:spcBef>
            </a:pPr>
            <a:r>
              <a:rPr lang="en-US" altLang="ko-KR" sz="1800" b="1" dirty="0">
                <a:solidFill>
                  <a:schemeClr val="bg2"/>
                </a:solidFill>
              </a:rPr>
              <a:t>Connect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1159"/>
            <a:ext cx="88392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</a:rPr>
              <a:t>Stage 4: Close</a:t>
            </a:r>
            <a:endParaRPr lang="en-US" sz="4400" b="1" dirty="0">
              <a:ln w="50800"/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Line 2"/>
          <p:cNvSpPr>
            <a:spLocks noChangeShapeType="1"/>
          </p:cNvSpPr>
          <p:nvPr/>
        </p:nvSpPr>
        <p:spPr bwMode="auto">
          <a:xfrm>
            <a:off x="2144713" y="2257425"/>
            <a:ext cx="0" cy="53340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blackWhite">
          <a:xfrm>
            <a:off x="1143000" y="1730375"/>
            <a:ext cx="2005013" cy="549275"/>
          </a:xfrm>
          <a:prstGeom prst="rect">
            <a:avLst/>
          </a:prstGeom>
          <a:gradFill rotWithShape="0">
            <a:gsLst>
              <a:gs pos="0">
                <a:srgbClr val="EAEAEA">
                  <a:gamma/>
                  <a:shade val="89804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89804"/>
                  <a:invGamma/>
                </a:srgbClr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822325">
              <a:spcBef>
                <a:spcPct val="50000"/>
              </a:spcBef>
            </a:pPr>
            <a:r>
              <a:rPr lang="en-US" altLang="ko-KR" sz="1800" b="1" dirty="0">
                <a:solidFill>
                  <a:schemeClr val="bg2"/>
                </a:solidFill>
              </a:rPr>
              <a:t>Connect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blackWhite">
          <a:xfrm>
            <a:off x="1154113" y="2827338"/>
            <a:ext cx="1982787" cy="519112"/>
          </a:xfrm>
          <a:prstGeom prst="rect">
            <a:avLst/>
          </a:prstGeom>
          <a:gradFill rotWithShape="0">
            <a:gsLst>
              <a:gs pos="0">
                <a:srgbClr val="EAEAEA">
                  <a:gamma/>
                  <a:shade val="89804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89804"/>
                  <a:invGamma/>
                </a:srgbClr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822325">
              <a:spcBef>
                <a:spcPct val="50000"/>
              </a:spcBef>
            </a:pPr>
            <a:r>
              <a:rPr lang="en-US" altLang="ko-KR" sz="1800" b="1" dirty="0">
                <a:solidFill>
                  <a:schemeClr val="bg2"/>
                </a:solidFill>
              </a:rPr>
              <a:t>Query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blackWhite">
          <a:xfrm>
            <a:off x="1109663" y="3919538"/>
            <a:ext cx="2071687" cy="874712"/>
          </a:xfrm>
          <a:prstGeom prst="rect">
            <a:avLst/>
          </a:prstGeom>
          <a:gradFill rotWithShape="0">
            <a:gsLst>
              <a:gs pos="0">
                <a:srgbClr val="EAEAEA">
                  <a:gamma/>
                  <a:shade val="89804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89804"/>
                  <a:invGamma/>
                </a:srgbClr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822325">
              <a:spcBef>
                <a:spcPct val="50000"/>
              </a:spcBef>
            </a:pPr>
            <a:r>
              <a:rPr lang="en-US" altLang="ko-KR" sz="1800" b="1" dirty="0">
                <a:solidFill>
                  <a:schemeClr val="bg2"/>
                </a:solidFill>
              </a:rPr>
              <a:t>Process</a:t>
            </a:r>
            <a:br>
              <a:rPr lang="en-US" altLang="ko-KR" sz="1800" b="1" dirty="0">
                <a:solidFill>
                  <a:schemeClr val="bg2"/>
                </a:solidFill>
              </a:rPr>
            </a:br>
            <a:r>
              <a:rPr lang="en-US" altLang="ko-KR" sz="1800" b="1" dirty="0">
                <a:solidFill>
                  <a:schemeClr val="bg2"/>
                </a:solidFill>
              </a:rPr>
              <a:t>results</a:t>
            </a: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>
            <a:off x="2144713" y="4800600"/>
            <a:ext cx="0" cy="53340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>
            <a:off x="2144713" y="3352800"/>
            <a:ext cx="0" cy="53340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31" name="Freeform 8"/>
          <p:cNvSpPr>
            <a:spLocks/>
          </p:cNvSpPr>
          <p:nvPr/>
        </p:nvSpPr>
        <p:spPr bwMode="auto">
          <a:xfrm>
            <a:off x="3581400" y="3427413"/>
            <a:ext cx="534988" cy="2211387"/>
          </a:xfrm>
          <a:custGeom>
            <a:avLst/>
            <a:gdLst/>
            <a:ahLst/>
            <a:cxnLst>
              <a:cxn ang="0">
                <a:pos x="0" y="1392"/>
              </a:cxn>
              <a:cxn ang="0">
                <a:pos x="0" y="0"/>
              </a:cxn>
              <a:cxn ang="0">
                <a:pos x="336" y="0"/>
              </a:cxn>
            </a:cxnLst>
            <a:rect l="0" t="0" r="r" b="b"/>
            <a:pathLst>
              <a:path w="337" h="1393">
                <a:moveTo>
                  <a:pt x="0" y="1392"/>
                </a:moveTo>
                <a:lnTo>
                  <a:pt x="0" y="0"/>
                </a:lnTo>
                <a:lnTo>
                  <a:pt x="336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3014663" y="5635625"/>
            <a:ext cx="88423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>
            <a:off x="3581400" y="4448175"/>
            <a:ext cx="381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blackWhite">
          <a:xfrm>
            <a:off x="1117600" y="5360988"/>
            <a:ext cx="2054225" cy="549275"/>
          </a:xfrm>
          <a:prstGeom prst="rect">
            <a:avLst/>
          </a:prstGeom>
          <a:gradFill rotWithShape="0">
            <a:gsLst>
              <a:gs pos="0">
                <a:srgbClr val="CCCCFF">
                  <a:gamma/>
                  <a:shade val="89804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89804"/>
                  <a:invGamma/>
                </a:srgbClr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822325">
              <a:spcBef>
                <a:spcPct val="50000"/>
              </a:spcBef>
            </a:pPr>
            <a:r>
              <a:rPr lang="en-US" altLang="ko-KR" sz="1800" b="1" dirty="0">
                <a:solidFill>
                  <a:schemeClr val="bg2"/>
                </a:solidFill>
              </a:rPr>
              <a:t>Close</a:t>
            </a: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blackWhite">
          <a:xfrm>
            <a:off x="3816350" y="3178175"/>
            <a:ext cx="3949700" cy="527050"/>
          </a:xfrm>
          <a:prstGeom prst="rect">
            <a:avLst/>
          </a:prstGeom>
          <a:gradFill rotWithShape="0">
            <a:gsLst>
              <a:gs pos="0">
                <a:srgbClr val="CCCCFF">
                  <a:gamma/>
                  <a:shade val="89804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89804"/>
                  <a:invGamma/>
                </a:srgbClr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822325">
              <a:spcBef>
                <a:spcPct val="50000"/>
              </a:spcBef>
            </a:pPr>
            <a:r>
              <a:rPr lang="en-US" altLang="ko-KR" sz="1800" b="1" dirty="0">
                <a:solidFill>
                  <a:schemeClr val="bg2"/>
                </a:solidFill>
              </a:rPr>
              <a:t>Close the result set</a:t>
            </a:r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blackWhite">
          <a:xfrm>
            <a:off x="3827463" y="4184650"/>
            <a:ext cx="3938587" cy="527050"/>
          </a:xfrm>
          <a:prstGeom prst="rect">
            <a:avLst/>
          </a:prstGeom>
          <a:gradFill rotWithShape="0">
            <a:gsLst>
              <a:gs pos="0">
                <a:srgbClr val="CCCCFF">
                  <a:gamma/>
                  <a:shade val="89804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89804"/>
                  <a:invGamma/>
                </a:srgbClr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822325">
              <a:spcBef>
                <a:spcPct val="50000"/>
              </a:spcBef>
            </a:pPr>
            <a:r>
              <a:rPr lang="en-US" altLang="ko-KR" sz="1800" b="1" dirty="0">
                <a:solidFill>
                  <a:schemeClr val="bg2"/>
                </a:solidFill>
              </a:rPr>
              <a:t>Close the statement</a:t>
            </a: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blackWhite">
          <a:xfrm>
            <a:off x="3816350" y="5372100"/>
            <a:ext cx="3949700" cy="527050"/>
          </a:xfrm>
          <a:prstGeom prst="rect">
            <a:avLst/>
          </a:prstGeom>
          <a:gradFill rotWithShape="0">
            <a:gsLst>
              <a:gs pos="0">
                <a:srgbClr val="CCCCFF">
                  <a:gamma/>
                  <a:shade val="89804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89804"/>
                  <a:invGamma/>
                </a:srgbClr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822325">
              <a:spcBef>
                <a:spcPct val="50000"/>
              </a:spcBef>
            </a:pPr>
            <a:r>
              <a:rPr lang="en-US" altLang="ko-KR" sz="1800" b="1" dirty="0">
                <a:solidFill>
                  <a:schemeClr val="bg2"/>
                </a:solidFill>
              </a:rPr>
              <a:t>Close the connection</a:t>
            </a:r>
          </a:p>
        </p:txBody>
      </p:sp>
      <p:pic>
        <p:nvPicPr>
          <p:cNvPr id="16" name="Picture 2" descr="C:\Documents and Settings\SATYAM\Desktop\talentcaf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66700"/>
            <a:ext cx="187642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35846"/>
            <a:ext cx="8001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Once you've created a Statement object, you can then use it to execute a SQL statement with one of its three execute methods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u="sng" dirty="0" smtClean="0"/>
              <a:t>Boolean </a:t>
            </a:r>
            <a:r>
              <a:rPr lang="en-US" b="1" u="sng" dirty="0"/>
              <a:t>execute(String SQL) :</a:t>
            </a:r>
            <a:r>
              <a:rPr lang="en-US" dirty="0"/>
              <a:t> Returns a </a:t>
            </a:r>
            <a:r>
              <a:rPr lang="en-US" dirty="0" smtClean="0"/>
              <a:t>Boolean </a:t>
            </a:r>
            <a:r>
              <a:rPr lang="en-US" dirty="0"/>
              <a:t>value of true if a ResultSet object can be retrieved; otherwise, it returns false. Use this method to execute SQL DDL statements or when you need to use truly dynamic SQL.</a:t>
            </a:r>
          </a:p>
          <a:p>
            <a:endParaRPr lang="en-US" b="1" dirty="0" smtClean="0"/>
          </a:p>
          <a:p>
            <a:r>
              <a:rPr lang="en-US" b="1" u="sng" dirty="0" smtClean="0"/>
              <a:t>int </a:t>
            </a:r>
            <a:r>
              <a:rPr lang="en-US" b="1" u="sng" dirty="0"/>
              <a:t>executeUpdate(String SQL)</a:t>
            </a:r>
            <a:r>
              <a:rPr lang="en-US" u="sng" dirty="0"/>
              <a:t> :</a:t>
            </a:r>
            <a:r>
              <a:rPr lang="en-US" dirty="0"/>
              <a:t> Returns the numbers of rows affected by the execution of the SQL statement. Use this method to execute SQL statements for which you expect to get a number of rows affected - for example, an INSERT, UPDATE, or DELETE statement.</a:t>
            </a:r>
          </a:p>
          <a:p>
            <a:endParaRPr lang="en-US" b="1" dirty="0" smtClean="0"/>
          </a:p>
          <a:p>
            <a:r>
              <a:rPr lang="en-US" b="1" u="sng" dirty="0" smtClean="0"/>
              <a:t>ResultSet </a:t>
            </a:r>
            <a:r>
              <a:rPr lang="en-US" b="1" u="sng" dirty="0"/>
              <a:t>executeQuery(String SQL)</a:t>
            </a:r>
            <a:r>
              <a:rPr lang="en-US" u="sng" dirty="0"/>
              <a:t> :</a:t>
            </a:r>
            <a:r>
              <a:rPr lang="en-US" dirty="0"/>
              <a:t> Returns a ResultSet object. Use this method when you expect to get a result set, as you would with a SELECT statement.</a:t>
            </a:r>
          </a:p>
        </p:txBody>
      </p:sp>
    </p:spTree>
    <p:extLst>
      <p:ext uri="{BB962C8B-B14F-4D97-AF65-F5344CB8AC3E}">
        <p14:creationId xmlns:p14="http://schemas.microsoft.com/office/powerpoint/2010/main" val="148629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2013"/>
            <a:ext cx="830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Once a connection is obtained we can interact with the database. 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The </a:t>
            </a:r>
            <a:r>
              <a:rPr lang="en-US" dirty="0"/>
              <a:t>JDBC </a:t>
            </a:r>
            <a:r>
              <a:rPr lang="en-US" i="1" dirty="0"/>
              <a:t>Statement, </a:t>
            </a:r>
            <a:r>
              <a:rPr lang="en-US" i="1" dirty="0" smtClean="0"/>
              <a:t>Callable Statement,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 smtClean="0"/>
              <a:t>Prepared Statement</a:t>
            </a:r>
            <a:r>
              <a:rPr lang="en-US" dirty="0" smtClean="0"/>
              <a:t> </a:t>
            </a:r>
            <a:r>
              <a:rPr lang="en-US" dirty="0"/>
              <a:t>interfaces </a:t>
            </a:r>
            <a:endParaRPr lang="en-US" dirty="0" smtClean="0"/>
          </a:p>
          <a:p>
            <a:r>
              <a:rPr lang="en-US" dirty="0" smtClean="0"/>
              <a:t>define </a:t>
            </a:r>
            <a:r>
              <a:rPr lang="en-US" dirty="0"/>
              <a:t>the methods and properties that enable you to send SQL or PL/SQL commands and receive data from your database.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843762"/>
              </p:ext>
            </p:extLst>
          </p:nvPr>
        </p:nvGraphicFramePr>
        <p:xfrm>
          <a:off x="457200" y="2209959"/>
          <a:ext cx="8229600" cy="3398520"/>
        </p:xfrm>
        <a:graphic>
          <a:graphicData uri="http://schemas.openxmlformats.org/drawingml/2006/table">
            <a:tbl>
              <a:tblPr/>
              <a:tblGrid>
                <a:gridCol w="2304288"/>
                <a:gridCol w="5925312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Interfaces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Recommended Use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Statement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for general-purpose access to your database. Useful when you are using static SQL statements at runtime. The Statement interface cannot accept parameters.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PreparedStatement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when you plan to use the SQL statements many times. The PreparedStatement interface accepts input parameters at runtime.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CallableStatement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when you want to access database stored procedures. The CallableStatement interface can also accept runtime input parameters.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220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0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2514600"/>
            <a:ext cx="7543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ln w="50800"/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pyrus" pitchFamily="66" charset="0"/>
              </a:rPr>
              <a:t>Thank You !!!</a:t>
            </a:r>
            <a:endParaRPr lang="en-US" sz="8000" b="1" dirty="0">
              <a:ln w="50800"/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pyrus" pitchFamily="66" charset="0"/>
            </a:endParaRPr>
          </a:p>
        </p:txBody>
      </p:sp>
      <p:pic>
        <p:nvPicPr>
          <p:cNvPr id="4" name="Picture 2" descr="C:\Documents and Settings\SATYAM\Desktop\talentcaf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66700"/>
            <a:ext cx="187642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1159"/>
            <a:ext cx="88392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400" b="1" dirty="0" smtClean="0">
                <a:ln w="50800"/>
                <a:solidFill>
                  <a:schemeClr val="bg1"/>
                </a:solidFill>
                <a:latin typeface="+mj-lt"/>
              </a:rPr>
              <a:t>Database </a:t>
            </a:r>
            <a:r>
              <a:rPr lang="en-GB" sz="4400" b="1" dirty="0" smtClean="0">
                <a:solidFill>
                  <a:schemeClr val="bg1"/>
                </a:solidFill>
                <a:latin typeface="+mj-lt"/>
              </a:rPr>
              <a:t>Connectivity History</a:t>
            </a:r>
            <a:r>
              <a:rPr lang="en-US" sz="4400" b="1" dirty="0" smtClean="0">
                <a:ln w="50800"/>
                <a:solidFill>
                  <a:schemeClr val="bg1"/>
                </a:solidFill>
                <a:latin typeface="+mj-lt"/>
              </a:rPr>
              <a:t>  </a:t>
            </a:r>
            <a:endParaRPr lang="en-US" sz="4400" b="1" dirty="0">
              <a:ln w="50800"/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245513"/>
            <a:ext cx="8763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 charset="0"/>
              </a:rPr>
              <a:t>Before APIs like JDBC and ODBC, database connectivity was tedious:</a:t>
            </a:r>
          </a:p>
          <a:p>
            <a:pPr marL="457200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>
              <a:solidFill>
                <a:schemeClr val="bg2">
                  <a:lumMod val="20000"/>
                  <a:lumOff val="80000"/>
                </a:schemeClr>
              </a:solidFill>
              <a:latin typeface="Helvetica" charset="0"/>
            </a:endParaRPr>
          </a:p>
          <a:p>
            <a:pPr marL="457200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 charset="0"/>
              </a:rPr>
              <a:t> </a:t>
            </a: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 charset="0"/>
              </a:rPr>
              <a:t>&gt; 	Database vendor provided function libraries for database access.</a:t>
            </a:r>
          </a:p>
          <a:p>
            <a:pPr marL="457200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 charset="0"/>
            </a:endParaRP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 charset="0"/>
              </a:rPr>
              <a:t> &gt; 	Connectivity library was proprietary.</a:t>
            </a: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 charset="0"/>
            </a:endParaRP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 charset="0"/>
              </a:rPr>
              <a:t> </a:t>
            </a: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 charset="0"/>
              </a:rPr>
              <a:t>&gt; 	Data access portions had to be rewritten with changes in the application.</a:t>
            </a: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 charset="0"/>
            </a:endParaRP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 charset="0"/>
              </a:rPr>
              <a:t> </a:t>
            </a: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 charset="0"/>
              </a:rPr>
              <a:t>&gt; 	Application developers were stuck with a particular database product for a given application  </a:t>
            </a:r>
          </a:p>
          <a:p>
            <a:pPr marL="457200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 charset="0"/>
            </a:endParaRPr>
          </a:p>
          <a:p>
            <a:pPr marL="457200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 charset="0"/>
            </a:endParaRPr>
          </a:p>
          <a:p>
            <a:pPr marL="457200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 charset="0"/>
            </a:endParaRPr>
          </a:p>
          <a:p>
            <a:pPr marL="457200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 charset="0"/>
            </a:endParaRPr>
          </a:p>
          <a:p>
            <a:pPr marL="457200" indent="-457200">
              <a:buClr>
                <a:srgbClr val="000000"/>
              </a:buClr>
              <a:buSzPct val="5700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>
              <a:solidFill>
                <a:srgbClr val="000000"/>
              </a:solidFill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1159"/>
            <a:ext cx="88392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400" b="1" dirty="0" smtClean="0">
                <a:ln w="50800"/>
                <a:solidFill>
                  <a:schemeClr val="bg1"/>
                </a:solidFill>
                <a:latin typeface="+mj-lt"/>
              </a:rPr>
              <a:t>Why Java ???</a:t>
            </a:r>
            <a:endParaRPr lang="en-US" sz="4400" b="1" dirty="0">
              <a:ln w="50800"/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245513"/>
            <a:ext cx="8763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 &gt; 	</a:t>
            </a: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Write once, run anywhere</a:t>
            </a: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2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</a:t>
            </a: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&gt;  Multiple client and server platforms</a:t>
            </a:r>
          </a:p>
          <a:p>
            <a:pPr marL="457200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/>
            </a:endParaRP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 &gt; 	</a:t>
            </a: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Object-relational mapping</a:t>
            </a: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	&gt;  </a:t>
            </a: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databases optimized for searching/indexing</a:t>
            </a: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	&gt;  </a:t>
            </a: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objects optimized for engineering/flexibility</a:t>
            </a: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/>
            </a:endParaRP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 </a:t>
            </a: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&gt; 	</a:t>
            </a: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Network independence</a:t>
            </a: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	&gt;  </a:t>
            </a: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Works across Internet Protocol</a:t>
            </a: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/>
            </a:endParaRP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 </a:t>
            </a: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&gt; 	</a:t>
            </a: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Database independence</a:t>
            </a: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2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</a:t>
            </a: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&gt;  Java can access any database vendor</a:t>
            </a: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/>
            </a:endParaRP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 &gt; 	</a:t>
            </a: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Ease of administration</a:t>
            </a:r>
          </a:p>
          <a:p>
            <a:pPr marL="457200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>
              <a:solidFill>
                <a:srgbClr val="000000"/>
              </a:solidFill>
              <a:latin typeface="Helvetica" charset="0"/>
            </a:endParaRPr>
          </a:p>
        </p:txBody>
      </p:sp>
      <p:pic>
        <p:nvPicPr>
          <p:cNvPr id="4" name="Picture 2" descr="C:\Documents and Settings\SATYAM\Desktop\talentcaf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66700"/>
            <a:ext cx="187642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1159"/>
            <a:ext cx="88392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ODBC</a:t>
            </a:r>
            <a:endParaRPr lang="en-US" sz="4400" b="1" dirty="0">
              <a:ln w="50800"/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245513"/>
            <a:ext cx="8763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 charset="0"/>
              </a:rPr>
              <a:t> &gt; </a:t>
            </a: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</a:t>
            </a: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A standard or open application programming interface (API) for accessing a database</a:t>
            </a:r>
            <a:endParaRPr lang="en-GB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/>
            </a:endParaRPr>
          </a:p>
          <a:p>
            <a:pPr marL="457200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/>
            </a:endParaRP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 &gt; 	Developed by </a:t>
            </a: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SQL Access Group, chiefly Microsoft, in 1992</a:t>
            </a: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/>
            </a:endParaRP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 </a:t>
            </a: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&gt; 	Access to various kinds of Databases </a:t>
            </a: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/>
            </a:endParaRP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 </a:t>
            </a: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&gt; 	Al</a:t>
            </a: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lows programs to use SQL requests that will access databases without knowledge of the proprietary interfaces to the databases</a:t>
            </a: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200" dirty="0">
              <a:solidFill>
                <a:schemeClr val="bg2">
                  <a:lumMod val="20000"/>
                  <a:lumOff val="80000"/>
                </a:schemeClr>
              </a:solidFill>
              <a:latin typeface="Helvetica"/>
            </a:endParaRP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 &gt;	</a:t>
            </a: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Handles these requests and converts it into a request understandable by an individual database system.</a:t>
            </a:r>
            <a:endParaRPr lang="en-GB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/>
            </a:endParaRPr>
          </a:p>
          <a:p>
            <a:pPr marL="457200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 charset="0"/>
            </a:endParaRPr>
          </a:p>
          <a:p>
            <a:pPr marL="457200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 charset="0"/>
            </a:endParaRPr>
          </a:p>
          <a:p>
            <a:pPr marL="457200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 charset="0"/>
            </a:endParaRPr>
          </a:p>
          <a:p>
            <a:pPr marL="457200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 charset="0"/>
            </a:endParaRPr>
          </a:p>
          <a:p>
            <a:pPr marL="457200" indent="-457200">
              <a:buClr>
                <a:srgbClr val="000000"/>
              </a:buClr>
              <a:buSzPct val="5700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>
              <a:solidFill>
                <a:srgbClr val="000000"/>
              </a:solidFill>
              <a:latin typeface="Helvetica" charset="0"/>
            </a:endParaRPr>
          </a:p>
        </p:txBody>
      </p:sp>
      <p:pic>
        <p:nvPicPr>
          <p:cNvPr id="4" name="Picture 2" descr="C:\Documents and Settings\SATYAM\Desktop\talentcaf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66700"/>
            <a:ext cx="187642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1159"/>
            <a:ext cx="88392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ODBC Requirements</a:t>
            </a:r>
            <a:endParaRPr lang="en-US" sz="4400" b="1" dirty="0">
              <a:ln w="50800"/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245513"/>
            <a:ext cx="8763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 charset="0"/>
              </a:rPr>
              <a:t> &gt; </a:t>
            </a: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An ODBC software for a particular OS.</a:t>
            </a:r>
          </a:p>
          <a:p>
            <a:pPr marL="457200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/>
            </a:endParaRP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 &gt; 	</a:t>
            </a: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A separate module or </a:t>
            </a:r>
            <a:r>
              <a:rPr lang="en-US" sz="2200" i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driver</a:t>
            </a: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 for each database to be accessed</a:t>
            </a: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/>
            </a:endParaRP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 &gt; 	</a:t>
            </a: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Driver masks the heterogeneity of  DBMS, operating system and network protocol.</a:t>
            </a: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/>
            </a:endParaRP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 </a:t>
            </a: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&gt; 	Ex: Sybase Driver, Windows Driver, etc.</a:t>
            </a:r>
          </a:p>
          <a:p>
            <a:pPr marL="457200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 charset="0"/>
            </a:endParaRPr>
          </a:p>
          <a:p>
            <a:pPr marL="457200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 charset="0"/>
            </a:endParaRPr>
          </a:p>
          <a:p>
            <a:pPr marL="457200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 charset="0"/>
            </a:endParaRPr>
          </a:p>
          <a:p>
            <a:pPr marL="457200" indent="-457200">
              <a:buClr>
                <a:srgbClr val="000000"/>
              </a:buClr>
              <a:buSzPct val="5700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>
              <a:solidFill>
                <a:srgbClr val="000000"/>
              </a:solidFill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1159"/>
            <a:ext cx="88392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ODBC Architecture</a:t>
            </a:r>
            <a:endParaRPr lang="en-US" sz="4400" b="1" dirty="0">
              <a:ln w="50800"/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24200" y="1371600"/>
            <a:ext cx="26670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Arial" pitchFamily="34" charset="0"/>
              </a:rPr>
              <a:t>Application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124200" y="2819400"/>
            <a:ext cx="26670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Arial" pitchFamily="34" charset="0"/>
              </a:rPr>
              <a:t>ODBC driver </a:t>
            </a:r>
          </a:p>
          <a:p>
            <a:pPr algn="ctr" eaLnBrk="0" hangingPunct="0"/>
            <a:r>
              <a:rPr lang="en-US" dirty="0">
                <a:latin typeface="Arial" pitchFamily="34" charset="0"/>
              </a:rPr>
              <a:t>manager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124200" y="4191000"/>
            <a:ext cx="26670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Arial" pitchFamily="34" charset="0"/>
              </a:rPr>
              <a:t>Driver </a:t>
            </a:r>
          </a:p>
          <a:p>
            <a:pPr algn="ctr" eaLnBrk="0" hangingPunct="0"/>
            <a:r>
              <a:rPr lang="en-US" dirty="0">
                <a:latin typeface="Arial" pitchFamily="34" charset="0"/>
              </a:rPr>
              <a:t>(DBMS/OS/network)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505200" y="5638800"/>
            <a:ext cx="1981200" cy="8382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Arial" pitchFamily="34" charset="0"/>
              </a:rPr>
              <a:t>Data Source</a:t>
            </a: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4419600" y="22098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4419600" y="3657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4343400" y="5029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 flipV="1">
            <a:off x="4343400" y="518160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4572000" y="51816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1159"/>
            <a:ext cx="88392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400" b="1" dirty="0" smtClean="0">
                <a:ln w="50800"/>
                <a:solidFill>
                  <a:schemeClr val="bg1"/>
                </a:solidFill>
                <a:latin typeface="+mj-lt"/>
              </a:rPr>
              <a:t>JDBC</a:t>
            </a:r>
            <a:endParaRPr lang="en-US" sz="4400" b="1" dirty="0">
              <a:ln w="50800"/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245513"/>
            <a:ext cx="8763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 charset="0"/>
              </a:rPr>
              <a:t> &gt; </a:t>
            </a: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</a:t>
            </a: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Java API for connecting programs written in Java to the data in relational databases</a:t>
            </a:r>
            <a:endParaRPr lang="en-GB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/>
            </a:endParaRPr>
          </a:p>
          <a:p>
            <a:pPr marL="457200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/>
            </a:endParaRP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 &gt; 	</a:t>
            </a: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The standard defined by Sun Microsystems, allowing individual providers to implement and extend the standard with their own JDBC drivers.</a:t>
            </a: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/>
            </a:endParaRP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 &gt; 	Tasks of JDBC:</a:t>
            </a: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</a:t>
            </a: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</a:t>
            </a: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</a:t>
            </a: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1) </a:t>
            </a: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establishes a connection with a database </a:t>
            </a: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2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</a:t>
            </a: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2)  sends SQL statements </a:t>
            </a: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2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</a:t>
            </a: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3)  processes the results</a:t>
            </a: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/>
            </a:endParaRPr>
          </a:p>
          <a:p>
            <a:pPr marL="457200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 charset="0"/>
            </a:endParaRPr>
          </a:p>
          <a:p>
            <a:pPr marL="457200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 charset="0"/>
            </a:endParaRPr>
          </a:p>
          <a:p>
            <a:pPr marL="457200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 charset="0"/>
            </a:endParaRPr>
          </a:p>
          <a:p>
            <a:pPr marL="457200" indent="-457200">
              <a:buClr>
                <a:srgbClr val="000000"/>
              </a:buClr>
              <a:buSzPct val="5700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>
              <a:solidFill>
                <a:srgbClr val="000000"/>
              </a:solidFill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1159"/>
            <a:ext cx="88392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400" b="1" dirty="0" smtClean="0">
                <a:ln w="50800"/>
                <a:solidFill>
                  <a:schemeClr val="bg1"/>
                </a:solidFill>
                <a:latin typeface="+mj-lt"/>
              </a:rPr>
              <a:t>JDBC API</a:t>
            </a:r>
            <a:endParaRPr lang="en-US" sz="4400" b="1" dirty="0">
              <a:ln w="50800"/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245513"/>
            <a:ext cx="88392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 charset="0"/>
              </a:rPr>
              <a:t> </a:t>
            </a: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&gt; 	</a:t>
            </a: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The JDBC API supports both two-tier and three-tier models for database access. </a:t>
            </a:r>
          </a:p>
          <a:p>
            <a:pPr marL="457200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/>
            </a:endParaRP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 &gt; 	</a:t>
            </a: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Two-tier model -- a Java applet or application interacts directly with the database. </a:t>
            </a: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/>
            </a:endParaRP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 &gt; 	</a:t>
            </a: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Three-tier model -- introduces a middle-level server for execution of business logic:</a:t>
            </a: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</a:t>
            </a:r>
            <a:endParaRPr lang="en-GB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/>
            </a:endParaRP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</a:t>
            </a:r>
            <a:r>
              <a:rPr lang="en-GB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&gt; </a:t>
            </a: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the middle tier to maintain control over data access. </a:t>
            </a: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/>
            </a:endParaRP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2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</a:t>
            </a: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	&gt; the user can employ an easy-to-use higher-level API which is </a:t>
            </a:r>
            <a:r>
              <a:rPr lang="en-US" sz="22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 </a:t>
            </a:r>
            <a:r>
              <a:rPr 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elvetica"/>
              </a:rPr>
              <a:t>      	   translated by the middle tier into the appropriate low-level    	   calls. </a:t>
            </a:r>
          </a:p>
          <a:p>
            <a:pPr lvl="1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/>
            </a:endParaRPr>
          </a:p>
          <a:p>
            <a:pPr marL="457200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 charset="0"/>
            </a:endParaRPr>
          </a:p>
          <a:p>
            <a:pPr marL="457200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 charset="0"/>
            </a:endParaRPr>
          </a:p>
          <a:p>
            <a:pPr marL="457200" indent="-457200">
              <a:buClr>
                <a:srgbClr val="000000"/>
              </a:buClr>
              <a:buSzPct val="5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 smtClean="0">
              <a:solidFill>
                <a:schemeClr val="bg2">
                  <a:lumMod val="20000"/>
                  <a:lumOff val="80000"/>
                </a:schemeClr>
              </a:solidFill>
              <a:latin typeface="Helvetica" charset="0"/>
            </a:endParaRPr>
          </a:p>
          <a:p>
            <a:pPr marL="457200" indent="-457200">
              <a:buClr>
                <a:srgbClr val="000000"/>
              </a:buClr>
              <a:buSzPct val="5700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>
              <a:solidFill>
                <a:srgbClr val="000000"/>
              </a:solidFill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1159"/>
            <a:ext cx="88392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400" b="1" dirty="0" smtClean="0">
                <a:ln w="50800"/>
                <a:solidFill>
                  <a:schemeClr val="bg1"/>
                </a:solidFill>
                <a:latin typeface="+mj-lt"/>
              </a:rPr>
              <a:t>JDBC Architecture</a:t>
            </a:r>
            <a:endParaRPr lang="en-US" sz="4400" b="1" dirty="0">
              <a:ln w="50800"/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24200" y="1219200"/>
            <a:ext cx="26670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Arial" pitchFamily="34" charset="0"/>
              </a:rPr>
              <a:t>Java Application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09800" y="2362200"/>
            <a:ext cx="4419600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Arial" pitchFamily="34" charset="0"/>
              </a:rPr>
              <a:t>JDBC driver manager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8600" y="3886200"/>
            <a:ext cx="18288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dirty="0">
                <a:latin typeface="Arial" pitchFamily="34" charset="0"/>
              </a:rPr>
              <a:t>JDBC/native </a:t>
            </a:r>
          </a:p>
          <a:p>
            <a:pPr algn="ctr" eaLnBrk="0" hangingPunct="0"/>
            <a:r>
              <a:rPr lang="en-US" sz="2000" dirty="0">
                <a:latin typeface="Arial" pitchFamily="34" charset="0"/>
              </a:rPr>
              <a:t>bridge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066800" y="6248400"/>
            <a:ext cx="6934200" cy="3048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Arial" pitchFamily="34" charset="0"/>
              </a:rPr>
              <a:t>DBMS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419600" y="2057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1295400" y="5638800"/>
            <a:ext cx="228600" cy="609600"/>
            <a:chOff x="1104" y="3600"/>
            <a:chExt cx="144" cy="384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104" y="360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1104" y="3696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248" y="369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28600" y="4953000"/>
            <a:ext cx="18288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dirty="0">
                <a:latin typeface="Arial" pitchFamily="34" charset="0"/>
              </a:rPr>
              <a:t>Native driver </a:t>
            </a:r>
          </a:p>
          <a:p>
            <a:pPr algn="ctr" eaLnBrk="0" hangingPunct="0"/>
            <a:r>
              <a:rPr lang="en-US" sz="2000" dirty="0">
                <a:latin typeface="Arial" pitchFamily="34" charset="0"/>
              </a:rPr>
              <a:t>(DBMS specific)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286000" y="3886200"/>
            <a:ext cx="19050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dirty="0">
                <a:latin typeface="Arial" pitchFamily="34" charset="0"/>
              </a:rPr>
              <a:t>JDBC/ODBC </a:t>
            </a:r>
          </a:p>
          <a:p>
            <a:pPr algn="ctr" eaLnBrk="0" hangingPunct="0"/>
            <a:r>
              <a:rPr lang="en-US" sz="2000" dirty="0">
                <a:latin typeface="Arial" pitchFamily="34" charset="0"/>
              </a:rPr>
              <a:t>bridge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2286000" y="4953000"/>
            <a:ext cx="19050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dirty="0">
                <a:latin typeface="Arial" pitchFamily="34" charset="0"/>
              </a:rPr>
              <a:t>ODBC Driver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6477000" y="3886200"/>
            <a:ext cx="24384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dirty="0">
                <a:latin typeface="Arial" pitchFamily="34" charset="0"/>
              </a:rPr>
              <a:t>JDBC middleware </a:t>
            </a:r>
          </a:p>
          <a:p>
            <a:pPr algn="ctr" eaLnBrk="0" hangingPunct="0"/>
            <a:r>
              <a:rPr lang="en-US" sz="2000" dirty="0">
                <a:latin typeface="Arial" pitchFamily="34" charset="0"/>
              </a:rPr>
              <a:t>(various DBMS)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419600" y="3886200"/>
            <a:ext cx="19050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dirty="0">
                <a:latin typeface="Arial" pitchFamily="34" charset="0"/>
              </a:rPr>
              <a:t>JDBC Driver </a:t>
            </a:r>
          </a:p>
          <a:p>
            <a:pPr algn="ctr" eaLnBrk="0" hangingPunct="0"/>
            <a:r>
              <a:rPr lang="en-US" sz="2000" dirty="0">
                <a:latin typeface="Arial" pitchFamily="34" charset="0"/>
              </a:rPr>
              <a:t>(DBMS Specific)</a:t>
            </a:r>
            <a:endParaRPr lang="en-US" sz="2000" dirty="0">
              <a:latin typeface="Times New Roman" pitchFamily="18" charset="0"/>
            </a:endParaRPr>
          </a:p>
        </p:txBody>
      </p:sp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3200400" y="5638800"/>
            <a:ext cx="228600" cy="609600"/>
            <a:chOff x="1104" y="3600"/>
            <a:chExt cx="144" cy="384"/>
          </a:xfrm>
        </p:grpSpPr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1104" y="360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 flipV="1">
              <a:off x="1104" y="3696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1248" y="369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2" name="Group 23"/>
          <p:cNvGrpSpPr>
            <a:grpSpLocks/>
          </p:cNvGrpSpPr>
          <p:nvPr/>
        </p:nvGrpSpPr>
        <p:grpSpPr bwMode="auto">
          <a:xfrm>
            <a:off x="5257800" y="4572000"/>
            <a:ext cx="228600" cy="1676400"/>
            <a:chOff x="1104" y="3600"/>
            <a:chExt cx="144" cy="384"/>
          </a:xfrm>
        </p:grpSpPr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1104" y="360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V="1">
              <a:off x="1104" y="3696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1248" y="369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6" name="Group 27"/>
          <p:cNvGrpSpPr>
            <a:grpSpLocks/>
          </p:cNvGrpSpPr>
          <p:nvPr/>
        </p:nvGrpSpPr>
        <p:grpSpPr bwMode="auto">
          <a:xfrm>
            <a:off x="6934200" y="4572000"/>
            <a:ext cx="228600" cy="1676400"/>
            <a:chOff x="1104" y="3600"/>
            <a:chExt cx="144" cy="384"/>
          </a:xfrm>
        </p:grpSpPr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1104" y="360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V="1">
              <a:off x="1104" y="3696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1248" y="369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1066800" y="4572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3200400" y="4572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1066800" y="3581400"/>
            <a:ext cx="662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1066800" y="3581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3200400" y="3581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7696200" y="3581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5257800" y="3581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4419600" y="3124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240</TotalTime>
  <Words>441</Words>
  <Application>Microsoft Office PowerPoint</Application>
  <PresentationFormat>On-screen Show (4:3)</PresentationFormat>
  <Paragraphs>191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Foundry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Gaurav Godhwani</dc:creator>
  <cp:lastModifiedBy>Srinivas</cp:lastModifiedBy>
  <cp:revision>38</cp:revision>
  <dcterms:created xsi:type="dcterms:W3CDTF">2010-11-15T17:17:26Z</dcterms:created>
  <dcterms:modified xsi:type="dcterms:W3CDTF">2023-06-12T13:31:56Z</dcterms:modified>
</cp:coreProperties>
</file>