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72" r:id="rId31"/>
    <p:sldId id="273" r:id="rId32"/>
    <p:sldId id="274" r:id="rId33"/>
    <p:sldId id="275" r:id="rId34"/>
    <p:sldId id="276" r:id="rId35"/>
    <p:sldId id="277" r:id="rId36"/>
    <p:sldId id="278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2">
          <p15:clr>
            <a:srgbClr val="A4A3A4"/>
          </p15:clr>
        </p15:guide>
        <p15:guide id="2" orient="horz" pos="4071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16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695">
          <p15:clr>
            <a:srgbClr val="A4A3A4"/>
          </p15:clr>
        </p15:guide>
        <p15:guide id="7" orient="horz" pos="4142">
          <p15:clr>
            <a:srgbClr val="A4A3A4"/>
          </p15:clr>
        </p15:guide>
        <p15:guide id="8" pos="2880">
          <p15:clr>
            <a:srgbClr val="A4A3A4"/>
          </p15:clr>
        </p15:guide>
        <p15:guide id="9" pos="288">
          <p15:clr>
            <a:srgbClr val="A4A3A4"/>
          </p15:clr>
        </p15:guide>
        <p15:guide id="10" pos="5501">
          <p15:clr>
            <a:srgbClr val="A4A3A4"/>
          </p15:clr>
        </p15:guide>
        <p15:guide id="11" pos="2824">
          <p15:clr>
            <a:srgbClr val="A4A3A4"/>
          </p15:clr>
        </p15:guide>
        <p15:guide id="12" pos="2936">
          <p15:clr>
            <a:srgbClr val="A4A3A4"/>
          </p15:clr>
        </p15:guide>
        <p15:guide id="13" pos="4172">
          <p15:clr>
            <a:srgbClr val="A4A3A4"/>
          </p15:clr>
        </p15:guide>
        <p15:guide id="14" pos="1585">
          <p15:clr>
            <a:srgbClr val="A4A3A4"/>
          </p15:clr>
        </p15:guide>
        <p15:guide id="15" pos="36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98029"/>
    <a:srgbClr val="000000"/>
    <a:srgbClr val="FF0000"/>
    <a:srgbClr val="EDCAED"/>
    <a:srgbClr val="C85FC8"/>
    <a:srgbClr val="722772"/>
    <a:srgbClr val="869ECC"/>
    <a:srgbClr val="AAACAE"/>
    <a:srgbClr val="6AB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 showGuides="1">
      <p:cViewPr>
        <p:scale>
          <a:sx n="81" d="100"/>
          <a:sy n="81" d="100"/>
        </p:scale>
        <p:origin x="-1062" y="-36"/>
      </p:cViewPr>
      <p:guideLst>
        <p:guide orient="horz" pos="602"/>
        <p:guide orient="horz" pos="4071"/>
        <p:guide orient="horz" pos="2387"/>
        <p:guide orient="horz" pos="4216"/>
        <p:guide orient="horz" pos="801"/>
        <p:guide orient="horz" pos="695"/>
        <p:guide orient="horz" pos="4142"/>
        <p:guide pos="2880"/>
        <p:guide pos="288"/>
        <p:guide pos="5501"/>
        <p:guide pos="2824"/>
        <p:guide pos="2936"/>
        <p:guide pos="4172"/>
        <p:guide pos="1585"/>
        <p:guide pos="36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2023-03-30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andorGreenAnemone.png"/>
          <p:cNvPicPr>
            <a:picLocks noChangeAspect="1"/>
          </p:cNvPicPr>
          <p:nvPr userDrawn="1"/>
        </p:nvPicPr>
        <p:blipFill>
          <a:blip r:embed="rId2" cstate="print"/>
          <a:srcRect r="42537" b="50647"/>
          <a:stretch>
            <a:fillRect/>
          </a:stretch>
        </p:blipFill>
        <p:spPr>
          <a:xfrm>
            <a:off x="0" y="1640"/>
            <a:ext cx="5254388" cy="338300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3705418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25513" y="68276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5826914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cc_StratLine_Wht_RGB.png"/>
          <p:cNvPicPr>
            <a:picLocks noChangeAspect="1"/>
          </p:cNvPicPr>
          <p:nvPr userDrawn="1"/>
        </p:nvPicPr>
        <p:blipFill>
          <a:blip r:embed="rId5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42" y="6284689"/>
            <a:ext cx="3739896" cy="2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D98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4260146"/>
            <a:ext cx="8232775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FF9900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FF9900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FF9900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Spring </a:t>
            </a:r>
            <a:r>
              <a:rPr lang="en-US" sz="3200" dirty="0"/>
              <a:t>MVC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buClr>
                <a:srgbClr val="FF99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dirty="0" smtClean="0"/>
              <a:t>Defined </a:t>
            </a:r>
            <a:r>
              <a:rPr lang="en-US" b="0" dirty="0"/>
              <a:t>in web.xml</a:t>
            </a:r>
            <a:br>
              <a:rPr lang="en-US" b="0" dirty="0"/>
            </a:br>
            <a:endParaRPr lang="en-US" b="0" dirty="0" smtClean="0"/>
          </a:p>
          <a:p>
            <a:pPr marL="342900" lvl="0" indent="-342900">
              <a:buClr>
                <a:srgbClr val="FF99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dirty="0" smtClean="0"/>
              <a:t>Uses Spring for its configuration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smtClean="0">
                <a:solidFill>
                  <a:srgbClr val="FF9900"/>
                </a:solidFill>
              </a:rPr>
              <a:t>- programming </a:t>
            </a:r>
            <a:r>
              <a:rPr lang="en-US" dirty="0">
                <a:solidFill>
                  <a:srgbClr val="FF9900"/>
                </a:solidFill>
              </a:rPr>
              <a:t>to interfaces + dependency injection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smtClean="0">
                <a:solidFill>
                  <a:srgbClr val="FF9900"/>
                </a:solidFill>
              </a:rPr>
              <a:t>- easy </a:t>
            </a:r>
            <a:r>
              <a:rPr lang="en-US" dirty="0">
                <a:solidFill>
                  <a:srgbClr val="FF9900"/>
                </a:solidFill>
              </a:rPr>
              <a:t>to swap parts in and out</a:t>
            </a:r>
            <a:br>
              <a:rPr lang="en-US" dirty="0">
                <a:solidFill>
                  <a:srgbClr val="FF9900"/>
                </a:solidFill>
              </a:rPr>
            </a:br>
            <a:endParaRPr lang="en-US" dirty="0">
              <a:solidFill>
                <a:srgbClr val="FF9900"/>
              </a:solidFill>
            </a:endParaRPr>
          </a:p>
          <a:p>
            <a:pPr marL="342900" lvl="0" indent="-342900">
              <a:buClr>
                <a:srgbClr val="FF99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dirty="0"/>
              <a:t>Creates separate “servlet” application context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smtClean="0">
                <a:solidFill>
                  <a:srgbClr val="FF9900"/>
                </a:solidFill>
              </a:rPr>
              <a:t>- configuration </a:t>
            </a:r>
            <a:r>
              <a:rPr lang="en-US" dirty="0">
                <a:solidFill>
                  <a:srgbClr val="FF9900"/>
                </a:solidFill>
              </a:rPr>
              <a:t>is private to </a:t>
            </a:r>
            <a:r>
              <a:rPr lang="en-US" dirty="0" err="1">
                <a:solidFill>
                  <a:srgbClr val="FF9900"/>
                </a:solidFill>
              </a:rPr>
              <a:t>DispatcherServlet</a:t>
            </a:r>
            <a:r>
              <a:rPr lang="en-US" dirty="0">
                <a:solidFill>
                  <a:srgbClr val="FF9900"/>
                </a:solidFill>
              </a:rPr>
              <a:t/>
            </a:r>
            <a:br>
              <a:rPr lang="en-US" dirty="0">
                <a:solidFill>
                  <a:srgbClr val="FF9900"/>
                </a:solidFill>
              </a:rPr>
            </a:br>
            <a:endParaRPr lang="en-US" dirty="0">
              <a:solidFill>
                <a:srgbClr val="FF9900"/>
              </a:solidFill>
            </a:endParaRPr>
          </a:p>
          <a:p>
            <a:pPr marL="342900" lvl="0" indent="-342900">
              <a:buClr>
                <a:srgbClr val="FF99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dirty="0"/>
              <a:t>Full access to the parent “root” context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smtClean="0">
                <a:solidFill>
                  <a:srgbClr val="FF9900"/>
                </a:solidFill>
              </a:rPr>
              <a:t>- instantiated </a:t>
            </a:r>
            <a:r>
              <a:rPr lang="en-US" dirty="0">
                <a:solidFill>
                  <a:srgbClr val="FF9900"/>
                </a:solidFill>
              </a:rPr>
              <a:t>via </a:t>
            </a:r>
            <a:r>
              <a:rPr lang="en-US" dirty="0" err="1">
                <a:solidFill>
                  <a:srgbClr val="FF9900"/>
                </a:solidFill>
              </a:rPr>
              <a:t>ContextLoaderListener</a:t>
            </a:r>
            <a:endParaRPr lang="en-US" dirty="0">
              <a:solidFill>
                <a:srgbClr val="FF9900"/>
              </a:solidFill>
            </a:endParaRP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smtClean="0">
                <a:solidFill>
                  <a:srgbClr val="FF9900"/>
                </a:solidFill>
              </a:rPr>
              <a:t>- shared </a:t>
            </a:r>
            <a:r>
              <a:rPr lang="en-US" dirty="0">
                <a:solidFill>
                  <a:srgbClr val="FF9900"/>
                </a:solidFill>
              </a:rPr>
              <a:t>across servlets</a:t>
            </a:r>
          </a:p>
          <a:p>
            <a:endParaRPr lang="en-US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 err="1" smtClean="0">
                <a:latin typeface="Verdana" pitchFamily="34"/>
                <a:ea typeface="ＭＳ Ｐゴシック" pitchFamily="50"/>
              </a:rPr>
              <a:t>DispatcherServlet</a:t>
            </a:r>
            <a:r>
              <a:rPr lang="en-US" dirty="0" smtClean="0">
                <a:latin typeface="Verdana" pitchFamily="34"/>
                <a:ea typeface="ＭＳ Ｐゴシック" pitchFamily="50"/>
              </a:rPr>
              <a:t>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342900" lvl="0" indent="-342900">
              <a:buClr>
                <a:srgbClr val="FF99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dirty="0" smtClean="0"/>
              <a:t>Incoming </a:t>
            </a:r>
            <a:r>
              <a:rPr lang="en-US" b="0" dirty="0"/>
              <a:t>requests are dispatched to </a:t>
            </a:r>
            <a:r>
              <a:rPr lang="en-US" b="0" dirty="0" smtClean="0"/>
              <a:t>handlers</a:t>
            </a:r>
            <a:endParaRPr lang="en-US" dirty="0"/>
          </a:p>
          <a:p>
            <a:pPr marL="342900" lvl="0" indent="-342900">
              <a:buClr>
                <a:srgbClr val="FF99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dirty="0"/>
              <a:t>There are potentially many handlers per </a:t>
            </a:r>
            <a:r>
              <a:rPr lang="en-US" b="0" dirty="0" err="1"/>
              <a:t>DispatcherServlet</a:t>
            </a:r>
            <a:r>
              <a:rPr lang="en-US" dirty="0">
                <a:solidFill>
                  <a:srgbClr val="FF9900"/>
                </a:solidFill>
              </a:rPr>
              <a:t/>
            </a:r>
            <a:br>
              <a:rPr lang="en-US" dirty="0">
                <a:solidFill>
                  <a:srgbClr val="FF9900"/>
                </a:solidFill>
              </a:rPr>
            </a:br>
            <a:endParaRPr lang="en-US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 smtClean="0">
                <a:latin typeface="Verdana" pitchFamily="34"/>
                <a:ea typeface="ＭＳ Ｐゴシック" pitchFamily="50"/>
              </a:rPr>
              <a:t>Request Handlers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77869" y="3035096"/>
            <a:ext cx="156738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3501" y="3035096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 Servlet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6666" y="4653383"/>
            <a:ext cx="45397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51419" y="3982251"/>
            <a:ext cx="5945" cy="22232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16196" y="4227933"/>
            <a:ext cx="373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handleRequest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(request/response)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999178" y="3949496"/>
            <a:ext cx="27215" cy="21811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0" dirty="0" smtClean="0"/>
              <a:t>Mediator between View and Model</a:t>
            </a:r>
          </a:p>
          <a:p>
            <a:r>
              <a:rPr lang="en-US" b="0" dirty="0" smtClean="0"/>
              <a:t>Should be as simple as possible. </a:t>
            </a:r>
          </a:p>
          <a:p>
            <a:r>
              <a:rPr lang="en-US" b="0" dirty="0" smtClean="0"/>
              <a:t>No extra logic here.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>
                <a:latin typeface="Verdana" pitchFamily="34"/>
                <a:ea typeface="ＭＳ Ｐゴシック" pitchFamily="50"/>
              </a:rPr>
              <a:t>Request </a:t>
            </a:r>
            <a:r>
              <a:rPr lang="en-US" dirty="0" smtClean="0">
                <a:latin typeface="Verdana" pitchFamily="34"/>
                <a:ea typeface="ＭＳ Ｐゴシック" pitchFamily="50"/>
              </a:rPr>
              <a:t>Handlers (controllers)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01203" y="1534891"/>
            <a:ext cx="1567386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Handler:</a:t>
            </a:r>
            <a:br>
              <a:rPr lang="en-US" dirty="0" smtClean="0"/>
            </a:br>
            <a:r>
              <a:rPr lang="en-US" dirty="0" smtClean="0"/>
              <a:t>@Controller</a:t>
            </a:r>
            <a:endParaRPr lang="en-US" dirty="0"/>
          </a:p>
        </p:txBody>
      </p:sp>
      <p:sp>
        <p:nvSpPr>
          <p:cNvPr id="6" name="Rectangle 4"/>
          <p:cNvSpPr/>
          <p:nvPr/>
        </p:nvSpPr>
        <p:spPr>
          <a:xfrm>
            <a:off x="782999" y="3704399"/>
            <a:ext cx="7995600" cy="2456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ExampleController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   @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"/listAccounts.htm"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ModelAndView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list()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31360" y="4887720"/>
            <a:ext cx="4569840" cy="1168560"/>
            <a:chOff x="4131360" y="4887720"/>
            <a:chExt cx="4569840" cy="1168560"/>
          </a:xfrm>
        </p:grpSpPr>
        <p:sp>
          <p:nvSpPr>
            <p:cNvPr id="8" name="Line 5"/>
            <p:cNvSpPr/>
            <p:nvPr/>
          </p:nvSpPr>
          <p:spPr>
            <a:xfrm flipH="1" flipV="1">
              <a:off x="5586480" y="4887720"/>
              <a:ext cx="660600" cy="4377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9" name="Text Box 6"/>
            <p:cNvSpPr/>
            <p:nvPr/>
          </p:nvSpPr>
          <p:spPr>
            <a:xfrm>
              <a:off x="4131360" y="5330160"/>
              <a:ext cx="4569840" cy="726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Literally, “execute this method to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process requests for /listAccounts.htm”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lvl="0" indent="-342900">
              <a:buClr>
                <a:srgbClr val="FF99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Mapping rules you define are typically URL-based, optionally using wild cards:</a:t>
            </a:r>
          </a:p>
          <a:p>
            <a:pPr marL="457200" lvl="1" indent="0">
              <a:spcBef>
                <a:spcPts val="499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 smtClean="0">
                <a:solidFill>
                  <a:srgbClr val="FF9900"/>
                </a:solidFill>
              </a:rPr>
              <a:t>- /</a:t>
            </a:r>
            <a:r>
              <a:rPr lang="en-US" sz="2200" dirty="0">
                <a:solidFill>
                  <a:srgbClr val="FF9900"/>
                </a:solidFill>
              </a:rPr>
              <a:t>login.htm</a:t>
            </a:r>
          </a:p>
          <a:p>
            <a:pPr marL="457200" lvl="1" indent="0">
              <a:spcBef>
                <a:spcPts val="499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 smtClean="0">
                <a:solidFill>
                  <a:srgbClr val="FF9900"/>
                </a:solidFill>
              </a:rPr>
              <a:t>- /</a:t>
            </a:r>
            <a:r>
              <a:rPr lang="en-US" sz="2200" dirty="0">
                <a:solidFill>
                  <a:srgbClr val="FF9900"/>
                </a:solidFill>
              </a:rPr>
              <a:t>editAccount.htm</a:t>
            </a:r>
          </a:p>
          <a:p>
            <a:pPr marL="457200" lvl="1" indent="0">
              <a:spcBef>
                <a:spcPts val="499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 smtClean="0">
                <a:solidFill>
                  <a:srgbClr val="FF9900"/>
                </a:solidFill>
              </a:rPr>
              <a:t>- /</a:t>
            </a:r>
            <a:r>
              <a:rPr lang="en-US" sz="2200" dirty="0">
                <a:solidFill>
                  <a:srgbClr val="FF9900"/>
                </a:solidFill>
              </a:rPr>
              <a:t>reward/*/**</a:t>
            </a:r>
          </a:p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sz="2200" b="0" dirty="0"/>
              <a:t>Mapping rules in Spring 2.5: defined using annotations or XML: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 smtClean="0">
                <a:solidFill>
                  <a:srgbClr val="FF9900"/>
                </a:solidFill>
              </a:rPr>
              <a:t>- @</a:t>
            </a:r>
            <a:r>
              <a:rPr lang="en-US" sz="2200" dirty="0" err="1">
                <a:solidFill>
                  <a:srgbClr val="FF9900"/>
                </a:solidFill>
              </a:rPr>
              <a:t>RequestMapping</a:t>
            </a:r>
            <a:r>
              <a:rPr lang="en-US" sz="2200" dirty="0">
                <a:solidFill>
                  <a:srgbClr val="FF9900"/>
                </a:solidFill>
              </a:rPr>
              <a:t>(“/login.htm”)</a:t>
            </a:r>
          </a:p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sz="2200" b="0" dirty="0"/>
              <a:t>Mapping rules in Spring &lt; 2.5: defined in XML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 smtClean="0">
                <a:solidFill>
                  <a:srgbClr val="FF9900"/>
                </a:solidFill>
              </a:rPr>
              <a:t>- Using </a:t>
            </a:r>
            <a:r>
              <a:rPr lang="en-US" sz="2200" dirty="0">
                <a:solidFill>
                  <a:srgbClr val="FF9900"/>
                </a:solidFill>
              </a:rPr>
              <a:t>the normal &lt;beans/&gt; </a:t>
            </a:r>
            <a:r>
              <a:rPr lang="en-US" sz="2200" dirty="0" err="1">
                <a:solidFill>
                  <a:srgbClr val="FF9900"/>
                </a:solidFill>
              </a:rPr>
              <a:t>config</a:t>
            </a:r>
            <a:r>
              <a:rPr lang="en-US" sz="2200" dirty="0">
                <a:solidFill>
                  <a:srgbClr val="FF9900"/>
                </a:solidFill>
              </a:rPr>
              <a:t> language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>
                <a:latin typeface="Verdana" pitchFamily="34"/>
                <a:ea typeface="ＭＳ Ｐゴシック" pitchFamily="50"/>
              </a:rPr>
              <a:t>Request </a:t>
            </a:r>
            <a:r>
              <a:rPr lang="en-US" dirty="0" smtClean="0">
                <a:latin typeface="Verdana" pitchFamily="34"/>
                <a:ea typeface="ＭＳ Ｐゴシック" pitchFamily="50"/>
              </a:rPr>
              <a:t>Handlers (mapping rules)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sz="2200" b="0" dirty="0"/>
              <a:t>After request handling, Controllers return a result object called a </a:t>
            </a:r>
            <a:r>
              <a:rPr lang="en-US" sz="2200" dirty="0" err="1"/>
              <a:t>ModelAndView</a:t>
            </a:r>
            <a:endParaRPr lang="en-US" sz="2200" dirty="0"/>
          </a:p>
          <a:p>
            <a:pPr marL="457200" lvl="1" indent="0">
              <a:spcBef>
                <a:spcPts val="499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 smtClean="0">
                <a:solidFill>
                  <a:srgbClr val="FF9900"/>
                </a:solidFill>
              </a:rPr>
              <a:t>- Selects </a:t>
            </a:r>
            <a:r>
              <a:rPr lang="en-US" sz="2200" dirty="0">
                <a:solidFill>
                  <a:srgbClr val="FF9900"/>
                </a:solidFill>
              </a:rPr>
              <a:t>the view to render the response</a:t>
            </a:r>
          </a:p>
          <a:p>
            <a:pPr marL="457200" lvl="1" indent="0">
              <a:spcBef>
                <a:spcPts val="499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 smtClean="0">
                <a:solidFill>
                  <a:srgbClr val="FF9900"/>
                </a:solidFill>
              </a:rPr>
              <a:t>- Contains </a:t>
            </a:r>
            <a:r>
              <a:rPr lang="en-US" sz="2200" dirty="0">
                <a:solidFill>
                  <a:srgbClr val="FF9900"/>
                </a:solidFill>
              </a:rPr>
              <a:t>the data needed for rendering</a:t>
            </a:r>
          </a:p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GB" sz="2200" b="0" dirty="0"/>
              <a:t>The Model is the contract between the Controller and the View</a:t>
            </a:r>
          </a:p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sz="2200" b="0" dirty="0"/>
              <a:t>The same Controller often returns different </a:t>
            </a:r>
            <a:r>
              <a:rPr lang="en-US" sz="2200" dirty="0" err="1"/>
              <a:t>ModelAndView</a:t>
            </a:r>
            <a:r>
              <a:rPr lang="en-US" sz="2200" b="0" dirty="0"/>
              <a:t> objects</a:t>
            </a:r>
          </a:p>
          <a:p>
            <a:pPr marL="457200" lvl="1" indent="0">
              <a:spcBef>
                <a:spcPts val="499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 smtClean="0">
                <a:solidFill>
                  <a:srgbClr val="FF9900"/>
                </a:solidFill>
              </a:rPr>
              <a:t>- To </a:t>
            </a:r>
            <a:r>
              <a:rPr lang="en-US" sz="2200" dirty="0">
                <a:solidFill>
                  <a:srgbClr val="FF9900"/>
                </a:solidFill>
              </a:rPr>
              <a:t>render different types of responses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 smtClean="0">
                <a:latin typeface="Verdana" pitchFamily="34"/>
                <a:ea typeface="ＭＳ Ｐゴシック" pitchFamily="50"/>
              </a:rPr>
              <a:t>Handlers (controllers)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5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ModelAndView</a:t>
            </a:r>
            <a:r>
              <a:rPr lang="en-US" dirty="0"/>
              <a:t> Result Object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38433" y="1516112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00521" y="5063501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46351" y="2510233"/>
            <a:ext cx="0" cy="886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48345" y="4129449"/>
            <a:ext cx="1606371" cy="857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938433" y="3397157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ModelAndView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09506" y="4987301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54269" y="4049388"/>
            <a:ext cx="1340150" cy="1017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1458" y="264135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0" indent="-342720">
              <a:spcBef>
                <a:spcPts val="499"/>
              </a:spcBef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sz="2200" b="0" dirty="0"/>
              <a:t>A Controller returns a view to render the </a:t>
            </a:r>
            <a:r>
              <a:rPr lang="en-US" sz="2200" b="0" dirty="0" smtClean="0"/>
              <a:t>model.</a:t>
            </a:r>
          </a:p>
          <a:p>
            <a:pPr marL="742680" lvl="1" indent="-285480">
              <a:lnSpc>
                <a:spcPct val="110000"/>
              </a:lnSpc>
              <a:spcBef>
                <a:spcPts val="448"/>
              </a:spcBef>
              <a:buClr>
                <a:srgbClr val="FF99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>
                <a:solidFill>
                  <a:srgbClr val="FF9900"/>
                </a:solidFill>
              </a:rPr>
              <a:t>The View generates the HTTP response</a:t>
            </a:r>
          </a:p>
          <a:p>
            <a:pPr lvl="0" indent="-342720">
              <a:spcBef>
                <a:spcPts val="499"/>
              </a:spcBef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sz="2200" b="0" dirty="0" smtClean="0"/>
              <a:t>A Controller may return a concrete View implementation like</a:t>
            </a:r>
          </a:p>
          <a:p>
            <a:pPr marL="742680" lvl="1" indent="-285480"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1800" dirty="0" smtClean="0">
                <a:solidFill>
                  <a:srgbClr val="7F0055"/>
                </a:solidFill>
                <a:latin typeface="Verdana" pitchFamily="34"/>
                <a:ea typeface="ＭＳ Ｐゴシック" pitchFamily="50"/>
              </a:rPr>
              <a:t>new</a:t>
            </a:r>
            <a:r>
              <a:rPr lang="en-US" sz="1800" dirty="0" smtClean="0">
                <a:latin typeface="Verdana" pitchFamily="34"/>
                <a:ea typeface="ＭＳ Ｐゴシック" pitchFamily="50"/>
              </a:rPr>
              <a:t> </a:t>
            </a:r>
            <a:r>
              <a:rPr lang="en-US" sz="1800" dirty="0" err="1">
                <a:latin typeface="Verdana" pitchFamily="34"/>
                <a:ea typeface="ＭＳ Ｐゴシック" pitchFamily="50"/>
              </a:rPr>
              <a:t>JstlView</a:t>
            </a:r>
            <a:r>
              <a:rPr lang="en-US" sz="1800" dirty="0">
                <a:latin typeface="Verdana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Verdana" pitchFamily="34"/>
                <a:ea typeface="ＭＳ Ｐゴシック" pitchFamily="50"/>
              </a:rPr>
              <a:t>“/WEB-INF/reward/</a:t>
            </a:r>
            <a:r>
              <a:rPr lang="en-US" sz="1800" dirty="0" err="1">
                <a:solidFill>
                  <a:srgbClr val="0000C0"/>
                </a:solidFill>
                <a:latin typeface="Verdana" pitchFamily="34"/>
                <a:ea typeface="ＭＳ Ｐゴシック" pitchFamily="50"/>
              </a:rPr>
              <a:t>list.jsp</a:t>
            </a:r>
            <a:r>
              <a:rPr lang="en-US" sz="1800" dirty="0">
                <a:solidFill>
                  <a:srgbClr val="0000C0"/>
                </a:solidFill>
                <a:latin typeface="Verdana" pitchFamily="34"/>
                <a:ea typeface="ＭＳ Ｐゴシック" pitchFamily="50"/>
              </a:rPr>
              <a:t>”</a:t>
            </a:r>
            <a:r>
              <a:rPr lang="en-US" sz="1800" dirty="0">
                <a:latin typeface="Verdana" pitchFamily="34"/>
                <a:ea typeface="ＭＳ Ｐゴシック" pitchFamily="50"/>
              </a:rPr>
              <a:t>)</a:t>
            </a:r>
          </a:p>
          <a:p>
            <a:pPr marL="742680" lvl="1" indent="-285480"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1800" dirty="0" smtClean="0">
                <a:solidFill>
                  <a:srgbClr val="7F0055"/>
                </a:solidFill>
                <a:latin typeface="Verdana" pitchFamily="34"/>
                <a:ea typeface="ＭＳ Ｐゴシック" pitchFamily="50"/>
              </a:rPr>
              <a:t>new </a:t>
            </a:r>
            <a:r>
              <a:rPr lang="en-US" sz="1800" dirty="0" err="1">
                <a:latin typeface="Verdana" pitchFamily="34"/>
                <a:ea typeface="ＭＳ Ｐゴシック" pitchFamily="50"/>
              </a:rPr>
              <a:t>RewardListingPdf</a:t>
            </a:r>
            <a:r>
              <a:rPr lang="en-US" sz="1800" dirty="0">
                <a:latin typeface="Verdana" pitchFamily="34"/>
                <a:ea typeface="ＭＳ Ｐゴシック" pitchFamily="50"/>
              </a:rPr>
              <a:t>()</a:t>
            </a:r>
          </a:p>
          <a:p>
            <a:pPr lvl="0" indent="-342720">
              <a:spcBef>
                <a:spcPts val="499"/>
              </a:spcBef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sz="2200" b="0" dirty="0"/>
              <a:t>Or a view name like “</a:t>
            </a:r>
            <a:r>
              <a:rPr lang="en-US" sz="2200" dirty="0"/>
              <a:t>list</a:t>
            </a:r>
            <a:r>
              <a:rPr lang="en-US" sz="2200" b="0" dirty="0"/>
              <a:t>”</a:t>
            </a:r>
          </a:p>
          <a:p>
            <a:pPr marL="742680" lvl="1" indent="-285480">
              <a:spcBef>
                <a:spcPts val="448"/>
              </a:spcBef>
              <a:buClr>
                <a:srgbClr val="FF99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>
                <a:solidFill>
                  <a:srgbClr val="FF9900"/>
                </a:solidFill>
              </a:rPr>
              <a:t>The </a:t>
            </a:r>
            <a:r>
              <a:rPr lang="en-US" sz="2200" b="1" dirty="0" err="1">
                <a:solidFill>
                  <a:srgbClr val="FF9900"/>
                </a:solidFill>
              </a:rPr>
              <a:t>DispatcherServlet</a:t>
            </a:r>
            <a:r>
              <a:rPr lang="en-US" sz="2200" dirty="0">
                <a:solidFill>
                  <a:srgbClr val="FF9900"/>
                </a:solidFill>
              </a:rPr>
              <a:t> will resolve the name to a View implementation</a:t>
            </a:r>
          </a:p>
          <a:p>
            <a:pPr lvl="0" indent="-342720">
              <a:spcBef>
                <a:spcPts val="499"/>
              </a:spcBef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sz="2000" b="0" dirty="0"/>
              <a:t>Or</a:t>
            </a:r>
            <a:r>
              <a:rPr lang="en-US" sz="2000" dirty="0"/>
              <a:t> </a:t>
            </a:r>
            <a:r>
              <a:rPr lang="en-US" sz="2200" dirty="0"/>
              <a:t>null</a:t>
            </a:r>
          </a:p>
          <a:p>
            <a:pPr marL="742680" lvl="1" indent="-285480">
              <a:spcBef>
                <a:spcPts val="448"/>
              </a:spcBef>
              <a:buClr>
                <a:srgbClr val="FF99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>
                <a:solidFill>
                  <a:srgbClr val="FF9900"/>
                </a:solidFill>
              </a:rPr>
              <a:t>The </a:t>
            </a:r>
            <a:r>
              <a:rPr lang="en-US" sz="2200" b="1" dirty="0" err="1">
                <a:solidFill>
                  <a:srgbClr val="FF9900"/>
                </a:solidFill>
              </a:rPr>
              <a:t>DispatcherServlet</a:t>
            </a:r>
            <a:r>
              <a:rPr lang="en-US" sz="2200" dirty="0">
                <a:solidFill>
                  <a:srgbClr val="FF9900"/>
                </a:solidFill>
              </a:rPr>
              <a:t> will select the view for the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 smtClean="0">
                <a:latin typeface="Verdana" pitchFamily="34"/>
                <a:ea typeface="ＭＳ Ｐゴシック" pitchFamily="50"/>
              </a:rPr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4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b="0" dirty="0"/>
              <a:t>The </a:t>
            </a:r>
            <a:r>
              <a:rPr lang="en-US" dirty="0" err="1"/>
              <a:t>DispatcherServlet</a:t>
            </a:r>
            <a:r>
              <a:rPr lang="en-US" b="0" dirty="0"/>
              <a:t> delegates to a </a:t>
            </a:r>
            <a:r>
              <a:rPr lang="en-US" dirty="0" err="1"/>
              <a:t>ViewResolver</a:t>
            </a:r>
            <a:r>
              <a:rPr lang="en-US" b="0" dirty="0"/>
              <a:t> to map returned view names to View implementations</a:t>
            </a:r>
          </a:p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b="0" dirty="0"/>
              <a:t>The default </a:t>
            </a:r>
            <a:r>
              <a:rPr lang="en-US" dirty="0" err="1"/>
              <a:t>ViewResolver</a:t>
            </a:r>
            <a:r>
              <a:rPr lang="en-US" b="0" dirty="0"/>
              <a:t> treats the view name as a Web Application-relative file path</a:t>
            </a:r>
          </a:p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b="0" dirty="0"/>
              <a:t>Override this default by registering a </a:t>
            </a:r>
            <a:r>
              <a:rPr lang="en-US" dirty="0" err="1"/>
              <a:t>ViewResolver</a:t>
            </a:r>
            <a:r>
              <a:rPr lang="en-US" b="0" dirty="0"/>
              <a:t> bean with the </a:t>
            </a:r>
            <a:r>
              <a:rPr lang="en-US" dirty="0" err="1"/>
              <a:t>DispatcherServlet</a:t>
            </a:r>
            <a:endParaRPr lang="en-US" dirty="0"/>
          </a:p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b="0" dirty="0"/>
              <a:t>Common view resolver strategies</a:t>
            </a:r>
          </a:p>
          <a:p>
            <a:pPr marL="742680" lvl="1" indent="-285480">
              <a:lnSpc>
                <a:spcPct val="110000"/>
              </a:lnSpc>
              <a:spcBef>
                <a:spcPts val="448"/>
              </a:spcBef>
              <a:buClr>
                <a:srgbClr val="FF99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>
                <a:solidFill>
                  <a:srgbClr val="FF9900"/>
                </a:solidFill>
              </a:rPr>
              <a:t>Internal resource</a:t>
            </a:r>
          </a:p>
          <a:p>
            <a:pPr marL="742680" lvl="1" indent="-285480">
              <a:lnSpc>
                <a:spcPct val="110000"/>
              </a:lnSpc>
              <a:spcBef>
                <a:spcPts val="448"/>
              </a:spcBef>
              <a:buClr>
                <a:srgbClr val="FF99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200" dirty="0">
                <a:solidFill>
                  <a:srgbClr val="FF9900"/>
                </a:solidFill>
              </a:rPr>
              <a:t>Bean name</a:t>
            </a:r>
          </a:p>
          <a:p>
            <a:pPr lvl="0" indent="-342720">
              <a:spcBef>
                <a:spcPts val="499"/>
              </a:spcBef>
              <a:buClr>
                <a:srgbClr val="FF9900"/>
              </a:buClr>
              <a:buSzPct val="100000"/>
              <a:buFont typeface="Verdana" pitchFamily="34"/>
              <a:buChar char="•"/>
            </a:pPr>
            <a:endParaRPr lang="en-US" sz="2200" dirty="0">
              <a:solidFill>
                <a:srgbClr val="FF99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 smtClean="0">
                <a:latin typeface="Verdana" pitchFamily="34"/>
                <a:ea typeface="ＭＳ Ｐゴシック" pitchFamily="50"/>
              </a:rPr>
              <a:t>View Resolvers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93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/>
              <a:t>Internal Resource View Resolver Example</a:t>
            </a:r>
          </a:p>
        </p:txBody>
      </p:sp>
      <p:sp>
        <p:nvSpPr>
          <p:cNvPr id="5" name="Rectangle 3"/>
          <p:cNvSpPr/>
          <p:nvPr/>
        </p:nvSpPr>
        <p:spPr>
          <a:xfrm>
            <a:off x="5867279" y="1869119"/>
            <a:ext cx="29718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RewardController</a:t>
            </a:r>
          </a:p>
        </p:txBody>
      </p:sp>
      <p:sp>
        <p:nvSpPr>
          <p:cNvPr id="6" name="Line 4"/>
          <p:cNvSpPr/>
          <p:nvPr/>
        </p:nvSpPr>
        <p:spPr>
          <a:xfrm>
            <a:off x="3581279" y="2173680"/>
            <a:ext cx="2285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0" fill="none">
                <a:moveTo>
                  <a:pt x="0" y="0"/>
                </a:moveTo>
                <a:lnTo>
                  <a:pt x="6350" y="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7" name="Line 5"/>
          <p:cNvSpPr/>
          <p:nvPr/>
        </p:nvSpPr>
        <p:spPr>
          <a:xfrm>
            <a:off x="3581279" y="2554920"/>
            <a:ext cx="2285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0" fill="none">
                <a:moveTo>
                  <a:pt x="6350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8" name="Text Box 6"/>
          <p:cNvSpPr/>
          <p:nvPr/>
        </p:nvSpPr>
        <p:spPr>
          <a:xfrm>
            <a:off x="3809880" y="1564200"/>
            <a:ext cx="1905120" cy="605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handle GET /reward/list</a:t>
            </a:r>
          </a:p>
        </p:txBody>
      </p:sp>
      <p:sp>
        <p:nvSpPr>
          <p:cNvPr id="9" name="Text Box 7"/>
          <p:cNvSpPr/>
          <p:nvPr/>
        </p:nvSpPr>
        <p:spPr>
          <a:xfrm>
            <a:off x="3505319" y="2554920"/>
            <a:ext cx="2438280" cy="605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rewardList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model={rewards}</a:t>
            </a:r>
          </a:p>
        </p:txBody>
      </p:sp>
      <p:sp>
        <p:nvSpPr>
          <p:cNvPr id="10" name="Rectangle 8"/>
          <p:cNvSpPr/>
          <p:nvPr/>
        </p:nvSpPr>
        <p:spPr>
          <a:xfrm>
            <a:off x="609480" y="1869119"/>
            <a:ext cx="29718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DispatcherServlet</a:t>
            </a:r>
          </a:p>
        </p:txBody>
      </p:sp>
      <p:sp>
        <p:nvSpPr>
          <p:cNvPr id="11" name="Rectangle 9"/>
          <p:cNvSpPr/>
          <p:nvPr/>
        </p:nvSpPr>
        <p:spPr>
          <a:xfrm>
            <a:off x="609480" y="3926520"/>
            <a:ext cx="29718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InternalResource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ViewResolver</a:t>
            </a:r>
          </a:p>
        </p:txBody>
      </p:sp>
      <p:sp>
        <p:nvSpPr>
          <p:cNvPr id="12" name="Line 10"/>
          <p:cNvSpPr/>
          <p:nvPr/>
        </p:nvSpPr>
        <p:spPr>
          <a:xfrm>
            <a:off x="1752479" y="3012120"/>
            <a:ext cx="0" cy="914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2540" fill="none">
                <a:moveTo>
                  <a:pt x="0" y="0"/>
                </a:moveTo>
                <a:lnTo>
                  <a:pt x="0" y="254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3" name="Text Box 11"/>
          <p:cNvSpPr/>
          <p:nvPr/>
        </p:nvSpPr>
        <p:spPr>
          <a:xfrm>
            <a:off x="685799" y="3316679"/>
            <a:ext cx="1600200" cy="34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rewardList</a:t>
            </a:r>
          </a:p>
        </p:txBody>
      </p:sp>
      <p:sp>
        <p:nvSpPr>
          <p:cNvPr id="14" name="Line 12"/>
          <p:cNvSpPr/>
          <p:nvPr/>
        </p:nvSpPr>
        <p:spPr>
          <a:xfrm>
            <a:off x="2438280" y="3012120"/>
            <a:ext cx="0" cy="914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2540" fill="none">
                <a:moveTo>
                  <a:pt x="0" y="254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5" name="Text Box 13"/>
          <p:cNvSpPr/>
          <p:nvPr/>
        </p:nvSpPr>
        <p:spPr>
          <a:xfrm>
            <a:off x="2514600" y="3393000"/>
            <a:ext cx="3429000" cy="34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/WEB-INF/views/rewardList.jsp</a:t>
            </a:r>
          </a:p>
        </p:txBody>
      </p:sp>
      <p:grpSp>
        <p:nvGrpSpPr>
          <p:cNvPr id="16" name="Group 17"/>
          <p:cNvGrpSpPr/>
          <p:nvPr/>
        </p:nvGrpSpPr>
        <p:grpSpPr>
          <a:xfrm>
            <a:off x="457200" y="3316679"/>
            <a:ext cx="380880" cy="381240"/>
            <a:chOff x="457200" y="3316679"/>
            <a:chExt cx="380880" cy="381240"/>
          </a:xfrm>
        </p:grpSpPr>
        <p:sp>
          <p:nvSpPr>
            <p:cNvPr id="17" name="Oval 18"/>
            <p:cNvSpPr/>
            <p:nvPr/>
          </p:nvSpPr>
          <p:spPr>
            <a:xfrm>
              <a:off x="457200" y="3316679"/>
              <a:ext cx="380880" cy="381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200 f10 1"/>
                <a:gd name="f16" fmla="*/ 18400 f10 1"/>
                <a:gd name="f17" fmla="*/ 18400 f11 1"/>
                <a:gd name="f18" fmla="*/ 320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0 f10 1"/>
                <a:gd name="f25" fmla="*/ 3160 f11 1"/>
                <a:gd name="f26" fmla="*/ 0 f10 1"/>
                <a:gd name="f27" fmla="*/ 10800 f11 1"/>
                <a:gd name="f28" fmla="*/ 18440 f11 1"/>
                <a:gd name="f29" fmla="*/ 21600 f11 1"/>
                <a:gd name="f30" fmla="*/ 18440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8" name="Text Box 19"/>
            <p:cNvSpPr/>
            <p:nvPr/>
          </p:nvSpPr>
          <p:spPr>
            <a:xfrm>
              <a:off x="457200" y="3339360"/>
              <a:ext cx="380880" cy="349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2</a:t>
              </a:r>
            </a:p>
          </p:txBody>
        </p:sp>
      </p:grpSp>
      <p:sp>
        <p:nvSpPr>
          <p:cNvPr id="19" name="Line 20"/>
          <p:cNvSpPr/>
          <p:nvPr/>
        </p:nvSpPr>
        <p:spPr>
          <a:xfrm>
            <a:off x="5410079" y="2783160"/>
            <a:ext cx="862559" cy="741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7" h="2061" fill="none">
                <a:moveTo>
                  <a:pt x="2397" y="2061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0" name="Text Box 21"/>
          <p:cNvSpPr/>
          <p:nvPr/>
        </p:nvSpPr>
        <p:spPr>
          <a:xfrm>
            <a:off x="6285599" y="3341880"/>
            <a:ext cx="2271600" cy="37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Logical view name</a:t>
            </a:r>
          </a:p>
        </p:txBody>
      </p:sp>
      <p:sp>
        <p:nvSpPr>
          <p:cNvPr id="21" name="Text Box 22"/>
          <p:cNvSpPr/>
          <p:nvPr/>
        </p:nvSpPr>
        <p:spPr>
          <a:xfrm>
            <a:off x="3966840" y="4180320"/>
            <a:ext cx="2799000" cy="37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Resolved physical path</a:t>
            </a:r>
          </a:p>
        </p:txBody>
      </p:sp>
      <p:sp>
        <p:nvSpPr>
          <p:cNvPr id="22" name="Line 23"/>
          <p:cNvSpPr/>
          <p:nvPr/>
        </p:nvSpPr>
        <p:spPr>
          <a:xfrm>
            <a:off x="4648320" y="3773520"/>
            <a:ext cx="2520" cy="386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" h="1074" fill="none">
                <a:moveTo>
                  <a:pt x="8" y="1074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3710520" y="4814280"/>
            <a:ext cx="5311800" cy="12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org.springframework.web.servlet.view.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InternalResourceViewResolver”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&lt;property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“prefix”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=“/WEB-INF/views/”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&lt;property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“suffix”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=“.jsp”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&lt;/bean&gt;</a:t>
            </a:r>
          </a:p>
        </p:txBody>
      </p:sp>
      <p:grpSp>
        <p:nvGrpSpPr>
          <p:cNvPr id="24" name="Group 14"/>
          <p:cNvGrpSpPr/>
          <p:nvPr/>
        </p:nvGrpSpPr>
        <p:grpSpPr>
          <a:xfrm>
            <a:off x="3114475" y="1564857"/>
            <a:ext cx="380880" cy="380880"/>
            <a:chOff x="3657600" y="1640519"/>
            <a:chExt cx="380880" cy="380880"/>
          </a:xfrm>
        </p:grpSpPr>
        <p:sp>
          <p:nvSpPr>
            <p:cNvPr id="25" name="Oval 15"/>
            <p:cNvSpPr/>
            <p:nvPr/>
          </p:nvSpPr>
          <p:spPr>
            <a:xfrm>
              <a:off x="3657600" y="1640519"/>
              <a:ext cx="380880" cy="380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200 f10 1"/>
                <a:gd name="f16" fmla="*/ 18400 f10 1"/>
                <a:gd name="f17" fmla="*/ 18400 f11 1"/>
                <a:gd name="f18" fmla="*/ 320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0 f10 1"/>
                <a:gd name="f25" fmla="*/ 3160 f11 1"/>
                <a:gd name="f26" fmla="*/ 0 f10 1"/>
                <a:gd name="f27" fmla="*/ 10800 f11 1"/>
                <a:gd name="f28" fmla="*/ 18440 f11 1"/>
                <a:gd name="f29" fmla="*/ 21600 f11 1"/>
                <a:gd name="f30" fmla="*/ 18440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26" name="Text Box 16"/>
            <p:cNvSpPr/>
            <p:nvPr/>
          </p:nvSpPr>
          <p:spPr>
            <a:xfrm>
              <a:off x="3657600" y="1662840"/>
              <a:ext cx="380880" cy="349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98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5" grpId="0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indent="-342720">
              <a:buClr>
                <a:srgbClr val="FF9900"/>
              </a:buClr>
              <a:buSzPct val="100000"/>
              <a:buFont typeface="Verdana" pitchFamily="34"/>
              <a:buChar char="•"/>
              <a:tabLst>
                <a:tab pos="1028520" algn="l"/>
                <a:tab pos="1942919" algn="l"/>
                <a:tab pos="2857319" algn="l"/>
                <a:tab pos="3771719" algn="l"/>
                <a:tab pos="4686119" algn="l"/>
                <a:tab pos="5600520" algn="l"/>
                <a:tab pos="6514920" algn="l"/>
                <a:tab pos="7429320" algn="l"/>
                <a:tab pos="8343720" algn="l"/>
                <a:tab pos="9258120" algn="l"/>
                <a:tab pos="10172520" algn="l"/>
              </a:tabLst>
            </a:pPr>
            <a:r>
              <a:rPr lang="en-US" b="0" dirty="0"/>
              <a:t>Steps to developing web application functionality with Spring MVC</a:t>
            </a:r>
          </a:p>
          <a:p>
            <a:pPr marL="838080" lvl="1" indent="-380880">
              <a:spcBef>
                <a:spcPts val="499"/>
              </a:spcBef>
              <a:buClr>
                <a:srgbClr val="FF9900"/>
              </a:buClr>
              <a:buSzPct val="100000"/>
              <a:buAutoNum type="arabicPeriod"/>
              <a:tabLst>
                <a:tab pos="1409400" algn="l"/>
                <a:tab pos="2323799" algn="l"/>
                <a:tab pos="3238199" algn="l"/>
                <a:tab pos="4152599" algn="l"/>
                <a:tab pos="5066999" algn="l"/>
                <a:tab pos="5981400" algn="l"/>
                <a:tab pos="6895800" algn="l"/>
                <a:tab pos="7810200" algn="l"/>
                <a:tab pos="8724600" algn="l"/>
                <a:tab pos="9639000" algn="l"/>
                <a:tab pos="10553400" algn="l"/>
              </a:tabLst>
            </a:pPr>
            <a:r>
              <a:rPr lang="en-US" dirty="0">
                <a:solidFill>
                  <a:srgbClr val="FF9900"/>
                </a:solidFill>
              </a:rPr>
              <a:t>Deploy a Dispatcher Servlet (one-time only)</a:t>
            </a:r>
          </a:p>
          <a:p>
            <a:pPr marL="838080" lvl="1" indent="-380880">
              <a:spcBef>
                <a:spcPts val="499"/>
              </a:spcBef>
              <a:buClr>
                <a:srgbClr val="FF9900"/>
              </a:buClr>
              <a:buSzPct val="100000"/>
              <a:buAutoNum type="arabicPeriod"/>
              <a:tabLst>
                <a:tab pos="1409400" algn="l"/>
                <a:tab pos="2323799" algn="l"/>
                <a:tab pos="3238199" algn="l"/>
                <a:tab pos="4152599" algn="l"/>
                <a:tab pos="5066999" algn="l"/>
                <a:tab pos="5981400" algn="l"/>
                <a:tab pos="6895800" algn="l"/>
                <a:tab pos="7810200" algn="l"/>
                <a:tab pos="8724600" algn="l"/>
                <a:tab pos="9639000" algn="l"/>
                <a:tab pos="10553400" algn="l"/>
              </a:tabLst>
            </a:pPr>
            <a:r>
              <a:rPr lang="en-US" dirty="0">
                <a:solidFill>
                  <a:srgbClr val="FF9900"/>
                </a:solidFill>
              </a:rPr>
              <a:t>Implement a request handler (controller)</a:t>
            </a:r>
          </a:p>
          <a:p>
            <a:pPr marL="838080" lvl="1" indent="-380880">
              <a:spcBef>
                <a:spcPts val="499"/>
              </a:spcBef>
              <a:buClr>
                <a:srgbClr val="FF9900"/>
              </a:buClr>
              <a:buSzPct val="100000"/>
              <a:buAutoNum type="arabicPeriod"/>
              <a:tabLst>
                <a:tab pos="1409400" algn="l"/>
                <a:tab pos="2323799" algn="l"/>
                <a:tab pos="3238199" algn="l"/>
                <a:tab pos="4152599" algn="l"/>
                <a:tab pos="5066999" algn="l"/>
                <a:tab pos="5981400" algn="l"/>
                <a:tab pos="6895800" algn="l"/>
                <a:tab pos="7810200" algn="l"/>
                <a:tab pos="8724600" algn="l"/>
                <a:tab pos="9639000" algn="l"/>
                <a:tab pos="10553400" algn="l"/>
              </a:tabLst>
            </a:pPr>
            <a:r>
              <a:rPr lang="en-US" dirty="0">
                <a:solidFill>
                  <a:srgbClr val="FF9900"/>
                </a:solidFill>
              </a:rPr>
              <a:t>Implement the View(s)</a:t>
            </a:r>
          </a:p>
          <a:p>
            <a:pPr marL="838080" lvl="1" indent="-380880">
              <a:spcBef>
                <a:spcPts val="499"/>
              </a:spcBef>
              <a:buClr>
                <a:srgbClr val="FF9900"/>
              </a:buClr>
              <a:buSzPct val="100000"/>
              <a:buAutoNum type="arabicPeriod"/>
              <a:tabLst>
                <a:tab pos="1409400" algn="l"/>
                <a:tab pos="2323799" algn="l"/>
                <a:tab pos="3238199" algn="l"/>
                <a:tab pos="4152599" algn="l"/>
                <a:tab pos="5066999" algn="l"/>
                <a:tab pos="5981400" algn="l"/>
                <a:tab pos="6895800" algn="l"/>
                <a:tab pos="7810200" algn="l"/>
                <a:tab pos="8724600" algn="l"/>
                <a:tab pos="9639000" algn="l"/>
                <a:tab pos="10553400" algn="l"/>
              </a:tabLst>
            </a:pPr>
            <a:r>
              <a:rPr lang="en-US" dirty="0">
                <a:solidFill>
                  <a:srgbClr val="FF9900"/>
                </a:solidFill>
              </a:rPr>
              <a:t>Register the Controller with the </a:t>
            </a:r>
            <a:r>
              <a:rPr lang="en-US" dirty="0" err="1">
                <a:solidFill>
                  <a:srgbClr val="FF9900"/>
                </a:solidFill>
              </a:rPr>
              <a:t>DispatcherServlet</a:t>
            </a:r>
            <a:endParaRPr lang="en-US" dirty="0">
              <a:solidFill>
                <a:srgbClr val="FF9900"/>
              </a:solidFill>
            </a:endParaRPr>
          </a:p>
          <a:p>
            <a:pPr marL="838080" lvl="1" indent="-380880">
              <a:spcBef>
                <a:spcPts val="499"/>
              </a:spcBef>
              <a:buClr>
                <a:srgbClr val="FF9900"/>
              </a:buClr>
              <a:buSzPct val="100000"/>
              <a:buAutoNum type="arabicPeriod"/>
              <a:tabLst>
                <a:tab pos="1409400" algn="l"/>
                <a:tab pos="2323799" algn="l"/>
                <a:tab pos="3238199" algn="l"/>
                <a:tab pos="4152599" algn="l"/>
                <a:tab pos="5066999" algn="l"/>
                <a:tab pos="5981400" algn="l"/>
                <a:tab pos="6895800" algn="l"/>
                <a:tab pos="7810200" algn="l"/>
                <a:tab pos="8724600" algn="l"/>
                <a:tab pos="9639000" algn="l"/>
                <a:tab pos="10553400" algn="l"/>
              </a:tabLst>
            </a:pPr>
            <a:r>
              <a:rPr lang="en-US" dirty="0">
                <a:solidFill>
                  <a:srgbClr val="FF9900"/>
                </a:solidFill>
              </a:rPr>
              <a:t>Deploy and test</a:t>
            </a:r>
          </a:p>
          <a:p>
            <a:pPr marL="838080" lvl="1" indent="-380880">
              <a:spcBef>
                <a:spcPts val="499"/>
              </a:spcBef>
              <a:buNone/>
              <a:tabLst>
                <a:tab pos="1409400" algn="l"/>
                <a:tab pos="2323799" algn="l"/>
                <a:tab pos="3238199" algn="l"/>
                <a:tab pos="4152599" algn="l"/>
                <a:tab pos="5066999" algn="l"/>
                <a:tab pos="5981400" algn="l"/>
                <a:tab pos="6895800" algn="l"/>
                <a:tab pos="7810200" algn="l"/>
                <a:tab pos="8724600" algn="l"/>
                <a:tab pos="9639000" algn="l"/>
                <a:tab pos="10553400" algn="l"/>
              </a:tabLst>
            </a:pPr>
            <a:endParaRPr lang="en-US" dirty="0">
              <a:latin typeface="Verdana" pitchFamily="34"/>
              <a:ea typeface="ＭＳ Ｐゴシック" pitchFamily="50"/>
            </a:endParaRPr>
          </a:p>
          <a:p>
            <a:pPr lvl="0" indent="-342720">
              <a:buClr>
                <a:srgbClr val="FF9900"/>
              </a:buClr>
              <a:buSzPct val="100000"/>
              <a:buFont typeface="Verdana" pitchFamily="34"/>
              <a:buChar char="•"/>
              <a:tabLst>
                <a:tab pos="1028520" algn="l"/>
                <a:tab pos="1942919" algn="l"/>
                <a:tab pos="2857319" algn="l"/>
                <a:tab pos="3771719" algn="l"/>
                <a:tab pos="4686119" algn="l"/>
                <a:tab pos="5600520" algn="l"/>
                <a:tab pos="6514920" algn="l"/>
                <a:tab pos="7429320" algn="l"/>
                <a:tab pos="8343720" algn="l"/>
                <a:tab pos="9258120" algn="l"/>
                <a:tab pos="10172520" algn="l"/>
              </a:tabLst>
            </a:pPr>
            <a:r>
              <a:rPr lang="en-US" b="0" dirty="0"/>
              <a:t>Repeat steps 2-5 to develop new functionality</a:t>
            </a:r>
          </a:p>
          <a:p>
            <a:pPr lvl="0" indent="-342720">
              <a:spcBef>
                <a:spcPts val="499"/>
              </a:spcBef>
              <a:buClr>
                <a:srgbClr val="FF9900"/>
              </a:buClr>
              <a:buSzPct val="100000"/>
              <a:buFont typeface="Verdana" pitchFamily="34"/>
              <a:buChar char="•"/>
            </a:pPr>
            <a:endParaRPr lang="en-US" sz="2200" dirty="0">
              <a:solidFill>
                <a:srgbClr val="FF99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7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3000" b="0" dirty="0" smtClean="0"/>
              <a:t>What </a:t>
            </a:r>
            <a:r>
              <a:rPr lang="en-US" sz="3000" b="0" dirty="0"/>
              <a:t>Problem Does </a:t>
            </a:r>
            <a:r>
              <a:rPr lang="en-US" sz="3000" b="0" dirty="0" smtClean="0"/>
              <a:t>MVC Solve</a:t>
            </a:r>
            <a:r>
              <a:rPr lang="en-US" sz="3000" b="0" dirty="0"/>
              <a:t>?</a:t>
            </a:r>
          </a:p>
          <a:p>
            <a:r>
              <a:rPr lang="en-US" sz="3000" b="0" dirty="0"/>
              <a:t>MVC </a:t>
            </a:r>
            <a:r>
              <a:rPr lang="en-US" sz="3000" b="0" dirty="0" smtClean="0"/>
              <a:t>Concepts</a:t>
            </a:r>
          </a:p>
          <a:p>
            <a:r>
              <a:rPr lang="en-US" sz="3000" b="0" dirty="0" smtClean="0"/>
              <a:t>Web Applications: REST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this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0" indent="-342720">
              <a:spcBef>
                <a:spcPts val="499"/>
              </a:spcBef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b="0" dirty="0"/>
              <a:t>Define inside &lt;</a:t>
            </a:r>
            <a:r>
              <a:rPr lang="en-US" b="0" dirty="0" err="1"/>
              <a:t>webapp</a:t>
            </a:r>
            <a:r>
              <a:rPr lang="en-US" b="0" dirty="0"/>
              <a:t>&gt; within web.xml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 </a:t>
            </a:r>
            <a:r>
              <a:rPr lang="en-US" dirty="0" smtClean="0"/>
              <a:t>Deploy </a:t>
            </a:r>
            <a:r>
              <a:rPr lang="en-US" dirty="0"/>
              <a:t>a </a:t>
            </a:r>
            <a:r>
              <a:rPr lang="en-US" dirty="0" err="1"/>
              <a:t>DispatcherServlet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981000" y="2209680"/>
            <a:ext cx="7047000" cy="3733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&lt;servlet&gt;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    &lt;servlet-name&gt;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rewardsadmin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&lt;/servlet-name&gt;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&lt;servlet-class&gt;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org.springframework.web.servlet.DispatcherServlet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&lt;/servlet-class&gt;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init-param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param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-name&gt;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contextConfigLocation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param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-name&gt;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param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-value&gt;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    /WEB-INF/rewardsadmin-servlet-config.xml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param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-value&gt;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init-param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&lt;/servlet&gt;</a:t>
            </a:r>
          </a:p>
        </p:txBody>
      </p:sp>
      <p:sp>
        <p:nvSpPr>
          <p:cNvPr id="5" name="Line 5"/>
          <p:cNvSpPr/>
          <p:nvPr/>
        </p:nvSpPr>
        <p:spPr>
          <a:xfrm>
            <a:off x="4800600" y="4952520"/>
            <a:ext cx="0" cy="328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913" fill="none">
                <a:moveTo>
                  <a:pt x="0" y="913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6" name="Text Box 6"/>
          <p:cNvSpPr/>
          <p:nvPr/>
        </p:nvSpPr>
        <p:spPr>
          <a:xfrm>
            <a:off x="3279240" y="5257800"/>
            <a:ext cx="4184279" cy="37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Contains the Servlet’s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6856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0" indent="-342720">
              <a:spcBef>
                <a:spcPts val="499"/>
              </a:spcBef>
              <a:buClr>
                <a:srgbClr val="FF9900"/>
              </a:buClr>
              <a:buSzPct val="100000"/>
              <a:buFont typeface="Verdana" pitchFamily="34"/>
              <a:buChar char="•"/>
            </a:pPr>
            <a:r>
              <a:rPr lang="en-US" b="0" dirty="0"/>
              <a:t>Map the Servlet to a URL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 </a:t>
            </a:r>
            <a:r>
              <a:rPr lang="en-US" dirty="0" smtClean="0"/>
              <a:t>Deploy </a:t>
            </a:r>
            <a:r>
              <a:rPr lang="en-US" dirty="0"/>
              <a:t>a Dispatcher Servlet (2)</a:t>
            </a:r>
          </a:p>
        </p:txBody>
      </p:sp>
      <p:sp>
        <p:nvSpPr>
          <p:cNvPr id="7" name="Rectangle 4"/>
          <p:cNvSpPr/>
          <p:nvPr/>
        </p:nvSpPr>
        <p:spPr>
          <a:xfrm>
            <a:off x="1066680" y="2209680"/>
            <a:ext cx="6242040" cy="129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&lt;servlet-mapping&gt;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&lt;servlet-name&gt;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rewardsadmin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&lt;/servlet-name&gt;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url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-pattern&gt;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rewardsadmin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/*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url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-pattern&gt;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&lt;/servlet-mapping&gt;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6F7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8" name="Text Box 5"/>
          <p:cNvSpPr/>
          <p:nvPr/>
        </p:nvSpPr>
        <p:spPr>
          <a:xfrm>
            <a:off x="1066680" y="4343400"/>
            <a:ext cx="6818399" cy="943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http://localhost:8080/rewardsadmin/reward/list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http://localhost:8080/rewardsadmin/reward/new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http://localhost:8080/rewardsadmin/reward/show?id=1</a:t>
            </a:r>
          </a:p>
        </p:txBody>
      </p:sp>
    </p:spTree>
    <p:extLst>
      <p:ext uri="{BB962C8B-B14F-4D97-AF65-F5344CB8AC3E}">
        <p14:creationId xmlns:p14="http://schemas.microsoft.com/office/powerpoint/2010/main" val="1489055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</a:t>
            </a:r>
            <a:r>
              <a:rPr lang="en-US" dirty="0"/>
              <a:t> Initial Dispatcher Servlet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Rectangle 3"/>
          <p:cNvSpPr/>
          <p:nvPr/>
        </p:nvSpPr>
        <p:spPr>
          <a:xfrm>
            <a:off x="457200" y="2057400"/>
            <a:ext cx="8305920" cy="3124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3F7F7F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&lt;!--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Define your “web beans” here such as your Controllers and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their URL mapping configurations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Web beans here may reference “application beans” in the “root”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web application context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--&gt;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3F7F7F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&lt;/beans&gt;</a:t>
            </a:r>
          </a:p>
        </p:txBody>
      </p:sp>
      <p:sp>
        <p:nvSpPr>
          <p:cNvPr id="9" name="Rectangle 4"/>
          <p:cNvSpPr/>
          <p:nvPr/>
        </p:nvSpPr>
        <p:spPr>
          <a:xfrm>
            <a:off x="450359" y="1676519"/>
            <a:ext cx="5057640" cy="37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/WEB-INF/rewardsadmin-servlet-config.xml</a:t>
            </a:r>
          </a:p>
        </p:txBody>
      </p:sp>
    </p:spTree>
    <p:extLst>
      <p:ext uri="{BB962C8B-B14F-4D97-AF65-F5344CB8AC3E}">
        <p14:creationId xmlns:p14="http://schemas.microsoft.com/office/powerpoint/2010/main" val="11240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 </a:t>
            </a:r>
            <a:r>
              <a:rPr lang="en-US" dirty="0" smtClean="0"/>
              <a:t>After </a:t>
            </a:r>
            <a:r>
              <a:rPr lang="en-US" dirty="0" err="1"/>
              <a:t>DispatcherServlet</a:t>
            </a:r>
            <a:r>
              <a:rPr lang="en-US" dirty="0"/>
              <a:t> Deployment</a:t>
            </a:r>
          </a:p>
        </p:txBody>
      </p:sp>
      <p:sp>
        <p:nvSpPr>
          <p:cNvPr id="5" name="AutoShape 2"/>
          <p:cNvSpPr/>
          <p:nvPr/>
        </p:nvSpPr>
        <p:spPr>
          <a:xfrm>
            <a:off x="1600200" y="1752479"/>
            <a:ext cx="5334120" cy="434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7" name="AutoShape 4"/>
          <p:cNvSpPr/>
          <p:nvPr/>
        </p:nvSpPr>
        <p:spPr>
          <a:xfrm>
            <a:off x="1981080" y="1981080"/>
            <a:ext cx="4572000" cy="16765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600">
            <a:solidFill>
              <a:srgbClr val="00FF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8" name="Text Box 5"/>
          <p:cNvSpPr/>
          <p:nvPr/>
        </p:nvSpPr>
        <p:spPr>
          <a:xfrm>
            <a:off x="2286000" y="1981080"/>
            <a:ext cx="398160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 PL ShanHeiSun Uni" pitchFamily="2"/>
                <a:cs typeface="Tahoma" pitchFamily="2"/>
              </a:rPr>
              <a:t>Root </a:t>
            </a:r>
            <a:r>
              <a:rPr lang="en-US" sz="1800" b="0" i="0" u="none" strike="noStrike" baseline="0" dirty="0" err="1" smtClean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 PL ShanHeiSun Uni" pitchFamily="2"/>
                <a:cs typeface="Tahoma" pitchFamily="2"/>
              </a:rPr>
              <a:t>WebApplicationContext</a:t>
            </a:r>
            <a:endParaRPr lang="en-US" sz="1800" b="0" i="0" u="none" strike="noStrike" baseline="0" dirty="0">
              <a:ln>
                <a:noFill/>
              </a:ln>
              <a:solidFill>
                <a:srgbClr val="666666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10" name="Line 6"/>
          <p:cNvSpPr/>
          <p:nvPr/>
        </p:nvSpPr>
        <p:spPr>
          <a:xfrm flipV="1">
            <a:off x="4343400" y="3657240"/>
            <a:ext cx="0" cy="831272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1" name="Line 7"/>
          <p:cNvSpPr/>
          <p:nvPr/>
        </p:nvSpPr>
        <p:spPr>
          <a:xfrm>
            <a:off x="4343400" y="4038479"/>
            <a:ext cx="24379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73" fill="none">
                <a:moveTo>
                  <a:pt x="0" y="0"/>
                </a:moveTo>
                <a:lnTo>
                  <a:pt x="6773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2" name="Text Box 9"/>
          <p:cNvSpPr/>
          <p:nvPr/>
        </p:nvSpPr>
        <p:spPr>
          <a:xfrm>
            <a:off x="2286000" y="1447919"/>
            <a:ext cx="3981600" cy="34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Java EE™ Web Application</a:t>
            </a:r>
          </a:p>
        </p:txBody>
      </p:sp>
      <p:sp>
        <p:nvSpPr>
          <p:cNvPr id="13" name="Rectangle 10"/>
          <p:cNvSpPr/>
          <p:nvPr/>
        </p:nvSpPr>
        <p:spPr>
          <a:xfrm>
            <a:off x="3124079" y="2819520"/>
            <a:ext cx="99071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4114800" y="3200400"/>
            <a:ext cx="9907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3809880" y="2362320"/>
            <a:ext cx="99071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6" name="Line 13"/>
          <p:cNvSpPr/>
          <p:nvPr/>
        </p:nvSpPr>
        <p:spPr>
          <a:xfrm>
            <a:off x="4343400" y="2666880"/>
            <a:ext cx="0" cy="53352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7" name="Line 14"/>
          <p:cNvSpPr/>
          <p:nvPr/>
        </p:nvSpPr>
        <p:spPr>
          <a:xfrm>
            <a:off x="3962520" y="2666880"/>
            <a:ext cx="0" cy="1526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8" name="Line 15"/>
          <p:cNvSpPr/>
          <p:nvPr/>
        </p:nvSpPr>
        <p:spPr>
          <a:xfrm>
            <a:off x="3657600" y="3352680"/>
            <a:ext cx="4572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9" name="Line 16"/>
          <p:cNvSpPr/>
          <p:nvPr/>
        </p:nvSpPr>
        <p:spPr>
          <a:xfrm flipV="1">
            <a:off x="3657600" y="3123720"/>
            <a:ext cx="0" cy="228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0" name="AutoShape 17"/>
          <p:cNvSpPr/>
          <p:nvPr/>
        </p:nvSpPr>
        <p:spPr>
          <a:xfrm>
            <a:off x="1981080" y="4488512"/>
            <a:ext cx="4572000" cy="13787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600">
            <a:solidFill>
              <a:srgbClr val="00FF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1" name="Text Box 18"/>
          <p:cNvSpPr/>
          <p:nvPr/>
        </p:nvSpPr>
        <p:spPr>
          <a:xfrm>
            <a:off x="2209679" y="4625205"/>
            <a:ext cx="4191120" cy="34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 err="1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 PL ShanHeiSun Uni" pitchFamily="2"/>
                <a:cs typeface="Tahoma" pitchFamily="2"/>
              </a:rPr>
              <a:t>DispatcherServlet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 PL ShanHeiSun Uni" pitchFamily="2"/>
                <a:cs typeface="Tahoma" pitchFamily="2"/>
              </a:rPr>
              <a:t>ApplicationContext</a:t>
            </a:r>
            <a:endParaRPr lang="en-US" sz="1800" b="0" i="0" u="none" strike="noStrike" baseline="0" dirty="0">
              <a:ln>
                <a:noFill/>
              </a:ln>
              <a:solidFill>
                <a:srgbClr val="666666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4191120" y="3657600"/>
            <a:ext cx="304560" cy="2286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10800 f11 1"/>
              <a:gd name="f22" fmla="*/ 0 f12 1"/>
              <a:gd name="f23" fmla="*/ f14 1 f3"/>
              <a:gd name="f24" fmla="*/ 0 f11 1"/>
              <a:gd name="f25" fmla="*/ 21600 f12 1"/>
              <a:gd name="f26" fmla="*/ 21600 f11 1"/>
              <a:gd name="f27" fmla="+- f16 10800 0"/>
              <a:gd name="f28" fmla="+- 21600 0 f15"/>
              <a:gd name="f29" fmla="*/ f16 f11 1"/>
              <a:gd name="f30" fmla="+- f23 0 f2"/>
              <a:gd name="f31" fmla="*/ f28 1 2"/>
              <a:gd name="f32" fmla="*/ f27 f11 1"/>
              <a:gd name="f33" fmla="+- 21600 0 f31"/>
              <a:gd name="f34" fmla="*/ f33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1" y="f22"/>
              </a:cxn>
              <a:cxn ang="f30">
                <a:pos x="f29" y="f20"/>
              </a:cxn>
              <a:cxn ang="f30">
                <a:pos x="f24" y="f25"/>
              </a:cxn>
              <a:cxn ang="f30">
                <a:pos x="f21" y="f25"/>
              </a:cxn>
              <a:cxn ang="f30">
                <a:pos x="f26" y="f25"/>
              </a:cxn>
              <a:cxn ang="f30">
                <a:pos x="f34" y="f20"/>
              </a:cxn>
            </a:cxnLst>
            <a:rect l="f29" t="f20" r="f32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custDash>
              <a:ds d="403846" sp="100000"/>
            </a:custDash>
            <a:miter/>
          </a:ln>
        </p:spPr>
        <p:txBody>
          <a:bodyPr vert="horz" wrap="none" lIns="90000" tIns="46800" rIns="90000" bIns="46800" anchor="ctr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3" name="Text Box 8"/>
          <p:cNvSpPr/>
          <p:nvPr/>
        </p:nvSpPr>
        <p:spPr>
          <a:xfrm>
            <a:off x="5601057" y="3710804"/>
            <a:ext cx="3429002" cy="6254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All web beans will have access to application beans  </a:t>
            </a:r>
          </a:p>
        </p:txBody>
      </p:sp>
    </p:spTree>
    <p:extLst>
      <p:ext uri="{BB962C8B-B14F-4D97-AF65-F5344CB8AC3E}">
        <p14:creationId xmlns:p14="http://schemas.microsoft.com/office/powerpoint/2010/main" val="27936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</a:t>
            </a:r>
            <a:r>
              <a:rPr lang="en-US" dirty="0"/>
              <a:t> Implement a Controller</a:t>
            </a:r>
          </a:p>
        </p:txBody>
      </p:sp>
      <p:sp>
        <p:nvSpPr>
          <p:cNvPr id="5" name="Rectangle 3"/>
          <p:cNvSpPr/>
          <p:nvPr/>
        </p:nvSpPr>
        <p:spPr>
          <a:xfrm>
            <a:off x="762120" y="1447919"/>
            <a:ext cx="7338960" cy="48161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RewardController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private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RewardLookupService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lookupService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RewardController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RewardLookupService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svc)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this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.lookupService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= svc;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"/reward/show"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ModelAndView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show(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HttpServletRequest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request)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String id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request.getParameter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(“id”);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Reward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reward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lookupService.lookupReward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(id);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ModelAndView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result =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ModelAndView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result.addObject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(“reward”, reward);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result.setViewName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rewardView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”);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result;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60000" y="5362920"/>
            <a:ext cx="4069800" cy="901189"/>
            <a:chOff x="3060000" y="5362920"/>
            <a:chExt cx="4069800" cy="901189"/>
          </a:xfrm>
        </p:grpSpPr>
        <p:sp>
          <p:nvSpPr>
            <p:cNvPr id="8" name="Text Box 6"/>
            <p:cNvSpPr/>
            <p:nvPr/>
          </p:nvSpPr>
          <p:spPr>
            <a:xfrm>
              <a:off x="3060000" y="5638680"/>
              <a:ext cx="4069800" cy="62542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Selects the “</a:t>
              </a:r>
              <a:r>
                <a:rPr lang="en-US" sz="18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rewardView</a:t>
              </a: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” to render </a:t>
              </a:r>
              <a:r>
                <a:rPr lang="en-US" sz="18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the “</a:t>
              </a: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reward” model</a:t>
              </a:r>
            </a:p>
          </p:txBody>
        </p:sp>
        <p:sp>
          <p:nvSpPr>
            <p:cNvPr id="10" name="Line 12"/>
            <p:cNvSpPr/>
            <p:nvPr/>
          </p:nvSpPr>
          <p:spPr>
            <a:xfrm flipV="1">
              <a:off x="3218400" y="5362920"/>
              <a:ext cx="0" cy="26604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455" y="2797200"/>
            <a:ext cx="3845585" cy="561228"/>
            <a:chOff x="4052455" y="2797200"/>
            <a:chExt cx="3845585" cy="561228"/>
          </a:xfrm>
        </p:grpSpPr>
        <p:sp>
          <p:nvSpPr>
            <p:cNvPr id="12" name="Text Box 13"/>
            <p:cNvSpPr/>
            <p:nvPr/>
          </p:nvSpPr>
          <p:spPr>
            <a:xfrm>
              <a:off x="4052455" y="2998457"/>
              <a:ext cx="3845585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Depends on </a:t>
              </a:r>
              <a:r>
                <a:rPr lang="en-US" sz="18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application service</a:t>
              </a:r>
              <a:endPara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3" name="Line 14"/>
            <p:cNvSpPr/>
            <p:nvPr/>
          </p:nvSpPr>
          <p:spPr>
            <a:xfrm flipV="1">
              <a:off x="5307839" y="2797200"/>
              <a:ext cx="0" cy="36108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81440" y="4068000"/>
            <a:ext cx="3347640" cy="1307880"/>
            <a:chOff x="5581440" y="4068000"/>
            <a:chExt cx="3347640" cy="1307880"/>
          </a:xfrm>
        </p:grpSpPr>
        <p:sp>
          <p:nvSpPr>
            <p:cNvPr id="15" name="Text Box 13"/>
            <p:cNvSpPr/>
            <p:nvPr/>
          </p:nvSpPr>
          <p:spPr>
            <a:xfrm>
              <a:off x="5581440" y="5024520"/>
              <a:ext cx="3347640" cy="351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Automatically filled in by Spring</a:t>
              </a:r>
            </a:p>
          </p:txBody>
        </p:sp>
        <p:sp>
          <p:nvSpPr>
            <p:cNvPr id="16" name="Line 14"/>
            <p:cNvSpPr/>
            <p:nvPr/>
          </p:nvSpPr>
          <p:spPr>
            <a:xfrm flipV="1">
              <a:off x="6747840" y="4068000"/>
              <a:ext cx="0" cy="96264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16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 </a:t>
            </a:r>
            <a:r>
              <a:rPr lang="en-US" dirty="0"/>
              <a:t>Implement the Views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080" y="2057400"/>
            <a:ext cx="7469279" cy="3505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6F70"/>
                </a:solidFill>
                <a:latin typeface="Verdana" pitchFamily="34"/>
                <a:ea typeface="AR PL ShanHeiSun Uni" pitchFamily="2"/>
                <a:cs typeface="Tahoma" pitchFamily="2"/>
              </a:rPr>
              <a:t>&lt;html&gt;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6F70"/>
                </a:solidFill>
                <a:latin typeface="Verdana" pitchFamily="34"/>
                <a:ea typeface="AR PL ShanHeiSun Uni" pitchFamily="2"/>
                <a:cs typeface="Tahoma" pitchFamily="2"/>
              </a:rPr>
              <a:t>    &lt;head&gt;&lt;title&gt;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Your Reward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6F70"/>
                </a:solidFill>
                <a:latin typeface="Verdana" pitchFamily="34"/>
                <a:ea typeface="AR PL ShanHeiSun Uni" pitchFamily="2"/>
                <a:cs typeface="Tahoma" pitchFamily="2"/>
              </a:rPr>
              <a:t>&lt;/title&gt;&lt;/head&gt;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6F70"/>
                </a:solidFill>
                <a:latin typeface="Verdana" pitchFamily="34"/>
                <a:ea typeface="AR PL ShanHeiSun Uni" pitchFamily="2"/>
                <a:cs typeface="Tahoma" pitchFamily="2"/>
              </a:rPr>
              <a:t>&lt;body&gt;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        Amount=${reward.amount}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        Date=${reward.date}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        Account Number=${reward.account}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        Merchant Number=${reward.merchant}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6F70"/>
                </a:solidFill>
                <a:latin typeface="Verdana" pitchFamily="34"/>
                <a:ea typeface="AR PL ShanHeiSun Uni" pitchFamily="2"/>
                <a:cs typeface="Tahoma" pitchFamily="2"/>
              </a:rPr>
              <a:t>    &lt;/body&gt;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6F70"/>
                </a:solidFill>
                <a:latin typeface="Verdana" pitchFamily="34"/>
                <a:ea typeface="AR PL ShanHeiSun Uni" pitchFamily="2"/>
                <a:cs typeface="Tahoma" pitchFamily="2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9519" y="1676519"/>
            <a:ext cx="3819959" cy="37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/WEB-INF/views/rewardView.jsp</a:t>
            </a:r>
          </a:p>
        </p:txBody>
      </p:sp>
      <p:sp>
        <p:nvSpPr>
          <p:cNvPr id="6" name="Text Box 5"/>
          <p:cNvSpPr/>
          <p:nvPr/>
        </p:nvSpPr>
        <p:spPr>
          <a:xfrm>
            <a:off x="2826327" y="5029200"/>
            <a:ext cx="4798833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References result model object by name</a:t>
            </a:r>
          </a:p>
        </p:txBody>
      </p:sp>
      <p:sp>
        <p:nvSpPr>
          <p:cNvPr id="7" name="Line 6"/>
          <p:cNvSpPr/>
          <p:nvPr/>
        </p:nvSpPr>
        <p:spPr>
          <a:xfrm>
            <a:off x="4876920" y="4572000"/>
            <a:ext cx="0" cy="4568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270" fill="none">
                <a:moveTo>
                  <a:pt x="0" y="1270"/>
                </a:moveTo>
                <a:lnTo>
                  <a:pt x="0" y="0"/>
                </a:lnTo>
              </a:path>
            </a:pathLst>
          </a:custGeom>
          <a:noFill/>
          <a:ln w="158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5473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 </a:t>
            </a:r>
            <a:r>
              <a:rPr lang="en-US" b="0" dirty="0"/>
              <a:t>Register the Controller with the </a:t>
            </a:r>
            <a:r>
              <a:rPr lang="en-US" b="0" dirty="0" err="1"/>
              <a:t>DispatcherServlet</a:t>
            </a:r>
            <a:endParaRPr lang="en-US" b="0" dirty="0"/>
          </a:p>
        </p:txBody>
      </p:sp>
      <p:sp>
        <p:nvSpPr>
          <p:cNvPr id="4" name="Rectangle 4"/>
          <p:cNvSpPr/>
          <p:nvPr/>
        </p:nvSpPr>
        <p:spPr>
          <a:xfrm>
            <a:off x="800280" y="2438280"/>
            <a:ext cx="7755840" cy="1397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3F7F7F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“rewardController”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“rewardsadmin.RewardController”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&lt;constructor-arg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ref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“rewardLookupService”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&lt;/bean&gt;</a:t>
            </a:r>
          </a:p>
        </p:txBody>
      </p:sp>
      <p:sp>
        <p:nvSpPr>
          <p:cNvPr id="5" name="Rectangle 6"/>
          <p:cNvSpPr/>
          <p:nvPr/>
        </p:nvSpPr>
        <p:spPr>
          <a:xfrm>
            <a:off x="724680" y="1913399"/>
            <a:ext cx="5057640" cy="37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/WEB-INF/rewardsadmin-servlet-config.xml</a:t>
            </a:r>
          </a:p>
        </p:txBody>
      </p:sp>
    </p:spTree>
    <p:extLst>
      <p:ext uri="{BB962C8B-B14F-4D97-AF65-F5344CB8AC3E}">
        <p14:creationId xmlns:p14="http://schemas.microsoft.com/office/powerpoint/2010/main" val="10233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 </a:t>
            </a:r>
            <a:r>
              <a:rPr lang="en-US" dirty="0"/>
              <a:t>Deploy and Test</a:t>
            </a:r>
          </a:p>
        </p:txBody>
      </p:sp>
      <p:sp>
        <p:nvSpPr>
          <p:cNvPr id="4" name="Rectangle 6"/>
          <p:cNvSpPr/>
          <p:nvPr/>
        </p:nvSpPr>
        <p:spPr>
          <a:xfrm>
            <a:off x="2286000" y="2971800"/>
            <a:ext cx="3962520" cy="1828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Your Reward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	Amount =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$100.00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Date =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2006/12/29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Account Number =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123456789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Merchant Number =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1234567890</a:t>
            </a:r>
          </a:p>
        </p:txBody>
      </p:sp>
      <p:sp>
        <p:nvSpPr>
          <p:cNvPr id="5" name="Text Box 5"/>
          <p:cNvSpPr/>
          <p:nvPr/>
        </p:nvSpPr>
        <p:spPr>
          <a:xfrm>
            <a:off x="838080" y="2286000"/>
            <a:ext cx="7391520" cy="37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http://localhost:8080/rewardsadmin/reward/show?id=1</a:t>
            </a:r>
          </a:p>
        </p:txBody>
      </p:sp>
    </p:spTree>
    <p:extLst>
      <p:ext uri="{BB962C8B-B14F-4D97-AF65-F5344CB8AC3E}">
        <p14:creationId xmlns:p14="http://schemas.microsoft.com/office/powerpoint/2010/main" val="18519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 </a:t>
            </a:r>
            <a:r>
              <a:rPr lang="en-US" dirty="0" smtClean="0"/>
              <a:t>@</a:t>
            </a:r>
            <a:r>
              <a:rPr lang="en-US" dirty="0"/>
              <a:t>Controllers are @Components!</a:t>
            </a:r>
          </a:p>
        </p:txBody>
      </p:sp>
      <p:sp>
        <p:nvSpPr>
          <p:cNvPr id="5" name="Rectangle 4"/>
          <p:cNvSpPr/>
          <p:nvPr/>
        </p:nvSpPr>
        <p:spPr>
          <a:xfrm>
            <a:off x="872280" y="2189160"/>
            <a:ext cx="7737119" cy="8758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3F7F7F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&lt;context:component-scan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base-package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“rewardsadmin”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</p:txBody>
      </p:sp>
      <p:sp>
        <p:nvSpPr>
          <p:cNvPr id="6" name="Rectangle 6"/>
          <p:cNvSpPr/>
          <p:nvPr/>
        </p:nvSpPr>
        <p:spPr>
          <a:xfrm>
            <a:off x="736920" y="1535400"/>
            <a:ext cx="6703560" cy="379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 pitchFamily="5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This means you can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auto-detect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Spring MVC Controllers</a:t>
            </a:r>
          </a:p>
        </p:txBody>
      </p:sp>
      <p:sp>
        <p:nvSpPr>
          <p:cNvPr id="7" name="Rectangle 4"/>
          <p:cNvSpPr/>
          <p:nvPr/>
        </p:nvSpPr>
        <p:spPr>
          <a:xfrm>
            <a:off x="889559" y="3298320"/>
            <a:ext cx="7710480" cy="2624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RewardController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private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RewardLookupService lookupService;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@Autowired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RewardController(RewardLookupService svc)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this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.lookupService = svc;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@RequestMapping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"/reward/show"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ModelAndView show(HttpServletRequest request) { ...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1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/>
                <a:ea typeface="ＭＳ Ｐゴシック" pitchFamily="50"/>
              </a:rPr>
              <a:t>Quick start: Some additional possibilities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/>
          <a:lstStyle/>
          <a:p>
            <a:r>
              <a:rPr lang="en-US" dirty="0" smtClean="0"/>
              <a:t>Model:</a:t>
            </a:r>
            <a:r>
              <a:rPr lang="en-US" b="0" dirty="0" smtClean="0"/>
              <a:t> Contains all domain model and logic.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52207" y="2202873"/>
            <a:ext cx="2015836" cy="2181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Model: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@Service</a:t>
            </a:r>
            <a:br>
              <a:rPr lang="en-US" dirty="0" smtClean="0"/>
            </a:br>
            <a:r>
              <a:rPr lang="en-US" dirty="0" smtClean="0"/>
              <a:t>@Repository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Entiry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78380" y="3571510"/>
            <a:ext cx="253256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19641" y="3038609"/>
            <a:ext cx="2491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610994" y="2646719"/>
            <a:ext cx="1567386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Handler: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0" dirty="0" smtClean="0"/>
              <a:t>MVC is a software architectural pattern.</a:t>
            </a:r>
          </a:p>
          <a:p>
            <a:r>
              <a:rPr lang="en-US" b="0" dirty="0" smtClean="0"/>
              <a:t>It allows to segregate presentation part from business logic part in application.</a:t>
            </a:r>
          </a:p>
          <a:p>
            <a:r>
              <a:rPr lang="en-US" b="0" dirty="0" smtClean="0"/>
              <a:t>Initially was invented for desktop applications.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Does MVC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594644" y="1797844"/>
            <a:ext cx="5953125" cy="39909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 #1: REST request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example </a:t>
            </a:r>
            <a:r>
              <a:rPr lang="en-US" dirty="0" smtClean="0"/>
              <a:t>#2: </a:t>
            </a:r>
            <a:r>
              <a:rPr lang="en-US" dirty="0" err="1" smtClean="0"/>
              <a:t>HttpServletRequest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Or you can see the following mapping: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cant find </a:t>
            </a:r>
            <a:r>
              <a:rPr lang="en-US" dirty="0" err="1" smtClean="0"/>
              <a:t>HttpServletRequest</a:t>
            </a:r>
            <a:r>
              <a:rPr lang="en-US" dirty="0" smtClean="0"/>
              <a:t> then add the following dependency: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88" y="1944831"/>
            <a:ext cx="6852036" cy="1037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6" y="4669848"/>
            <a:ext cx="3248653" cy="11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example </a:t>
            </a:r>
            <a:r>
              <a:rPr lang="en-US" dirty="0" smtClean="0"/>
              <a:t>#3: Message Converter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AbstractHttpMessageConverter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4" y="1824471"/>
            <a:ext cx="6337589" cy="44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example </a:t>
            </a:r>
            <a:r>
              <a:rPr lang="en-US" dirty="0" smtClean="0"/>
              <a:t>#3: Message Converter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Spring configuration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" y="1913011"/>
            <a:ext cx="7583615" cy="18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example </a:t>
            </a:r>
            <a:r>
              <a:rPr lang="en-US" dirty="0" smtClean="0"/>
              <a:t>#3: Message Converter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6" y="1892877"/>
            <a:ext cx="3362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example: Service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45795" y="1672936"/>
            <a:ext cx="4584368" cy="32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0" y="1610591"/>
            <a:ext cx="4578588" cy="34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Concept.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8976" y="1891145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50460" y="4294001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7892" y="4292723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73728" y="4970318"/>
            <a:ext cx="357673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73728" y="4506191"/>
            <a:ext cx="35767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04812" y="2721593"/>
            <a:ext cx="1731170" cy="1509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06782" y="2721593"/>
            <a:ext cx="1282195" cy="157113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63882" y="2225614"/>
            <a:ext cx="1625094" cy="20052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17526" y="3229658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00300" y="4843668"/>
            <a:ext cx="4229100" cy="14012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Model:</a:t>
            </a:r>
            <a:br>
              <a:rPr lang="en-US" dirty="0" smtClean="0"/>
            </a:br>
            <a:r>
              <a:rPr lang="en-US" dirty="0" smtClean="0"/>
              <a:t>Business Logic &amp; Data Access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17526" y="1591023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6351" y="2490814"/>
            <a:ext cx="0" cy="7242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54714" y="2505423"/>
            <a:ext cx="1" cy="709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954714" y="4129449"/>
            <a:ext cx="1" cy="738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46351" y="4129449"/>
            <a:ext cx="0" cy="71421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0" dirty="0" smtClean="0"/>
              <a:t>View could be implemented on server side.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/>
              <a:t>Request Processing Lifecycle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11714" y="2753323"/>
            <a:ext cx="156738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7346" y="2753323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 Servlet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57022" y="3479473"/>
            <a:ext cx="716693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4788" y="3010400"/>
            <a:ext cx="8520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6843" y="4474842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Template</a:t>
            </a:r>
            <a:br>
              <a:rPr lang="en-US" dirty="0" smtClean="0"/>
            </a:br>
            <a:r>
              <a:rPr lang="en-US" dirty="0" smtClean="0"/>
              <a:t>(JSP/Velocity)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93182" y="3010400"/>
            <a:ext cx="2718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93183" y="3479473"/>
            <a:ext cx="2718531" cy="1160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2601" y="254472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Form/Command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93818" y="3658546"/>
            <a:ext cx="1" cy="8162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22518" y="3667723"/>
            <a:ext cx="0" cy="807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0" dirty="0" smtClean="0"/>
              <a:t>But not necessary.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/>
              <a:t>Request Processing Lifecycle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11714" y="2753323"/>
            <a:ext cx="156738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29459" y="2837482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 Servlet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33209" y="3479473"/>
            <a:ext cx="12962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33209" y="3049000"/>
            <a:ext cx="1296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79918" y="3010400"/>
            <a:ext cx="12317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579918" y="3479473"/>
            <a:ext cx="123179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0242" y="269600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66852" y="2410690"/>
            <a:ext cx="1567386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0" dirty="0" smtClean="0"/>
              <a:t>Main players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/>
              <a:t>Request Processing Lifecycle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11714" y="2753323"/>
            <a:ext cx="156738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7346" y="2753323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 Servlet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364" y="3176654"/>
            <a:ext cx="1329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6843" y="4882990"/>
            <a:ext cx="201583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93182" y="3010400"/>
            <a:ext cx="2718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93183" y="3479473"/>
            <a:ext cx="2718531" cy="1160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9777" y="254472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dispatch request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30957" y="3702744"/>
            <a:ext cx="0" cy="1145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3062" y="275120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request (URL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)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7425" y="404100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81141" y="35801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result 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view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800" y="4665518"/>
            <a:ext cx="2994731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en-US" dirty="0"/>
              <a:t>Key </a:t>
            </a:r>
            <a:r>
              <a:rPr lang="en-US" dirty="0" smtClean="0"/>
              <a:t>Artifacts:</a:t>
            </a:r>
            <a:endParaRPr lang="en-US" dirty="0"/>
          </a:p>
          <a:p>
            <a:pPr marL="742680" lvl="1" indent="-2854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DispatcherServlet</a:t>
            </a:r>
            <a:endParaRPr lang="en-US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marL="742680" lvl="1" indent="-2854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Handlers</a:t>
            </a:r>
          </a:p>
          <a:p>
            <a:pPr marL="742680" lvl="1" indent="-2854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Views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25364" y="3704953"/>
            <a:ext cx="1" cy="11802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8009" y="404100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request (URL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)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918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Heart of Spring Web MVC. </a:t>
            </a:r>
          </a:p>
          <a:p>
            <a:r>
              <a:rPr lang="en-US" b="0" dirty="0"/>
              <a:t>Doing the following:</a:t>
            </a:r>
          </a:p>
          <a:p>
            <a:pPr marL="342900" indent="-342900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b="0" dirty="0" smtClean="0"/>
              <a:t>A </a:t>
            </a:r>
            <a:r>
              <a:rPr lang="en-US" b="0" dirty="0"/>
              <a:t>“front controller”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smtClean="0">
                <a:solidFill>
                  <a:srgbClr val="FF9900"/>
                </a:solidFill>
              </a:rPr>
              <a:t>- coordinates </a:t>
            </a:r>
            <a:r>
              <a:rPr lang="en-US" dirty="0">
                <a:solidFill>
                  <a:srgbClr val="FF9900"/>
                </a:solidFill>
              </a:rPr>
              <a:t>all request handling activities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smtClean="0">
                <a:solidFill>
                  <a:srgbClr val="FF9900"/>
                </a:solidFill>
              </a:rPr>
              <a:t>- analogous </a:t>
            </a:r>
            <a:r>
              <a:rPr lang="en-US" dirty="0">
                <a:solidFill>
                  <a:srgbClr val="FF9900"/>
                </a:solidFill>
              </a:rPr>
              <a:t>to Struts </a:t>
            </a:r>
            <a:r>
              <a:rPr lang="en-US" dirty="0" err="1">
                <a:solidFill>
                  <a:srgbClr val="FF9900"/>
                </a:solidFill>
              </a:rPr>
              <a:t>ActionServlet</a:t>
            </a:r>
            <a:r>
              <a:rPr lang="en-US" dirty="0">
                <a:solidFill>
                  <a:srgbClr val="FF9900"/>
                </a:solidFill>
              </a:rPr>
              <a:t> / JSF </a:t>
            </a:r>
            <a:r>
              <a:rPr lang="en-US" dirty="0" err="1" smtClean="0">
                <a:solidFill>
                  <a:srgbClr val="FF9900"/>
                </a:solidFill>
              </a:rPr>
              <a:t>FacesServlet</a:t>
            </a:r>
            <a:endParaRPr lang="en-US" dirty="0">
              <a:solidFill>
                <a:srgbClr val="FF9900"/>
              </a:solidFill>
            </a:endParaRPr>
          </a:p>
          <a:p>
            <a:pPr marL="457200" lvl="0" indent="-457200">
              <a:buClr>
                <a:srgbClr val="FF99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dirty="0" smtClean="0"/>
              <a:t>Delegates </a:t>
            </a:r>
            <a:r>
              <a:rPr lang="en-US" b="0" dirty="0"/>
              <a:t>to Web infrastructure </a:t>
            </a:r>
            <a:r>
              <a:rPr lang="en-US" b="0" dirty="0" smtClean="0"/>
              <a:t>beans</a:t>
            </a:r>
          </a:p>
          <a:p>
            <a:pPr marL="457200" lvl="0" indent="-457200">
              <a:buClr>
                <a:srgbClr val="FF99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dirty="0" smtClean="0"/>
              <a:t>Invokes </a:t>
            </a:r>
            <a:r>
              <a:rPr lang="en-US" b="0" dirty="0"/>
              <a:t>user Web components</a:t>
            </a:r>
            <a:br>
              <a:rPr lang="en-US" b="0" dirty="0"/>
            </a:br>
            <a:endParaRPr lang="en-US" b="0" dirty="0"/>
          </a:p>
          <a:p>
            <a:pPr lvl="0">
              <a:buClr>
                <a:srgbClr val="000000"/>
              </a:buClr>
              <a:buSzPct val="100000"/>
            </a:pPr>
            <a:r>
              <a:rPr lang="en-US" b="0" dirty="0"/>
              <a:t>Fully customizable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smtClean="0">
                <a:solidFill>
                  <a:srgbClr val="FF9900"/>
                </a:solidFill>
              </a:rPr>
              <a:t>- interfaces </a:t>
            </a:r>
            <a:r>
              <a:rPr lang="en-US" dirty="0">
                <a:solidFill>
                  <a:srgbClr val="FF9900"/>
                </a:solidFill>
              </a:rPr>
              <a:t>for all infrastructure beans</a:t>
            </a:r>
          </a:p>
          <a:p>
            <a:pPr marL="457200" lvl="1" indent="0">
              <a:spcBef>
                <a:spcPts val="598"/>
              </a:spcBef>
              <a:buClr>
                <a:srgbClr val="000000"/>
              </a:buClr>
              <a:buSzPct val="100000"/>
              <a:buNone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dirty="0" smtClean="0">
                <a:solidFill>
                  <a:srgbClr val="FF9900"/>
                </a:solidFill>
              </a:rPr>
              <a:t>- many </a:t>
            </a:r>
            <a:r>
              <a:rPr lang="en-US" dirty="0">
                <a:solidFill>
                  <a:srgbClr val="FF9900"/>
                </a:solidFill>
              </a:rPr>
              <a:t>extension points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 err="1">
                <a:latin typeface="Verdana" pitchFamily="34"/>
                <a:ea typeface="ＭＳ Ｐゴシック" pitchFamily="50"/>
              </a:rPr>
              <a:t>DispatcherServlet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Accenture_GreenAnemone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1168</Words>
  <Application>Microsoft Office PowerPoint</Application>
  <PresentationFormat>On-screen Show (4:3)</PresentationFormat>
  <Paragraphs>280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Accenture_GreenAnemone</vt:lpstr>
      <vt:lpstr>PowerPoint Presentation</vt:lpstr>
      <vt:lpstr>Topics in this session</vt:lpstr>
      <vt:lpstr>What Problem Does MVC Solve?</vt:lpstr>
      <vt:lpstr>MVC Concept.</vt:lpstr>
      <vt:lpstr>Spring MVC</vt:lpstr>
      <vt:lpstr>MVC: Request Processing Lifecycle</vt:lpstr>
      <vt:lpstr>MVC: Request Processing Lifecycle</vt:lpstr>
      <vt:lpstr>MVC: Request Processing Lifecycle</vt:lpstr>
      <vt:lpstr>MVC: DispatcherServlet</vt:lpstr>
      <vt:lpstr>MVC: DispatcherServlet configuration</vt:lpstr>
      <vt:lpstr>MVC: Request Handlers</vt:lpstr>
      <vt:lpstr>MVC: Request Handlers (controllers)</vt:lpstr>
      <vt:lpstr>MVC: Request Handlers (mapping rules)</vt:lpstr>
      <vt:lpstr>MVC: Handlers (controllers) result</vt:lpstr>
      <vt:lpstr>ModelAndView Result Object</vt:lpstr>
      <vt:lpstr>MVC: Views</vt:lpstr>
      <vt:lpstr>MVC: View Resolvers</vt:lpstr>
      <vt:lpstr>Custom Internal Resource View Resolver Example</vt:lpstr>
      <vt:lpstr>Quick start</vt:lpstr>
      <vt:lpstr>Quick start: Deploy a DispatcherServlet</vt:lpstr>
      <vt:lpstr>Quick start: Deploy a Dispatcher Servlet (2)</vt:lpstr>
      <vt:lpstr>Quick start: Initial Dispatcher Servlet Config</vt:lpstr>
      <vt:lpstr>Quick start: After DispatcherServlet Deployment</vt:lpstr>
      <vt:lpstr>Quick start: Implement a Controller</vt:lpstr>
      <vt:lpstr>Quick start: Implement the Views</vt:lpstr>
      <vt:lpstr>Quick start: Register the Controller with the DispatcherServlet</vt:lpstr>
      <vt:lpstr>Quick start: Deploy and Test</vt:lpstr>
      <vt:lpstr>Quick start: @Controllers are @Components!</vt:lpstr>
      <vt:lpstr>Quick start: Some additional possibilities</vt:lpstr>
      <vt:lpstr>Controller example #1: REST request parameters</vt:lpstr>
      <vt:lpstr>Controller example #2: HttpServletRequest</vt:lpstr>
      <vt:lpstr>Controller example #3: Message Converter</vt:lpstr>
      <vt:lpstr>Controller example #3: Message Converter</vt:lpstr>
      <vt:lpstr>Controller example #3: Message Converter</vt:lpstr>
      <vt:lpstr>Model example: Service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2015-08-24T20:02:40Z</dcterms:created>
  <dcterms:modified xsi:type="dcterms:W3CDTF">2023-03-30T10:10:11Z</dcterms:modified>
</cp:coreProperties>
</file>