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GB" sz="32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GB" sz="32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GB" sz="32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GB" sz="32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GB" sz="2600" b="0" strike="noStrike" spc="-1">
              <a:solidFill>
                <a:srgbClr val="1C1C1C"/>
              </a:solidFill>
              <a:latin typeface="Noto Sans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GB" sz="32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GB" sz="32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GB" sz="32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GB" sz="2600" b="0" strike="noStrike" spc="-1">
              <a:solidFill>
                <a:srgbClr val="1C1C1C"/>
              </a:solidFill>
              <a:latin typeface="Noto Sans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GB" sz="32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GB" sz="32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GB" sz="2600" b="0" strike="noStrike" spc="-1">
              <a:solidFill>
                <a:srgbClr val="1C1C1C"/>
              </a:solidFill>
              <a:latin typeface="Noto Sans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GB" sz="32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GB" sz="32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GB" sz="32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GB" sz="32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GB" sz="32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GB" sz="32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GB" sz="32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GB" sz="32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GB" sz="2600" b="0" strike="noStrike" spc="-1">
              <a:solidFill>
                <a:srgbClr val="1C1C1C"/>
              </a:solidFill>
              <a:latin typeface="Noto Sans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GB" sz="32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GB" sz="32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GB" sz="32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3200" b="1" strike="noStrike" spc="-1">
                <a:solidFill>
                  <a:srgbClr val="FFFFFF"/>
                </a:solidFill>
                <a:latin typeface="Noto Sans Black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Click to edit the outline text format</a:t>
            </a:r>
          </a:p>
          <a:p>
            <a:pPr marL="288000" lvl="1">
              <a:spcAft>
                <a:spcPts val="1134"/>
              </a:spcAft>
            </a:pPr>
            <a:r>
              <a:rPr lang="en-GB" sz="2200" b="0" strike="noStrike" spc="-1">
                <a:solidFill>
                  <a:srgbClr val="000000"/>
                </a:solidFill>
                <a:latin typeface="Noto Sans Light"/>
              </a:rPr>
              <a:t>Second Outline Level</a:t>
            </a:r>
          </a:p>
          <a:p>
            <a:pPr marL="576000" lvl="2">
              <a:spcAft>
                <a:spcPts val="850"/>
              </a:spcAft>
            </a:pPr>
            <a:r>
              <a:rPr lang="en-GB" sz="1800" b="0" strike="noStrike" spc="-1">
                <a:solidFill>
                  <a:srgbClr val="000000"/>
                </a:solidFill>
                <a:latin typeface="Noto Sans Light"/>
              </a:rPr>
              <a:t>Third Outline Level</a:t>
            </a:r>
          </a:p>
          <a:p>
            <a:pPr marL="864000" lvl="3">
              <a:spcAft>
                <a:spcPts val="567"/>
              </a:spcAft>
            </a:pPr>
            <a:r>
              <a:rPr lang="en-GB" sz="1600" b="0" strike="noStrike" spc="-1">
                <a:solidFill>
                  <a:srgbClr val="000000"/>
                </a:solidFill>
                <a:latin typeface="Noto Sans Light"/>
              </a:rPr>
              <a:t>Fourth Outline Level</a:t>
            </a:r>
          </a:p>
          <a:p>
            <a:pPr marL="1152000" lvl="4">
              <a:spcAft>
                <a:spcPts val="283"/>
              </a:spcAft>
            </a:pPr>
            <a:r>
              <a:rPr lang="en-GB" sz="1600" b="0" strike="noStrike" spc="-1">
                <a:solidFill>
                  <a:srgbClr val="000000"/>
                </a:solidFill>
                <a:latin typeface="Noto Sans Light"/>
              </a:rPr>
              <a:t>Fifth Outline Level</a:t>
            </a:r>
          </a:p>
          <a:p>
            <a:pPr marL="1440000" lvl="5">
              <a:spcAft>
                <a:spcPts val="283"/>
              </a:spcAft>
            </a:pPr>
            <a:r>
              <a:rPr lang="en-GB" sz="1600" b="0" strike="noStrike" spc="-1">
                <a:solidFill>
                  <a:srgbClr val="000000"/>
                </a:solidFill>
                <a:latin typeface="Noto Sans Light"/>
              </a:rPr>
              <a:t>Sixth Outline Level</a:t>
            </a:r>
          </a:p>
          <a:p>
            <a:pPr marL="1728000" lvl="6">
              <a:spcAft>
                <a:spcPts val="283"/>
              </a:spcAft>
            </a:pPr>
            <a:r>
              <a:rPr lang="en-GB" sz="1600" b="0" strike="noStrike" spc="-1">
                <a:solidFill>
                  <a:srgbClr val="000000"/>
                </a:solidFill>
                <a:latin typeface="Noto Sans Light"/>
              </a:rPr>
              <a:t>Seventh Outline Level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r>
              <a:rPr lang="en-GB" sz="1800" b="1" strike="noStrike" spc="-1">
                <a:solidFill>
                  <a:srgbClr val="FFFFFF"/>
                </a:solidFill>
                <a:latin typeface="Noto Sans Black"/>
              </a:rPr>
              <a:t>&lt;date/time&gt;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1800" b="1" strike="noStrike" spc="-1">
                <a:solidFill>
                  <a:srgbClr val="FFFFFF"/>
                </a:solidFill>
                <a:latin typeface="Noto Sans Black"/>
              </a:rPr>
              <a:t>&lt;footer&gt;</a:t>
            </a: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99497CC9-A937-4289-9A08-E698603EC6B4}" type="slidenum">
              <a:rPr lang="en-GB" sz="1800" b="1" strike="noStrike" spc="-1">
                <a:solidFill>
                  <a:srgbClr val="FFFFFF"/>
                </a:solidFill>
                <a:latin typeface="Noto Sans Black"/>
              </a:rPr>
              <a:t>‹#›</a:t>
            </a:fld>
            <a:endParaRPr lang="en-GB" sz="18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3200" b="1" strike="noStrike" spc="-1">
                <a:solidFill>
                  <a:srgbClr val="FFFFFF"/>
                </a:solidFill>
                <a:latin typeface="Noto Sans Black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</a:p>
          <a:p>
            <a:pPr marL="288000" lvl="1">
              <a:spcAft>
                <a:spcPts val="1131"/>
              </a:spcAft>
            </a:pPr>
            <a:r>
              <a:rPr lang="en-GB" sz="2200" b="0" strike="noStrike" spc="-1">
                <a:solidFill>
                  <a:srgbClr val="1C1C1C"/>
                </a:solidFill>
                <a:latin typeface="Noto Sans Light"/>
              </a:rPr>
              <a:t>Second Outline Level</a:t>
            </a:r>
          </a:p>
          <a:p>
            <a:pPr marL="576000" lvl="2">
              <a:spcAft>
                <a:spcPts val="850"/>
              </a:spcAft>
            </a:pPr>
            <a:r>
              <a:rPr lang="en-GB" sz="1800" b="0" strike="noStrike" spc="-1">
                <a:solidFill>
                  <a:srgbClr val="1C1C1C"/>
                </a:solidFill>
                <a:latin typeface="Noto Sans Light"/>
              </a:rPr>
              <a:t>Third Outline Level</a:t>
            </a:r>
          </a:p>
          <a:p>
            <a:pPr marL="864000" lvl="3">
              <a:spcAft>
                <a:spcPts val="567"/>
              </a:spcAft>
            </a:pPr>
            <a:r>
              <a:rPr lang="en-GB" sz="1600" b="0" strike="noStrike" spc="-1">
                <a:solidFill>
                  <a:srgbClr val="1C1C1C"/>
                </a:solidFill>
                <a:latin typeface="Noto Sans Light"/>
              </a:rPr>
              <a:t>Fourth Outline Level</a:t>
            </a:r>
          </a:p>
          <a:p>
            <a:pPr marL="1152000" lvl="4">
              <a:spcAft>
                <a:spcPts val="283"/>
              </a:spcAft>
            </a:pPr>
            <a:r>
              <a:rPr lang="en-GB" sz="1600" b="0" strike="noStrike" spc="-1">
                <a:solidFill>
                  <a:srgbClr val="1C1C1C"/>
                </a:solidFill>
                <a:latin typeface="Noto Sans Light"/>
              </a:rPr>
              <a:t>Fifth Outline Level</a:t>
            </a:r>
          </a:p>
          <a:p>
            <a:pPr marL="1440000" lvl="5">
              <a:spcAft>
                <a:spcPts val="283"/>
              </a:spcAft>
            </a:pPr>
            <a:r>
              <a:rPr lang="en-GB" sz="1600" b="0" strike="noStrike" spc="-1">
                <a:solidFill>
                  <a:srgbClr val="1C1C1C"/>
                </a:solidFill>
                <a:latin typeface="Noto Sans Light"/>
              </a:rPr>
              <a:t>Sixth Outline Level</a:t>
            </a:r>
          </a:p>
          <a:p>
            <a:pPr marL="1728000" lvl="6">
              <a:spcAft>
                <a:spcPts val="283"/>
              </a:spcAft>
            </a:pPr>
            <a:r>
              <a:rPr lang="en-GB" sz="1600" b="0" strike="noStrike" spc="-1">
                <a:solidFill>
                  <a:srgbClr val="1C1C1C"/>
                </a:solidFill>
                <a:latin typeface="Noto Sans Light"/>
              </a:rPr>
              <a:t>Seventh Outline Level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1" strike="noStrike" spc="-1">
                <a:solidFill>
                  <a:srgbClr val="E74C3C"/>
                </a:solidFill>
                <a:latin typeface="Noto Sans Black"/>
              </a:rPr>
              <a:t>&lt;date/time&gt;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1800" b="1" strike="noStrike" spc="-1">
                <a:solidFill>
                  <a:srgbClr val="E74C3C"/>
                </a:solidFill>
                <a:latin typeface="Noto Sans Black"/>
              </a:rPr>
              <a:t>&lt;footer&gt;</a:t>
            </a: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8E904E9-AA1B-4558-B630-5B5A55E4B115}" type="slidenum">
              <a:rPr lang="en-GB" sz="1800" b="1" strike="noStrike" spc="-1">
                <a:solidFill>
                  <a:srgbClr val="E74C3C"/>
                </a:solidFill>
                <a:latin typeface="Noto Sans Black"/>
              </a:rPr>
              <a:t>‹#›</a:t>
            </a:fld>
            <a:endParaRPr lang="en-GB" sz="1800" b="1" strike="noStrike" spc="-1">
              <a:solidFill>
                <a:srgbClr val="E74C3C"/>
              </a:solidFill>
              <a:latin typeface="Noto Sans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GB" sz="3200" b="1" strike="noStrike" spc="-1">
                <a:solidFill>
                  <a:srgbClr val="FFFFFF"/>
                </a:solidFill>
                <a:latin typeface="Noto Sans Black"/>
              </a:rPr>
              <a:t>Python Programming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1C1C1C"/>
                </a:solidFill>
                <a:latin typeface="Noto Sans SemiBold"/>
              </a:rPr>
              <a:t>… let’s learn it by doing it … and we shall start from the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GB" sz="3200" b="1" strike="noStrike" spc="-1">
                <a:solidFill>
                  <a:srgbClr val="FFFFFF"/>
                </a:solidFill>
                <a:latin typeface="Noto Sans Black"/>
              </a:rPr>
              <a:t>Variables… cont’d</a:t>
            </a:r>
          </a:p>
        </p:txBody>
      </p:sp>
      <p:sp>
        <p:nvSpPr>
          <p:cNvPr id="112" name="TextShape 2"/>
          <p:cNvSpPr txBox="1"/>
          <p:nvPr/>
        </p:nvSpPr>
        <p:spPr>
          <a:xfrm>
            <a:off x="288000" y="1584000"/>
            <a:ext cx="951948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Initialising a variable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Using a variable in an operation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Overwriting a variable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Rules for naming variables:</a:t>
            </a:r>
          </a:p>
          <a:p>
            <a:pPr marL="288000" lvl="1">
              <a:spcAft>
                <a:spcPts val="1134"/>
              </a:spcAft>
            </a:pPr>
            <a:r>
              <a:rPr lang="en-GB" sz="2200" b="0" strike="noStrike" spc="-1">
                <a:solidFill>
                  <a:srgbClr val="000000"/>
                </a:solidFill>
                <a:latin typeface="Noto Sans Light"/>
              </a:rPr>
              <a:t>a. can only be one word (no spaces)</a:t>
            </a:r>
          </a:p>
          <a:p>
            <a:pPr marL="288000" lvl="1">
              <a:spcAft>
                <a:spcPts val="1134"/>
              </a:spcAft>
            </a:pPr>
            <a:r>
              <a:rPr lang="en-GB" sz="2200" b="0" strike="noStrike" spc="-1">
                <a:solidFill>
                  <a:srgbClr val="000000"/>
                </a:solidFill>
                <a:latin typeface="Noto Sans Light"/>
              </a:rPr>
              <a:t>b. letters, numbers and underscore (_) can be used</a:t>
            </a:r>
          </a:p>
          <a:p>
            <a:pPr marL="288000" lvl="1">
              <a:spcAft>
                <a:spcPts val="1134"/>
              </a:spcAft>
            </a:pPr>
            <a:r>
              <a:rPr lang="en-GB" sz="2200" b="0" strike="noStrike" spc="-1">
                <a:solidFill>
                  <a:srgbClr val="000000"/>
                </a:solidFill>
                <a:latin typeface="Noto Sans Light"/>
              </a:rPr>
              <a:t>c. can’t begin with a number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</p:txBody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6764400" y="1692000"/>
            <a:ext cx="3087000" cy="259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GB" sz="3200" b="1" strike="noStrike" spc="-1">
                <a:solidFill>
                  <a:srgbClr val="FFFFFF"/>
                </a:solidFill>
                <a:latin typeface="Noto Sans Black"/>
              </a:rPr>
              <a:t>Assignment and overwriting...</a:t>
            </a:r>
          </a:p>
        </p:txBody>
      </p:sp>
      <p:sp>
        <p:nvSpPr>
          <p:cNvPr id="115" name="TextShape 2"/>
          <p:cNvSpPr txBox="1"/>
          <p:nvPr/>
        </p:nvSpPr>
        <p:spPr>
          <a:xfrm>
            <a:off x="360000" y="1980000"/>
            <a:ext cx="8856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… right, let’s try out some assignment statements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… and overwriting too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… Are variables are case sensitive ? hmmmm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GB" sz="3200" b="1" strike="noStrike" spc="-1">
                <a:solidFill>
                  <a:srgbClr val="FFFFFF"/>
                </a:solidFill>
                <a:latin typeface="Noto Sans Black"/>
              </a:rPr>
              <a:t>Built-in Functions</a:t>
            </a:r>
          </a:p>
        </p:txBody>
      </p:sp>
      <p:sp>
        <p:nvSpPr>
          <p:cNvPr id="117" name="TextShape 2"/>
          <p:cNvSpPr txBox="1"/>
          <p:nvPr/>
        </p:nvSpPr>
        <p:spPr>
          <a:xfrm>
            <a:off x="288000" y="1620000"/>
            <a:ext cx="3096000" cy="421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2000"/>
          </a:bodyPr>
          <a:lstStyle/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type()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len()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str()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int()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float()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print()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input()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etc etc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</p:txBody>
      </p:sp>
      <p:sp>
        <p:nvSpPr>
          <p:cNvPr id="118" name="TextShape 3"/>
          <p:cNvSpPr txBox="1"/>
          <p:nvPr/>
        </p:nvSpPr>
        <p:spPr>
          <a:xfrm>
            <a:off x="4032000" y="1440000"/>
            <a:ext cx="5400000" cy="338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/>
          </a:bodyPr>
          <a:lstStyle/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str(), int() and float() functions  can be called and passed value of other data types to obtain a string, integer or floating-point form (respectively) of those values.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… let’s try it out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GB" sz="3200" b="1" strike="noStrike" spc="-1">
                <a:solidFill>
                  <a:srgbClr val="FFFFFF"/>
                </a:solidFill>
                <a:latin typeface="Noto Sans Black"/>
              </a:rPr>
              <a:t>Let’s try it out ...</a:t>
            </a:r>
          </a:p>
        </p:txBody>
      </p:sp>
      <p:sp>
        <p:nvSpPr>
          <p:cNvPr id="120" name="TextShape 2"/>
          <p:cNvSpPr txBox="1"/>
          <p:nvPr/>
        </p:nvSpPr>
        <p:spPr>
          <a:xfrm>
            <a:off x="360000" y="1656000"/>
            <a:ext cx="9288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8000"/>
          </a:bodyPr>
          <a:lstStyle/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Tip: to concatenate an integer e.g. 8 with a string, in order to pass to print(); we need to get the value ‘8’ which is the string form of 8.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If we pass an integer to the str() function, it will evaluate to a string version of the integer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… try it out … concatenate “we are in the year” with 2022 to print out “we are in the year 2022”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… okay … Tim is 18 years old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… can you try assigning the integers to variables, and using the variables?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GB" sz="3200" b="1" strike="noStrike" spc="-1">
                <a:solidFill>
                  <a:srgbClr val="FFFFFF"/>
                </a:solidFill>
                <a:latin typeface="Noto Sans Black"/>
              </a:rPr>
              <a:t>Try out some more ...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360000" y="1980000"/>
            <a:ext cx="8352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Add up the shopping list … apples=£5, oranges=£4, bananas= £8 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Ask the user their age …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GB" sz="3200" b="1" strike="noStrike" spc="-1">
                <a:solidFill>
                  <a:srgbClr val="FFFFFF"/>
                </a:solidFill>
                <a:latin typeface="Noto Sans Black"/>
              </a:rPr>
              <a:t>Practice</a:t>
            </a:r>
          </a:p>
        </p:txBody>
      </p:sp>
      <p:sp>
        <p:nvSpPr>
          <p:cNvPr id="124" name="TextShape 2"/>
          <p:cNvSpPr txBox="1"/>
          <p:nvPr/>
        </p:nvSpPr>
        <p:spPr>
          <a:xfrm>
            <a:off x="264960" y="1599119"/>
            <a:ext cx="9648000" cy="52277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spcAft>
                <a:spcPts val="1142"/>
              </a:spcAft>
            </a:pPr>
            <a:r>
              <a:rPr lang="en-GB" sz="1400" b="1" strike="noStrike" spc="-1" dirty="0">
                <a:solidFill>
                  <a:srgbClr val="000000"/>
                </a:solidFill>
                <a:latin typeface="Noto Sans SemiBold"/>
              </a:rPr>
              <a:t>1. In what order will the Python interpreter evaluate the following?</a:t>
            </a:r>
          </a:p>
          <a:p>
            <a:pPr marL="288000" lvl="1">
              <a:spcAft>
                <a:spcPts val="1134"/>
              </a:spcAft>
            </a:pPr>
            <a:r>
              <a:rPr lang="en-GB" sz="1400" b="0" strike="noStrike" spc="-1" dirty="0">
                <a:solidFill>
                  <a:srgbClr val="000000"/>
                </a:solidFill>
                <a:latin typeface="Noto Sans Light"/>
              </a:rPr>
              <a:t>a) 12 – 10 + 3 **2 * 2</a:t>
            </a:r>
          </a:p>
          <a:p>
            <a:pPr marL="288000" lvl="1">
              <a:spcAft>
                <a:spcPts val="1134"/>
              </a:spcAft>
            </a:pPr>
            <a:r>
              <a:rPr lang="en-GB" sz="1400" b="0" strike="noStrike" spc="-1" dirty="0">
                <a:solidFill>
                  <a:srgbClr val="000000"/>
                </a:solidFill>
                <a:latin typeface="Noto Sans Light"/>
              </a:rPr>
              <a:t>b) (8 + 3 – 5) * ((2 * 3)/ (5 -3)) </a:t>
            </a:r>
          </a:p>
          <a:p>
            <a:pPr marL="288000" lvl="1">
              <a:spcAft>
                <a:spcPts val="1134"/>
              </a:spcAft>
            </a:pPr>
            <a:r>
              <a:rPr lang="en-GB" sz="1400" b="0" strike="noStrike" spc="-1" dirty="0">
                <a:solidFill>
                  <a:srgbClr val="000000"/>
                </a:solidFill>
                <a:latin typeface="Noto Sans Light"/>
              </a:rPr>
              <a:t>c) 9 – 2 * 7 % 3</a:t>
            </a:r>
          </a:p>
          <a:p>
            <a:pPr marL="288000" lvl="1">
              <a:spcAft>
                <a:spcPts val="1134"/>
              </a:spcAft>
            </a:pPr>
            <a:r>
              <a:rPr lang="en-GB" sz="1400" b="0" strike="noStrike" spc="-1" dirty="0">
                <a:solidFill>
                  <a:srgbClr val="000000"/>
                </a:solidFill>
                <a:latin typeface="Noto Sans Light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GB" sz="1400" b="1" strike="noStrike" spc="-1" dirty="0">
                <a:solidFill>
                  <a:srgbClr val="000000"/>
                </a:solidFill>
                <a:latin typeface="Noto Sans SemiBold"/>
              </a:rPr>
              <a:t>2. What will the following expressions evaluate to:</a:t>
            </a:r>
          </a:p>
          <a:p>
            <a:pPr marL="288000" lvl="1">
              <a:spcAft>
                <a:spcPts val="1134"/>
              </a:spcAft>
            </a:pPr>
            <a:r>
              <a:rPr lang="en-GB" sz="1400" b="0" strike="noStrike" spc="-1" dirty="0">
                <a:solidFill>
                  <a:srgbClr val="000000"/>
                </a:solidFill>
                <a:latin typeface="Noto Sans Light"/>
              </a:rPr>
              <a:t>a. ‘give’ + ‘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Noto Sans Light"/>
              </a:rPr>
              <a:t>givegive</a:t>
            </a:r>
            <a:r>
              <a:rPr lang="en-GB" sz="1400" b="0" strike="noStrike" spc="-1" dirty="0">
                <a:solidFill>
                  <a:srgbClr val="000000"/>
                </a:solidFill>
                <a:latin typeface="Noto Sans Light"/>
              </a:rPr>
              <a:t>’</a:t>
            </a:r>
          </a:p>
          <a:p>
            <a:pPr marL="288000" lvl="1">
              <a:spcAft>
                <a:spcPts val="1134"/>
              </a:spcAft>
            </a:pPr>
            <a:r>
              <a:rPr lang="en-GB" sz="1400" b="0" strike="noStrike" spc="-1" dirty="0">
                <a:solidFill>
                  <a:srgbClr val="000000"/>
                </a:solidFill>
                <a:latin typeface="Noto Sans Light"/>
              </a:rPr>
              <a:t>b. ‘give’ * 3</a:t>
            </a:r>
          </a:p>
          <a:p>
            <a:pPr>
              <a:spcAft>
                <a:spcPts val="1142"/>
              </a:spcAft>
            </a:pPr>
            <a:r>
              <a:rPr lang="en-GB" sz="1400" b="1" strike="noStrike" spc="-1" dirty="0">
                <a:solidFill>
                  <a:srgbClr val="000000"/>
                </a:solidFill>
                <a:latin typeface="Noto Sans SemiBold"/>
              </a:rPr>
              <a:t>3. The following expression causes an error. Why? How will you fix this?</a:t>
            </a:r>
          </a:p>
          <a:p>
            <a:pPr>
              <a:spcAft>
                <a:spcPts val="1142"/>
              </a:spcAft>
            </a:pPr>
            <a:r>
              <a:rPr lang="en-GB" sz="1400" b="1" strike="noStrike" spc="-1" dirty="0">
                <a:solidFill>
                  <a:srgbClr val="000000"/>
                </a:solidFill>
                <a:latin typeface="Noto Sans SemiBold"/>
              </a:rPr>
              <a:t>‘I ate’ + 3 + ‘burgers’</a:t>
            </a:r>
          </a:p>
          <a:p>
            <a:pPr>
              <a:spcAft>
                <a:spcPts val="1142"/>
              </a:spcAft>
            </a:pPr>
            <a:r>
              <a:rPr lang="en-GB" sz="1400" b="1" strike="noStrike" spc="-1" dirty="0">
                <a:solidFill>
                  <a:srgbClr val="000000"/>
                </a:solidFill>
                <a:latin typeface="Noto Sans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GB" sz="1400" b="1" strike="noStrike" spc="-1" dirty="0">
                <a:solidFill>
                  <a:srgbClr val="000000"/>
                </a:solidFill>
                <a:latin typeface="Noto Sans SemiBold"/>
              </a:rPr>
              <a:t>4. Write lines of code to ask a user their name and their year of birth. Print out a message to say hello to the user, tell them their current age and how old they will be in 10 years e.g. “</a:t>
            </a:r>
            <a:r>
              <a:rPr lang="en-GB" sz="1400" b="1" i="1" strike="noStrike" spc="-1" dirty="0">
                <a:solidFill>
                  <a:srgbClr val="000000"/>
                </a:solidFill>
                <a:latin typeface="Noto Sans SemiBold"/>
              </a:rPr>
              <a:t>Hello, David. You are 18 years old. You will be 28 years old in 10 years.</a:t>
            </a:r>
            <a:r>
              <a:rPr lang="en-GB" sz="1400" b="1" strike="noStrike" spc="-1" dirty="0">
                <a:solidFill>
                  <a:srgbClr val="000000"/>
                </a:solidFill>
                <a:latin typeface="Noto Sans SemiBold"/>
              </a:rPr>
              <a:t>”</a:t>
            </a:r>
          </a:p>
          <a:p>
            <a:pPr>
              <a:spcAft>
                <a:spcPts val="1142"/>
              </a:spcAft>
            </a:pPr>
            <a:r>
              <a:rPr lang="en-GB" sz="1400" b="1" strike="noStrike" spc="-1" dirty="0">
                <a:solidFill>
                  <a:srgbClr val="000000"/>
                </a:solidFill>
                <a:latin typeface="Noto Sans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GB" sz="1400" b="1" strike="noStrike" spc="-1" dirty="0">
                <a:solidFill>
                  <a:srgbClr val="000000"/>
                </a:solidFill>
                <a:latin typeface="Noto Sans SemiBold"/>
              </a:rPr>
              <a:t>5. Find out about 5 other Python built-in functions and what they are used for. Write code to try them out. (Hint: search the official Python documentation)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GB" sz="3200" b="1" strike="noStrike" spc="-1">
                <a:solidFill>
                  <a:srgbClr val="FFFFFF"/>
                </a:solidFill>
                <a:latin typeface="Noto Sans Black"/>
              </a:rPr>
              <a:t>Python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Learning programming: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a) by reading the documentation e.g.  </a:t>
            </a:r>
            <a:r>
              <a:rPr lang="en-GB" sz="2600" b="1" strike="noStrike" spc="-1">
                <a:solidFill>
                  <a:srgbClr val="000000"/>
                </a:solidFill>
                <a:latin typeface="Noto Sans SemiBold"/>
                <a:hlinkClick r:id="rId2"/>
              </a:rPr>
              <a:t>https://docs.python.org/3/</a:t>
            </a:r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b) by reading a programming book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We will learn programming by doing.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We will get coding projects each week to help extend what we have learnt.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endParaRPr lang="en-GB" sz="32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Why Python?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1. Python is designed for readability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2. Python is a general purpose programming language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GB" sz="3200" b="1" strike="noStrike" spc="-1">
                <a:solidFill>
                  <a:srgbClr val="FFFFFF"/>
                </a:solidFill>
                <a:latin typeface="Noto Sans Black"/>
              </a:rPr>
              <a:t>Getting started ...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1000"/>
          </a:bodyPr>
          <a:lstStyle/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All we need =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Python Interpreter + Terminal + Text Editor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1. Install Python</a:t>
            </a:r>
          </a:p>
          <a:p>
            <a:pPr marL="288000" lvl="1">
              <a:spcAft>
                <a:spcPts val="1134"/>
              </a:spcAft>
            </a:pPr>
            <a:r>
              <a:rPr lang="en-GB" sz="2200" b="0" strike="noStrike" spc="-1">
                <a:solidFill>
                  <a:srgbClr val="000000"/>
                </a:solidFill>
                <a:latin typeface="Noto Sans Light"/>
              </a:rPr>
              <a:t>a. Download executable </a:t>
            </a:r>
            <a:r>
              <a:rPr lang="en-GB" sz="2200" b="0" strike="noStrike" spc="-1">
                <a:solidFill>
                  <a:srgbClr val="000000"/>
                </a:solidFill>
                <a:latin typeface="Noto Sans Light"/>
                <a:hlinkClick r:id="rId2"/>
              </a:rPr>
              <a:t>https://www.python.org/downloads/</a:t>
            </a:r>
            <a:endParaRPr lang="en-GB" sz="2200" b="0" strike="noStrike" spc="-1">
              <a:solidFill>
                <a:srgbClr val="000000"/>
              </a:solidFill>
              <a:latin typeface="Noto Sans Light"/>
            </a:endParaRPr>
          </a:p>
          <a:p>
            <a:pPr marL="288000" lvl="1">
              <a:spcAft>
                <a:spcPts val="1134"/>
              </a:spcAft>
            </a:pPr>
            <a:r>
              <a:rPr lang="en-GB" sz="2200" b="0" strike="noStrike" spc="-1">
                <a:solidFill>
                  <a:srgbClr val="000000"/>
                </a:solidFill>
                <a:latin typeface="Noto Sans Light"/>
              </a:rPr>
              <a:t>b. Run installer (make sure to add Python to PATH)</a:t>
            </a:r>
          </a:p>
          <a:p>
            <a:pPr marL="288000" lvl="1">
              <a:spcAft>
                <a:spcPts val="1134"/>
              </a:spcAft>
            </a:pPr>
            <a:r>
              <a:rPr lang="en-GB" sz="700" b="0" strike="noStrike" spc="-1">
                <a:solidFill>
                  <a:srgbClr val="000000"/>
                </a:solidFill>
                <a:latin typeface="Noto Sans Light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2. Verify installation</a:t>
            </a:r>
          </a:p>
          <a:p>
            <a:pPr marL="288000" lvl="1">
              <a:spcAft>
                <a:spcPts val="1134"/>
              </a:spcAft>
            </a:pPr>
            <a:r>
              <a:rPr lang="en-GB" sz="2200" b="0" strike="noStrike" spc="-1">
                <a:solidFill>
                  <a:srgbClr val="000000"/>
                </a:solidFill>
                <a:latin typeface="Noto Sans Light"/>
              </a:rPr>
              <a:t>a. Type “py” or “python” or “python -V” in terminal</a:t>
            </a:r>
          </a:p>
          <a:p>
            <a:pPr marL="288000" lvl="1">
              <a:spcAft>
                <a:spcPts val="1134"/>
              </a:spcAft>
            </a:pPr>
            <a:r>
              <a:rPr lang="en-GB" sz="2200" b="0" strike="noStrike" spc="-1">
                <a:solidFill>
                  <a:srgbClr val="000000"/>
                </a:solidFill>
                <a:latin typeface="Noto Sans Light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3. Install test editor (sublime text)</a:t>
            </a:r>
          </a:p>
          <a:p>
            <a:pPr marL="288000" lvl="1">
              <a:spcAft>
                <a:spcPts val="1134"/>
              </a:spcAft>
            </a:pPr>
            <a:r>
              <a:rPr lang="en-GB" sz="2200" b="0" strike="noStrike" spc="-1">
                <a:solidFill>
                  <a:srgbClr val="000000"/>
                </a:solidFill>
                <a:latin typeface="Noto Sans Light"/>
              </a:rPr>
              <a:t> </a:t>
            </a:r>
          </a:p>
          <a:p>
            <a:pPr marL="288000" lvl="1">
              <a:spcAft>
                <a:spcPts val="1134"/>
              </a:spcAft>
            </a:pPr>
            <a:r>
              <a:rPr lang="en-GB" sz="2200" b="0" strike="noStrike" spc="-1">
                <a:solidFill>
                  <a:srgbClr val="000000"/>
                </a:solidFill>
                <a:latin typeface="Noto Sans Light"/>
              </a:rPr>
              <a:t> </a:t>
            </a:r>
          </a:p>
          <a:p>
            <a:pPr marL="288000" lvl="1">
              <a:spcAft>
                <a:spcPts val="1134"/>
              </a:spcAft>
            </a:pPr>
            <a:r>
              <a:rPr lang="en-GB" sz="2200" b="0" strike="noStrike" spc="-1">
                <a:solidFill>
                  <a:srgbClr val="000000"/>
                </a:solidFill>
                <a:latin typeface="Noto Sans Light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GB" sz="3200" b="1" strike="noStrike" spc="-1">
                <a:solidFill>
                  <a:srgbClr val="FFFFFF"/>
                </a:solidFill>
                <a:latin typeface="Noto Sans Black"/>
              </a:rPr>
              <a:t>Python basics ...</a:t>
            </a:r>
          </a:p>
        </p:txBody>
      </p:sp>
      <p:graphicFrame>
        <p:nvGraphicFramePr>
          <p:cNvPr id="96" name="Table 2"/>
          <p:cNvGraphicFramePr/>
          <p:nvPr/>
        </p:nvGraphicFramePr>
        <p:xfrm>
          <a:off x="3384000" y="2432520"/>
          <a:ext cx="6335640" cy="2926080"/>
        </p:xfrm>
        <a:graphic>
          <a:graphicData uri="http://schemas.openxmlformats.org/drawingml/2006/table">
            <a:tbl>
              <a:tblPr/>
              <a:tblGrid>
                <a:gridCol w="122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280"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Operator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Operation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Example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80"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**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Exponent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5 ** 2 = 25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80"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Modulus/Remainder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GB" sz="1600" b="0" strike="noStrike" spc="-1">
                          <a:latin typeface="Noto Sans Regular"/>
                        </a:rPr>
                        <a:t>12 % 5 = 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80"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//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Integer division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GB" sz="1600" b="0" strike="noStrike" spc="-1">
                          <a:latin typeface="Noto Sans Regular"/>
                        </a:rPr>
                        <a:t>20 // 7 = 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80"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/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Division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GB" sz="1600" b="0" strike="noStrike" spc="-1">
                          <a:latin typeface="Noto Sans Regular"/>
                        </a:rPr>
                        <a:t>22 / 8  = 2.75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280"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*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Multiplication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GB" sz="1600" b="0" strike="noStrike" spc="-1">
                          <a:latin typeface="Noto Sans Regular"/>
                        </a:rPr>
                        <a:t>3 * 5 = 15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280"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-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Subtraction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GB" sz="1800" b="0" strike="noStrike" spc="-1">
                          <a:latin typeface="Noto Sans Regular"/>
                        </a:rPr>
                        <a:t>5 – 3 = 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280"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+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Noto Sans Regular"/>
                        </a:rPr>
                        <a:t>Addition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GB" sz="1800" b="0" strike="noStrike" spc="-1" dirty="0">
                          <a:latin typeface="Noto Sans Regular"/>
                        </a:rPr>
                        <a:t>5 + 3 = 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7" name="TextShape 3"/>
          <p:cNvSpPr txBox="1"/>
          <p:nvPr/>
        </p:nvSpPr>
        <p:spPr>
          <a:xfrm>
            <a:off x="1728000" y="1584000"/>
            <a:ext cx="9360000" cy="4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Mathematical Operators</a:t>
            </a:r>
          </a:p>
        </p:txBody>
      </p:sp>
      <p:sp>
        <p:nvSpPr>
          <p:cNvPr id="98" name="TextShape 4"/>
          <p:cNvSpPr txBox="1"/>
          <p:nvPr/>
        </p:nvSpPr>
        <p:spPr>
          <a:xfrm>
            <a:off x="128520" y="2376000"/>
            <a:ext cx="2895480" cy="22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6000"/>
          </a:bodyPr>
          <a:lstStyle/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Highest precedence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Lowest precedence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</p:txBody>
      </p:sp>
      <p:sp>
        <p:nvSpPr>
          <p:cNvPr id="99" name="Line 5"/>
          <p:cNvSpPr/>
          <p:nvPr/>
        </p:nvSpPr>
        <p:spPr>
          <a:xfrm>
            <a:off x="3132000" y="2484000"/>
            <a:ext cx="36000" cy="2844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TextShape 6"/>
          <p:cNvSpPr txBox="1"/>
          <p:nvPr/>
        </p:nvSpPr>
        <p:spPr>
          <a:xfrm>
            <a:off x="720000" y="5904000"/>
            <a:ext cx="9360000" cy="4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GB" sz="2200" b="1" strike="noStrike" spc="-1">
                <a:solidFill>
                  <a:srgbClr val="000000"/>
                </a:solidFill>
                <a:latin typeface="Noto Sans SemiBold"/>
              </a:rPr>
              <a:t>… try these out on your computer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GB" sz="3200" b="1" strike="noStrike" spc="-1">
                <a:solidFill>
                  <a:srgbClr val="FFFFFF"/>
                </a:solidFill>
                <a:latin typeface="Noto Sans Black"/>
              </a:rPr>
              <a:t>More examples … Python as a calculator</a:t>
            </a:r>
          </a:p>
        </p:txBody>
      </p:sp>
      <p:sp>
        <p:nvSpPr>
          <p:cNvPr id="102" name="TextShape 2"/>
          <p:cNvSpPr txBox="1"/>
          <p:nvPr/>
        </p:nvSpPr>
        <p:spPr>
          <a:xfrm>
            <a:off x="360000" y="1980000"/>
            <a:ext cx="9072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2 + 3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2 + 3 + 5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2 + 3 * 5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(2 + 3) * 5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2 + 3 **2 * 4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(5 - 1) * ((7 + 1) / (3 – 1))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… remember that errors are good!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GB" sz="3200" b="1" strike="noStrike" spc="-1">
                <a:solidFill>
                  <a:srgbClr val="FFFFFF"/>
                </a:solidFill>
                <a:latin typeface="Noto Sans Black"/>
              </a:rPr>
              <a:t>Python Data Types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8352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</p:txBody>
      </p:sp>
      <p:graphicFrame>
        <p:nvGraphicFramePr>
          <p:cNvPr id="105" name="Table 3"/>
          <p:cNvGraphicFramePr/>
          <p:nvPr/>
        </p:nvGraphicFramePr>
        <p:xfrm>
          <a:off x="1647360" y="2281320"/>
          <a:ext cx="7064640" cy="1463040"/>
        </p:xfrm>
        <a:graphic>
          <a:graphicData uri="http://schemas.openxmlformats.org/drawingml/2006/table">
            <a:tbl>
              <a:tblPr/>
              <a:tblGrid>
                <a:gridCol w="444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280"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Data Type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Examples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80"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Integers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1, 4, 8, 200, 0, -8, -54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80"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Floating-point numbers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1.5, -0.002, 23.8, -1.0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80"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Strings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strike="noStrike" spc="-1">
                          <a:latin typeface="Noto Sans Regular"/>
                        </a:rPr>
                        <a:t>‘a’, ‘bb’, ‘dfkjgj’, ‘Jon’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GB" sz="3200" b="1" strike="noStrike" spc="-1">
                <a:solidFill>
                  <a:srgbClr val="FFFFFF"/>
                </a:solidFill>
                <a:latin typeface="Noto Sans Black"/>
              </a:rPr>
              <a:t>String operations (concatenation, replication)</a:t>
            </a:r>
          </a:p>
        </p:txBody>
      </p:sp>
      <p:sp>
        <p:nvSpPr>
          <p:cNvPr id="107" name="TextShape 2"/>
          <p:cNvSpPr txBox="1"/>
          <p:nvPr/>
        </p:nvSpPr>
        <p:spPr>
          <a:xfrm>
            <a:off x="144000" y="1548000"/>
            <a:ext cx="9072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The meaning of an operator may change, depending on the data types of the values it is being applied on, e.g:</a:t>
            </a:r>
          </a:p>
          <a:p>
            <a:pPr>
              <a:spcAft>
                <a:spcPts val="1142"/>
              </a:spcAft>
            </a:pPr>
            <a:r>
              <a:rPr lang="en-GB" sz="44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1 + 1 → addition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‘a’ + ‘b’ → concatenation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‘5’ + ‘20’ → ???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‘1’ + 2 → ???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‘John’ * 3 → replication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‘Tim’ * ‘Tom’ → ???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GB" sz="3200" b="1" strike="noStrike" spc="-1">
                <a:solidFill>
                  <a:srgbClr val="FFFFFF"/>
                </a:solidFill>
                <a:latin typeface="Noto Sans Black"/>
              </a:rPr>
              <a:t>Storing Values: the use of variables</a:t>
            </a:r>
          </a:p>
        </p:txBody>
      </p:sp>
      <p:sp>
        <p:nvSpPr>
          <p:cNvPr id="109" name="TextShape 2"/>
          <p:cNvSpPr txBox="1"/>
          <p:nvPr/>
        </p:nvSpPr>
        <p:spPr>
          <a:xfrm>
            <a:off x="144000" y="1512000"/>
            <a:ext cx="9144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6000"/>
          </a:bodyPr>
          <a:lstStyle/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We have seen how we can perform operations with values, now let’s see how we can make these values persist in memory</a:t>
            </a:r>
          </a:p>
          <a:p>
            <a:pPr>
              <a:spcAft>
                <a:spcPts val="1142"/>
              </a:spcAft>
            </a:pPr>
            <a:r>
              <a:rPr lang="en-GB" sz="13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A variable → a container that holds a value</a:t>
            </a:r>
          </a:p>
          <a:p>
            <a:pPr>
              <a:spcAft>
                <a:spcPts val="1142"/>
              </a:spcAft>
            </a:pPr>
            <a:r>
              <a:rPr lang="en-GB" sz="12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Values are stored in variables by using an “</a:t>
            </a:r>
            <a:r>
              <a:rPr lang="en-GB" sz="2600" b="1" i="1" strike="noStrike" spc="-1">
                <a:solidFill>
                  <a:srgbClr val="000000"/>
                </a:solidFill>
                <a:latin typeface="Noto Sans SemiBold"/>
              </a:rPr>
              <a:t>assignment statement”</a:t>
            </a:r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lang="en-GB" sz="2600" b="1" i="1" strike="noStrike" spc="-1">
                <a:solidFill>
                  <a:srgbClr val="000000"/>
                </a:solidFill>
                <a:latin typeface="Noto Sans SemiBold"/>
              </a:rPr>
              <a:t> </a:t>
            </a:r>
            <a:endParaRPr lang="en-GB" sz="2600" b="1" strike="noStrike" spc="-1">
              <a:solidFill>
                <a:srgbClr val="000000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Assignment statement→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Variable name + assignment operator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+ value 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e.g. spam = 42, a = 10, name=’John’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GB" sz="2600" b="1" strike="noStrike" spc="-1">
                <a:solidFill>
                  <a:srgbClr val="000000"/>
                </a:solidFill>
                <a:latin typeface="Noto Sans SemiBold"/>
              </a:rPr>
              <a:t> </a:t>
            </a:r>
          </a:p>
        </p:txBody>
      </p:sp>
      <p:pic>
        <p:nvPicPr>
          <p:cNvPr id="110" name="Picture 109"/>
          <p:cNvPicPr/>
          <p:nvPr/>
        </p:nvPicPr>
        <p:blipFill>
          <a:blip r:embed="rId2"/>
          <a:stretch/>
        </p:blipFill>
        <p:spPr>
          <a:xfrm rot="55800">
            <a:off x="7327440" y="4104000"/>
            <a:ext cx="2464200" cy="180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3948</TotalTime>
  <Words>1013</Words>
  <Application>Microsoft Office PowerPoint</Application>
  <PresentationFormat>Custom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Noto Sans Black</vt:lpstr>
      <vt:lpstr>Noto Sans Light</vt:lpstr>
      <vt:lpstr>Noto Sans Regular</vt:lpstr>
      <vt:lpstr>Noto Sans SemiBold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John Kolawole</dc:creator>
  <dc:description/>
  <cp:lastModifiedBy>John Kolawole</cp:lastModifiedBy>
  <cp:revision>11</cp:revision>
  <dcterms:created xsi:type="dcterms:W3CDTF">2022-02-25T10:47:21Z</dcterms:created>
  <dcterms:modified xsi:type="dcterms:W3CDTF">2022-03-07T15:43:43Z</dcterms:modified>
  <dc:language>en-GB</dc:language>
</cp:coreProperties>
</file>