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49" r:id="rId2"/>
    <p:sldId id="350" r:id="rId3"/>
    <p:sldId id="351" r:id="rId4"/>
    <p:sldId id="352" r:id="rId5"/>
    <p:sldId id="353" r:id="rId6"/>
    <p:sldId id="361" r:id="rId7"/>
    <p:sldId id="362" r:id="rId8"/>
    <p:sldId id="363" r:id="rId9"/>
    <p:sldId id="364" r:id="rId10"/>
    <p:sldId id="369" r:id="rId11"/>
    <p:sldId id="370" r:id="rId12"/>
    <p:sldId id="372" r:id="rId13"/>
    <p:sldId id="373" r:id="rId14"/>
    <p:sldId id="374" r:id="rId15"/>
    <p:sldId id="375" r:id="rId16"/>
    <p:sldId id="376" r:id="rId17"/>
    <p:sldId id="377" r:id="rId18"/>
    <p:sldId id="378" r:id="rId19"/>
    <p:sldId id="381" r:id="rId20"/>
    <p:sldId id="382" r:id="rId21"/>
    <p:sldId id="383" r:id="rId22"/>
    <p:sldId id="384" r:id="rId23"/>
    <p:sldId id="385" r:id="rId24"/>
    <p:sldId id="386" r:id="rId25"/>
    <p:sldId id="387" r:id="rId26"/>
    <p:sldId id="354" r:id="rId27"/>
    <p:sldId id="356" r:id="rId28"/>
    <p:sldId id="357" r:id="rId29"/>
    <p:sldId id="358" r:id="rId30"/>
    <p:sldId id="359" r:id="rId31"/>
    <p:sldId id="360" r:id="rId32"/>
    <p:sldId id="388" r:id="rId33"/>
    <p:sldId id="389" r:id="rId34"/>
    <p:sldId id="365" r:id="rId35"/>
    <p:sldId id="366" r:id="rId36"/>
    <p:sldId id="367"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Muthulakshmi" initials="SM" lastIdx="3" clrIdx="0"/>
  <p:cmAuthor id="2" name="laser" initials="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82" autoAdjust="0"/>
    <p:restoredTop sz="96291" autoAdjust="0"/>
  </p:normalViewPr>
  <p:slideViewPr>
    <p:cSldViewPr>
      <p:cViewPr varScale="1">
        <p:scale>
          <a:sx n="110" d="100"/>
          <a:sy n="110" d="100"/>
        </p:scale>
        <p:origin x="1242" y="96"/>
      </p:cViewPr>
      <p:guideLst>
        <p:guide orient="horz" pos="2160"/>
        <p:guide pos="2880"/>
      </p:guideLst>
    </p:cSldViewPr>
  </p:slideViewPr>
  <p:outlineViewPr>
    <p:cViewPr>
      <p:scale>
        <a:sx n="33" d="100"/>
        <a:sy n="33" d="100"/>
      </p:scale>
      <p:origin x="0" y="-5449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2013, 2010 Pearson Education, Inc. All Rights Reserved</a:t>
            </a:r>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501885"/>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2013, 2010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501885"/>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2013, 2010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11/2/2021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2013, 2010 Pearson Education, Inc. All Rights Reserved</a:t>
            </a:r>
          </a:p>
        </p:txBody>
      </p:sp>
      <p:pic>
        <p:nvPicPr>
          <p:cNvPr id="10" name="Picture 9"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77000"/>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29200" y="3322637"/>
            <a:ext cx="3657600" cy="2925763"/>
          </a:xfrm>
        </p:spPr>
        <p:txBody>
          <a:bodyPr/>
          <a:lstStyle/>
          <a:p>
            <a:pPr algn="ctr">
              <a:spcBef>
                <a:spcPct val="50000"/>
              </a:spcBef>
            </a:pPr>
            <a:r>
              <a:rPr lang="en-US" sz="3600" dirty="0">
                <a:ea typeface="ＭＳ Ｐゴシック" pitchFamily="34" charset="-128"/>
              </a:rPr>
              <a:t>Inference on Categorical Data</a:t>
            </a:r>
          </a:p>
        </p:txBody>
      </p:sp>
      <p:sp>
        <p:nvSpPr>
          <p:cNvPr id="7"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2017, 2013, 2010 Pearson Education, Inc. All Rights Reserved</a:t>
            </a:r>
          </a:p>
        </p:txBody>
      </p:sp>
    </p:spTree>
    <p:extLst>
      <p:ext uri="{BB962C8B-B14F-4D97-AF65-F5344CB8AC3E}">
        <p14:creationId xmlns:p14="http://schemas.microsoft.com/office/powerpoint/2010/main" val="3442206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(18 of 32)</a:t>
            </a:r>
            <a:endParaRPr lang="en-US" sz="2000" b="0" dirty="0">
              <a:latin typeface="+mj-lt"/>
            </a:endParaRPr>
          </a:p>
        </p:txBody>
      </p:sp>
      <p:sp>
        <p:nvSpPr>
          <p:cNvPr id="3" name="Content Placeholder 2"/>
          <p:cNvSpPr>
            <a:spLocks noGrp="1"/>
          </p:cNvSpPr>
          <p:nvPr>
            <p:ph idx="1"/>
          </p:nvPr>
        </p:nvSpPr>
        <p:spPr>
          <a:xfrm>
            <a:off x="457200" y="1600200"/>
            <a:ext cx="8229600" cy="1524000"/>
          </a:xfrm>
        </p:spPr>
        <p:txBody>
          <a:bodyPr/>
          <a:lstStyle/>
          <a:p>
            <a:pPr marL="0" indent="0">
              <a:buNone/>
            </a:pPr>
            <a:r>
              <a:rPr lang="en-US" sz="2400" b="1" i="1" dirty="0"/>
              <a:t>P</a:t>
            </a:r>
            <a:r>
              <a:rPr lang="en-US" sz="2400" b="1" dirty="0"/>
              <a:t>-value Approach</a:t>
            </a:r>
          </a:p>
          <a:p>
            <a:pPr marL="0" indent="0" eaLnBrk="0" hangingPunct="0">
              <a:buNone/>
            </a:pPr>
            <a:r>
              <a:rPr lang="en-US" sz="2200" b="1" dirty="0"/>
              <a:t>By Hand Step 3 </a:t>
            </a:r>
            <a:r>
              <a:rPr lang="en-US" sz="2200" dirty="0"/>
              <a:t>(continued): </a:t>
            </a:r>
            <a:r>
              <a:rPr lang="en-US" sz="2200" i="1" dirty="0"/>
              <a:t> </a:t>
            </a:r>
          </a:p>
          <a:p>
            <a:pPr marL="457200" lvl="1" indent="0" eaLnBrk="0" hangingPunct="0">
              <a:buNone/>
            </a:pPr>
            <a:r>
              <a:rPr lang="en-US" sz="2200" dirty="0">
                <a:solidFill>
                  <a:srgbClr val="007FA3"/>
                </a:solidFill>
              </a:rPr>
              <a:t>c)</a:t>
            </a:r>
            <a:r>
              <a:rPr lang="en-US" sz="2200" dirty="0"/>
              <a:t> Compute the </a:t>
            </a:r>
            <a:r>
              <a:rPr lang="en-US" sz="2200" b="1" dirty="0"/>
              <a:t>test statistic</a:t>
            </a:r>
            <a:r>
              <a:rPr lang="en-US" sz="2200" dirty="0"/>
              <a:t>:</a:t>
            </a:r>
            <a:endParaRPr lang="en-US" sz="2200" b="1" i="1" dirty="0"/>
          </a:p>
        </p:txBody>
      </p:sp>
      <p:pic>
        <p:nvPicPr>
          <p:cNvPr id="6" name="Picture 5" descr="chi sub 0, squared = the sum of (O sub i minus E sub i) squared, over E sub i. Note O sub i is the observed count for the i t h catego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124200"/>
            <a:ext cx="6200520" cy="1518122"/>
          </a:xfrm>
          <a:prstGeom prst="rect">
            <a:avLst/>
          </a:prstGeom>
        </p:spPr>
      </p:pic>
    </p:spTree>
    <p:extLst>
      <p:ext uri="{BB962C8B-B14F-4D97-AF65-F5344CB8AC3E}">
        <p14:creationId xmlns:p14="http://schemas.microsoft.com/office/powerpoint/2010/main" val="416240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(19 of 32)</a:t>
            </a:r>
            <a:endParaRPr lang="en-US" sz="2000" b="0" dirty="0">
              <a:latin typeface="+mj-lt"/>
            </a:endParaRPr>
          </a:p>
        </p:txBody>
      </p:sp>
      <p:sp>
        <p:nvSpPr>
          <p:cNvPr id="3" name="Content Placeholder 2"/>
          <p:cNvSpPr>
            <a:spLocks noGrp="1"/>
          </p:cNvSpPr>
          <p:nvPr>
            <p:ph idx="1"/>
          </p:nvPr>
        </p:nvSpPr>
        <p:spPr>
          <a:xfrm>
            <a:off x="457200" y="1600200"/>
            <a:ext cx="8229600" cy="1600200"/>
          </a:xfrm>
        </p:spPr>
        <p:txBody>
          <a:bodyPr/>
          <a:lstStyle/>
          <a:p>
            <a:pPr marL="0" indent="0">
              <a:buNone/>
            </a:pPr>
            <a:r>
              <a:rPr lang="en-US" sz="2400" b="1" i="1" dirty="0"/>
              <a:t>P</a:t>
            </a:r>
            <a:r>
              <a:rPr lang="en-US" sz="2400" b="1" dirty="0"/>
              <a:t>-value Approach</a:t>
            </a:r>
          </a:p>
          <a:p>
            <a:pPr marL="457200" indent="-457200">
              <a:buSzPct val="100000"/>
              <a:buFont typeface="+mj-lt"/>
              <a:buAutoNum type="alphaLcParenR" startAt="4"/>
            </a:pPr>
            <a:r>
              <a:rPr lang="en-US" sz="2200" dirty="0"/>
              <a:t>Use Table VIII to approximate the </a:t>
            </a:r>
            <a:r>
              <a:rPr lang="en-US" sz="2200" i="1" dirty="0"/>
              <a:t>P</a:t>
            </a:r>
            <a:r>
              <a:rPr lang="en-US" sz="2200" dirty="0"/>
              <a:t>-value by determining the area under the chi-square distribution with </a:t>
            </a:r>
            <a:r>
              <a:rPr lang="en-US" sz="2200" i="1" dirty="0"/>
              <a:t>k</a:t>
            </a:r>
            <a:r>
              <a:rPr lang="en-US" sz="2200" dirty="0"/>
              <a:t> </a:t>
            </a:r>
            <a:r>
              <a:rPr lang="en-US" sz="2200" dirty="0">
                <a:latin typeface="Arial" panose="020B0604020202020204" pitchFamily="34" charset="0"/>
                <a:cs typeface="Arial" panose="020B0604020202020204" pitchFamily="34" charset="0"/>
              </a:rPr>
              <a:t>−</a:t>
            </a:r>
            <a:r>
              <a:rPr lang="en-US" sz="2200" dirty="0"/>
              <a:t> 1 degrees of freedom to the right of the test statistic.</a:t>
            </a:r>
            <a:endParaRPr lang="en-US" sz="2200" b="1" i="1" dirty="0"/>
          </a:p>
        </p:txBody>
      </p:sp>
      <p:pic>
        <p:nvPicPr>
          <p:cNvPr id="6" name="Picture 4" descr="A diagram of a right-tailed chi-square distribution curve. A point approximately one-fourth to the right of mean is labeled, chi sub 0, squared. The area beyond it is shaded and labeled, P-value."/>
          <p:cNvPicPr>
            <a:picLocks noChangeAspect="1" noChangeArrowheads="1"/>
          </p:cNvPicPr>
          <p:nvPr/>
        </p:nvPicPr>
        <p:blipFill>
          <a:blip r:embed="rId2"/>
          <a:srcRect/>
          <a:stretch>
            <a:fillRect/>
          </a:stretch>
        </p:blipFill>
        <p:spPr bwMode="auto">
          <a:xfrm>
            <a:off x="2426048" y="3328872"/>
            <a:ext cx="4291905" cy="3040102"/>
          </a:xfrm>
          <a:prstGeom prst="rect">
            <a:avLst/>
          </a:prstGeom>
          <a:noFill/>
          <a:ln w="9525">
            <a:noFill/>
            <a:miter lim="800000"/>
            <a:headEnd/>
            <a:tailEnd/>
          </a:ln>
        </p:spPr>
      </p:pic>
    </p:spTree>
    <p:extLst>
      <p:ext uri="{BB962C8B-B14F-4D97-AF65-F5344CB8AC3E}">
        <p14:creationId xmlns:p14="http://schemas.microsoft.com/office/powerpoint/2010/main" val="126594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(21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a:buNone/>
            </a:pPr>
            <a:r>
              <a:rPr lang="en-US" sz="2400" b="1" i="1" dirty="0"/>
              <a:t>P</a:t>
            </a:r>
            <a:r>
              <a:rPr lang="en-US" sz="2400" b="1" dirty="0"/>
              <a:t>-value Approach</a:t>
            </a:r>
          </a:p>
          <a:p>
            <a:pPr marL="0" indent="0" eaLnBrk="0" hangingPunct="0">
              <a:buNone/>
            </a:pPr>
            <a:r>
              <a:rPr lang="en-US" sz="2200" b="1" dirty="0"/>
              <a:t>Step 4:</a:t>
            </a:r>
            <a:r>
              <a:rPr lang="en-US" sz="2200" b="1" i="1" dirty="0"/>
              <a:t> </a:t>
            </a:r>
            <a:r>
              <a:rPr lang="en-US" sz="2200" dirty="0"/>
              <a:t>If the </a:t>
            </a:r>
            <a:r>
              <a:rPr lang="en-US" sz="2200" i="1" dirty="0"/>
              <a:t>P</a:t>
            </a:r>
            <a:r>
              <a:rPr lang="en-US" sz="2200" dirty="0"/>
              <a:t>-value &lt; </a:t>
            </a:r>
            <a:r>
              <a:rPr lang="el-GR" sz="2200" i="1" dirty="0">
                <a:sym typeface="Symbol" pitchFamily="18" charset="2"/>
              </a:rPr>
              <a:t>α</a:t>
            </a:r>
            <a:r>
              <a:rPr lang="en-US" sz="2200" dirty="0"/>
              <a:t>, reject the null hypothesis.</a:t>
            </a:r>
          </a:p>
        </p:txBody>
      </p:sp>
    </p:spTree>
    <p:extLst>
      <p:ext uri="{BB962C8B-B14F-4D97-AF65-F5344CB8AC3E}">
        <p14:creationId xmlns:p14="http://schemas.microsoft.com/office/powerpoint/2010/main" val="372716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(22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eaLnBrk="0" hangingPunct="0">
              <a:buNone/>
            </a:pPr>
            <a:r>
              <a:rPr lang="en-US" sz="2400" b="1" i="1" dirty="0"/>
              <a:t>P</a:t>
            </a:r>
            <a:r>
              <a:rPr lang="en-US" sz="2400" b="1" dirty="0"/>
              <a:t>-value Approach</a:t>
            </a:r>
          </a:p>
          <a:p>
            <a:pPr marL="0" indent="0" eaLnBrk="0" hangingPunct="0">
              <a:buNone/>
            </a:pPr>
            <a:r>
              <a:rPr lang="en-US" sz="2200" b="1" dirty="0"/>
              <a:t>Step 5:</a:t>
            </a:r>
            <a:r>
              <a:rPr lang="en-US" sz="2200" b="1" i="1" dirty="0"/>
              <a:t> </a:t>
            </a:r>
            <a:r>
              <a:rPr lang="en-US" sz="2200" dirty="0"/>
              <a:t>State the conclusion.</a:t>
            </a:r>
          </a:p>
        </p:txBody>
      </p:sp>
    </p:spTree>
    <p:extLst>
      <p:ext uri="{BB962C8B-B14F-4D97-AF65-F5344CB8AC3E}">
        <p14:creationId xmlns:p14="http://schemas.microsoft.com/office/powerpoint/2010/main" val="141495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(23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a:buNone/>
            </a:pPr>
            <a:r>
              <a:rPr lang="en-US" sz="2400" b="1" dirty="0"/>
              <a:t>Parallel Example 2: Conducting a Goodness-of-Fit Test</a:t>
            </a:r>
            <a:endParaRPr lang="en-US" sz="2100" dirty="0">
              <a:ea typeface="ＭＳ Ｐゴシック" pitchFamily="34" charset="-128"/>
            </a:endParaRPr>
          </a:p>
          <a:p>
            <a:pPr marL="0" indent="0">
              <a:buNone/>
            </a:pPr>
            <a:r>
              <a:rPr lang="en-US" sz="2200" dirty="0">
                <a:ea typeface="ＭＳ Ｐゴシック" pitchFamily="34" charset="-128"/>
              </a:rPr>
              <a:t>A sociologist wishes to determine whether the distribution for the number of years care-giving grandparents are responsible for their grandchildren is different today than it was in 2000.</a:t>
            </a:r>
          </a:p>
          <a:p>
            <a:pPr marL="0" indent="0">
              <a:buNone/>
            </a:pPr>
            <a:r>
              <a:rPr lang="en-US" sz="2200" dirty="0">
                <a:ea typeface="ＭＳ Ｐゴシック" pitchFamily="34" charset="-128"/>
              </a:rPr>
              <a:t>According to the United States Census Bureau, in 2000, 22.8% of grandparents have been responsible for their grandchildren less than 1 year; 23.9% of grandparents have been responsible for their grandchildren for 1 or 2 years; 17.6% of grandparents have been responsible for their grandchildren 3 or 4 years; and 35.7% of grandparents have been responsible for their grandchildren for 5 or more years. The sociologist randomly selects 1,000 care-giving grandparents and obtains the following data.</a:t>
            </a:r>
            <a:endParaRPr lang="en-US" sz="2400" b="1" dirty="0"/>
          </a:p>
        </p:txBody>
      </p:sp>
    </p:spTree>
    <p:extLst>
      <p:ext uri="{BB962C8B-B14F-4D97-AF65-F5344CB8AC3E}">
        <p14:creationId xmlns:p14="http://schemas.microsoft.com/office/powerpoint/2010/main" val="170832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(24 of 32)</a:t>
            </a:r>
            <a:endParaRPr lang="en-US" sz="2000" b="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657266552"/>
              </p:ext>
            </p:extLst>
          </p:nvPr>
        </p:nvGraphicFramePr>
        <p:xfrm>
          <a:off x="1905000" y="2057400"/>
          <a:ext cx="5334000" cy="2164080"/>
        </p:xfrm>
        <a:graphic>
          <a:graphicData uri="http://schemas.openxmlformats.org/drawingml/2006/table">
            <a:tbl>
              <a:tblPr firstRow="1" bandRow="1">
                <a:tableStyleId>{3B4B98B0-60AC-42C2-AFA5-B58CD77FA1E5}</a:tableStyleId>
              </a:tblPr>
              <a:tblGrid>
                <a:gridCol w="2748915">
                  <a:extLst>
                    <a:ext uri="{9D8B030D-6E8A-4147-A177-3AD203B41FA5}">
                      <a16:colId xmlns:a16="http://schemas.microsoft.com/office/drawing/2014/main" val="20000"/>
                    </a:ext>
                  </a:extLst>
                </a:gridCol>
                <a:gridCol w="2585085">
                  <a:extLst>
                    <a:ext uri="{9D8B030D-6E8A-4147-A177-3AD203B41FA5}">
                      <a16:colId xmlns:a16="http://schemas.microsoft.com/office/drawing/2014/main" val="20001"/>
                    </a:ext>
                  </a:extLst>
                </a:gridCol>
              </a:tblGrid>
              <a:tr h="457200">
                <a:tc>
                  <a:txBody>
                    <a:bodyPr/>
                    <a:lstStyle/>
                    <a:p>
                      <a:pPr algn="l"/>
                      <a:r>
                        <a:rPr lang="en-IN" sz="2200" dirty="0"/>
                        <a:t>Number of Years</a:t>
                      </a:r>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200" dirty="0"/>
                        <a:t>Frequency</a:t>
                      </a:r>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l"/>
                      <a:r>
                        <a:rPr lang="en-IN" sz="2200" b="1" dirty="0"/>
                        <a:t>Less than 1 year</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200" b="0" dirty="0"/>
                        <a:t>252</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l"/>
                      <a:r>
                        <a:rPr lang="en-IN" sz="2200" b="1" dirty="0"/>
                        <a:t>1 or 2 years</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200" b="0" dirty="0"/>
                        <a:t>255</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l"/>
                      <a:r>
                        <a:rPr lang="en-IN" sz="2200" b="1" dirty="0"/>
                        <a:t>3 or 4 years</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200" b="0" dirty="0"/>
                        <a:t>162</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l"/>
                      <a:r>
                        <a:rPr lang="en-IN" sz="2200" b="1" dirty="0"/>
                        <a:t>5 or more years</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200" b="0" dirty="0"/>
                        <a:t>331</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3" name="Content Placeholder 2"/>
          <p:cNvSpPr>
            <a:spLocks noGrp="1"/>
          </p:cNvSpPr>
          <p:nvPr>
            <p:ph idx="1"/>
          </p:nvPr>
        </p:nvSpPr>
        <p:spPr>
          <a:xfrm>
            <a:off x="457200" y="4572000"/>
            <a:ext cx="8229600" cy="685800"/>
          </a:xfrm>
        </p:spPr>
        <p:txBody>
          <a:bodyPr/>
          <a:lstStyle/>
          <a:p>
            <a:pPr marL="0" indent="0">
              <a:buNone/>
            </a:pPr>
            <a:r>
              <a:rPr lang="en-US" sz="2200" dirty="0"/>
              <a:t>Test the claim that the distribution is different today than it was in 2000 at the </a:t>
            </a:r>
            <a:r>
              <a:rPr lang="el-GR" sz="2200" i="1" dirty="0">
                <a:sym typeface="Symbol" pitchFamily="18" charset="2"/>
              </a:rPr>
              <a:t>α</a:t>
            </a:r>
            <a:r>
              <a:rPr lang="en-US" sz="2200" i="1" dirty="0">
                <a:sym typeface="Symbol" pitchFamily="18" charset="2"/>
              </a:rPr>
              <a:t> </a:t>
            </a:r>
            <a:r>
              <a:rPr lang="en-US" sz="2200" dirty="0">
                <a:sym typeface="Symbol" pitchFamily="18" charset="2"/>
              </a:rPr>
              <a:t>= 0.05 level of significance.</a:t>
            </a:r>
            <a:endParaRPr lang="en-US" sz="2200" dirty="0"/>
          </a:p>
        </p:txBody>
      </p:sp>
    </p:spTree>
    <p:extLst>
      <p:ext uri="{BB962C8B-B14F-4D97-AF65-F5344CB8AC3E}">
        <p14:creationId xmlns:p14="http://schemas.microsoft.com/office/powerpoint/2010/main" val="145650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(25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a:lnSpc>
                <a:spcPct val="90000"/>
              </a:lnSpc>
              <a:spcBef>
                <a:spcPct val="50000"/>
              </a:spcBef>
              <a:buClr>
                <a:schemeClr val="bg1"/>
              </a:buClr>
              <a:buNone/>
            </a:pPr>
            <a:r>
              <a:rPr lang="en-US" sz="2400" b="1" dirty="0"/>
              <a:t>Solution</a:t>
            </a:r>
            <a:endParaRPr lang="en-US" sz="2400" b="1" dirty="0">
              <a:ea typeface="ＭＳ Ｐゴシック" pitchFamily="34" charset="-128"/>
            </a:endParaRPr>
          </a:p>
          <a:p>
            <a:pPr marL="1033463" indent="-1033463">
              <a:lnSpc>
                <a:spcPct val="90000"/>
              </a:lnSpc>
              <a:spcBef>
                <a:spcPct val="50000"/>
              </a:spcBef>
              <a:buClr>
                <a:schemeClr val="bg1"/>
              </a:buClr>
              <a:buNone/>
            </a:pPr>
            <a:r>
              <a:rPr lang="en-US" sz="2200" b="1" dirty="0">
                <a:ea typeface="ＭＳ Ｐゴシック" pitchFamily="34" charset="-128"/>
              </a:rPr>
              <a:t>Step 1: </a:t>
            </a:r>
            <a:r>
              <a:rPr lang="en-US" sz="2200" dirty="0">
                <a:ea typeface="ＭＳ Ｐゴシック" pitchFamily="34" charset="-128"/>
              </a:rPr>
              <a:t>We want to know if the distribution today is different than it was in 2000. The hypotheses are then:</a:t>
            </a:r>
          </a:p>
          <a:p>
            <a:pPr marL="1024128" lvl="2" indent="0">
              <a:lnSpc>
                <a:spcPct val="90000"/>
              </a:lnSpc>
              <a:spcBef>
                <a:spcPct val="50000"/>
              </a:spcBef>
              <a:buClr>
                <a:schemeClr val="bg1"/>
              </a:buClr>
              <a:buNone/>
            </a:pPr>
            <a:r>
              <a:rPr lang="en-US" sz="2200" i="1" dirty="0">
                <a:ea typeface="ＭＳ Ｐゴシック" pitchFamily="34" charset="-128"/>
              </a:rPr>
              <a:t>H</a:t>
            </a:r>
            <a:r>
              <a:rPr lang="en-US" sz="2200" baseline="-25000" dirty="0">
                <a:ea typeface="ＭＳ Ｐゴシック" pitchFamily="34" charset="-128"/>
              </a:rPr>
              <a:t>0</a:t>
            </a:r>
            <a:r>
              <a:rPr lang="en-US" sz="2200" dirty="0">
                <a:ea typeface="ＭＳ Ｐゴシック" pitchFamily="34" charset="-128"/>
              </a:rPr>
              <a:t>: The distribution for the number of years care-giving grandparents are responsible for their grandchildren is the same today as it was in 2000</a:t>
            </a:r>
          </a:p>
          <a:p>
            <a:pPr marL="1024128" lvl="2" indent="0">
              <a:lnSpc>
                <a:spcPct val="90000"/>
              </a:lnSpc>
              <a:spcBef>
                <a:spcPct val="50000"/>
              </a:spcBef>
              <a:buClr>
                <a:schemeClr val="bg1"/>
              </a:buClr>
              <a:buNone/>
            </a:pPr>
            <a:r>
              <a:rPr lang="en-US" sz="2200" i="1" dirty="0">
                <a:ea typeface="ＭＳ Ｐゴシック" pitchFamily="34" charset="-128"/>
              </a:rPr>
              <a:t>H</a:t>
            </a:r>
            <a:r>
              <a:rPr lang="en-US" sz="2200" baseline="-25000" dirty="0">
                <a:ea typeface="ＭＳ Ｐゴシック" pitchFamily="34" charset="-128"/>
              </a:rPr>
              <a:t>1</a:t>
            </a:r>
            <a:r>
              <a:rPr lang="en-US" sz="2200" dirty="0">
                <a:ea typeface="ＭＳ Ｐゴシック" pitchFamily="34" charset="-128"/>
              </a:rPr>
              <a:t>: The distribution for the number of years care-giving grandparents are responsible for their grandchildren is different today than it was in 2000</a:t>
            </a:r>
          </a:p>
        </p:txBody>
      </p:sp>
    </p:spTree>
    <p:extLst>
      <p:ext uri="{BB962C8B-B14F-4D97-AF65-F5344CB8AC3E}">
        <p14:creationId xmlns:p14="http://schemas.microsoft.com/office/powerpoint/2010/main" val="29076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(26 of 32)</a:t>
            </a:r>
            <a:endParaRPr lang="en-US" sz="2000" b="0" dirty="0">
              <a:latin typeface="+mj-lt"/>
            </a:endParaRPr>
          </a:p>
        </p:txBody>
      </p:sp>
      <p:sp>
        <p:nvSpPr>
          <p:cNvPr id="3" name="Content Placeholder 2"/>
          <p:cNvSpPr>
            <a:spLocks noGrp="1"/>
          </p:cNvSpPr>
          <p:nvPr>
            <p:ph idx="1"/>
          </p:nvPr>
        </p:nvSpPr>
        <p:spPr>
          <a:xfrm>
            <a:off x="457200" y="1600200"/>
            <a:ext cx="8229600" cy="1905000"/>
          </a:xfrm>
        </p:spPr>
        <p:txBody>
          <a:bodyPr/>
          <a:lstStyle/>
          <a:p>
            <a:pPr marL="0" indent="0">
              <a:lnSpc>
                <a:spcPct val="90000"/>
              </a:lnSpc>
              <a:spcBef>
                <a:spcPct val="50000"/>
              </a:spcBef>
              <a:buClr>
                <a:schemeClr val="bg1"/>
              </a:buClr>
              <a:buNone/>
            </a:pPr>
            <a:r>
              <a:rPr lang="en-US" sz="2400" b="1" dirty="0"/>
              <a:t>Solution</a:t>
            </a:r>
            <a:endParaRPr lang="en-US" sz="2400" b="1" dirty="0">
              <a:ea typeface="ＭＳ Ｐゴシック" pitchFamily="34" charset="-128"/>
            </a:endParaRPr>
          </a:p>
          <a:p>
            <a:pPr marL="0" indent="0">
              <a:lnSpc>
                <a:spcPct val="90000"/>
              </a:lnSpc>
              <a:spcBef>
                <a:spcPct val="50000"/>
              </a:spcBef>
              <a:buClr>
                <a:schemeClr val="bg1"/>
              </a:buClr>
              <a:buNone/>
            </a:pPr>
            <a:r>
              <a:rPr lang="en-US" sz="2200" b="1" dirty="0">
                <a:ea typeface="ＭＳ Ｐゴシック" pitchFamily="34" charset="-128"/>
                <a:sym typeface="Symbol" pitchFamily="18" charset="2"/>
              </a:rPr>
              <a:t>Step 2: </a:t>
            </a:r>
            <a:r>
              <a:rPr lang="en-US" sz="2200" dirty="0">
                <a:ea typeface="ＭＳ Ｐゴシック" pitchFamily="34" charset="-128"/>
                <a:sym typeface="Symbol" pitchFamily="18" charset="2"/>
              </a:rPr>
              <a:t>The level of significance is </a:t>
            </a:r>
            <a:r>
              <a:rPr lang="el-GR" sz="2200" i="1" dirty="0">
                <a:ea typeface="ＭＳ Ｐゴシック" pitchFamily="34" charset="-128"/>
                <a:sym typeface="Symbol" pitchFamily="18" charset="2"/>
              </a:rPr>
              <a:t>α </a:t>
            </a:r>
            <a:r>
              <a:rPr lang="en-US" sz="2200" dirty="0">
                <a:ea typeface="ＭＳ Ｐゴシック" pitchFamily="34" charset="-128"/>
                <a:sym typeface="Symbol" pitchFamily="18" charset="2"/>
              </a:rPr>
              <a:t>=</a:t>
            </a:r>
            <a:r>
              <a:rPr lang="el-GR" sz="2200" dirty="0">
                <a:ea typeface="ＭＳ Ｐゴシック" pitchFamily="34" charset="-128"/>
                <a:sym typeface="Symbol" pitchFamily="18" charset="2"/>
              </a:rPr>
              <a:t> </a:t>
            </a:r>
            <a:r>
              <a:rPr lang="en-US" sz="2200" dirty="0">
                <a:ea typeface="ＭＳ Ｐゴシック" pitchFamily="34" charset="-128"/>
                <a:sym typeface="Symbol" pitchFamily="18" charset="2"/>
              </a:rPr>
              <a:t>0.05.</a:t>
            </a:r>
          </a:p>
          <a:p>
            <a:pPr marL="609600" indent="-609600">
              <a:spcBef>
                <a:spcPct val="50000"/>
              </a:spcBef>
              <a:buClr>
                <a:schemeClr val="bg1"/>
              </a:buClr>
              <a:buFontTx/>
              <a:buNone/>
            </a:pPr>
            <a:r>
              <a:rPr lang="en-US" sz="2200" b="1" dirty="0">
                <a:ea typeface="ＭＳ Ｐゴシック" pitchFamily="34" charset="-128"/>
                <a:sym typeface="Symbol" pitchFamily="18" charset="2"/>
              </a:rPr>
              <a:t>Step 3:</a:t>
            </a:r>
          </a:p>
          <a:p>
            <a:pPr marL="457200" indent="-457200">
              <a:spcBef>
                <a:spcPct val="50000"/>
              </a:spcBef>
              <a:buSzPct val="100000"/>
              <a:buFont typeface="+mj-lt"/>
              <a:buAutoNum type="alphaLcParenR"/>
            </a:pPr>
            <a:r>
              <a:rPr lang="en-US" sz="2200" dirty="0">
                <a:ea typeface="ＭＳ Ｐゴシック" pitchFamily="34" charset="-128"/>
                <a:sym typeface="Symbol" pitchFamily="18" charset="2"/>
              </a:rPr>
              <a:t>The expected counts were computed in Example 1.</a:t>
            </a:r>
          </a:p>
        </p:txBody>
      </p:sp>
      <p:graphicFrame>
        <p:nvGraphicFramePr>
          <p:cNvPr id="4" name="Table 3"/>
          <p:cNvGraphicFramePr>
            <a:graphicFrameLocks noGrp="1"/>
          </p:cNvGraphicFramePr>
          <p:nvPr>
            <p:extLst>
              <p:ext uri="{D42A27DB-BD31-4B8C-83A1-F6EECF244321}">
                <p14:modId xmlns:p14="http://schemas.microsoft.com/office/powerpoint/2010/main" val="1527891490"/>
              </p:ext>
            </p:extLst>
          </p:nvPr>
        </p:nvGraphicFramePr>
        <p:xfrm>
          <a:off x="1485900" y="3749040"/>
          <a:ext cx="6172200" cy="2468880"/>
        </p:xfrm>
        <a:graphic>
          <a:graphicData uri="http://schemas.openxmlformats.org/drawingml/2006/table">
            <a:tbl>
              <a:tblPr firstRow="1"/>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641903">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dirty="0">
                          <a:ln>
                            <a:noFill/>
                          </a:ln>
                          <a:solidFill>
                            <a:schemeClr val="tx1"/>
                          </a:solidFill>
                          <a:effectLst/>
                          <a:latin typeface="+mn-lt"/>
                          <a:ea typeface="ＭＳ Ｐゴシック" pitchFamily="34" charset="-128"/>
                        </a:rPr>
                        <a:t>Number of Years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dirty="0">
                          <a:ln>
                            <a:noFill/>
                          </a:ln>
                          <a:solidFill>
                            <a:schemeClr val="tx1"/>
                          </a:solidFill>
                          <a:effectLst/>
                          <a:latin typeface="+mn-lt"/>
                          <a:ea typeface="ＭＳ Ｐゴシック" pitchFamily="34" charset="-128"/>
                        </a:rPr>
                        <a:t>Observed Counts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dirty="0">
                          <a:ln>
                            <a:noFill/>
                          </a:ln>
                          <a:solidFill>
                            <a:schemeClr val="tx1"/>
                          </a:solidFill>
                          <a:effectLst/>
                          <a:latin typeface="+mn-lt"/>
                          <a:ea typeface="ＭＳ Ｐゴシック" pitchFamily="34" charset="-128"/>
                        </a:rPr>
                        <a:t>Expected Counts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8901">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dirty="0">
                          <a:ln>
                            <a:noFill/>
                          </a:ln>
                          <a:solidFill>
                            <a:schemeClr val="tx1"/>
                          </a:solidFill>
                          <a:effectLst/>
                          <a:latin typeface="+mn-lt"/>
                          <a:ea typeface="ＭＳ Ｐゴシック" pitchFamily="34" charset="-128"/>
                        </a:rPr>
                        <a:t>&lt;1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252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228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140">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dirty="0">
                          <a:ln>
                            <a:noFill/>
                          </a:ln>
                          <a:solidFill>
                            <a:schemeClr val="tx1"/>
                          </a:solidFill>
                          <a:effectLst/>
                          <a:latin typeface="+mn-lt"/>
                          <a:ea typeface="ＭＳ Ｐゴシック" pitchFamily="34" charset="-128"/>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239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40">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dirty="0">
                          <a:ln>
                            <a:noFill/>
                          </a:ln>
                          <a:solidFill>
                            <a:schemeClr val="tx1"/>
                          </a:solidFill>
                          <a:effectLst/>
                          <a:latin typeface="+mn-lt"/>
                          <a:ea typeface="ＭＳ Ｐゴシック" pitchFamily="34" charset="-128"/>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162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176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140">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1" i="0" u="none" strike="noStrike" cap="none" normalizeH="0" baseline="0">
                          <a:ln>
                            <a:noFill/>
                          </a:ln>
                          <a:solidFill>
                            <a:schemeClr val="tx1"/>
                          </a:solidFill>
                          <a:effectLst/>
                          <a:latin typeface="+mn-lt"/>
                          <a:ea typeface="ＭＳ Ｐゴシック" pitchFamily="34"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a:ln>
                            <a:noFill/>
                          </a:ln>
                          <a:solidFill>
                            <a:schemeClr val="tx1"/>
                          </a:solidFill>
                          <a:effectLst/>
                          <a:latin typeface="+mn-lt"/>
                          <a:ea typeface="ＭＳ Ｐゴシック" pitchFamily="34" charset="-128"/>
                        </a:rPr>
                        <a:t>331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6600"/>
                        </a:buClr>
                        <a:buSzTx/>
                        <a:buFontTx/>
                        <a:buNone/>
                        <a:tabLst/>
                      </a:pPr>
                      <a:r>
                        <a:rPr kumimoji="0" lang="en-US" sz="2200" b="0" i="0" u="none" strike="noStrike" cap="none" normalizeH="0" baseline="0" dirty="0">
                          <a:ln>
                            <a:noFill/>
                          </a:ln>
                          <a:solidFill>
                            <a:schemeClr val="tx1"/>
                          </a:solidFill>
                          <a:effectLst/>
                          <a:latin typeface="+mn-lt"/>
                          <a:ea typeface="ＭＳ Ｐゴシック" pitchFamily="34" charset="-128"/>
                        </a:rPr>
                        <a:t>357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0410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(27 of 32)</a:t>
            </a:r>
            <a:endParaRPr lang="en-US" sz="2000" b="0" dirty="0">
              <a:latin typeface="+mj-lt"/>
            </a:endParaRPr>
          </a:p>
        </p:txBody>
      </p:sp>
      <p:sp>
        <p:nvSpPr>
          <p:cNvPr id="3" name="Content Placeholder 2"/>
          <p:cNvSpPr>
            <a:spLocks noGrp="1"/>
          </p:cNvSpPr>
          <p:nvPr>
            <p:ph idx="1"/>
          </p:nvPr>
        </p:nvSpPr>
        <p:spPr>
          <a:xfrm>
            <a:off x="457200" y="1600200"/>
            <a:ext cx="8229600" cy="1600200"/>
          </a:xfrm>
        </p:spPr>
        <p:txBody>
          <a:bodyPr/>
          <a:lstStyle/>
          <a:p>
            <a:pPr marL="0" indent="0">
              <a:lnSpc>
                <a:spcPct val="90000"/>
              </a:lnSpc>
              <a:spcBef>
                <a:spcPct val="50000"/>
              </a:spcBef>
              <a:buClr>
                <a:schemeClr val="bg1"/>
              </a:buClr>
              <a:buNone/>
            </a:pPr>
            <a:r>
              <a:rPr lang="en-US" sz="2400" b="1" dirty="0"/>
              <a:t>Solution</a:t>
            </a:r>
          </a:p>
          <a:p>
            <a:pPr marL="0" indent="0">
              <a:lnSpc>
                <a:spcPct val="90000"/>
              </a:lnSpc>
              <a:spcBef>
                <a:spcPct val="50000"/>
              </a:spcBef>
              <a:buClr>
                <a:schemeClr val="bg1"/>
              </a:buClr>
              <a:buNone/>
            </a:pPr>
            <a:r>
              <a:rPr lang="en-US" sz="2200" b="1" dirty="0">
                <a:ea typeface="ＭＳ Ｐゴシック" pitchFamily="34" charset="-128"/>
                <a:sym typeface="Symbol" pitchFamily="18" charset="2"/>
              </a:rPr>
              <a:t>Step 3:</a:t>
            </a:r>
          </a:p>
          <a:p>
            <a:pPr marL="0" indent="0">
              <a:lnSpc>
                <a:spcPct val="90000"/>
              </a:lnSpc>
              <a:spcBef>
                <a:spcPct val="50000"/>
              </a:spcBef>
              <a:buClr>
                <a:schemeClr val="bg1"/>
              </a:buClr>
              <a:buNone/>
            </a:pPr>
            <a:r>
              <a:rPr lang="en-US" sz="2200" dirty="0">
                <a:ea typeface="ＭＳ Ｐゴシック" pitchFamily="34" charset="-128"/>
                <a:sym typeface="Symbol" pitchFamily="18" charset="2"/>
              </a:rPr>
              <a:t>Since all expected counts are greater than or equal to 5, the requirements for the goodness-of-fit test are satisfied.</a:t>
            </a:r>
          </a:p>
        </p:txBody>
      </p:sp>
      <p:pic>
        <p:nvPicPr>
          <p:cNvPr id="4" name="Picture 3" descr="chi sub 0, squared = (252 minus 228) squared, over 228, + (255 minus 239) squared, over 239, + (162 minus 176) squared, over 176, + (331 minus 357) squared, over 357 = 6.6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18" y="3370796"/>
            <a:ext cx="7171370" cy="2521903"/>
          </a:xfrm>
          <a:prstGeom prst="rect">
            <a:avLst/>
          </a:prstGeom>
        </p:spPr>
      </p:pic>
    </p:spTree>
    <p:extLst>
      <p:ext uri="{BB962C8B-B14F-4D97-AF65-F5344CB8AC3E}">
        <p14:creationId xmlns:p14="http://schemas.microsoft.com/office/powerpoint/2010/main" val="405314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(30 of 32)</a:t>
            </a:r>
            <a:endParaRPr lang="en-US" sz="2000" b="0" dirty="0">
              <a:latin typeface="+mj-lt"/>
            </a:endParaRPr>
          </a:p>
        </p:txBody>
      </p:sp>
      <p:sp>
        <p:nvSpPr>
          <p:cNvPr id="3" name="Content Placeholder 2"/>
          <p:cNvSpPr>
            <a:spLocks noGrp="1"/>
          </p:cNvSpPr>
          <p:nvPr>
            <p:ph idx="1"/>
          </p:nvPr>
        </p:nvSpPr>
        <p:spPr>
          <a:xfrm>
            <a:off x="457200" y="1600200"/>
            <a:ext cx="8229600" cy="370400"/>
          </a:xfrm>
        </p:spPr>
        <p:txBody>
          <a:bodyPr/>
          <a:lstStyle/>
          <a:p>
            <a:pPr marL="0" indent="0">
              <a:lnSpc>
                <a:spcPct val="90000"/>
              </a:lnSpc>
              <a:spcBef>
                <a:spcPct val="50000"/>
              </a:spcBef>
              <a:buClr>
                <a:schemeClr val="bg1"/>
              </a:buClr>
              <a:buNone/>
            </a:pPr>
            <a:r>
              <a:rPr lang="en-US" sz="2400" b="1" dirty="0"/>
              <a:t>Solution: </a:t>
            </a:r>
            <a:r>
              <a:rPr lang="en-US" sz="2400" b="1" i="1" dirty="0"/>
              <a:t>P</a:t>
            </a:r>
            <a:r>
              <a:rPr lang="en-US" sz="2400" b="1" dirty="0"/>
              <a:t>-value Approach</a:t>
            </a:r>
            <a:endParaRPr lang="en-US" sz="2200" b="1" dirty="0">
              <a:ea typeface="ＭＳ Ｐゴシック" pitchFamily="34" charset="-128"/>
            </a:endParaRPr>
          </a:p>
        </p:txBody>
      </p:sp>
      <p:pic>
        <p:nvPicPr>
          <p:cNvPr id="5" name="Picture 4" descr="Step 4: There are k = 4 categories. The P-value is the area under the chi-square distribution with 4 minus 1 = 3 degrees of freedom to the right of chi sub 0, squared = 6.605. Thus, P-value approximately equal to 0.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2133600"/>
            <a:ext cx="8114836" cy="959525"/>
          </a:xfrm>
          <a:prstGeom prst="rect">
            <a:avLst/>
          </a:prstGeom>
        </p:spPr>
      </p:pic>
      <p:pic>
        <p:nvPicPr>
          <p:cNvPr id="7" name="Picture 5" descr="A diagram of a right-tailed chi-square distribution curve. A point approximately two-thirds to the right of mean is labeled, 6.605. The area beyond it is shaded and labeled, P-value."/>
          <p:cNvPicPr>
            <a:picLocks noChangeAspect="1" noChangeArrowheads="1"/>
          </p:cNvPicPr>
          <p:nvPr/>
        </p:nvPicPr>
        <p:blipFill>
          <a:blip r:embed="rId3"/>
          <a:srcRect/>
          <a:stretch>
            <a:fillRect/>
          </a:stretch>
        </p:blipFill>
        <p:spPr bwMode="auto">
          <a:xfrm>
            <a:off x="2472264" y="3228088"/>
            <a:ext cx="4199472" cy="3172712"/>
          </a:xfrm>
          <a:prstGeom prst="rect">
            <a:avLst/>
          </a:prstGeom>
          <a:noFill/>
          <a:ln w="9525">
            <a:noFill/>
            <a:miter lim="800000"/>
            <a:headEnd/>
            <a:tailEnd/>
          </a:ln>
        </p:spPr>
      </p:pic>
    </p:spTree>
    <p:extLst>
      <p:ext uri="{BB962C8B-B14F-4D97-AF65-F5344CB8AC3E}">
        <p14:creationId xmlns:p14="http://schemas.microsoft.com/office/powerpoint/2010/main" val="34674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rPr>
              <a:t>Learning Objective</a:t>
            </a:r>
          </a:p>
        </p:txBody>
      </p:sp>
      <p:sp>
        <p:nvSpPr>
          <p:cNvPr id="3" name="Learning Objective List"/>
          <p:cNvSpPr>
            <a:spLocks noGrp="1"/>
          </p:cNvSpPr>
          <p:nvPr>
            <p:ph idx="1"/>
          </p:nvPr>
        </p:nvSpPr>
        <p:spPr/>
        <p:txBody>
          <a:bodyPr/>
          <a:lstStyle/>
          <a:p>
            <a:pPr marL="0" indent="0">
              <a:spcBef>
                <a:spcPct val="0"/>
              </a:spcBef>
              <a:buNone/>
            </a:pPr>
            <a:r>
              <a:rPr lang="en-US" sz="2400" dirty="0">
                <a:solidFill>
                  <a:srgbClr val="007FA3"/>
                </a:solidFill>
              </a:rPr>
              <a:t>1. </a:t>
            </a:r>
            <a:r>
              <a:rPr lang="en-US" sz="2400" dirty="0">
                <a:ea typeface="ＭＳ Ｐゴシック" pitchFamily="34" charset="-128"/>
              </a:rPr>
              <a:t>Perform a goodness-of-fit test</a:t>
            </a:r>
          </a:p>
        </p:txBody>
      </p:sp>
    </p:spTree>
    <p:extLst>
      <p:ext uri="{BB962C8B-B14F-4D97-AF65-F5344CB8AC3E}">
        <p14:creationId xmlns:p14="http://schemas.microsoft.com/office/powerpoint/2010/main" val="374851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(31 of 32)</a:t>
            </a:r>
            <a:endParaRPr lang="en-US" sz="2000" b="0" dirty="0">
              <a:latin typeface="+mj-lt"/>
            </a:endParaRPr>
          </a:p>
        </p:txBody>
      </p:sp>
      <p:sp>
        <p:nvSpPr>
          <p:cNvPr id="3" name="Content Placeholder 2"/>
          <p:cNvSpPr>
            <a:spLocks noGrp="1"/>
          </p:cNvSpPr>
          <p:nvPr>
            <p:ph idx="1"/>
          </p:nvPr>
        </p:nvSpPr>
        <p:spPr>
          <a:xfrm>
            <a:off x="457200" y="1600200"/>
            <a:ext cx="8077200" cy="4800600"/>
          </a:xfrm>
        </p:spPr>
        <p:txBody>
          <a:bodyPr/>
          <a:lstStyle/>
          <a:p>
            <a:pPr marL="0" indent="0">
              <a:lnSpc>
                <a:spcPct val="90000"/>
              </a:lnSpc>
              <a:spcBef>
                <a:spcPct val="50000"/>
              </a:spcBef>
              <a:buClr>
                <a:schemeClr val="bg1"/>
              </a:buClr>
              <a:buNone/>
            </a:pPr>
            <a:r>
              <a:rPr lang="en-US" sz="2400" b="1" dirty="0"/>
              <a:t>Solution: </a:t>
            </a:r>
            <a:r>
              <a:rPr lang="en-US" sz="2400" b="1" i="1" dirty="0"/>
              <a:t>P</a:t>
            </a:r>
            <a:r>
              <a:rPr lang="en-US" sz="2400" b="1" dirty="0"/>
              <a:t>-value Approach</a:t>
            </a:r>
          </a:p>
          <a:p>
            <a:pPr marL="0" indent="0">
              <a:lnSpc>
                <a:spcPct val="90000"/>
              </a:lnSpc>
              <a:spcBef>
                <a:spcPct val="50000"/>
              </a:spcBef>
              <a:buClr>
                <a:schemeClr val="bg1"/>
              </a:buClr>
              <a:buNone/>
            </a:pPr>
            <a:r>
              <a:rPr lang="en-US" sz="2200" dirty="0">
                <a:ea typeface="ＭＳ Ｐゴシック" pitchFamily="34" charset="-128"/>
              </a:rPr>
              <a:t>Since the </a:t>
            </a:r>
            <a:r>
              <a:rPr lang="en-US" sz="2200" i="1" dirty="0">
                <a:ea typeface="ＭＳ Ｐゴシック" pitchFamily="34" charset="-128"/>
              </a:rPr>
              <a:t>P</a:t>
            </a:r>
            <a:r>
              <a:rPr lang="en-US" sz="2200" dirty="0">
                <a:ea typeface="ＭＳ Ｐゴシック" pitchFamily="34" charset="-128"/>
              </a:rPr>
              <a:t>-value ≈ 0.09 is greater than the level of significance </a:t>
            </a:r>
            <a:r>
              <a:rPr lang="el-GR" sz="2200" i="1" dirty="0">
                <a:ea typeface="ＭＳ Ｐゴシック" pitchFamily="34" charset="-128"/>
                <a:sym typeface="Symbol" pitchFamily="18" charset="2"/>
              </a:rPr>
              <a:t>α</a:t>
            </a:r>
            <a:r>
              <a:rPr lang="en-US" sz="2200" i="1" dirty="0">
                <a:ea typeface="ＭＳ Ｐゴシック" pitchFamily="34" charset="-128"/>
                <a:sym typeface="Symbol" pitchFamily="18" charset="2"/>
              </a:rPr>
              <a:t> </a:t>
            </a:r>
            <a:r>
              <a:rPr lang="en-US" sz="2200" dirty="0">
                <a:ea typeface="ＭＳ Ｐゴシック" pitchFamily="34" charset="-128"/>
                <a:sym typeface="Symbol" pitchFamily="18" charset="2"/>
              </a:rPr>
              <a:t>= 0.05,</a:t>
            </a:r>
            <a:r>
              <a:rPr lang="en-US" sz="2200" i="1" dirty="0">
                <a:ea typeface="ＭＳ Ｐゴシック" pitchFamily="34" charset="-128"/>
              </a:rPr>
              <a:t> </a:t>
            </a:r>
            <a:r>
              <a:rPr lang="en-US" sz="2200" dirty="0">
                <a:ea typeface="ＭＳ Ｐゴシック" pitchFamily="34" charset="-128"/>
              </a:rPr>
              <a:t>we fail to reject the null hypothesis.</a:t>
            </a:r>
            <a:endParaRPr lang="en-US" sz="2200" b="1" dirty="0">
              <a:ea typeface="ＭＳ Ｐゴシック" pitchFamily="34" charset="-128"/>
            </a:endParaRPr>
          </a:p>
        </p:txBody>
      </p:sp>
    </p:spTree>
    <p:extLst>
      <p:ext uri="{BB962C8B-B14F-4D97-AF65-F5344CB8AC3E}">
        <p14:creationId xmlns:p14="http://schemas.microsoft.com/office/powerpoint/2010/main" val="83828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(32 of 32)</a:t>
            </a:r>
            <a:endParaRPr lang="en-US" sz="2000" b="0" dirty="0">
              <a:latin typeface="+mj-lt"/>
            </a:endParaRPr>
          </a:p>
        </p:txBody>
      </p:sp>
      <p:sp>
        <p:nvSpPr>
          <p:cNvPr id="3" name="Content Placeholder 2"/>
          <p:cNvSpPr>
            <a:spLocks noGrp="1"/>
          </p:cNvSpPr>
          <p:nvPr>
            <p:ph idx="1"/>
          </p:nvPr>
        </p:nvSpPr>
        <p:spPr>
          <a:xfrm>
            <a:off x="457200" y="1600200"/>
            <a:ext cx="8001000" cy="4800600"/>
          </a:xfrm>
        </p:spPr>
        <p:txBody>
          <a:bodyPr/>
          <a:lstStyle/>
          <a:p>
            <a:pPr marL="0" indent="0">
              <a:lnSpc>
                <a:spcPct val="90000"/>
              </a:lnSpc>
              <a:spcBef>
                <a:spcPct val="50000"/>
              </a:spcBef>
              <a:buClr>
                <a:schemeClr val="bg1"/>
              </a:buClr>
              <a:buNone/>
            </a:pPr>
            <a:r>
              <a:rPr lang="en-US" sz="2400" b="1" dirty="0"/>
              <a:t>Solution</a:t>
            </a:r>
          </a:p>
          <a:p>
            <a:pPr marL="1033463" indent="-1033463">
              <a:spcBef>
                <a:spcPct val="50000"/>
              </a:spcBef>
              <a:buClr>
                <a:schemeClr val="bg1"/>
              </a:buClr>
              <a:buNone/>
            </a:pPr>
            <a:r>
              <a:rPr lang="en-US" sz="2200" b="1" dirty="0">
                <a:ea typeface="ＭＳ Ｐゴシック" pitchFamily="34" charset="-128"/>
              </a:rPr>
              <a:t>Step </a:t>
            </a:r>
            <a:r>
              <a:rPr lang="el-GR" sz="2200" b="1" dirty="0">
                <a:ea typeface="ＭＳ Ｐゴシック" pitchFamily="34" charset="-128"/>
              </a:rPr>
              <a:t>5</a:t>
            </a:r>
            <a:r>
              <a:rPr lang="en-US" sz="2200" b="1" dirty="0">
                <a:ea typeface="ＭＳ Ｐゴシック" pitchFamily="34" charset="-128"/>
              </a:rPr>
              <a:t>: </a:t>
            </a:r>
            <a:r>
              <a:rPr lang="en-US" sz="2200" dirty="0">
                <a:ea typeface="ＭＳ Ｐゴシック" pitchFamily="34" charset="-128"/>
              </a:rPr>
              <a:t>There is insufficient evidence to conclude that the distribution for the number of years care-giving grandparents are responsible for their grandchildren is different today than it was in 2000 at the </a:t>
            </a:r>
            <a:r>
              <a:rPr lang="el-GR" sz="2200" i="1" dirty="0">
                <a:ea typeface="ＭＳ Ｐゴシック" pitchFamily="34" charset="-128"/>
                <a:sym typeface="Symbol" pitchFamily="18" charset="2"/>
              </a:rPr>
              <a:t>α</a:t>
            </a:r>
            <a:r>
              <a:rPr lang="en-US" sz="2200" i="1" dirty="0">
                <a:ea typeface="ＭＳ Ｐゴシック" pitchFamily="34" charset="-128"/>
                <a:sym typeface="Symbol" pitchFamily="18" charset="2"/>
              </a:rPr>
              <a:t> </a:t>
            </a:r>
            <a:r>
              <a:rPr lang="en-US" sz="2200" dirty="0">
                <a:ea typeface="ＭＳ Ｐゴシック" pitchFamily="34" charset="-128"/>
                <a:sym typeface="Symbol" pitchFamily="18" charset="2"/>
              </a:rPr>
              <a:t>= 0.05 level of significance.</a:t>
            </a:r>
          </a:p>
        </p:txBody>
      </p:sp>
    </p:spTree>
    <p:extLst>
      <p:ext uri="{BB962C8B-B14F-4D97-AF65-F5344CB8AC3E}">
        <p14:creationId xmlns:p14="http://schemas.microsoft.com/office/powerpoint/2010/main" val="3411992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p:txBody>
          <a:bodyPr/>
          <a:lstStyle/>
          <a:p>
            <a:r>
              <a:rPr lang="en-US" sz="2800" b="0" dirty="0">
                <a:latin typeface="+mj-lt"/>
                <a:ea typeface="ＭＳ Ｐゴシック" pitchFamily="34" charset="-128"/>
              </a:rPr>
              <a:t>Comparing Three or More Means (One-Way Analysis of Variance)</a:t>
            </a:r>
            <a:br>
              <a:rPr lang="en-US" b="0" dirty="0">
                <a:latin typeface="+mj-lt"/>
              </a:rPr>
            </a:br>
            <a:r>
              <a:rPr lang="en-US" sz="2600" b="0" dirty="0">
                <a:latin typeface="+mj-lt"/>
              </a:rPr>
              <a:t>Learning Objectives</a:t>
            </a:r>
          </a:p>
        </p:txBody>
      </p:sp>
      <p:sp>
        <p:nvSpPr>
          <p:cNvPr id="3" name="Learning Objective List"/>
          <p:cNvSpPr>
            <a:spLocks noGrp="1"/>
          </p:cNvSpPr>
          <p:nvPr>
            <p:ph idx="1"/>
          </p:nvPr>
        </p:nvSpPr>
        <p:spPr/>
        <p:txBody>
          <a:bodyPr/>
          <a:lstStyle/>
          <a:p>
            <a:pPr marL="0" indent="0">
              <a:spcBef>
                <a:spcPct val="20000"/>
              </a:spcBef>
              <a:buClr>
                <a:srgbClr val="CC6600"/>
              </a:buClr>
              <a:buNone/>
            </a:pPr>
            <a:r>
              <a:rPr lang="en-US" sz="2400" dirty="0">
                <a:solidFill>
                  <a:srgbClr val="007FA3"/>
                </a:solidFill>
              </a:rPr>
              <a:t>1. </a:t>
            </a:r>
            <a:r>
              <a:rPr lang="en-US" sz="2400" dirty="0">
                <a:ea typeface="ＭＳ Ｐゴシック" pitchFamily="34" charset="-128"/>
              </a:rPr>
              <a:t>Verify the requirements to perform a one-way ANOVA</a:t>
            </a:r>
            <a:endParaRPr lang="en-US" sz="2400" dirty="0"/>
          </a:p>
          <a:p>
            <a:pPr marL="341313" indent="-341313">
              <a:spcBef>
                <a:spcPct val="20000"/>
              </a:spcBef>
              <a:buClr>
                <a:srgbClr val="CC6600"/>
              </a:buClr>
              <a:buNone/>
            </a:pPr>
            <a:r>
              <a:rPr lang="en-US" sz="2400" dirty="0">
                <a:solidFill>
                  <a:srgbClr val="007FA3"/>
                </a:solidFill>
              </a:rPr>
              <a:t>2. </a:t>
            </a:r>
            <a:r>
              <a:rPr lang="en-US" sz="2400" dirty="0">
                <a:ea typeface="ＭＳ Ｐゴシック" pitchFamily="34" charset="-128"/>
              </a:rPr>
              <a:t>Test a hypothesis regarding three or more means using one-way ANOVA</a:t>
            </a:r>
            <a:endParaRPr lang="en-US" sz="2400" dirty="0"/>
          </a:p>
        </p:txBody>
      </p:sp>
    </p:spTree>
    <p:extLst>
      <p:ext uri="{BB962C8B-B14F-4D97-AF65-F5344CB8AC3E}">
        <p14:creationId xmlns:p14="http://schemas.microsoft.com/office/powerpoint/2010/main" val="405214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b="0" dirty="0">
                <a:latin typeface="+mj-lt"/>
              </a:rPr>
              <a:t>Introduction to the Practice of Statistics</a:t>
            </a:r>
            <a:br>
              <a:rPr lang="en-US" b="0" dirty="0">
                <a:latin typeface="+mj-lt"/>
              </a:rPr>
            </a:br>
            <a:r>
              <a:rPr lang="en-US" sz="2800" b="0" dirty="0">
                <a:latin typeface="+mj-lt"/>
              </a:rPr>
              <a:t>Introduction </a:t>
            </a:r>
            <a:r>
              <a:rPr lang="en-US" sz="2000" b="0" dirty="0">
                <a:latin typeface="+mj-lt"/>
              </a:rPr>
              <a:t>(1 of 2)</a:t>
            </a:r>
          </a:p>
        </p:txBody>
      </p:sp>
      <p:sp>
        <p:nvSpPr>
          <p:cNvPr id="3" name="Content Placeholder 2"/>
          <p:cNvSpPr>
            <a:spLocks noGrp="1"/>
          </p:cNvSpPr>
          <p:nvPr>
            <p:ph idx="1"/>
          </p:nvPr>
        </p:nvSpPr>
        <p:spPr>
          <a:xfrm>
            <a:off x="457200" y="1600200"/>
            <a:ext cx="8229600" cy="4724400"/>
          </a:xfrm>
        </p:spPr>
        <p:txBody>
          <a:bodyPr/>
          <a:lstStyle/>
          <a:p>
            <a:pPr marL="0" indent="0">
              <a:spcBef>
                <a:spcPct val="20000"/>
              </a:spcBef>
              <a:buClr>
                <a:srgbClr val="CC6600"/>
              </a:buClr>
              <a:buNone/>
            </a:pPr>
            <a:r>
              <a:rPr lang="en-US" sz="2400" b="1" dirty="0"/>
              <a:t>Analysis of Variance (ANOVA)</a:t>
            </a:r>
            <a:r>
              <a:rPr lang="en-US" sz="2400" dirty="0"/>
              <a:t> is an inferential method used to test the equality of three or more population means.</a:t>
            </a:r>
            <a:endParaRPr lang="en-US" sz="2400" b="1" dirty="0"/>
          </a:p>
        </p:txBody>
      </p:sp>
    </p:spTree>
    <p:extLst>
      <p:ext uri="{BB962C8B-B14F-4D97-AF65-F5344CB8AC3E}">
        <p14:creationId xmlns:p14="http://schemas.microsoft.com/office/powerpoint/2010/main" val="35105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b="0" dirty="0">
                <a:latin typeface="+mj-lt"/>
              </a:rPr>
              <a:t>Introduction to the Practice of Statistics</a:t>
            </a:r>
            <a:br>
              <a:rPr lang="en-US" b="0" dirty="0">
                <a:latin typeface="+mj-lt"/>
              </a:rPr>
            </a:br>
            <a:r>
              <a:rPr lang="en-US" sz="2800" b="0" dirty="0">
                <a:latin typeface="+mj-lt"/>
              </a:rPr>
              <a:t>Introduction </a:t>
            </a:r>
            <a:r>
              <a:rPr lang="en-US" sz="2000" b="0" dirty="0">
                <a:latin typeface="+mj-lt"/>
              </a:rPr>
              <a:t>(2 of 2)</a:t>
            </a:r>
          </a:p>
        </p:txBody>
      </p:sp>
      <p:sp>
        <p:nvSpPr>
          <p:cNvPr id="3" name="Content Placeholder 2"/>
          <p:cNvSpPr>
            <a:spLocks noGrp="1"/>
          </p:cNvSpPr>
          <p:nvPr>
            <p:ph idx="1"/>
          </p:nvPr>
        </p:nvSpPr>
        <p:spPr>
          <a:xfrm>
            <a:off x="457200" y="1600200"/>
            <a:ext cx="8229600" cy="4724400"/>
          </a:xfrm>
        </p:spPr>
        <p:txBody>
          <a:bodyPr/>
          <a:lstStyle/>
          <a:p>
            <a:pPr>
              <a:lnSpc>
                <a:spcPct val="90000"/>
              </a:lnSpc>
              <a:buNone/>
            </a:pPr>
            <a:r>
              <a:rPr lang="en-US" sz="2600" b="1" dirty="0">
                <a:ea typeface="ＭＳ Ｐゴシック" pitchFamily="34" charset="-128"/>
              </a:rPr>
              <a:t>CAUTION!</a:t>
            </a:r>
            <a:endParaRPr lang="en-US" sz="2600" dirty="0">
              <a:ea typeface="ＭＳ Ｐゴシック" pitchFamily="34" charset="-128"/>
            </a:endParaRPr>
          </a:p>
          <a:p>
            <a:pPr marL="0">
              <a:buNone/>
            </a:pPr>
            <a:r>
              <a:rPr lang="en-US" sz="2400" dirty="0">
                <a:ea typeface="ＭＳ Ｐゴシック" pitchFamily="34" charset="-128"/>
              </a:rPr>
              <a:t>Do not test </a:t>
            </a:r>
            <a:r>
              <a:rPr lang="en-US" sz="2400" i="1" dirty="0">
                <a:ea typeface="ＭＳ Ｐゴシック" pitchFamily="34" charset="-128"/>
              </a:rPr>
              <a:t>H</a:t>
            </a:r>
            <a:r>
              <a:rPr lang="en-US" sz="2400" baseline="-25000" dirty="0">
                <a:ea typeface="ＭＳ Ｐゴシック" pitchFamily="34" charset="-128"/>
              </a:rPr>
              <a:t>0</a:t>
            </a:r>
            <a:r>
              <a:rPr lang="en-US" sz="2400" dirty="0">
                <a:ea typeface="ＭＳ Ｐゴシック" pitchFamily="34" charset="-128"/>
              </a:rPr>
              <a:t>: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1</a:t>
            </a:r>
            <a:r>
              <a:rPr lang="el-GR" sz="2400" baseline="-25000" dirty="0">
                <a:ea typeface="ＭＳ Ｐゴシック" pitchFamily="34" charset="-128"/>
                <a:sym typeface="Symbol" pitchFamily="18" charset="2"/>
              </a:rPr>
              <a:t> </a:t>
            </a:r>
            <a:r>
              <a:rPr lang="en-US" sz="2400" dirty="0">
                <a:ea typeface="ＭＳ Ｐゴシック" pitchFamily="34" charset="-128"/>
                <a:sym typeface="Symbol" pitchFamily="18" charset="2"/>
              </a:rPr>
              <a:t>=</a:t>
            </a:r>
            <a:r>
              <a:rPr lang="el-GR" sz="2400" dirty="0">
                <a:ea typeface="ＭＳ Ｐゴシック" pitchFamily="34" charset="-128"/>
                <a:sym typeface="Symbol" pitchFamily="18" charset="2"/>
              </a:rPr>
              <a:t>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2</a:t>
            </a:r>
            <a:r>
              <a:rPr lang="el-GR" sz="2400" baseline="-25000" dirty="0">
                <a:ea typeface="ＭＳ Ｐゴシック" pitchFamily="34" charset="-128"/>
                <a:sym typeface="Symbol" pitchFamily="18" charset="2"/>
              </a:rPr>
              <a:t> </a:t>
            </a:r>
            <a:r>
              <a:rPr lang="en-US" sz="2400" dirty="0">
                <a:ea typeface="ＭＳ Ｐゴシック" pitchFamily="34" charset="-128"/>
                <a:sym typeface="Symbol" pitchFamily="18" charset="2"/>
              </a:rPr>
              <a:t>=</a:t>
            </a:r>
            <a:r>
              <a:rPr lang="el-GR" sz="2400" dirty="0">
                <a:ea typeface="ＭＳ Ｐゴシック" pitchFamily="34" charset="-128"/>
                <a:sym typeface="Symbol" pitchFamily="18" charset="2"/>
              </a:rPr>
              <a:t>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3 </a:t>
            </a:r>
            <a:r>
              <a:rPr lang="en-US" sz="2400" dirty="0">
                <a:ea typeface="ＭＳ Ｐゴシック" pitchFamily="34" charset="-128"/>
                <a:sym typeface="Symbol" pitchFamily="18" charset="2"/>
              </a:rPr>
              <a:t>by conducting three separate hypothesis tests, because the probability of making a Type I error will be much higher than </a:t>
            </a:r>
            <a:r>
              <a:rPr lang="el-GR" sz="2400" i="1" dirty="0">
                <a:ea typeface="ＭＳ Ｐゴシック" pitchFamily="34" charset="-128"/>
                <a:sym typeface="Symbol" pitchFamily="18" charset="2"/>
              </a:rPr>
              <a:t>α</a:t>
            </a:r>
            <a:r>
              <a:rPr lang="en-US" sz="2400" dirty="0">
                <a:ea typeface="ＭＳ Ｐゴシック" pitchFamily="34" charset="-128"/>
                <a:sym typeface="Symbol" pitchFamily="18" charset="2"/>
              </a:rPr>
              <a:t>.</a:t>
            </a:r>
            <a:endParaRPr lang="en-US" sz="2400" b="1" dirty="0">
              <a:ea typeface="ＭＳ Ｐゴシック" pitchFamily="34" charset="-128"/>
            </a:endParaRPr>
          </a:p>
        </p:txBody>
      </p:sp>
    </p:spTree>
    <p:extLst>
      <p:ext uri="{BB962C8B-B14F-4D97-AF65-F5344CB8AC3E}">
        <p14:creationId xmlns:p14="http://schemas.microsoft.com/office/powerpoint/2010/main" val="179730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(1 of 12)</a:t>
            </a:r>
          </a:p>
        </p:txBody>
      </p:sp>
      <p:sp>
        <p:nvSpPr>
          <p:cNvPr id="3" name="Content Placeholder 2"/>
          <p:cNvSpPr>
            <a:spLocks noGrp="1"/>
          </p:cNvSpPr>
          <p:nvPr>
            <p:ph idx="1"/>
          </p:nvPr>
        </p:nvSpPr>
        <p:spPr>
          <a:xfrm>
            <a:off x="457200" y="1600200"/>
            <a:ext cx="8229600" cy="4724400"/>
          </a:xfrm>
        </p:spPr>
        <p:txBody>
          <a:bodyPr/>
          <a:lstStyle/>
          <a:p>
            <a:pPr marL="0" indent="0">
              <a:spcBef>
                <a:spcPct val="20000"/>
              </a:spcBef>
              <a:buClr>
                <a:srgbClr val="CC6600"/>
              </a:buClr>
              <a:buNone/>
            </a:pPr>
            <a:r>
              <a:rPr lang="en-US" sz="2400" b="1" dirty="0"/>
              <a:t>Requirements of a One-Way ANOVA Test</a:t>
            </a:r>
            <a:endParaRPr lang="en-US" sz="2000" dirty="0">
              <a:ea typeface="ＭＳ Ｐゴシック" pitchFamily="34" charset="-128"/>
            </a:endParaRPr>
          </a:p>
          <a:p>
            <a:pPr marL="457200" indent="-457200">
              <a:lnSpc>
                <a:spcPct val="90000"/>
              </a:lnSpc>
              <a:buFont typeface="+mj-lt"/>
              <a:buAutoNum type="arabicPeriod"/>
            </a:pPr>
            <a:r>
              <a:rPr lang="en-US" sz="2200" dirty="0">
                <a:ea typeface="ＭＳ Ｐゴシック" pitchFamily="34" charset="-128"/>
              </a:rPr>
              <a:t>There must be </a:t>
            </a:r>
            <a:r>
              <a:rPr lang="en-US" sz="2200" i="1" dirty="0">
                <a:ea typeface="ＭＳ Ｐゴシック" pitchFamily="34" charset="-128"/>
              </a:rPr>
              <a:t>k </a:t>
            </a:r>
            <a:r>
              <a:rPr lang="en-US" sz="2200" dirty="0">
                <a:ea typeface="ＭＳ Ｐゴシック" pitchFamily="34" charset="-128"/>
              </a:rPr>
              <a:t>simple random samples; one from each of </a:t>
            </a:r>
            <a:r>
              <a:rPr lang="en-US" sz="2200" i="1" dirty="0">
                <a:ea typeface="ＭＳ Ｐゴシック" pitchFamily="34" charset="-128"/>
              </a:rPr>
              <a:t>k</a:t>
            </a:r>
            <a:r>
              <a:rPr lang="en-US" sz="2200" dirty="0">
                <a:ea typeface="ＭＳ Ｐゴシック" pitchFamily="34" charset="-128"/>
              </a:rPr>
              <a:t> populations or a randomized experiment with </a:t>
            </a:r>
            <a:r>
              <a:rPr lang="en-US" sz="2200" i="1" dirty="0">
                <a:ea typeface="ＭＳ Ｐゴシック" pitchFamily="34" charset="-128"/>
              </a:rPr>
              <a:t>k</a:t>
            </a:r>
            <a:r>
              <a:rPr lang="en-US" sz="2200" dirty="0">
                <a:ea typeface="ＭＳ Ｐゴシック" pitchFamily="34" charset="-128"/>
              </a:rPr>
              <a:t> treatments.</a:t>
            </a:r>
          </a:p>
          <a:p>
            <a:pPr marL="457200" indent="-457200">
              <a:lnSpc>
                <a:spcPct val="90000"/>
              </a:lnSpc>
              <a:buFont typeface="+mj-lt"/>
              <a:buAutoNum type="arabicPeriod"/>
            </a:pPr>
            <a:r>
              <a:rPr lang="en-US" sz="2200" dirty="0">
                <a:ea typeface="ＭＳ Ｐゴシック" pitchFamily="34" charset="-128"/>
              </a:rPr>
              <a:t>The </a:t>
            </a:r>
            <a:r>
              <a:rPr lang="en-US" sz="2200" i="1" dirty="0">
                <a:ea typeface="ＭＳ Ｐゴシック" pitchFamily="34" charset="-128"/>
              </a:rPr>
              <a:t>k</a:t>
            </a:r>
            <a:r>
              <a:rPr lang="en-US" sz="2200" dirty="0">
                <a:ea typeface="ＭＳ Ｐゴシック" pitchFamily="34" charset="-128"/>
              </a:rPr>
              <a:t> samples are independent of each other; that is, the subjects in one group cannot be related in any way to subjects in a second group.</a:t>
            </a:r>
          </a:p>
          <a:p>
            <a:pPr marL="457200" indent="-457200">
              <a:lnSpc>
                <a:spcPct val="90000"/>
              </a:lnSpc>
              <a:buFont typeface="+mj-lt"/>
              <a:buAutoNum type="arabicPeriod"/>
            </a:pPr>
            <a:r>
              <a:rPr lang="en-US" sz="2200" dirty="0">
                <a:ea typeface="ＭＳ Ｐゴシック" pitchFamily="34" charset="-128"/>
              </a:rPr>
              <a:t>The populations are normally distributed.</a:t>
            </a:r>
          </a:p>
          <a:p>
            <a:pPr marL="457200" indent="-457200">
              <a:lnSpc>
                <a:spcPct val="90000"/>
              </a:lnSpc>
              <a:buFont typeface="+mj-lt"/>
              <a:buAutoNum type="arabicPeriod"/>
            </a:pPr>
            <a:r>
              <a:rPr lang="en-US" sz="2200" dirty="0">
                <a:ea typeface="ＭＳ Ｐゴシック" pitchFamily="34" charset="-128"/>
              </a:rPr>
              <a:t>The populations must have the same variance; that is, each treatment group has the population variance </a:t>
            </a:r>
            <a:r>
              <a:rPr lang="el-GR" sz="2200" i="1" dirty="0">
                <a:ea typeface="ＭＳ Ｐゴシック" pitchFamily="34" charset="-128"/>
                <a:sym typeface="Symbol" pitchFamily="18" charset="2"/>
              </a:rPr>
              <a:t>σ</a:t>
            </a:r>
            <a:r>
              <a:rPr lang="en-US" sz="2200" baseline="30000" dirty="0">
                <a:ea typeface="ＭＳ Ｐゴシック" pitchFamily="34" charset="-128"/>
                <a:sym typeface="Symbol" pitchFamily="18" charset="2"/>
              </a:rPr>
              <a:t>2</a:t>
            </a:r>
            <a:r>
              <a:rPr lang="en-US" sz="2200" dirty="0">
                <a:ea typeface="ＭＳ Ｐゴシック" pitchFamily="34" charset="-128"/>
                <a:sym typeface="Symbol" pitchFamily="18" charset="2"/>
              </a:rPr>
              <a:t>.</a:t>
            </a:r>
            <a:endParaRPr lang="en-US" sz="2200" dirty="0">
              <a:ea typeface="ＭＳ Ｐゴシック" pitchFamily="34" charset="-128"/>
            </a:endParaRPr>
          </a:p>
        </p:txBody>
      </p:sp>
    </p:spTree>
    <p:extLst>
      <p:ext uri="{BB962C8B-B14F-4D97-AF65-F5344CB8AC3E}">
        <p14:creationId xmlns:p14="http://schemas.microsoft.com/office/powerpoint/2010/main" val="126715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(2 of 12)</a:t>
            </a:r>
          </a:p>
        </p:txBody>
      </p:sp>
      <p:sp>
        <p:nvSpPr>
          <p:cNvPr id="3" name="Content Placeholder 2"/>
          <p:cNvSpPr>
            <a:spLocks noGrp="1"/>
          </p:cNvSpPr>
          <p:nvPr>
            <p:ph idx="1"/>
          </p:nvPr>
        </p:nvSpPr>
        <p:spPr>
          <a:xfrm>
            <a:off x="457200" y="1600200"/>
            <a:ext cx="8229600" cy="1447800"/>
          </a:xfrm>
        </p:spPr>
        <p:txBody>
          <a:bodyPr/>
          <a:lstStyle/>
          <a:p>
            <a:pPr marL="0" indent="0">
              <a:spcBef>
                <a:spcPct val="20000"/>
              </a:spcBef>
              <a:buClr>
                <a:srgbClr val="CC6600"/>
              </a:buClr>
              <a:buNone/>
            </a:pPr>
            <a:r>
              <a:rPr lang="en-US" sz="2400" b="1" dirty="0"/>
              <a:t>Testing a Hypothesis Regarding </a:t>
            </a:r>
            <a:r>
              <a:rPr lang="en-US" sz="2400" b="1" i="1" dirty="0"/>
              <a:t>k</a:t>
            </a:r>
            <a:r>
              <a:rPr lang="en-US" sz="2400" b="1" dirty="0"/>
              <a:t> = 3</a:t>
            </a:r>
          </a:p>
          <a:p>
            <a:pPr marL="0" indent="0">
              <a:lnSpc>
                <a:spcPct val="90000"/>
              </a:lnSpc>
              <a:buNone/>
            </a:pPr>
            <a:r>
              <a:rPr lang="en-US" sz="2200" i="1" dirty="0">
                <a:ea typeface="ＭＳ Ｐゴシック" pitchFamily="34" charset="-128"/>
              </a:rPr>
              <a:t>H</a:t>
            </a:r>
            <a:r>
              <a:rPr lang="en-US" sz="2200" baseline="-25000" dirty="0">
                <a:ea typeface="ＭＳ Ｐゴシック" pitchFamily="34" charset="-128"/>
              </a:rPr>
              <a:t>0</a:t>
            </a:r>
            <a:r>
              <a:rPr lang="en-US" sz="2200" dirty="0">
                <a:ea typeface="ＭＳ Ｐゴシック" pitchFamily="34" charset="-128"/>
              </a:rPr>
              <a:t>: </a:t>
            </a:r>
            <a:r>
              <a:rPr lang="el-GR" sz="2200" i="1" dirty="0">
                <a:ea typeface="ＭＳ Ｐゴシック" pitchFamily="34" charset="-128"/>
              </a:rPr>
              <a:t>μ</a:t>
            </a:r>
            <a:r>
              <a:rPr lang="el-GR" sz="2200" baseline="-25000" dirty="0">
                <a:ea typeface="ＭＳ Ｐゴシック" pitchFamily="34" charset="-128"/>
              </a:rPr>
              <a:t>1</a:t>
            </a:r>
            <a:r>
              <a:rPr lang="el-GR" sz="2200" dirty="0">
                <a:ea typeface="ＭＳ Ｐゴシック" pitchFamily="34" charset="-128"/>
              </a:rPr>
              <a:t> = </a:t>
            </a:r>
            <a:r>
              <a:rPr lang="el-GR" sz="2200" i="1" dirty="0">
                <a:ea typeface="ＭＳ Ｐゴシック" pitchFamily="34" charset="-128"/>
              </a:rPr>
              <a:t>μ</a:t>
            </a:r>
            <a:r>
              <a:rPr lang="el-GR" sz="2200" baseline="-25000" dirty="0">
                <a:ea typeface="ＭＳ Ｐゴシック" pitchFamily="34" charset="-128"/>
              </a:rPr>
              <a:t>2</a:t>
            </a:r>
            <a:r>
              <a:rPr lang="el-GR" sz="2200" dirty="0">
                <a:ea typeface="ＭＳ Ｐゴシック" pitchFamily="34" charset="-128"/>
              </a:rPr>
              <a:t> = </a:t>
            </a:r>
            <a:r>
              <a:rPr lang="el-GR" sz="2200" i="1" dirty="0">
                <a:ea typeface="ＭＳ Ｐゴシック" pitchFamily="34" charset="-128"/>
              </a:rPr>
              <a:t>μ</a:t>
            </a:r>
            <a:r>
              <a:rPr lang="en-US" sz="2200" baseline="-25000" dirty="0">
                <a:ea typeface="ＭＳ Ｐゴシック" pitchFamily="34" charset="-128"/>
              </a:rPr>
              <a:t>3</a:t>
            </a:r>
            <a:endParaRPr lang="en-US" sz="2200" i="1" dirty="0">
              <a:ea typeface="ＭＳ Ｐゴシック" pitchFamily="34" charset="-128"/>
            </a:endParaRPr>
          </a:p>
          <a:p>
            <a:pPr marL="0" indent="0">
              <a:lnSpc>
                <a:spcPct val="90000"/>
              </a:lnSpc>
              <a:buNone/>
            </a:pPr>
            <a:r>
              <a:rPr lang="en-US" sz="2200" i="1" dirty="0">
                <a:ea typeface="ＭＳ Ｐゴシック" pitchFamily="34" charset="-128"/>
              </a:rPr>
              <a:t>H</a:t>
            </a:r>
            <a:r>
              <a:rPr lang="en-US" sz="2200" baseline="-25000" dirty="0">
                <a:ea typeface="ＭＳ Ｐゴシック" pitchFamily="34" charset="-128"/>
              </a:rPr>
              <a:t>1</a:t>
            </a:r>
            <a:r>
              <a:rPr lang="en-US" sz="2200" dirty="0">
                <a:ea typeface="ＭＳ Ｐゴシック" pitchFamily="34" charset="-128"/>
              </a:rPr>
              <a:t>: At least one population mean is different from the others</a:t>
            </a:r>
            <a:endParaRPr lang="en-US" sz="2200" i="1" dirty="0">
              <a:ea typeface="ＭＳ Ｐゴシック" pitchFamily="34" charset="-128"/>
            </a:endParaRPr>
          </a:p>
        </p:txBody>
      </p:sp>
      <p:pic>
        <p:nvPicPr>
          <p:cNvPr id="4" name="Picture 5" descr="The first diagram shows a single curve with mean, mu sub 1 = mu sub 2 = mu sub 3. The second diagram shows three curves, side-by-side, with overlapping tails. Each has a different mean. From left to right, they are: mu sub 1, mu sub 3, mu sub 2. The curve with mean mu sub 3 is at the center of the graph. The right tail from the curve with mean mu sub 1 and the left tail from the curve with mean mu sub 2 intersect at approximately mean mu sub 3 of the middle curve."/>
          <p:cNvPicPr>
            <a:picLocks noChangeAspect="1"/>
          </p:cNvPicPr>
          <p:nvPr/>
        </p:nvPicPr>
        <p:blipFill>
          <a:blip r:embed="rId2"/>
          <a:srcRect/>
          <a:stretch>
            <a:fillRect/>
          </a:stretch>
        </p:blipFill>
        <p:spPr bwMode="auto">
          <a:xfrm>
            <a:off x="483244" y="3435005"/>
            <a:ext cx="8195984" cy="2508595"/>
          </a:xfrm>
          <a:prstGeom prst="rect">
            <a:avLst/>
          </a:prstGeom>
          <a:noFill/>
          <a:ln w="9525">
            <a:noFill/>
            <a:miter lim="800000"/>
            <a:headEnd/>
            <a:tailEnd/>
          </a:ln>
        </p:spPr>
      </p:pic>
    </p:spTree>
    <p:extLst>
      <p:ext uri="{BB962C8B-B14F-4D97-AF65-F5344CB8AC3E}">
        <p14:creationId xmlns:p14="http://schemas.microsoft.com/office/powerpoint/2010/main" val="570094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(4 of 12)</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b="1" dirty="0"/>
              <a:t>Verifying the Requirement of Equal Population Variance</a:t>
            </a:r>
            <a:endParaRPr lang="en-US" sz="2400" i="1" dirty="0">
              <a:ea typeface="ＭＳ Ｐゴシック" pitchFamily="34" charset="-128"/>
            </a:endParaRPr>
          </a:p>
          <a:p>
            <a:pPr marL="0" indent="0">
              <a:buNone/>
            </a:pPr>
            <a:r>
              <a:rPr lang="en-US" sz="2200" dirty="0">
                <a:ea typeface="ＭＳ Ｐゴシック" pitchFamily="34" charset="-128"/>
              </a:rPr>
              <a:t>The one-way ANOVA procedures may be used if the largest sample standard deviation is no more than twice the smallest sample standard deviation.</a:t>
            </a:r>
          </a:p>
        </p:txBody>
      </p:sp>
    </p:spTree>
    <p:extLst>
      <p:ext uri="{BB962C8B-B14F-4D97-AF65-F5344CB8AC3E}">
        <p14:creationId xmlns:p14="http://schemas.microsoft.com/office/powerpoint/2010/main" val="501560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(5 of 12)</a:t>
            </a:r>
          </a:p>
        </p:txBody>
      </p:sp>
      <p:sp>
        <p:nvSpPr>
          <p:cNvPr id="3" name="Content Placeholder 2"/>
          <p:cNvSpPr>
            <a:spLocks noGrp="1"/>
          </p:cNvSpPr>
          <p:nvPr>
            <p:ph idx="1"/>
          </p:nvPr>
        </p:nvSpPr>
        <p:spPr>
          <a:xfrm>
            <a:off x="457200" y="1600200"/>
            <a:ext cx="8382000" cy="4724400"/>
          </a:xfrm>
        </p:spPr>
        <p:txBody>
          <a:bodyPr/>
          <a:lstStyle/>
          <a:p>
            <a:pPr marL="0" indent="0">
              <a:buNone/>
            </a:pPr>
            <a:r>
              <a:rPr lang="en-US" sz="2400" b="1" dirty="0"/>
              <a:t>Parallel Example 1: Verifying the Requirements of ANOVA</a:t>
            </a:r>
          </a:p>
          <a:p>
            <a:pPr marL="0" indent="0">
              <a:buNone/>
            </a:pPr>
            <a:r>
              <a:rPr lang="en-US" sz="2200" dirty="0">
                <a:ea typeface="ＭＳ Ｐゴシック" pitchFamily="34" charset="-128"/>
              </a:rPr>
              <a:t>The following data represent the weight (in grams) of pennies minted at the Denver mint in 1990,1995, and 2000. Verify that the requirements in order to perform a one-way ANOVA are satisfied.</a:t>
            </a:r>
          </a:p>
        </p:txBody>
      </p:sp>
    </p:spTree>
    <p:extLst>
      <p:ext uri="{BB962C8B-B14F-4D97-AF65-F5344CB8AC3E}">
        <p14:creationId xmlns:p14="http://schemas.microsoft.com/office/powerpoint/2010/main" val="1676029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(6 of 12)</a:t>
            </a:r>
          </a:p>
        </p:txBody>
      </p:sp>
      <p:graphicFrame>
        <p:nvGraphicFramePr>
          <p:cNvPr id="4" name="Table 3"/>
          <p:cNvGraphicFramePr>
            <a:graphicFrameLocks noGrp="1"/>
          </p:cNvGraphicFramePr>
          <p:nvPr/>
        </p:nvGraphicFramePr>
        <p:xfrm>
          <a:off x="2819400" y="1600200"/>
          <a:ext cx="3505200" cy="4754880"/>
        </p:xfrm>
        <a:graphic>
          <a:graphicData uri="http://schemas.openxmlformats.org/drawingml/2006/table">
            <a:tbl>
              <a:tblPr firstRow="1" bandRow="1">
                <a:tableStyleId>{3B4B98B0-60AC-42C2-AFA5-B58CD77FA1E5}</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45570">
                <a:tc>
                  <a:txBody>
                    <a:bodyPr/>
                    <a:lstStyle/>
                    <a:p>
                      <a:r>
                        <a:rPr lang="en-US" sz="2000" b="1" dirty="0"/>
                        <a:t>1990</a:t>
                      </a:r>
                      <a:endParaRPr lang="en-US" sz="2000" dirty="0"/>
                    </a:p>
                  </a:txBody>
                  <a:tcP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000" b="1" dirty="0"/>
                        <a:t>1995</a:t>
                      </a:r>
                      <a:endParaRPr lang="en-US" sz="2000" dirty="0"/>
                    </a:p>
                  </a:txBody>
                  <a:tcP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000" b="1" dirty="0"/>
                        <a:t>2000</a:t>
                      </a:r>
                      <a:endParaRPr lang="en-US" sz="2000" dirty="0"/>
                    </a:p>
                  </a:txBody>
                  <a:tcP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45570">
                <a:tc>
                  <a:txBody>
                    <a:bodyPr/>
                    <a:lstStyle/>
                    <a:p>
                      <a:r>
                        <a:rPr lang="en-US" sz="2000" dirty="0"/>
                        <a:t>2.50</a:t>
                      </a:r>
                    </a:p>
                  </a:txBody>
                  <a:tcPr>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2000" dirty="0"/>
                        <a:t>2.52</a:t>
                      </a:r>
                    </a:p>
                  </a:txBody>
                  <a:tcPr>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2000" dirty="0"/>
                        <a:t>2.50</a:t>
                      </a:r>
                    </a:p>
                  </a:txBody>
                  <a:tcPr>
                    <a:lnL>
                      <a:noFill/>
                    </a:lnL>
                    <a:lnR>
                      <a:noFill/>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45570">
                <a:tc>
                  <a:txBody>
                    <a:bodyPr/>
                    <a:lstStyle/>
                    <a:p>
                      <a:r>
                        <a:rPr lang="en-US" sz="2000" dirty="0"/>
                        <a:t>2.50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2.54</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2.48</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9771">
                <a:tc>
                  <a:txBody>
                    <a:bodyPr/>
                    <a:lstStyle/>
                    <a:p>
                      <a:r>
                        <a:rPr lang="en-US" sz="2000" dirty="0"/>
                        <a:t>2.49</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2.49</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45570">
                <a:tc>
                  <a:txBody>
                    <a:bodyPr/>
                    <a:lstStyle/>
                    <a:p>
                      <a:r>
                        <a:rPr lang="en-US" sz="2000" dirty="0"/>
                        <a:t>2.53</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2.48</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2.50</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45570">
                <a:tc>
                  <a:txBody>
                    <a:bodyPr/>
                    <a:lstStyle/>
                    <a:p>
                      <a:r>
                        <a:rPr lang="en-US" sz="2000" dirty="0"/>
                        <a:t>2.46</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2.52</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2.48</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45570">
                <a:tc>
                  <a:txBody>
                    <a:bodyPr/>
                    <a:lstStyle/>
                    <a:p>
                      <a:r>
                        <a:rPr lang="en-US" sz="2000" dirty="0"/>
                        <a:t>2.50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2.52</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45570">
                <a:tc>
                  <a:txBody>
                    <a:bodyPr/>
                    <a:lstStyle/>
                    <a:p>
                      <a:r>
                        <a:rPr lang="en-US" sz="2000" dirty="0"/>
                        <a:t>2.47</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2.49</a:t>
                      </a:r>
                      <a:endParaRPr lang="en-US" sz="2000" b="1"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2.51</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45570">
                <a:tc>
                  <a:txBody>
                    <a:bodyPr/>
                    <a:lstStyle/>
                    <a:p>
                      <a:r>
                        <a:rPr lang="en-US" sz="2000" dirty="0"/>
                        <a:t>2.53</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2.53</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2.49</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45570">
                <a:tc>
                  <a:txBody>
                    <a:bodyPr/>
                    <a:lstStyle/>
                    <a:p>
                      <a:r>
                        <a:rPr lang="en-US" sz="2000" dirty="0"/>
                        <a:t>2.51</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2.48</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2.51</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45570">
                <a:tc>
                  <a:txBody>
                    <a:bodyPr/>
                    <a:lstStyle/>
                    <a:p>
                      <a:r>
                        <a:rPr lang="en-US" sz="2000" dirty="0"/>
                        <a:t>2.49</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2000" dirty="0"/>
                        <a:t>2.50</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45570">
                <a:tc>
                  <a:txBody>
                    <a:bodyPr/>
                    <a:lstStyle/>
                    <a:p>
                      <a:r>
                        <a:rPr lang="en-US" sz="2000" dirty="0"/>
                        <a:t>2.48</a:t>
                      </a:r>
                    </a:p>
                  </a:txBody>
                  <a:tcPr>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r>
                        <a:rPr lang="en-US" sz="2000" dirty="0"/>
                        <a:t>2.49</a:t>
                      </a:r>
                    </a:p>
                  </a:txBody>
                  <a:tcPr>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r>
                        <a:rPr lang="en-US" sz="2000" dirty="0"/>
                        <a:t>2.52</a:t>
                      </a:r>
                    </a:p>
                  </a:txBody>
                  <a:tcPr>
                    <a:lnL>
                      <a:noFill/>
                    </a:lnL>
                    <a:lnR>
                      <a:noFill/>
                    </a:lnR>
                    <a:lnT>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4343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 of 32)</a:t>
            </a:r>
            <a:endParaRPr lang="en-US" sz="2000" b="0" dirty="0">
              <a:latin typeface="+mj-lt"/>
            </a:endParaRPr>
          </a:p>
        </p:txBody>
      </p:sp>
      <p:sp>
        <p:nvSpPr>
          <p:cNvPr id="3" name="Content Placeholder 2"/>
          <p:cNvSpPr>
            <a:spLocks noGrp="1"/>
          </p:cNvSpPr>
          <p:nvPr>
            <p:ph idx="1"/>
          </p:nvPr>
        </p:nvSpPr>
        <p:spPr>
          <a:xfrm>
            <a:off x="457200" y="1600200"/>
            <a:ext cx="8229600" cy="2514600"/>
          </a:xfrm>
        </p:spPr>
        <p:txBody>
          <a:bodyPr/>
          <a:lstStyle/>
          <a:p>
            <a:pPr marL="0" indent="0">
              <a:buNone/>
            </a:pPr>
            <a:r>
              <a:rPr lang="el-GR" sz="2400" b="1" dirty="0"/>
              <a:t>Characteristics of the Chi-Square Distribution</a:t>
            </a:r>
            <a:endParaRPr lang="en-US" sz="2400" b="1" dirty="0"/>
          </a:p>
          <a:p>
            <a:pPr marL="457200" indent="-457200">
              <a:lnSpc>
                <a:spcPct val="90000"/>
              </a:lnSpc>
              <a:buSzPct val="100000"/>
              <a:buFont typeface="+mj-lt"/>
              <a:buAutoNum type="arabicPeriod"/>
            </a:pPr>
            <a:r>
              <a:rPr lang="en-US" sz="2200" dirty="0">
                <a:ea typeface="ＭＳ Ｐゴシック" pitchFamily="34" charset="-128"/>
              </a:rPr>
              <a:t>It is not symmetric.</a:t>
            </a:r>
          </a:p>
          <a:p>
            <a:pPr marL="457200" indent="-457200">
              <a:lnSpc>
                <a:spcPct val="90000"/>
              </a:lnSpc>
              <a:buSzPct val="100000"/>
              <a:buFont typeface="+mj-lt"/>
              <a:buAutoNum type="arabicPeriod"/>
            </a:pPr>
            <a:r>
              <a:rPr lang="en-US" sz="2200" dirty="0">
                <a:ea typeface="ＭＳ Ｐゴシック" pitchFamily="34" charset="-128"/>
              </a:rPr>
              <a:t>It</a:t>
            </a:r>
            <a:r>
              <a:rPr lang="en-US" altLang="en-US" sz="2200" dirty="0">
                <a:ea typeface="ＭＳ Ｐゴシック" pitchFamily="34" charset="-128"/>
              </a:rPr>
              <a:t>’</a:t>
            </a:r>
            <a:r>
              <a:rPr lang="en-US" sz="2200" dirty="0">
                <a:ea typeface="ＭＳ Ｐゴシック" pitchFamily="34" charset="-128"/>
              </a:rPr>
              <a:t>s shape depends on the degrees of freedom, just like Student</a:t>
            </a:r>
            <a:r>
              <a:rPr lang="en-US" altLang="en-US" sz="2200" dirty="0">
                <a:ea typeface="ＭＳ Ｐゴシック" pitchFamily="34" charset="-128"/>
              </a:rPr>
              <a:t>’</a:t>
            </a:r>
            <a:r>
              <a:rPr lang="en-US" sz="2200" dirty="0">
                <a:ea typeface="ＭＳ Ｐゴシック" pitchFamily="34" charset="-128"/>
              </a:rPr>
              <a:t>s </a:t>
            </a:r>
            <a:r>
              <a:rPr lang="en-US" sz="2200" i="1" dirty="0">
                <a:ea typeface="ＭＳ Ｐゴシック" pitchFamily="34" charset="-128"/>
              </a:rPr>
              <a:t>t</a:t>
            </a:r>
            <a:r>
              <a:rPr lang="en-US" sz="2200" dirty="0">
                <a:ea typeface="ＭＳ Ｐゴシック" pitchFamily="34" charset="-128"/>
              </a:rPr>
              <a:t>-distribution.</a:t>
            </a:r>
          </a:p>
          <a:p>
            <a:pPr marL="457200" indent="-457200">
              <a:lnSpc>
                <a:spcPct val="90000"/>
              </a:lnSpc>
              <a:buSzPct val="100000"/>
              <a:buFont typeface="+mj-lt"/>
              <a:buAutoNum type="arabicPeriod"/>
            </a:pPr>
            <a:r>
              <a:rPr lang="en-US" sz="2200" dirty="0">
                <a:ea typeface="ＭＳ Ｐゴシック" pitchFamily="34" charset="-128"/>
              </a:rPr>
              <a:t>As the number of degrees of freedom increases, it becomes more nearly symmetric.</a:t>
            </a:r>
            <a:endParaRPr lang="en-US" sz="2200" dirty="0">
              <a:ea typeface="ＭＳ Ｐゴシック" pitchFamily="34" charset="-128"/>
              <a:sym typeface="Symbol" pitchFamily="18" charset="2"/>
            </a:endParaRPr>
          </a:p>
        </p:txBody>
      </p:sp>
      <p:pic>
        <p:nvPicPr>
          <p:cNvPr id="6" name="Picture 5" descr="4. The values of chi squared are nonnegative. That is, the values of chi squared are greater than or equal to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191000"/>
            <a:ext cx="7858898" cy="628712"/>
          </a:xfrm>
          <a:prstGeom prst="rect">
            <a:avLst/>
          </a:prstGeom>
        </p:spPr>
      </p:pic>
    </p:spTree>
    <p:extLst>
      <p:ext uri="{BB962C8B-B14F-4D97-AF65-F5344CB8AC3E}">
        <p14:creationId xmlns:p14="http://schemas.microsoft.com/office/powerpoint/2010/main" val="1164269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(7 of 12)</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b="1" dirty="0"/>
              <a:t>Solution</a:t>
            </a:r>
          </a:p>
          <a:p>
            <a:pPr marL="457200" indent="-457200">
              <a:buFont typeface="+mj-lt"/>
              <a:buAutoNum type="arabicPeriod"/>
            </a:pPr>
            <a:r>
              <a:rPr lang="en-US" sz="2200" dirty="0">
                <a:ea typeface="ＭＳ Ｐゴシック" pitchFamily="34" charset="-128"/>
              </a:rPr>
              <a:t>The 3 samples are simple random samples.</a:t>
            </a:r>
          </a:p>
          <a:p>
            <a:pPr marL="457200" indent="-457200">
              <a:buFont typeface="+mj-lt"/>
              <a:buAutoNum type="arabicPeriod"/>
            </a:pPr>
            <a:r>
              <a:rPr lang="en-US" sz="2200" dirty="0">
                <a:ea typeface="ＭＳ Ｐゴシック" pitchFamily="34" charset="-128"/>
              </a:rPr>
              <a:t>The samples were obtained independently.</a:t>
            </a:r>
          </a:p>
          <a:p>
            <a:pPr marL="457200" indent="-457200">
              <a:buFont typeface="+mj-lt"/>
              <a:buAutoNum type="arabicPeriod"/>
            </a:pPr>
            <a:r>
              <a:rPr lang="en-US" sz="2200" dirty="0">
                <a:ea typeface="ＭＳ Ｐゴシック" pitchFamily="34" charset="-128"/>
              </a:rPr>
              <a:t>Normal probability plots for the 3 years follow. All of the plots are roughly linear so the normality assumption is satisfied.</a:t>
            </a:r>
          </a:p>
        </p:txBody>
      </p:sp>
    </p:spTree>
    <p:extLst>
      <p:ext uri="{BB962C8B-B14F-4D97-AF65-F5344CB8AC3E}">
        <p14:creationId xmlns:p14="http://schemas.microsoft.com/office/powerpoint/2010/main" val="731140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(8 of 12)</a:t>
            </a:r>
          </a:p>
        </p:txBody>
      </p:sp>
      <p:pic>
        <p:nvPicPr>
          <p:cNvPr id="4" name="Picture 2" descr="The plot is titled, normal probability plot for 19 90. The regression line rises from (2.45, 1) to (2.53, 99). 11 points form a roughly linear, rising, diagonal cluster from (2.46, 6) to (2.53, 94). It has a mean of 2.49636 and a standard deviation of 0.0210077. All points are within the confidence interval. All values estimated."/>
          <p:cNvPicPr>
            <a:picLocks noChangeAspect="1" noChangeArrowheads="1"/>
          </p:cNvPicPr>
          <p:nvPr/>
        </p:nvPicPr>
        <p:blipFill>
          <a:blip r:embed="rId2" cstate="print"/>
          <a:srcRect/>
          <a:stretch>
            <a:fillRect/>
          </a:stretch>
        </p:blipFill>
        <p:spPr bwMode="auto">
          <a:xfrm>
            <a:off x="1219200" y="1589547"/>
            <a:ext cx="6738347" cy="4658853"/>
          </a:xfrm>
          <a:prstGeom prst="rect">
            <a:avLst/>
          </a:prstGeom>
          <a:noFill/>
          <a:ln w="9525">
            <a:noFill/>
            <a:miter lim="800000"/>
            <a:headEnd/>
            <a:tailEnd/>
          </a:ln>
        </p:spPr>
      </p:pic>
    </p:spTree>
    <p:extLst>
      <p:ext uri="{BB962C8B-B14F-4D97-AF65-F5344CB8AC3E}">
        <p14:creationId xmlns:p14="http://schemas.microsoft.com/office/powerpoint/2010/main" val="861405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(9 of 12)</a:t>
            </a:r>
          </a:p>
        </p:txBody>
      </p:sp>
      <p:pic>
        <p:nvPicPr>
          <p:cNvPr id="5" name="Picture 2" descr="The plot is titled, normal probability plot for 19 95. The regression line rises from (2.46, 1) to (2.56, 99). 11 points form a roughly linear, rising, diagonal cluster from (2.48, 6) to (2.55, 94). It has a mean of 2.50909 and a standard deviation of 0.0231417. All points are within the confidence interval. All values estimated."/>
          <p:cNvPicPr>
            <a:picLocks noChangeAspect="1" noChangeArrowheads="1"/>
          </p:cNvPicPr>
          <p:nvPr/>
        </p:nvPicPr>
        <p:blipFill>
          <a:blip r:embed="rId2" cstate="print"/>
          <a:srcRect/>
          <a:stretch>
            <a:fillRect/>
          </a:stretch>
        </p:blipFill>
        <p:spPr bwMode="auto">
          <a:xfrm>
            <a:off x="1219200" y="1601355"/>
            <a:ext cx="6738347" cy="4647045"/>
          </a:xfrm>
          <a:prstGeom prst="rect">
            <a:avLst/>
          </a:prstGeom>
          <a:noFill/>
          <a:ln w="9525">
            <a:noFill/>
            <a:miter lim="800000"/>
            <a:headEnd/>
            <a:tailEnd/>
          </a:ln>
        </p:spPr>
      </p:pic>
    </p:spTree>
    <p:extLst>
      <p:ext uri="{BB962C8B-B14F-4D97-AF65-F5344CB8AC3E}">
        <p14:creationId xmlns:p14="http://schemas.microsoft.com/office/powerpoint/2010/main" val="422565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200" b="0" dirty="0">
                <a:latin typeface="+mj-lt"/>
                <a:ea typeface="ＭＳ Ｐゴシック" pitchFamily="34" charset="-128"/>
              </a:rPr>
              <a:t>Verify the requirements to perform a one-way ANOVA</a:t>
            </a:r>
            <a:r>
              <a:rPr lang="en-US" sz="2800" b="0" dirty="0">
                <a:latin typeface="+mj-lt"/>
              </a:rPr>
              <a:t> </a:t>
            </a:r>
            <a:r>
              <a:rPr lang="en-US" sz="1800" b="0" dirty="0">
                <a:latin typeface="+mj-lt"/>
              </a:rPr>
              <a:t>(10 of 12)</a:t>
            </a:r>
          </a:p>
        </p:txBody>
      </p:sp>
      <p:pic>
        <p:nvPicPr>
          <p:cNvPr id="4" name="Picture 2" descr="The plot is titled, normal probability plot for 2000. The regression line rises from (2.47, 1) to (2.53, 99). 11 points form a roughly linear, rising, diagonal cluster from (2.48, 6) to (2.52, 94). It has a mean of 2.5 and a standard deviation of 0.0134840. All points are within the confidence interval. All values estimated."/>
          <p:cNvPicPr>
            <a:picLocks noChangeAspect="1" noChangeArrowheads="1"/>
          </p:cNvPicPr>
          <p:nvPr/>
        </p:nvPicPr>
        <p:blipFill>
          <a:blip r:embed="rId2" cstate="print"/>
          <a:srcRect/>
          <a:stretch>
            <a:fillRect/>
          </a:stretch>
        </p:blipFill>
        <p:spPr bwMode="auto">
          <a:xfrm>
            <a:off x="1210121" y="1605667"/>
            <a:ext cx="6723915" cy="4649669"/>
          </a:xfrm>
          <a:prstGeom prst="rect">
            <a:avLst/>
          </a:prstGeom>
          <a:noFill/>
          <a:ln w="9525">
            <a:noFill/>
            <a:miter lim="800000"/>
            <a:headEnd/>
            <a:tailEnd/>
          </a:ln>
        </p:spPr>
      </p:pic>
    </p:spTree>
    <p:extLst>
      <p:ext uri="{BB962C8B-B14F-4D97-AF65-F5344CB8AC3E}">
        <p14:creationId xmlns:p14="http://schemas.microsoft.com/office/powerpoint/2010/main" val="2890209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(1 of 14)</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dirty="0">
                <a:ea typeface="ＭＳ Ｐゴシック" pitchFamily="34" charset="-128"/>
              </a:rPr>
              <a:t>The basic idea in one-way ANOVA is to determine if the sample data could come from populations with the same mean, </a:t>
            </a:r>
            <a:r>
              <a:rPr lang="el-GR" sz="2400" i="1" dirty="0">
                <a:ea typeface="ＭＳ Ｐゴシック" pitchFamily="34" charset="-128"/>
                <a:sym typeface="Symbol" pitchFamily="18" charset="2"/>
              </a:rPr>
              <a:t>μ</a:t>
            </a:r>
            <a:r>
              <a:rPr lang="en-US" sz="2400" dirty="0">
                <a:ea typeface="ＭＳ Ｐゴシック" pitchFamily="34" charset="-128"/>
                <a:sym typeface="Symbol" pitchFamily="18" charset="2"/>
              </a:rPr>
              <a:t>, or suggests that at least one sample comes from a population whose mean is different from the others.</a:t>
            </a:r>
          </a:p>
          <a:p>
            <a:pPr marL="0" indent="0">
              <a:buNone/>
            </a:pPr>
            <a:r>
              <a:rPr lang="en-US" sz="2400" dirty="0">
                <a:ea typeface="ＭＳ Ｐゴシック" pitchFamily="34" charset="-128"/>
                <a:sym typeface="Symbol" pitchFamily="18" charset="2"/>
              </a:rPr>
              <a:t>To make this decision, we compare the variability among the sample means to the variability within each sample.</a:t>
            </a:r>
            <a:endParaRPr lang="en-US" sz="2400" dirty="0">
              <a:ea typeface="ＭＳ Ｐゴシック" pitchFamily="34" charset="-128"/>
            </a:endParaRPr>
          </a:p>
        </p:txBody>
      </p:sp>
    </p:spTree>
    <p:extLst>
      <p:ext uri="{BB962C8B-B14F-4D97-AF65-F5344CB8AC3E}">
        <p14:creationId xmlns:p14="http://schemas.microsoft.com/office/powerpoint/2010/main" val="288684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(2 of 14)</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dirty="0">
                <a:ea typeface="ＭＳ Ｐゴシック" pitchFamily="34" charset="-128"/>
              </a:rPr>
              <a:t>We call the variability among the sample means the </a:t>
            </a:r>
            <a:r>
              <a:rPr lang="en-US" sz="2400" b="1" dirty="0">
                <a:ea typeface="ＭＳ Ｐゴシック" pitchFamily="34" charset="-128"/>
              </a:rPr>
              <a:t>between-sample variability</a:t>
            </a:r>
            <a:r>
              <a:rPr lang="en-US" sz="2400" dirty="0">
                <a:ea typeface="ＭＳ Ｐゴシック" pitchFamily="34" charset="-128"/>
              </a:rPr>
              <a:t>, and the variability of each sample the </a:t>
            </a:r>
            <a:r>
              <a:rPr lang="en-US" sz="2400" b="1" dirty="0">
                <a:ea typeface="ＭＳ Ｐゴシック" pitchFamily="34" charset="-128"/>
              </a:rPr>
              <a:t>within-sample</a:t>
            </a:r>
            <a:r>
              <a:rPr lang="en-US" sz="2400" dirty="0">
                <a:ea typeface="ＭＳ Ｐゴシック" pitchFamily="34" charset="-128"/>
              </a:rPr>
              <a:t> variability.</a:t>
            </a:r>
          </a:p>
          <a:p>
            <a:pPr marL="0" indent="0">
              <a:buNone/>
            </a:pPr>
            <a:r>
              <a:rPr lang="en-US" sz="2400" dirty="0">
                <a:ea typeface="ＭＳ Ｐゴシック" pitchFamily="34" charset="-128"/>
              </a:rPr>
              <a:t>If the between-sample variability is large relative to the within-sample variability, we have evidence to suggest that the samples come from populations with different means.</a:t>
            </a:r>
          </a:p>
        </p:txBody>
      </p:sp>
    </p:spTree>
    <p:extLst>
      <p:ext uri="{BB962C8B-B14F-4D97-AF65-F5344CB8AC3E}">
        <p14:creationId xmlns:p14="http://schemas.microsoft.com/office/powerpoint/2010/main" val="389826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(3 of 14)</a:t>
            </a:r>
          </a:p>
        </p:txBody>
      </p:sp>
      <p:sp>
        <p:nvSpPr>
          <p:cNvPr id="3" name="Content Placeholder 2"/>
          <p:cNvSpPr>
            <a:spLocks noGrp="1"/>
          </p:cNvSpPr>
          <p:nvPr>
            <p:ph idx="1"/>
          </p:nvPr>
        </p:nvSpPr>
        <p:spPr>
          <a:xfrm>
            <a:off x="457200" y="1600200"/>
            <a:ext cx="8229600" cy="457200"/>
          </a:xfrm>
        </p:spPr>
        <p:txBody>
          <a:bodyPr/>
          <a:lstStyle/>
          <a:p>
            <a:pPr marL="0" indent="0">
              <a:buNone/>
            </a:pPr>
            <a:r>
              <a:rPr lang="en-US" sz="2400" b="1" dirty="0"/>
              <a:t>ANOVA </a:t>
            </a:r>
            <a:r>
              <a:rPr lang="en-US" sz="2400" b="1" i="1" dirty="0"/>
              <a:t>F</a:t>
            </a:r>
            <a:r>
              <a:rPr lang="en-US" sz="2400" b="1" dirty="0"/>
              <a:t>-Test Statistic</a:t>
            </a:r>
          </a:p>
        </p:txBody>
      </p:sp>
      <p:pic>
        <p:nvPicPr>
          <p:cNvPr id="5" name="Picture 4" descr="F sub 0 = between-sample variability, over within-sample variability = mean square due to treatments, over mean square due to error = M S T over M S 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916" y="2265216"/>
            <a:ext cx="4766168" cy="2318427"/>
          </a:xfrm>
          <a:prstGeom prst="rect">
            <a:avLst/>
          </a:prstGeom>
        </p:spPr>
      </p:pic>
    </p:spTree>
    <p:extLst>
      <p:ext uri="{BB962C8B-B14F-4D97-AF65-F5344CB8AC3E}">
        <p14:creationId xmlns:p14="http://schemas.microsoft.com/office/powerpoint/2010/main" val="286022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(13 of 14)</a:t>
            </a:r>
          </a:p>
        </p:txBody>
      </p:sp>
      <p:sp>
        <p:nvSpPr>
          <p:cNvPr id="3" name="Content Placeholder 2"/>
          <p:cNvSpPr>
            <a:spLocks noGrp="1"/>
          </p:cNvSpPr>
          <p:nvPr>
            <p:ph idx="1"/>
          </p:nvPr>
        </p:nvSpPr>
        <p:spPr>
          <a:xfrm>
            <a:off x="457200" y="1600200"/>
            <a:ext cx="8229600" cy="1828800"/>
          </a:xfrm>
        </p:spPr>
        <p:txBody>
          <a:bodyPr/>
          <a:lstStyle/>
          <a:p>
            <a:pPr marL="1431925" indent="-1431925">
              <a:buNone/>
            </a:pPr>
            <a:r>
              <a:rPr lang="en-US" sz="2400" b="1" dirty="0"/>
              <a:t>Solution</a:t>
            </a:r>
          </a:p>
          <a:p>
            <a:pPr marL="0" indent="-1431925">
              <a:buNone/>
            </a:pPr>
            <a:r>
              <a:rPr lang="en-US" sz="2200" dirty="0">
                <a:cs typeface="Times New Roman"/>
              </a:rPr>
              <a:t>The results of the computations for the data that led to the </a:t>
            </a:r>
            <a:r>
              <a:rPr lang="en-US" sz="2200" i="1" dirty="0">
                <a:cs typeface="Times New Roman"/>
              </a:rPr>
              <a:t>F</a:t>
            </a:r>
            <a:r>
              <a:rPr lang="en-US" sz="2200" dirty="0">
                <a:cs typeface="Times New Roman"/>
              </a:rPr>
              <a:t>-test statistic are presented in the following table.</a:t>
            </a:r>
          </a:p>
          <a:p>
            <a:pPr marL="0" indent="-1431925">
              <a:buNone/>
            </a:pPr>
            <a:r>
              <a:rPr lang="en-US" sz="2400" b="1" dirty="0"/>
              <a:t>ANOVA Table:</a:t>
            </a:r>
          </a:p>
        </p:txBody>
      </p:sp>
      <p:graphicFrame>
        <p:nvGraphicFramePr>
          <p:cNvPr id="4" name="Table 4"/>
          <p:cNvGraphicFramePr>
            <a:graphicFrameLocks noGrp="1"/>
          </p:cNvGraphicFramePr>
          <p:nvPr/>
        </p:nvGraphicFramePr>
        <p:xfrm>
          <a:off x="533400" y="3574474"/>
          <a:ext cx="8077200" cy="2049086"/>
        </p:xfrm>
        <a:graphic>
          <a:graphicData uri="http://schemas.openxmlformats.org/drawingml/2006/table">
            <a:tbl>
              <a:tblPr firstRow="1"/>
              <a:tblGrid>
                <a:gridCol w="1676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764585">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Source of Variation</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Sum of Squares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Degrees of Freedom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Mean Squares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1" u="none" strike="noStrike" cap="none" normalizeH="0" baseline="0" dirty="0">
                          <a:ln>
                            <a:noFill/>
                          </a:ln>
                          <a:solidFill>
                            <a:schemeClr val="tx1"/>
                          </a:solidFill>
                          <a:effectLst/>
                          <a:latin typeface="+mn-lt"/>
                          <a:cs typeface="Arial" charset="0"/>
                        </a:rPr>
                        <a:t>F</a:t>
                      </a:r>
                      <a:r>
                        <a:rPr kumimoji="0" lang="en-US" altLang="en-US" sz="2200" b="1" i="0" u="none" strike="noStrike" cap="none" normalizeH="0" baseline="0" dirty="0">
                          <a:ln>
                            <a:noFill/>
                          </a:ln>
                          <a:solidFill>
                            <a:schemeClr val="tx1"/>
                          </a:solidFill>
                          <a:effectLst/>
                          <a:latin typeface="+mn-lt"/>
                          <a:cs typeface="Arial" charset="0"/>
                        </a:rPr>
                        <a:t>-Test Statistic</a:t>
                      </a:r>
                      <a:endParaRPr kumimoji="0" lang="en-US" altLang="en-US" sz="2200" b="1" i="1" u="none" strike="noStrike" cap="none" normalizeH="0" baseline="0" dirty="0">
                        <a:ln>
                          <a:noFill/>
                        </a:ln>
                        <a:solidFill>
                          <a:schemeClr val="tx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167">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Treatment</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0.0009</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0.0005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1.25</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167">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Error</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0.013</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30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0.0004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bg1"/>
                          </a:solidFill>
                          <a:effectLst/>
                          <a:latin typeface="+mn-lt"/>
                          <a:cs typeface="Arial" charset="0"/>
                        </a:rPr>
                        <a:t>blank</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167">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Total</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0.0139</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32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kern="1200" cap="none" normalizeH="0" baseline="0" dirty="0">
                          <a:ln>
                            <a:noFill/>
                          </a:ln>
                          <a:solidFill>
                            <a:schemeClr val="bg1"/>
                          </a:solidFill>
                          <a:effectLst/>
                          <a:latin typeface="+mn-lt"/>
                          <a:ea typeface="+mn-ea"/>
                          <a:cs typeface="Arial" charset="0"/>
                        </a:rPr>
                        <a:t>blank</a:t>
                      </a:r>
                      <a:endParaRPr kumimoji="0" lang="en-US" altLang="en-US" sz="2200" b="0" i="0" u="none" strike="noStrike" cap="none" normalizeH="0" baseline="0" dirty="0">
                        <a:ln>
                          <a:noFill/>
                        </a:ln>
                        <a:solidFill>
                          <a:schemeClr val="bg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kern="1200" cap="none" normalizeH="0" baseline="0" dirty="0">
                          <a:ln>
                            <a:noFill/>
                          </a:ln>
                          <a:solidFill>
                            <a:schemeClr val="bg1"/>
                          </a:solidFill>
                          <a:effectLst/>
                          <a:latin typeface="+mn-lt"/>
                          <a:ea typeface="+mn-ea"/>
                          <a:cs typeface="Arial" charset="0"/>
                        </a:rPr>
                        <a:t>blank</a:t>
                      </a:r>
                      <a:endParaRPr kumimoji="0" lang="en-US" altLang="en-US" sz="2200" b="0" i="0" u="none" strike="noStrike" cap="none" normalizeH="0" baseline="0" dirty="0">
                        <a:ln>
                          <a:noFill/>
                        </a:ln>
                        <a:solidFill>
                          <a:schemeClr val="bg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34912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(14 of 14)</a:t>
            </a:r>
          </a:p>
        </p:txBody>
      </p:sp>
      <p:sp>
        <p:nvSpPr>
          <p:cNvPr id="3" name="Content Placeholder 2"/>
          <p:cNvSpPr>
            <a:spLocks noGrp="1"/>
          </p:cNvSpPr>
          <p:nvPr>
            <p:ph idx="1"/>
          </p:nvPr>
        </p:nvSpPr>
        <p:spPr>
          <a:xfrm>
            <a:off x="457200" y="1600200"/>
            <a:ext cx="8229600" cy="4724400"/>
          </a:xfrm>
        </p:spPr>
        <p:txBody>
          <a:bodyPr/>
          <a:lstStyle/>
          <a:p>
            <a:pPr marL="1431925" indent="-1431925">
              <a:buNone/>
            </a:pPr>
            <a:r>
              <a:rPr lang="en-US" sz="2400" b="1" dirty="0"/>
              <a:t>Decision Rule in the One-Way ANOVA Test </a:t>
            </a:r>
            <a:endParaRPr lang="en-US" sz="2400" dirty="0">
              <a:ea typeface="ＭＳ Ｐゴシック" pitchFamily="34" charset="-128"/>
            </a:endParaRPr>
          </a:p>
          <a:p>
            <a:pPr marL="0" indent="-609600">
              <a:lnSpc>
                <a:spcPct val="90000"/>
              </a:lnSpc>
              <a:buNone/>
            </a:pPr>
            <a:r>
              <a:rPr lang="en-US" sz="2200" dirty="0">
                <a:ea typeface="ＭＳ Ｐゴシック" pitchFamily="34" charset="-128"/>
              </a:rPr>
              <a:t>If the </a:t>
            </a:r>
            <a:r>
              <a:rPr lang="en-US" sz="2200" i="1" dirty="0">
                <a:ea typeface="ＭＳ Ｐゴシック" pitchFamily="34" charset="-128"/>
              </a:rPr>
              <a:t>P-</a:t>
            </a:r>
            <a:r>
              <a:rPr lang="en-US" sz="2200" dirty="0">
                <a:ea typeface="ＭＳ Ｐゴシック" pitchFamily="34" charset="-128"/>
              </a:rPr>
              <a:t>value is less than the level of significance, </a:t>
            </a:r>
            <a:r>
              <a:rPr lang="el-GR" sz="2200" i="1" dirty="0">
                <a:ea typeface="ＭＳ Ｐゴシック" pitchFamily="34" charset="-128"/>
                <a:sym typeface="Symbol" pitchFamily="18" charset="2"/>
              </a:rPr>
              <a:t>α</a:t>
            </a:r>
            <a:r>
              <a:rPr lang="en-US" sz="2200" dirty="0">
                <a:ea typeface="ＭＳ Ｐゴシック" pitchFamily="34" charset="-128"/>
                <a:sym typeface="Symbol" pitchFamily="18" charset="2"/>
              </a:rPr>
              <a:t>, reject the null hypothesis.</a:t>
            </a:r>
            <a:endParaRPr lang="en-US" sz="2200" dirty="0">
              <a:ea typeface="ＭＳ Ｐゴシック" pitchFamily="34" charset="-128"/>
            </a:endParaRPr>
          </a:p>
        </p:txBody>
      </p:sp>
    </p:spTree>
    <p:extLst>
      <p:ext uri="{BB962C8B-B14F-4D97-AF65-F5344CB8AC3E}">
        <p14:creationId xmlns:p14="http://schemas.microsoft.com/office/powerpoint/2010/main" val="3926886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(13 of 14)</a:t>
            </a:r>
          </a:p>
        </p:txBody>
      </p:sp>
      <p:sp>
        <p:nvSpPr>
          <p:cNvPr id="3" name="Content Placeholder 2"/>
          <p:cNvSpPr>
            <a:spLocks noGrp="1"/>
          </p:cNvSpPr>
          <p:nvPr>
            <p:ph idx="1"/>
          </p:nvPr>
        </p:nvSpPr>
        <p:spPr>
          <a:xfrm>
            <a:off x="457200" y="1600200"/>
            <a:ext cx="8229600" cy="1828800"/>
          </a:xfrm>
        </p:spPr>
        <p:txBody>
          <a:bodyPr/>
          <a:lstStyle/>
          <a:p>
            <a:pPr marL="1431925" indent="-1431925">
              <a:buNone/>
            </a:pPr>
            <a:r>
              <a:rPr lang="en-US" sz="2400" b="1" dirty="0"/>
              <a:t>Solution</a:t>
            </a:r>
          </a:p>
          <a:p>
            <a:pPr marL="0" indent="-1431925">
              <a:buNone/>
            </a:pPr>
            <a:r>
              <a:rPr lang="en-US" sz="2200" dirty="0">
                <a:cs typeface="Times New Roman"/>
              </a:rPr>
              <a:t>The results of the computations for the data that led to the </a:t>
            </a:r>
            <a:r>
              <a:rPr lang="en-US" sz="2200" i="1" dirty="0">
                <a:cs typeface="Times New Roman"/>
              </a:rPr>
              <a:t>F</a:t>
            </a:r>
            <a:r>
              <a:rPr lang="en-US" sz="2200" dirty="0">
                <a:cs typeface="Times New Roman"/>
              </a:rPr>
              <a:t>-test statistic are presented in the following table.</a:t>
            </a:r>
          </a:p>
          <a:p>
            <a:pPr marL="0" indent="-1431925">
              <a:buNone/>
            </a:pPr>
            <a:r>
              <a:rPr lang="en-US" sz="2400" b="1" dirty="0"/>
              <a:t>ANOVA Table:</a:t>
            </a:r>
          </a:p>
        </p:txBody>
      </p:sp>
      <p:graphicFrame>
        <p:nvGraphicFramePr>
          <p:cNvPr id="4" name="Table 4"/>
          <p:cNvGraphicFramePr>
            <a:graphicFrameLocks noGrp="1"/>
          </p:cNvGraphicFramePr>
          <p:nvPr/>
        </p:nvGraphicFramePr>
        <p:xfrm>
          <a:off x="533400" y="3574474"/>
          <a:ext cx="8077200" cy="2049086"/>
        </p:xfrm>
        <a:graphic>
          <a:graphicData uri="http://schemas.openxmlformats.org/drawingml/2006/table">
            <a:tbl>
              <a:tblPr firstRow="1"/>
              <a:tblGrid>
                <a:gridCol w="1676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764585">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Source of Variation</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Sum of Squares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Degrees of Freedom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0" u="none" strike="noStrike" cap="none" normalizeH="0" baseline="0" dirty="0">
                          <a:ln>
                            <a:noFill/>
                          </a:ln>
                          <a:solidFill>
                            <a:schemeClr val="tx1"/>
                          </a:solidFill>
                          <a:effectLst/>
                          <a:latin typeface="+mn-lt"/>
                          <a:cs typeface="Arial" charset="0"/>
                        </a:rPr>
                        <a:t>Mean Squares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1" i="1" u="none" strike="noStrike" cap="none" normalizeH="0" baseline="0" dirty="0">
                          <a:ln>
                            <a:noFill/>
                          </a:ln>
                          <a:solidFill>
                            <a:schemeClr val="tx1"/>
                          </a:solidFill>
                          <a:effectLst/>
                          <a:latin typeface="+mn-lt"/>
                          <a:cs typeface="Arial" charset="0"/>
                        </a:rPr>
                        <a:t>F</a:t>
                      </a:r>
                      <a:r>
                        <a:rPr kumimoji="0" lang="en-US" altLang="en-US" sz="2200" b="1" i="0" u="none" strike="noStrike" cap="none" normalizeH="0" baseline="0" dirty="0">
                          <a:ln>
                            <a:noFill/>
                          </a:ln>
                          <a:solidFill>
                            <a:schemeClr val="tx1"/>
                          </a:solidFill>
                          <a:effectLst/>
                          <a:latin typeface="+mn-lt"/>
                          <a:cs typeface="Arial" charset="0"/>
                        </a:rPr>
                        <a:t>-Test Statistic</a:t>
                      </a:r>
                      <a:endParaRPr kumimoji="0" lang="en-US" altLang="en-US" sz="2200" b="1" i="1" u="none" strike="noStrike" cap="none" normalizeH="0" baseline="0" dirty="0">
                        <a:ln>
                          <a:noFill/>
                        </a:ln>
                        <a:solidFill>
                          <a:schemeClr val="tx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167">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Treatment</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0.0009</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0.0005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1.25</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167">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Error</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0.013</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30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0.0004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endParaRPr kumimoji="0" lang="en-US" altLang="en-US" sz="2200" b="0" i="0" u="none" strike="noStrike" cap="none" normalizeH="0" baseline="0" dirty="0">
                        <a:ln>
                          <a:noFill/>
                        </a:ln>
                        <a:solidFill>
                          <a:schemeClr val="bg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167">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l"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Total</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0.0139</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r>
                        <a:rPr kumimoji="0" lang="en-US" altLang="en-US" sz="2200" b="0" i="0" u="none" strike="noStrike" cap="none" normalizeH="0" baseline="0" dirty="0">
                          <a:ln>
                            <a:noFill/>
                          </a:ln>
                          <a:solidFill>
                            <a:schemeClr val="tx1"/>
                          </a:solidFill>
                          <a:effectLst/>
                          <a:latin typeface="+mn-lt"/>
                          <a:cs typeface="Arial" charset="0"/>
                        </a:rPr>
                        <a:t>32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endParaRPr kumimoji="0" lang="en-US" altLang="en-US" sz="2200" b="0" i="0" u="none" strike="noStrike" cap="none" normalizeH="0" baseline="0" dirty="0">
                        <a:ln>
                          <a:noFill/>
                        </a:ln>
                        <a:solidFill>
                          <a:schemeClr val="bg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defRPr sz="2800">
                          <a:solidFill>
                            <a:schemeClr val="tx1"/>
                          </a:solidFill>
                          <a:latin typeface="Times New Roman" charset="0"/>
                          <a:cs typeface="Arial" charset="0"/>
                        </a:defRPr>
                      </a:lvl1pPr>
                      <a:lvl2pPr marL="37931725" indent="-37474525" eaLnBrk="0" hangingPunct="0">
                        <a:spcBef>
                          <a:spcPct val="20000"/>
                        </a:spcBef>
                        <a:buClr>
                          <a:schemeClr val="accent2"/>
                        </a:buClr>
                        <a:buFont typeface="Wingdings" charset="2"/>
                        <a:defRPr sz="2400">
                          <a:solidFill>
                            <a:schemeClr val="tx1"/>
                          </a:solidFill>
                          <a:latin typeface="Times New Roman" charset="0"/>
                          <a:cs typeface="Arial" charset="0"/>
                        </a:defRPr>
                      </a:lvl2pPr>
                      <a:lvl3pPr eaLnBrk="0" hangingPunct="0">
                        <a:spcBef>
                          <a:spcPct val="20000"/>
                        </a:spcBef>
                        <a:defRPr sz="2000">
                          <a:solidFill>
                            <a:schemeClr val="tx1"/>
                          </a:solidFill>
                          <a:latin typeface="Times New Roman" charset="0"/>
                          <a:cs typeface="Arial" charset="0"/>
                        </a:defRPr>
                      </a:lvl3pPr>
                      <a:lvl4pPr eaLnBrk="0" hangingPunct="0">
                        <a:spcBef>
                          <a:spcPct val="20000"/>
                        </a:spcBef>
                        <a:defRPr>
                          <a:solidFill>
                            <a:schemeClr val="tx1"/>
                          </a:solidFill>
                          <a:latin typeface="Times New Roman" charset="0"/>
                          <a:cs typeface="Arial" charset="0"/>
                        </a:defRPr>
                      </a:lvl4pPr>
                      <a:lvl5pPr eaLnBrk="0" hangingPunct="0">
                        <a:spcBef>
                          <a:spcPct val="20000"/>
                        </a:spcBef>
                        <a:defRPr>
                          <a:solidFill>
                            <a:schemeClr val="tx1"/>
                          </a:solidFill>
                          <a:latin typeface="Times New Roman" charset="0"/>
                          <a:cs typeface="Arial" charset="0"/>
                        </a:defRPr>
                      </a:lvl5pPr>
                      <a:lvl6pPr marL="457200" eaLnBrk="0" fontAlgn="base" hangingPunct="0">
                        <a:spcBef>
                          <a:spcPct val="20000"/>
                        </a:spcBef>
                        <a:spcAft>
                          <a:spcPct val="0"/>
                        </a:spcAft>
                        <a:defRPr>
                          <a:solidFill>
                            <a:schemeClr val="tx1"/>
                          </a:solidFill>
                          <a:latin typeface="Times New Roman" charset="0"/>
                          <a:cs typeface="Arial" charset="0"/>
                        </a:defRPr>
                      </a:lvl6pPr>
                      <a:lvl7pPr marL="914400" eaLnBrk="0" fontAlgn="base" hangingPunct="0">
                        <a:spcBef>
                          <a:spcPct val="20000"/>
                        </a:spcBef>
                        <a:spcAft>
                          <a:spcPct val="0"/>
                        </a:spcAft>
                        <a:defRPr>
                          <a:solidFill>
                            <a:schemeClr val="tx1"/>
                          </a:solidFill>
                          <a:latin typeface="Times New Roman" charset="0"/>
                          <a:cs typeface="Arial" charset="0"/>
                        </a:defRPr>
                      </a:lvl7pPr>
                      <a:lvl8pPr marL="1371600" eaLnBrk="0" fontAlgn="base" hangingPunct="0">
                        <a:spcBef>
                          <a:spcPct val="20000"/>
                        </a:spcBef>
                        <a:spcAft>
                          <a:spcPct val="0"/>
                        </a:spcAft>
                        <a:defRPr>
                          <a:solidFill>
                            <a:schemeClr val="tx1"/>
                          </a:solidFill>
                          <a:latin typeface="Times New Roman" charset="0"/>
                          <a:cs typeface="Arial" charset="0"/>
                        </a:defRPr>
                      </a:lvl8pPr>
                      <a:lvl9pPr marL="1828800" eaLnBrk="0" fontAlgn="base" hangingPunct="0">
                        <a:spcBef>
                          <a:spcPct val="20000"/>
                        </a:spcBef>
                        <a:spcAft>
                          <a:spcPct val="0"/>
                        </a:spcAft>
                        <a:defRPr>
                          <a:solidFill>
                            <a:schemeClr val="tx1"/>
                          </a:solidFill>
                          <a:latin typeface="Times New Roman" charset="0"/>
                          <a:cs typeface="Arial" charset="0"/>
                        </a:defRPr>
                      </a:lvl9pPr>
                    </a:lstStyle>
                    <a:p>
                      <a:pPr marL="0" marR="0" lvl="0" indent="0" algn="r" defTabSz="914400" rtl="0" eaLnBrk="1" fontAlgn="base" latinLnBrk="0" hangingPunct="1">
                        <a:lnSpc>
                          <a:spcPct val="100000"/>
                        </a:lnSpc>
                        <a:spcBef>
                          <a:spcPct val="20000"/>
                        </a:spcBef>
                        <a:spcAft>
                          <a:spcPct val="0"/>
                        </a:spcAft>
                        <a:buClr>
                          <a:srgbClr val="CC6600"/>
                        </a:buClr>
                        <a:buSzTx/>
                        <a:buFontTx/>
                        <a:buNone/>
                        <a:tabLst/>
                      </a:pPr>
                      <a:endParaRPr kumimoji="0" lang="en-US" altLang="en-US" sz="2200" b="0" i="0" u="none" strike="noStrike" cap="none" normalizeH="0" baseline="0" dirty="0">
                        <a:ln>
                          <a:noFill/>
                        </a:ln>
                        <a:solidFill>
                          <a:schemeClr val="bg1"/>
                        </a:solidFill>
                        <a:effectLst/>
                        <a:latin typeface="+mn-lt"/>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66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(2 of 32)</a:t>
            </a:r>
            <a:endParaRPr lang="en-US" sz="2000" b="0" dirty="0">
              <a:latin typeface="+mj-lt"/>
            </a:endParaRPr>
          </a:p>
        </p:txBody>
      </p:sp>
      <p:pic>
        <p:nvPicPr>
          <p:cNvPr id="5" name="Picture 2" descr="The diagram shows 5 chi-square distributions, each with a different degree of freedom: 2, 5, 10, 15, and 30. Each curve is nonsymmetrical and right skewed. The mean is to the right of the median and the vertex of the curve, and the right tail is longer than the left. The mean for each curve is equal to the number of degrees of freedom. The smaller the degrees of freedom, the taller the curve. As the degrees of freedom increase, the curve gets shorter and approaches a normal distribution."/>
          <p:cNvPicPr>
            <a:picLocks noChangeAspect="1" noChangeArrowheads="1"/>
          </p:cNvPicPr>
          <p:nvPr/>
        </p:nvPicPr>
        <p:blipFill>
          <a:blip r:embed="rId2"/>
          <a:srcRect/>
          <a:stretch>
            <a:fillRect/>
          </a:stretch>
        </p:blipFill>
        <p:spPr bwMode="auto">
          <a:xfrm>
            <a:off x="1885950" y="1438591"/>
            <a:ext cx="5372100" cy="4809809"/>
          </a:xfrm>
          <a:prstGeom prst="rect">
            <a:avLst/>
          </a:prstGeom>
          <a:noFill/>
          <a:ln w="9525">
            <a:noFill/>
            <a:miter lim="800000"/>
            <a:headEnd/>
            <a:tailEnd/>
          </a:ln>
        </p:spPr>
      </p:pic>
    </p:spTree>
    <p:extLst>
      <p:ext uri="{BB962C8B-B14F-4D97-AF65-F5344CB8AC3E}">
        <p14:creationId xmlns:p14="http://schemas.microsoft.com/office/powerpoint/2010/main" val="183648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3200" b="0" dirty="0">
                <a:latin typeface="+mj-lt"/>
              </a:rPr>
              <a:t>Introduction to the Practice of Statistics</a:t>
            </a:r>
            <a:br>
              <a:rPr lang="en-US" b="0" dirty="0">
                <a:latin typeface="+mj-lt"/>
              </a:rPr>
            </a:br>
            <a:r>
              <a:rPr lang="en-US" sz="2400" b="0" dirty="0">
                <a:latin typeface="+mj-lt"/>
                <a:ea typeface="ＭＳ Ｐゴシック" pitchFamily="34" charset="-128"/>
              </a:rPr>
              <a:t>Test a Hypothesis Regarding Three or More Means Using One-Way ANOVA </a:t>
            </a:r>
            <a:r>
              <a:rPr lang="en-US" sz="1800" b="0" dirty="0">
                <a:latin typeface="+mj-lt"/>
              </a:rPr>
              <a:t>(14 of 14)</a:t>
            </a:r>
          </a:p>
        </p:txBody>
      </p:sp>
      <p:sp>
        <p:nvSpPr>
          <p:cNvPr id="3" name="Content Placeholder 2"/>
          <p:cNvSpPr>
            <a:spLocks noGrp="1"/>
          </p:cNvSpPr>
          <p:nvPr>
            <p:ph idx="1"/>
          </p:nvPr>
        </p:nvSpPr>
        <p:spPr>
          <a:xfrm>
            <a:off x="457200" y="1600200"/>
            <a:ext cx="8229600" cy="4724400"/>
          </a:xfrm>
        </p:spPr>
        <p:txBody>
          <a:bodyPr/>
          <a:lstStyle/>
          <a:p>
            <a:pPr marL="1431925" indent="-1431925">
              <a:buNone/>
            </a:pPr>
            <a:r>
              <a:rPr lang="en-US" sz="2400" b="1" dirty="0"/>
              <a:t>Decision Rule in the One-Way ANOVA Test </a:t>
            </a:r>
            <a:endParaRPr lang="en-US" sz="2400" dirty="0">
              <a:ea typeface="ＭＳ Ｐゴシック" pitchFamily="34" charset="-128"/>
            </a:endParaRPr>
          </a:p>
          <a:p>
            <a:pPr marL="0" indent="-609600">
              <a:lnSpc>
                <a:spcPct val="90000"/>
              </a:lnSpc>
              <a:buNone/>
            </a:pPr>
            <a:r>
              <a:rPr lang="en-US" sz="2200" dirty="0">
                <a:ea typeface="ＭＳ Ｐゴシック" pitchFamily="34" charset="-128"/>
              </a:rPr>
              <a:t>If the </a:t>
            </a:r>
            <a:r>
              <a:rPr lang="en-US" sz="2200" i="1" dirty="0">
                <a:ea typeface="ＭＳ Ｐゴシック" pitchFamily="34" charset="-128"/>
              </a:rPr>
              <a:t>P-</a:t>
            </a:r>
            <a:r>
              <a:rPr lang="en-US" sz="2200" dirty="0">
                <a:ea typeface="ＭＳ Ｐゴシック" pitchFamily="34" charset="-128"/>
              </a:rPr>
              <a:t>value is less than the level of significance, </a:t>
            </a:r>
            <a:r>
              <a:rPr lang="el-GR" sz="2200" i="1" dirty="0">
                <a:ea typeface="ＭＳ Ｐゴシック" pitchFamily="34" charset="-128"/>
                <a:sym typeface="Symbol" pitchFamily="18" charset="2"/>
              </a:rPr>
              <a:t>α</a:t>
            </a:r>
            <a:r>
              <a:rPr lang="en-US" sz="2200" dirty="0">
                <a:ea typeface="ＭＳ Ｐゴシック" pitchFamily="34" charset="-128"/>
                <a:sym typeface="Symbol" pitchFamily="18" charset="2"/>
              </a:rPr>
              <a:t>, reject the null hypothesis.</a:t>
            </a:r>
            <a:endParaRPr lang="en-US" sz="2200" dirty="0">
              <a:ea typeface="ＭＳ Ｐゴシック" pitchFamily="34" charset="-128"/>
            </a:endParaRPr>
          </a:p>
        </p:txBody>
      </p:sp>
    </p:spTree>
    <p:extLst>
      <p:ext uri="{BB962C8B-B14F-4D97-AF65-F5344CB8AC3E}">
        <p14:creationId xmlns:p14="http://schemas.microsoft.com/office/powerpoint/2010/main" val="3261276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a:xfrm>
            <a:off x="457200" y="215372"/>
            <a:ext cx="8534400" cy="1097280"/>
          </a:xfrm>
        </p:spPr>
        <p:txBody>
          <a:bodyPr/>
          <a:lstStyle/>
          <a:p>
            <a:r>
              <a:rPr lang="en-US" sz="2800" b="0" dirty="0">
                <a:latin typeface="+mj-lt"/>
                <a:ea typeface="ＭＳ Ｐゴシック" pitchFamily="34" charset="-128"/>
              </a:rPr>
              <a:t>Post Hoc Tests on One-Way Analysis of Variance</a:t>
            </a:r>
            <a:br>
              <a:rPr lang="en-US" b="0" dirty="0">
                <a:latin typeface="+mj-lt"/>
              </a:rPr>
            </a:br>
            <a:r>
              <a:rPr lang="en-US" sz="2600" b="0" dirty="0">
                <a:latin typeface="+mj-lt"/>
              </a:rPr>
              <a:t>Learning Objective</a:t>
            </a:r>
          </a:p>
        </p:txBody>
      </p:sp>
      <p:sp>
        <p:nvSpPr>
          <p:cNvPr id="3" name="Learning Objective List"/>
          <p:cNvSpPr>
            <a:spLocks noGrp="1"/>
          </p:cNvSpPr>
          <p:nvPr>
            <p:ph idx="1"/>
          </p:nvPr>
        </p:nvSpPr>
        <p:spPr/>
        <p:txBody>
          <a:bodyPr/>
          <a:lstStyle/>
          <a:p>
            <a:pPr marL="0" indent="0">
              <a:spcBef>
                <a:spcPct val="20000"/>
              </a:spcBef>
              <a:buClr>
                <a:srgbClr val="CC6600"/>
              </a:buClr>
              <a:buNone/>
            </a:pPr>
            <a:r>
              <a:rPr lang="en-US" sz="2400" dirty="0">
                <a:solidFill>
                  <a:srgbClr val="007FA3"/>
                </a:solidFill>
              </a:rPr>
              <a:t>1. </a:t>
            </a:r>
            <a:r>
              <a:rPr lang="en-US" sz="2400" dirty="0">
                <a:ea typeface="ＭＳ Ｐゴシック" pitchFamily="34" charset="-128"/>
              </a:rPr>
              <a:t>Perform the Tukey Test</a:t>
            </a:r>
          </a:p>
        </p:txBody>
      </p:sp>
    </p:spTree>
    <p:extLst>
      <p:ext uri="{BB962C8B-B14F-4D97-AF65-F5344CB8AC3E}">
        <p14:creationId xmlns:p14="http://schemas.microsoft.com/office/powerpoint/2010/main" val="1908637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rPr>
              <a:t>Introduction</a:t>
            </a:r>
          </a:p>
        </p:txBody>
      </p:sp>
      <p:sp>
        <p:nvSpPr>
          <p:cNvPr id="3" name="Content Placeholder 2"/>
          <p:cNvSpPr>
            <a:spLocks noGrp="1"/>
          </p:cNvSpPr>
          <p:nvPr>
            <p:ph idx="1"/>
          </p:nvPr>
        </p:nvSpPr>
        <p:spPr>
          <a:xfrm>
            <a:off x="457200" y="1600200"/>
            <a:ext cx="8077200" cy="4724400"/>
          </a:xfrm>
        </p:spPr>
        <p:txBody>
          <a:bodyPr/>
          <a:lstStyle/>
          <a:p>
            <a:pPr marL="0" indent="-1431925">
              <a:buNone/>
            </a:pPr>
            <a:r>
              <a:rPr lang="en-US" sz="2400" dirty="0"/>
              <a:t>When the results from a one-way ANOVA lead us to conclude that at least one population mean is different from the others, we can make additional comparisons between the means to determine which means differ significantly. The procedures for making these comparisons are called </a:t>
            </a:r>
            <a:r>
              <a:rPr lang="en-US" sz="2400" b="1" dirty="0"/>
              <a:t>multiple comparison methods.</a:t>
            </a:r>
            <a:endParaRPr lang="en-US" sz="2400" dirty="0"/>
          </a:p>
        </p:txBody>
      </p:sp>
    </p:spTree>
    <p:extLst>
      <p:ext uri="{BB962C8B-B14F-4D97-AF65-F5344CB8AC3E}">
        <p14:creationId xmlns:p14="http://schemas.microsoft.com/office/powerpoint/2010/main" val="109215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(1 of 13)</a:t>
            </a:r>
            <a:endParaRPr lang="en-US" sz="2000" b="0" dirty="0">
              <a:latin typeface="+mj-lt"/>
            </a:endParaRPr>
          </a:p>
        </p:txBody>
      </p:sp>
      <p:sp>
        <p:nvSpPr>
          <p:cNvPr id="3" name="Content Placeholder 2"/>
          <p:cNvSpPr>
            <a:spLocks noGrp="1"/>
          </p:cNvSpPr>
          <p:nvPr>
            <p:ph idx="1"/>
          </p:nvPr>
        </p:nvSpPr>
        <p:spPr>
          <a:xfrm>
            <a:off x="457200" y="1563256"/>
            <a:ext cx="8229600" cy="1524000"/>
          </a:xfrm>
        </p:spPr>
        <p:txBody>
          <a:bodyPr/>
          <a:lstStyle/>
          <a:p>
            <a:pPr marL="0" indent="0" eaLnBrk="0" hangingPunct="0">
              <a:buNone/>
            </a:pPr>
            <a:r>
              <a:rPr lang="en-US" sz="2400" dirty="0"/>
              <a:t>The computation of the test statistic for Tukey</a:t>
            </a:r>
            <a:r>
              <a:rPr lang="en-US" altLang="en-US" sz="2400" dirty="0"/>
              <a:t>’</a:t>
            </a:r>
            <a:r>
              <a:rPr lang="en-US" sz="2400" dirty="0"/>
              <a:t>s test for comparing pairs of means follows the same logic as the test for comparing two means from independent sampling. However, the standard error that is used is</a:t>
            </a:r>
          </a:p>
        </p:txBody>
      </p:sp>
      <p:pic>
        <p:nvPicPr>
          <p:cNvPr id="5" name="Picture 4" descr="S E = the square root of [s squared over 2 times (1 over n sub 1, + 1 over n sub 2)], where s squared is the mean square error estimate (M S E) of sigma squared from the one-way A N O V A, n sub 1, is the sample size from population 1, and n sub 2 is the sample size from populatio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62" y="3304308"/>
            <a:ext cx="8195984" cy="2167075"/>
          </a:xfrm>
          <a:prstGeom prst="rect">
            <a:avLst/>
          </a:prstGeom>
        </p:spPr>
      </p:pic>
    </p:spTree>
    <p:extLst>
      <p:ext uri="{BB962C8B-B14F-4D97-AF65-F5344CB8AC3E}">
        <p14:creationId xmlns:p14="http://schemas.microsoft.com/office/powerpoint/2010/main" val="2016344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(2 of 13)</a:t>
            </a:r>
            <a:endParaRPr lang="en-US" sz="2000" b="0" dirty="0">
              <a:latin typeface="+mj-lt"/>
            </a:endParaRPr>
          </a:p>
        </p:txBody>
      </p:sp>
      <p:sp>
        <p:nvSpPr>
          <p:cNvPr id="3" name="Content Placeholder 2"/>
          <p:cNvSpPr>
            <a:spLocks noGrp="1"/>
          </p:cNvSpPr>
          <p:nvPr>
            <p:ph idx="1"/>
          </p:nvPr>
        </p:nvSpPr>
        <p:spPr>
          <a:xfrm>
            <a:off x="457200" y="1560944"/>
            <a:ext cx="8229600" cy="801256"/>
          </a:xfrm>
        </p:spPr>
        <p:txBody>
          <a:bodyPr/>
          <a:lstStyle/>
          <a:p>
            <a:pPr marL="0" indent="-609600">
              <a:buNone/>
            </a:pPr>
            <a:r>
              <a:rPr lang="en-US" sz="2400" dirty="0">
                <a:ea typeface="ＭＳ Ｐゴシック" pitchFamily="34" charset="-128"/>
              </a:rPr>
              <a:t>The test statistic for Tukey</a:t>
            </a:r>
            <a:r>
              <a:rPr lang="en-US" altLang="en-US" sz="2400" dirty="0">
                <a:ea typeface="ＭＳ Ｐゴシック" pitchFamily="34" charset="-128"/>
              </a:rPr>
              <a:t>’</a:t>
            </a:r>
            <a:r>
              <a:rPr lang="en-US" sz="2400" dirty="0">
                <a:ea typeface="ＭＳ Ｐゴシック" pitchFamily="34" charset="-128"/>
              </a:rPr>
              <a:t>s test when testing </a:t>
            </a:r>
            <a:r>
              <a:rPr lang="en-US" sz="2400" i="1" dirty="0">
                <a:ea typeface="ＭＳ Ｐゴシック" pitchFamily="34" charset="-128"/>
              </a:rPr>
              <a:t>H</a:t>
            </a:r>
            <a:r>
              <a:rPr lang="en-US" sz="2400" baseline="-25000" dirty="0">
                <a:ea typeface="ＭＳ Ｐゴシック" pitchFamily="34" charset="-128"/>
              </a:rPr>
              <a:t>0</a:t>
            </a:r>
            <a:r>
              <a:rPr lang="en-US" sz="2400" dirty="0">
                <a:ea typeface="ＭＳ Ｐゴシック" pitchFamily="34" charset="-128"/>
              </a:rPr>
              <a:t>: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1</a:t>
            </a:r>
            <a:r>
              <a:rPr lang="en-US" sz="2400" dirty="0">
                <a:ea typeface="ＭＳ Ｐゴシック" pitchFamily="34" charset="-128"/>
                <a:sym typeface="Symbol" pitchFamily="18" charset="2"/>
              </a:rPr>
              <a:t> =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2</a:t>
            </a:r>
            <a:r>
              <a:rPr lang="en-US" sz="2400" dirty="0">
                <a:ea typeface="ＭＳ Ｐゴシック" pitchFamily="34" charset="-128"/>
                <a:sym typeface="Symbol" pitchFamily="18" charset="2"/>
              </a:rPr>
              <a:t> versus </a:t>
            </a:r>
            <a:r>
              <a:rPr lang="en-US" sz="2400" i="1" dirty="0">
                <a:ea typeface="ＭＳ Ｐゴシック" pitchFamily="34" charset="-128"/>
              </a:rPr>
              <a:t>H</a:t>
            </a:r>
            <a:r>
              <a:rPr lang="en-US" sz="2400" baseline="-25000" dirty="0">
                <a:ea typeface="ＭＳ Ｐゴシック" pitchFamily="34" charset="-128"/>
              </a:rPr>
              <a:t>1</a:t>
            </a:r>
            <a:r>
              <a:rPr lang="en-US" sz="2400" dirty="0">
                <a:ea typeface="ＭＳ Ｐゴシック" pitchFamily="34" charset="-128"/>
              </a:rPr>
              <a:t>: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1</a:t>
            </a:r>
            <a:r>
              <a:rPr lang="en-US" sz="2400" dirty="0">
                <a:ea typeface="ＭＳ Ｐゴシック" pitchFamily="34" charset="-128"/>
                <a:sym typeface="Symbol" pitchFamily="18" charset="2"/>
              </a:rPr>
              <a:t> ≠ </a:t>
            </a:r>
            <a:r>
              <a:rPr lang="el-GR" sz="2400" i="1" dirty="0">
                <a:ea typeface="ＭＳ Ｐゴシック" pitchFamily="34" charset="-128"/>
                <a:sym typeface="Symbol" pitchFamily="18" charset="2"/>
              </a:rPr>
              <a:t>μ</a:t>
            </a:r>
            <a:r>
              <a:rPr lang="en-US" sz="2400" baseline="-25000" dirty="0">
                <a:ea typeface="ＭＳ Ｐゴシック" pitchFamily="34" charset="-128"/>
                <a:sym typeface="Symbol" pitchFamily="18" charset="2"/>
              </a:rPr>
              <a:t>2</a:t>
            </a:r>
            <a:r>
              <a:rPr lang="en-US" sz="2400" dirty="0">
                <a:ea typeface="ＭＳ Ｐゴシック" pitchFamily="34" charset="-128"/>
                <a:sym typeface="Symbol" pitchFamily="18" charset="2"/>
              </a:rPr>
              <a:t> is given by</a:t>
            </a:r>
            <a:endParaRPr lang="en-US" sz="2200" dirty="0">
              <a:ea typeface="ＭＳ Ｐゴシック" pitchFamily="34" charset="-128"/>
              <a:sym typeface="Symbol" pitchFamily="18" charset="2"/>
            </a:endParaRPr>
          </a:p>
        </p:txBody>
      </p:sp>
      <p:pic>
        <p:nvPicPr>
          <p:cNvPr id="4" name="Picture 3" descr="q sub 0 = x-bar sub 2 minus x-bar sub 1, over the square root of [s squared over 2 times (1 over n sub 1, + 1 over n sub 2)], where x-bar sub 2 greater-than x-bar sub 1, s squared is the mean square estimate of sigma squared (M S E) from A N O V A, n sub 1 is the sample size from population 1, n sub 2 is the sample size from populatio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39" y="2474984"/>
            <a:ext cx="7644543" cy="3355466"/>
          </a:xfrm>
          <a:prstGeom prst="rect">
            <a:avLst/>
          </a:prstGeom>
        </p:spPr>
      </p:pic>
    </p:spTree>
    <p:extLst>
      <p:ext uri="{BB962C8B-B14F-4D97-AF65-F5344CB8AC3E}">
        <p14:creationId xmlns:p14="http://schemas.microsoft.com/office/powerpoint/2010/main" val="1215278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(3 of 13)</a:t>
            </a:r>
            <a:endParaRPr lang="en-US"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lnSpc>
                <a:spcPct val="90000"/>
              </a:lnSpc>
              <a:buNone/>
            </a:pPr>
            <a:r>
              <a:rPr lang="en-US" sz="2400" dirty="0">
                <a:ea typeface="ＭＳ Ｐゴシック" pitchFamily="34" charset="-128"/>
              </a:rPr>
              <a:t>The critical value for Tukey</a:t>
            </a:r>
            <a:r>
              <a:rPr lang="en-US" altLang="en-US" sz="2400" dirty="0">
                <a:ea typeface="ＭＳ Ｐゴシック" pitchFamily="34" charset="-128"/>
              </a:rPr>
              <a:t>’</a:t>
            </a:r>
            <a:r>
              <a:rPr lang="en-US" sz="2400" dirty="0">
                <a:ea typeface="ＭＳ Ｐゴシック" pitchFamily="34" charset="-128"/>
              </a:rPr>
              <a:t>s test using a familywise error rate </a:t>
            </a:r>
            <a:r>
              <a:rPr lang="el-GR" sz="2400" i="1" dirty="0">
                <a:ea typeface="ＭＳ Ｐゴシック" pitchFamily="34" charset="-128"/>
                <a:sym typeface="Symbol" pitchFamily="18" charset="2"/>
              </a:rPr>
              <a:t>α</a:t>
            </a:r>
            <a:r>
              <a:rPr lang="en-US" sz="2400" dirty="0">
                <a:ea typeface="ＭＳ Ｐゴシック" pitchFamily="34" charset="-128"/>
              </a:rPr>
              <a:t> </a:t>
            </a:r>
            <a:r>
              <a:rPr lang="en-US" sz="2400" dirty="0">
                <a:ea typeface="ＭＳ Ｐゴシック" pitchFamily="34" charset="-128"/>
                <a:sym typeface="Symbol" pitchFamily="18" charset="2"/>
              </a:rPr>
              <a:t>is given by</a:t>
            </a:r>
          </a:p>
          <a:p>
            <a:pPr marL="0" indent="3260725">
              <a:lnSpc>
                <a:spcPct val="90000"/>
              </a:lnSpc>
              <a:buNone/>
            </a:pPr>
            <a:r>
              <a:rPr lang="en-US" sz="2400" i="1" dirty="0">
                <a:ea typeface="ＭＳ Ｐゴシック" pitchFamily="34" charset="-128"/>
                <a:sym typeface="Symbol" pitchFamily="18" charset="2"/>
              </a:rPr>
              <a:t>q</a:t>
            </a:r>
            <a:r>
              <a:rPr lang="el-GR" sz="2400" i="1" baseline="-25000" dirty="0">
                <a:ea typeface="ＭＳ Ｐゴシック" pitchFamily="34" charset="-128"/>
                <a:sym typeface="Symbol" pitchFamily="18" charset="2"/>
              </a:rPr>
              <a:t>α</a:t>
            </a:r>
            <a:r>
              <a:rPr lang="en-US" sz="2400" i="1" baseline="-25000" dirty="0">
                <a:ea typeface="ＭＳ Ｐゴシック" pitchFamily="34" charset="-128"/>
                <a:sym typeface="Symbol" pitchFamily="18" charset="2"/>
              </a:rPr>
              <a:t>, v, k</a:t>
            </a:r>
            <a:endParaRPr lang="el-GR" sz="2400" i="1" baseline="-25000" dirty="0">
              <a:ea typeface="ＭＳ Ｐゴシック" pitchFamily="34" charset="-128"/>
              <a:sym typeface="Symbol" pitchFamily="18" charset="2"/>
            </a:endParaRPr>
          </a:p>
          <a:p>
            <a:pPr marL="0" indent="0">
              <a:lnSpc>
                <a:spcPct val="90000"/>
              </a:lnSpc>
              <a:buNone/>
            </a:pPr>
            <a:r>
              <a:rPr lang="en-US" sz="2400" dirty="0">
                <a:ea typeface="ＭＳ Ｐゴシック" pitchFamily="34" charset="-128"/>
                <a:sym typeface="Symbol" pitchFamily="18" charset="2"/>
              </a:rPr>
              <a:t>where</a:t>
            </a:r>
          </a:p>
          <a:p>
            <a:pPr marL="0" indent="914400">
              <a:lnSpc>
                <a:spcPct val="90000"/>
              </a:lnSpc>
              <a:buNone/>
            </a:pPr>
            <a:r>
              <a:rPr lang="el-GR" sz="2200" i="1" dirty="0">
                <a:ea typeface="ＭＳ Ｐゴシック" pitchFamily="34" charset="-128"/>
                <a:sym typeface="Symbol" pitchFamily="18" charset="2"/>
              </a:rPr>
              <a:t>ν</a:t>
            </a:r>
            <a:r>
              <a:rPr lang="en-US" sz="2200" dirty="0">
                <a:ea typeface="ＭＳ Ｐゴシック" pitchFamily="34" charset="-128"/>
                <a:sym typeface="Symbol" pitchFamily="18" charset="2"/>
              </a:rPr>
              <a:t> is the degrees of freedom due to error (</a:t>
            </a:r>
            <a:r>
              <a:rPr lang="en-US" sz="2200" i="1" dirty="0">
                <a:ea typeface="ＭＳ Ｐゴシック" pitchFamily="34" charset="-128"/>
                <a:sym typeface="Symbol" pitchFamily="18" charset="2"/>
              </a:rPr>
              <a:t>n</a:t>
            </a:r>
            <a:r>
              <a:rPr lang="el-GR" sz="2200" i="1" dirty="0">
                <a:ea typeface="ＭＳ Ｐゴシック" pitchFamily="34" charset="-128"/>
                <a:sym typeface="Symbol" pitchFamily="18" charset="2"/>
              </a:rPr>
              <a:t> </a:t>
            </a:r>
            <a:r>
              <a:rPr lang="en-US" sz="2200" dirty="0">
                <a:latin typeface="Arial" panose="020B0604020202020204" pitchFamily="34" charset="0"/>
                <a:ea typeface="ＭＳ Ｐゴシック" pitchFamily="34" charset="-128"/>
                <a:cs typeface="Arial" panose="020B0604020202020204" pitchFamily="34" charset="0"/>
              </a:rPr>
              <a:t>−</a:t>
            </a:r>
            <a:r>
              <a:rPr lang="en-US" sz="2200" i="1" dirty="0">
                <a:ea typeface="ＭＳ Ｐゴシック" pitchFamily="34" charset="-128"/>
                <a:sym typeface="Symbol" pitchFamily="18" charset="2"/>
              </a:rPr>
              <a:t> k</a:t>
            </a:r>
            <a:r>
              <a:rPr lang="en-US" sz="2200" dirty="0">
                <a:ea typeface="ＭＳ Ｐゴシック" pitchFamily="34" charset="-128"/>
                <a:sym typeface="Symbol" pitchFamily="18" charset="2"/>
              </a:rPr>
              <a:t>)</a:t>
            </a:r>
          </a:p>
          <a:p>
            <a:pPr marL="0" indent="914400">
              <a:lnSpc>
                <a:spcPct val="90000"/>
              </a:lnSpc>
              <a:buNone/>
            </a:pPr>
            <a:r>
              <a:rPr lang="en-US" sz="2200" i="1" dirty="0">
                <a:ea typeface="ＭＳ Ｐゴシック" pitchFamily="34" charset="-128"/>
                <a:sym typeface="Symbol" pitchFamily="18" charset="2"/>
              </a:rPr>
              <a:t>k</a:t>
            </a:r>
            <a:r>
              <a:rPr lang="en-US" sz="2200" dirty="0">
                <a:ea typeface="ＭＳ Ｐゴシック" pitchFamily="34" charset="-128"/>
                <a:sym typeface="Symbol" pitchFamily="18" charset="2"/>
              </a:rPr>
              <a:t> is the total number of means being compared</a:t>
            </a:r>
            <a:endParaRPr lang="en-US" sz="2200" dirty="0">
              <a:ea typeface="ＭＳ Ｐゴシック" pitchFamily="34" charset="-128"/>
            </a:endParaRPr>
          </a:p>
        </p:txBody>
      </p:sp>
    </p:spTree>
    <p:extLst>
      <p:ext uri="{BB962C8B-B14F-4D97-AF65-F5344CB8AC3E}">
        <p14:creationId xmlns:p14="http://schemas.microsoft.com/office/powerpoint/2010/main" val="2480142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(4 of 13)</a:t>
            </a:r>
            <a:endParaRPr lang="en-US"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b="1" dirty="0"/>
              <a:t>Parallel Example 1: Finding the Critical Value from the Studentized Range Distribution</a:t>
            </a:r>
          </a:p>
          <a:p>
            <a:pPr marL="0" indent="0">
              <a:spcBef>
                <a:spcPct val="50000"/>
              </a:spcBef>
              <a:buClr>
                <a:schemeClr val="bg1"/>
              </a:buClr>
              <a:buFontTx/>
              <a:buNone/>
            </a:pPr>
            <a:r>
              <a:rPr lang="en-US" sz="2200" dirty="0">
                <a:ea typeface="ＭＳ Ｐゴシック" pitchFamily="34" charset="-128"/>
              </a:rPr>
              <a:t>Find the critical value from the Studentized range distribution with </a:t>
            </a:r>
            <a:r>
              <a:rPr lang="en-US" sz="2200" i="1" dirty="0">
                <a:ea typeface="ＭＳ Ｐゴシック" pitchFamily="34" charset="-128"/>
              </a:rPr>
              <a:t>v </a:t>
            </a:r>
            <a:r>
              <a:rPr lang="en-US" sz="2200" dirty="0">
                <a:ea typeface="ＭＳ Ｐゴシック" pitchFamily="34" charset="-128"/>
              </a:rPr>
              <a:t>= 13 degrees of freedom and </a:t>
            </a:r>
            <a:r>
              <a:rPr lang="en-US" sz="2200" i="1" dirty="0">
                <a:ea typeface="ＭＳ Ｐゴシック" pitchFamily="34" charset="-128"/>
              </a:rPr>
              <a:t>k</a:t>
            </a:r>
            <a:r>
              <a:rPr lang="el-GR" sz="2200" i="1" dirty="0">
                <a:ea typeface="ＭＳ Ｐゴシック" pitchFamily="34" charset="-128"/>
              </a:rPr>
              <a:t> </a:t>
            </a:r>
            <a:r>
              <a:rPr lang="en-US" sz="2200" dirty="0">
                <a:ea typeface="ＭＳ Ｐゴシック" pitchFamily="34" charset="-128"/>
              </a:rPr>
              <a:t>=</a:t>
            </a:r>
            <a:r>
              <a:rPr lang="el-GR" sz="2200" dirty="0">
                <a:ea typeface="ＭＳ Ｐゴシック" pitchFamily="34" charset="-128"/>
              </a:rPr>
              <a:t> </a:t>
            </a:r>
            <a:r>
              <a:rPr lang="en-US" sz="2200" dirty="0">
                <a:ea typeface="ＭＳ Ｐゴシック" pitchFamily="34" charset="-128"/>
              </a:rPr>
              <a:t>4 degrees of freedom with a familywise error rate </a:t>
            </a:r>
            <a:r>
              <a:rPr lang="el-GR" sz="2200" i="1" dirty="0">
                <a:ea typeface="ＭＳ Ｐゴシック" pitchFamily="34" charset="-128"/>
                <a:sym typeface="Symbol" pitchFamily="18" charset="2"/>
              </a:rPr>
              <a:t>α </a:t>
            </a:r>
            <a:r>
              <a:rPr lang="en-US" sz="2200" dirty="0">
                <a:ea typeface="ＭＳ Ｐゴシック" pitchFamily="34" charset="-128"/>
                <a:sym typeface="Symbol" pitchFamily="18" charset="2"/>
              </a:rPr>
              <a:t>=</a:t>
            </a:r>
            <a:r>
              <a:rPr lang="el-GR" sz="2200" dirty="0">
                <a:ea typeface="ＭＳ Ｐゴシック" pitchFamily="34" charset="-128"/>
                <a:sym typeface="Symbol" pitchFamily="18" charset="2"/>
              </a:rPr>
              <a:t> </a:t>
            </a:r>
            <a:r>
              <a:rPr lang="en-US" sz="2200" dirty="0">
                <a:ea typeface="ＭＳ Ｐゴシック" pitchFamily="34" charset="-128"/>
                <a:sym typeface="Symbol" pitchFamily="18" charset="2"/>
              </a:rPr>
              <a:t>0.01.</a:t>
            </a:r>
          </a:p>
          <a:p>
            <a:pPr marL="0" indent="0">
              <a:spcBef>
                <a:spcPct val="50000"/>
              </a:spcBef>
              <a:buClr>
                <a:schemeClr val="bg1"/>
              </a:buClr>
              <a:buFontTx/>
              <a:buNone/>
            </a:pPr>
            <a:r>
              <a:rPr lang="en-US" sz="2200" dirty="0">
                <a:ea typeface="ＭＳ Ｐゴシック" pitchFamily="34" charset="-128"/>
              </a:rPr>
              <a:t>Find the critical value from the Studentized range distribution with </a:t>
            </a:r>
            <a:r>
              <a:rPr lang="en-US" sz="2200" i="1" dirty="0">
                <a:ea typeface="ＭＳ Ｐゴシック" pitchFamily="34" charset="-128"/>
              </a:rPr>
              <a:t>v </a:t>
            </a:r>
            <a:r>
              <a:rPr lang="en-US" sz="2200" dirty="0">
                <a:ea typeface="ＭＳ Ｐゴシック" pitchFamily="34" charset="-128"/>
              </a:rPr>
              <a:t>= 64 degrees of freedom and </a:t>
            </a:r>
            <a:r>
              <a:rPr lang="en-US" sz="2200" i="1" dirty="0">
                <a:ea typeface="ＭＳ Ｐゴシック" pitchFamily="34" charset="-128"/>
              </a:rPr>
              <a:t>k</a:t>
            </a:r>
            <a:r>
              <a:rPr lang="el-GR" sz="2200" i="1" dirty="0">
                <a:ea typeface="ＭＳ Ｐゴシック" pitchFamily="34" charset="-128"/>
              </a:rPr>
              <a:t> </a:t>
            </a:r>
            <a:r>
              <a:rPr lang="en-US" sz="2200" dirty="0">
                <a:ea typeface="ＭＳ Ｐゴシック" pitchFamily="34" charset="-128"/>
              </a:rPr>
              <a:t>=</a:t>
            </a:r>
            <a:r>
              <a:rPr lang="el-GR" sz="2200" dirty="0">
                <a:ea typeface="ＭＳ Ｐゴシック" pitchFamily="34" charset="-128"/>
              </a:rPr>
              <a:t> </a:t>
            </a:r>
            <a:r>
              <a:rPr lang="en-US" sz="2200" dirty="0">
                <a:ea typeface="ＭＳ Ｐゴシック" pitchFamily="34" charset="-128"/>
              </a:rPr>
              <a:t>6 degrees of freedom with a familywise error rate </a:t>
            </a:r>
            <a:r>
              <a:rPr lang="el-GR" sz="2200" i="1" dirty="0">
                <a:ea typeface="ＭＳ Ｐゴシック" pitchFamily="34" charset="-128"/>
                <a:sym typeface="Symbol" pitchFamily="18" charset="2"/>
              </a:rPr>
              <a:t>α </a:t>
            </a:r>
            <a:r>
              <a:rPr lang="en-US" sz="2200" dirty="0">
                <a:ea typeface="ＭＳ Ｐゴシック" pitchFamily="34" charset="-128"/>
                <a:sym typeface="Symbol" pitchFamily="18" charset="2"/>
              </a:rPr>
              <a:t>=</a:t>
            </a:r>
            <a:r>
              <a:rPr lang="el-GR" sz="2200" dirty="0">
                <a:ea typeface="ＭＳ Ｐゴシック" pitchFamily="34" charset="-128"/>
                <a:sym typeface="Symbol" pitchFamily="18" charset="2"/>
              </a:rPr>
              <a:t> </a:t>
            </a:r>
            <a:r>
              <a:rPr lang="en-US" sz="2200" dirty="0">
                <a:ea typeface="ＭＳ Ｐゴシック" pitchFamily="34" charset="-128"/>
                <a:sym typeface="Symbol" pitchFamily="18" charset="2"/>
              </a:rPr>
              <a:t>0.05.</a:t>
            </a:r>
          </a:p>
        </p:txBody>
      </p:sp>
    </p:spTree>
    <p:extLst>
      <p:ext uri="{BB962C8B-B14F-4D97-AF65-F5344CB8AC3E}">
        <p14:creationId xmlns:p14="http://schemas.microsoft.com/office/powerpoint/2010/main" val="2238627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(5 of 13)</a:t>
            </a:r>
            <a:endParaRPr lang="en-US" sz="2000" b="0" dirty="0">
              <a:latin typeface="+mj-lt"/>
            </a:endParaRPr>
          </a:p>
        </p:txBody>
      </p:sp>
      <p:sp>
        <p:nvSpPr>
          <p:cNvPr id="3" name="Content Placeholder 2"/>
          <p:cNvSpPr>
            <a:spLocks noGrp="1"/>
          </p:cNvSpPr>
          <p:nvPr>
            <p:ph idx="1"/>
          </p:nvPr>
        </p:nvSpPr>
        <p:spPr>
          <a:xfrm>
            <a:off x="457200" y="1600200"/>
            <a:ext cx="8229600" cy="304800"/>
          </a:xfrm>
        </p:spPr>
        <p:txBody>
          <a:bodyPr/>
          <a:lstStyle/>
          <a:p>
            <a:pPr marL="0" indent="0">
              <a:buNone/>
            </a:pPr>
            <a:r>
              <a:rPr lang="en-US" sz="2400" b="1" dirty="0"/>
              <a:t>Solution</a:t>
            </a:r>
            <a:endParaRPr lang="en-US" sz="2200" b="1" dirty="0"/>
          </a:p>
        </p:txBody>
      </p:sp>
      <p:pic>
        <p:nvPicPr>
          <p:cNvPr id="4" name="Picture 3" descr="a: q sub (0.01, 13, 4) = 5.404. b: q sub (0.05, 64, 6) approximately equals q sub (0.05, 60, 6) = 4.1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92548"/>
            <a:ext cx="4022134" cy="900478"/>
          </a:xfrm>
          <a:prstGeom prst="rect">
            <a:avLst/>
          </a:prstGeom>
        </p:spPr>
      </p:pic>
    </p:spTree>
    <p:extLst>
      <p:ext uri="{BB962C8B-B14F-4D97-AF65-F5344CB8AC3E}">
        <p14:creationId xmlns:p14="http://schemas.microsoft.com/office/powerpoint/2010/main" val="1004283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(6 of 13)</a:t>
            </a:r>
            <a:endParaRPr lang="en-US"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b="1" dirty="0"/>
              <a:t>Tukey</a:t>
            </a:r>
            <a:r>
              <a:rPr lang="en-US" altLang="en-US" sz="2400" b="1" dirty="0"/>
              <a:t>’</a:t>
            </a:r>
            <a:r>
              <a:rPr lang="en-US" sz="2400" b="1" dirty="0"/>
              <a:t>s Test</a:t>
            </a:r>
          </a:p>
          <a:p>
            <a:pPr marL="0" indent="-609600">
              <a:buNone/>
            </a:pPr>
            <a:r>
              <a:rPr lang="en-US" sz="2200" dirty="0">
                <a:ea typeface="ＭＳ Ｐゴシック" pitchFamily="34" charset="-128"/>
              </a:rPr>
              <a:t>After rejecting the null hypothesis </a:t>
            </a:r>
            <a:r>
              <a:rPr lang="en-US" sz="2200" i="1" dirty="0">
                <a:ea typeface="ＭＳ Ｐゴシック" pitchFamily="34" charset="-128"/>
              </a:rPr>
              <a:t>H</a:t>
            </a:r>
            <a:r>
              <a:rPr lang="en-US" sz="2200" baseline="-25000" dirty="0">
                <a:ea typeface="ＭＳ Ｐゴシック" pitchFamily="34" charset="-128"/>
              </a:rPr>
              <a:t>0</a:t>
            </a:r>
            <a:r>
              <a:rPr lang="en-US" sz="2200" dirty="0">
                <a:ea typeface="ＭＳ Ｐゴシック" pitchFamily="34" charset="-128"/>
              </a:rPr>
              <a:t>: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1</a:t>
            </a:r>
            <a:r>
              <a:rPr lang="en-US" sz="2200" dirty="0">
                <a:ea typeface="ＭＳ Ｐゴシック" pitchFamily="34" charset="-128"/>
                <a:sym typeface="Symbol" pitchFamily="18" charset="2"/>
              </a:rPr>
              <a:t> =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2</a:t>
            </a:r>
            <a:r>
              <a:rPr lang="en-US" sz="2200" dirty="0">
                <a:ea typeface="ＭＳ Ｐゴシック" pitchFamily="34" charset="-128"/>
                <a:sym typeface="Symbol" pitchFamily="18" charset="2"/>
              </a:rPr>
              <a:t> = ··· = </a:t>
            </a:r>
            <a:r>
              <a:rPr lang="el-GR" sz="2200" i="1" dirty="0">
                <a:ea typeface="ＭＳ Ｐゴシック" pitchFamily="34" charset="-128"/>
                <a:sym typeface="Symbol" pitchFamily="18" charset="2"/>
              </a:rPr>
              <a:t>μ</a:t>
            </a:r>
            <a:r>
              <a:rPr lang="en-US" sz="2200" i="1" baseline="-25000" dirty="0">
                <a:ea typeface="ＭＳ Ｐゴシック" pitchFamily="34" charset="-128"/>
                <a:sym typeface="Symbol" pitchFamily="18" charset="2"/>
              </a:rPr>
              <a:t>k</a:t>
            </a:r>
            <a:r>
              <a:rPr lang="en-US" sz="2200" i="1" dirty="0">
                <a:ea typeface="ＭＳ Ｐゴシック" pitchFamily="34" charset="-128"/>
                <a:sym typeface="Symbol" pitchFamily="18" charset="2"/>
              </a:rPr>
              <a:t> </a:t>
            </a:r>
            <a:r>
              <a:rPr lang="en-US" sz="2200" dirty="0">
                <a:ea typeface="ＭＳ Ｐゴシック" pitchFamily="34" charset="-128"/>
                <a:sym typeface="Symbol" pitchFamily="18" charset="2"/>
              </a:rPr>
              <a:t>the following steps can be used to compare pairs of means for significant differences, provided that</a:t>
            </a:r>
          </a:p>
          <a:p>
            <a:pPr marL="944118" lvl="1" indent="-457200">
              <a:buFont typeface="+mj-lt"/>
              <a:buAutoNum type="arabicPeriod"/>
            </a:pPr>
            <a:r>
              <a:rPr lang="en-US" sz="2200" dirty="0">
                <a:ea typeface="ＭＳ Ｐゴシック" pitchFamily="34" charset="-128"/>
                <a:sym typeface="Symbol" pitchFamily="18" charset="2"/>
              </a:rPr>
              <a:t>There are </a:t>
            </a:r>
            <a:r>
              <a:rPr lang="en-US" sz="2200" i="1" dirty="0">
                <a:ea typeface="ＭＳ Ｐゴシック" pitchFamily="34" charset="-128"/>
                <a:sym typeface="Symbol" pitchFamily="18" charset="2"/>
              </a:rPr>
              <a:t>k</a:t>
            </a:r>
            <a:r>
              <a:rPr lang="en-US" sz="2200" dirty="0">
                <a:ea typeface="ＭＳ Ｐゴシック" pitchFamily="34" charset="-128"/>
                <a:sym typeface="Symbol" pitchFamily="18" charset="2"/>
              </a:rPr>
              <a:t> simple random samples from </a:t>
            </a:r>
            <a:r>
              <a:rPr lang="en-US" sz="2200" i="1" dirty="0">
                <a:ea typeface="ＭＳ Ｐゴシック" pitchFamily="34" charset="-128"/>
                <a:sym typeface="Symbol" pitchFamily="18" charset="2"/>
              </a:rPr>
              <a:t>k</a:t>
            </a:r>
            <a:r>
              <a:rPr lang="en-US" sz="2200" dirty="0">
                <a:ea typeface="ＭＳ Ｐゴシック" pitchFamily="34" charset="-128"/>
                <a:sym typeface="Symbol" pitchFamily="18" charset="2"/>
              </a:rPr>
              <a:t> populations.</a:t>
            </a:r>
          </a:p>
          <a:p>
            <a:pPr marL="944118" lvl="1" indent="-457200">
              <a:buFont typeface="+mj-lt"/>
              <a:buAutoNum type="arabicPeriod"/>
            </a:pPr>
            <a:r>
              <a:rPr lang="en-US" sz="2200" dirty="0">
                <a:ea typeface="ＭＳ Ｐゴシック" pitchFamily="34" charset="-128"/>
                <a:sym typeface="Symbol" pitchFamily="18" charset="2"/>
              </a:rPr>
              <a:t>The </a:t>
            </a:r>
            <a:r>
              <a:rPr lang="en-US" sz="2200" i="1" dirty="0">
                <a:ea typeface="ＭＳ Ｐゴシック" pitchFamily="34" charset="-128"/>
                <a:sym typeface="Symbol" pitchFamily="18" charset="2"/>
              </a:rPr>
              <a:t>k</a:t>
            </a:r>
            <a:r>
              <a:rPr lang="en-US" sz="2200" dirty="0">
                <a:ea typeface="ＭＳ Ｐゴシック" pitchFamily="34" charset="-128"/>
                <a:sym typeface="Symbol" pitchFamily="18" charset="2"/>
              </a:rPr>
              <a:t> samples are independent of each other.</a:t>
            </a:r>
          </a:p>
          <a:p>
            <a:pPr marL="944118" lvl="1" indent="-457200">
              <a:buFont typeface="+mj-lt"/>
              <a:buAutoNum type="arabicPeriod"/>
            </a:pPr>
            <a:r>
              <a:rPr lang="en-US" sz="2200" dirty="0">
                <a:ea typeface="ＭＳ Ｐゴシック" pitchFamily="34" charset="-128"/>
                <a:sym typeface="Symbol" pitchFamily="18" charset="2"/>
              </a:rPr>
              <a:t>The populations are normally distributed.</a:t>
            </a:r>
          </a:p>
          <a:p>
            <a:pPr marL="944118" lvl="1" indent="-457200">
              <a:buFont typeface="+mj-lt"/>
              <a:buAutoNum type="arabicPeriod"/>
            </a:pPr>
            <a:r>
              <a:rPr lang="en-US" sz="2200" dirty="0">
                <a:ea typeface="ＭＳ Ｐゴシック" pitchFamily="34" charset="-128"/>
                <a:sym typeface="Symbol" pitchFamily="18" charset="2"/>
              </a:rPr>
              <a:t>The populations have the same variance.</a:t>
            </a:r>
          </a:p>
          <a:p>
            <a:pPr marL="609600" indent="-609600">
              <a:buNone/>
            </a:pPr>
            <a:r>
              <a:rPr lang="en-US" sz="2200" b="1" dirty="0">
                <a:ea typeface="ＭＳ Ｐゴシック" pitchFamily="34" charset="-128"/>
                <a:sym typeface="Symbol" pitchFamily="18" charset="2"/>
              </a:rPr>
              <a:t>Step 1:</a:t>
            </a:r>
            <a:r>
              <a:rPr lang="en-US" sz="2200" dirty="0">
                <a:ea typeface="ＭＳ Ｐゴシック" pitchFamily="34" charset="-128"/>
                <a:sym typeface="Symbol" pitchFamily="18" charset="2"/>
              </a:rPr>
              <a:t> Arrange the sample means in ascending order.</a:t>
            </a:r>
          </a:p>
        </p:txBody>
      </p:sp>
    </p:spTree>
    <p:extLst>
      <p:ext uri="{BB962C8B-B14F-4D97-AF65-F5344CB8AC3E}">
        <p14:creationId xmlns:p14="http://schemas.microsoft.com/office/powerpoint/2010/main" val="3537645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(7 of 13)</a:t>
            </a:r>
            <a:endParaRPr lang="en-US" sz="2000" b="0" dirty="0">
              <a:latin typeface="+mj-lt"/>
            </a:endParaRPr>
          </a:p>
        </p:txBody>
      </p:sp>
      <p:sp>
        <p:nvSpPr>
          <p:cNvPr id="3" name="Content Placeholder 2"/>
          <p:cNvSpPr>
            <a:spLocks noGrp="1"/>
          </p:cNvSpPr>
          <p:nvPr>
            <p:ph idx="1"/>
          </p:nvPr>
        </p:nvSpPr>
        <p:spPr>
          <a:xfrm>
            <a:off x="457200" y="1600200"/>
            <a:ext cx="8229600" cy="381000"/>
          </a:xfrm>
        </p:spPr>
        <p:txBody>
          <a:bodyPr/>
          <a:lstStyle/>
          <a:p>
            <a:pPr marL="609600" indent="-609600">
              <a:buNone/>
            </a:pPr>
            <a:r>
              <a:rPr lang="en-US" sz="2400" b="1" dirty="0"/>
              <a:t>Tukey</a:t>
            </a:r>
            <a:r>
              <a:rPr lang="en-US" altLang="en-US" sz="2400" b="1" dirty="0"/>
              <a:t>’</a:t>
            </a:r>
            <a:r>
              <a:rPr lang="en-US" sz="2400" b="1" dirty="0"/>
              <a:t>s Test</a:t>
            </a:r>
            <a:endParaRPr lang="en-US" sz="2200" dirty="0">
              <a:ea typeface="ＭＳ Ｐゴシック" pitchFamily="34" charset="-128"/>
              <a:sym typeface="Symbol" pitchFamily="18" charset="2"/>
            </a:endParaRPr>
          </a:p>
        </p:txBody>
      </p:sp>
      <p:pic>
        <p:nvPicPr>
          <p:cNvPr id="4" name="Picture 3" descr="Step 2: Compute the pairwise differences x-bar sub i minus x-bar sub j where x-bar sub i greater-than x-bar sub j. Step 3: Compute the test statistic, q sub 0 = x-bar sub i minus x-bar sub j, over the square root of [s squared over 2 times (1 over n sub i, + 1 over n sub j)] for each pairwise differ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58" y="2212245"/>
            <a:ext cx="6031606" cy="3057366"/>
          </a:xfrm>
          <a:prstGeom prst="rect">
            <a:avLst/>
          </a:prstGeom>
        </p:spPr>
      </p:pic>
    </p:spTree>
    <p:extLst>
      <p:ext uri="{BB962C8B-B14F-4D97-AF65-F5344CB8AC3E}">
        <p14:creationId xmlns:p14="http://schemas.microsoft.com/office/powerpoint/2010/main" val="108188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(3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a:buNone/>
            </a:pPr>
            <a:r>
              <a:rPr lang="en-US" sz="2400" dirty="0">
                <a:ea typeface="ＭＳ Ｐゴシック" pitchFamily="34" charset="-128"/>
              </a:rPr>
              <a:t>A </a:t>
            </a:r>
            <a:r>
              <a:rPr lang="en-US" sz="2400" b="1" dirty="0">
                <a:ea typeface="ＭＳ Ｐゴシック" pitchFamily="34" charset="-128"/>
              </a:rPr>
              <a:t>goodness-of-fit</a:t>
            </a:r>
            <a:r>
              <a:rPr lang="en-US" sz="2400" dirty="0">
                <a:ea typeface="ＭＳ Ｐゴシック" pitchFamily="34" charset="-128"/>
              </a:rPr>
              <a:t> test is an inferential procedure used to determine whether a frequency distribution follows a specific distribution.</a:t>
            </a:r>
            <a:endParaRPr lang="en-US" sz="2400" b="1" dirty="0">
              <a:ea typeface="ＭＳ Ｐゴシック" pitchFamily="34" charset="-128"/>
            </a:endParaRPr>
          </a:p>
        </p:txBody>
      </p:sp>
    </p:spTree>
    <p:extLst>
      <p:ext uri="{BB962C8B-B14F-4D97-AF65-F5344CB8AC3E}">
        <p14:creationId xmlns:p14="http://schemas.microsoft.com/office/powerpoint/2010/main" val="256524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(8 of 13)</a:t>
            </a:r>
            <a:endParaRPr lang="en-US"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609600" indent="-609600">
              <a:buNone/>
            </a:pPr>
            <a:r>
              <a:rPr lang="en-US" sz="2400" b="1" dirty="0"/>
              <a:t>Tukey</a:t>
            </a:r>
            <a:r>
              <a:rPr lang="en-US" altLang="en-US" sz="2400" b="1" dirty="0"/>
              <a:t>’</a:t>
            </a:r>
            <a:r>
              <a:rPr lang="en-US" sz="2400" b="1" dirty="0"/>
              <a:t>s Test</a:t>
            </a:r>
          </a:p>
          <a:p>
            <a:pPr marL="1006475" indent="-1616075">
              <a:buNone/>
            </a:pPr>
            <a:r>
              <a:rPr lang="en-US" sz="2200" b="1" dirty="0">
                <a:ea typeface="ＭＳ Ｐゴシック" pitchFamily="34" charset="-128"/>
                <a:sym typeface="Symbol" pitchFamily="18" charset="2"/>
              </a:rPr>
              <a:t>Step 4: </a:t>
            </a:r>
            <a:r>
              <a:rPr lang="en-US" sz="2200" dirty="0">
                <a:ea typeface="ＭＳ Ｐゴシック" pitchFamily="34" charset="-128"/>
                <a:sym typeface="Symbol" pitchFamily="18" charset="2"/>
              </a:rPr>
              <a:t>Determine the critical value, </a:t>
            </a:r>
            <a:r>
              <a:rPr lang="en-US" sz="2200" i="1" dirty="0">
                <a:ea typeface="ＭＳ Ｐゴシック" pitchFamily="34" charset="-128"/>
                <a:sym typeface="Symbol" pitchFamily="18" charset="2"/>
              </a:rPr>
              <a:t>q</a:t>
            </a:r>
            <a:r>
              <a:rPr lang="el-GR" sz="2200" i="1" baseline="-25000" dirty="0">
                <a:ea typeface="ＭＳ Ｐゴシック" pitchFamily="34" charset="-128"/>
                <a:sym typeface="Symbol" pitchFamily="18" charset="2"/>
              </a:rPr>
              <a:t>α</a:t>
            </a:r>
            <a:r>
              <a:rPr lang="en-US" sz="2200" i="1" baseline="-25000" dirty="0">
                <a:ea typeface="ＭＳ Ｐゴシック" pitchFamily="34" charset="-128"/>
                <a:sym typeface="Symbol" pitchFamily="18" charset="2"/>
              </a:rPr>
              <a:t>,v,k</a:t>
            </a:r>
            <a:r>
              <a:rPr lang="en-US" sz="2200" dirty="0">
                <a:ea typeface="ＭＳ Ｐゴシック" pitchFamily="34" charset="-128"/>
                <a:sym typeface="Symbol" pitchFamily="18" charset="2"/>
              </a:rPr>
              <a:t>, where </a:t>
            </a:r>
            <a:r>
              <a:rPr lang="el-GR" sz="2200" i="1" dirty="0">
                <a:ea typeface="ＭＳ Ｐゴシック" pitchFamily="34" charset="-128"/>
                <a:sym typeface="Symbol" pitchFamily="18" charset="2"/>
              </a:rPr>
              <a:t>α</a:t>
            </a:r>
            <a:r>
              <a:rPr lang="en-US" sz="2200" dirty="0">
                <a:ea typeface="ＭＳ Ｐゴシック" pitchFamily="34" charset="-128"/>
                <a:sym typeface="Symbol" pitchFamily="18" charset="2"/>
              </a:rPr>
              <a:t> is the level of significance (the familywise error rate).</a:t>
            </a:r>
          </a:p>
          <a:p>
            <a:pPr marL="1006475" indent="-1616075">
              <a:buNone/>
            </a:pPr>
            <a:r>
              <a:rPr lang="en-US" sz="2200" b="1" dirty="0">
                <a:ea typeface="ＭＳ Ｐゴシック" pitchFamily="34" charset="-128"/>
                <a:sym typeface="Symbol" pitchFamily="18" charset="2"/>
              </a:rPr>
              <a:t>Step 5:</a:t>
            </a:r>
            <a:r>
              <a:rPr lang="en-US" sz="2200" dirty="0">
                <a:ea typeface="ＭＳ Ｐゴシック" pitchFamily="34" charset="-128"/>
                <a:sym typeface="Symbol" pitchFamily="18" charset="2"/>
              </a:rPr>
              <a:t> If</a:t>
            </a:r>
            <a:r>
              <a:rPr lang="en-US" sz="2200" i="1" dirty="0">
                <a:ea typeface="ＭＳ Ｐゴシック" pitchFamily="34" charset="-128"/>
                <a:sym typeface="Symbol" pitchFamily="18" charset="2"/>
              </a:rPr>
              <a:t> q</a:t>
            </a:r>
            <a:r>
              <a:rPr lang="en-US" sz="2200" baseline="-25000" dirty="0">
                <a:ea typeface="ＭＳ Ｐゴシック" pitchFamily="34" charset="-128"/>
                <a:sym typeface="Symbol" pitchFamily="18" charset="2"/>
              </a:rPr>
              <a:t>0</a:t>
            </a:r>
            <a:r>
              <a:rPr lang="en-US" sz="2200" dirty="0">
                <a:ea typeface="ＭＳ Ｐゴシック" pitchFamily="34" charset="-128"/>
                <a:sym typeface="Symbol" pitchFamily="18" charset="2"/>
              </a:rPr>
              <a:t> ≥ </a:t>
            </a:r>
            <a:r>
              <a:rPr lang="en-US" sz="2200" i="1" dirty="0">
                <a:ea typeface="ＭＳ Ｐゴシック" pitchFamily="34" charset="-128"/>
                <a:sym typeface="Symbol" pitchFamily="18" charset="2"/>
              </a:rPr>
              <a:t>q</a:t>
            </a:r>
            <a:r>
              <a:rPr lang="el-GR" sz="2200" i="1" baseline="-25000" dirty="0">
                <a:ea typeface="ＭＳ Ｐゴシック" pitchFamily="34" charset="-128"/>
                <a:sym typeface="Symbol" pitchFamily="18" charset="2"/>
              </a:rPr>
              <a:t>α</a:t>
            </a:r>
            <a:r>
              <a:rPr lang="en-US" sz="2200" i="1" baseline="-25000" dirty="0">
                <a:ea typeface="ＭＳ Ｐゴシック" pitchFamily="34" charset="-128"/>
                <a:sym typeface="Symbol" pitchFamily="18" charset="2"/>
              </a:rPr>
              <a:t>,v,k</a:t>
            </a:r>
            <a:r>
              <a:rPr lang="en-US" sz="2200" dirty="0">
                <a:ea typeface="ＭＳ Ｐゴシック" pitchFamily="34" charset="-128"/>
                <a:sym typeface="Symbol" pitchFamily="18" charset="2"/>
              </a:rPr>
              <a:t>, reject the null hypothesis that </a:t>
            </a:r>
            <a:r>
              <a:rPr lang="en-US" sz="2200" i="1" dirty="0">
                <a:ea typeface="ＭＳ Ｐゴシック" pitchFamily="34" charset="-128"/>
              </a:rPr>
              <a:t>H</a:t>
            </a:r>
            <a:r>
              <a:rPr lang="en-US" sz="2200" baseline="-25000" dirty="0">
                <a:ea typeface="ＭＳ Ｐゴシック" pitchFamily="34" charset="-128"/>
              </a:rPr>
              <a:t>0</a:t>
            </a:r>
            <a:r>
              <a:rPr lang="en-US" sz="2200" dirty="0">
                <a:ea typeface="ＭＳ Ｐゴシック" pitchFamily="34" charset="-128"/>
              </a:rPr>
              <a:t>: </a:t>
            </a:r>
            <a:r>
              <a:rPr lang="el-GR" sz="2200" i="1" dirty="0">
                <a:ea typeface="ＭＳ Ｐゴシック" pitchFamily="34" charset="-128"/>
                <a:sym typeface="Symbol" pitchFamily="18" charset="2"/>
              </a:rPr>
              <a:t>μ</a:t>
            </a:r>
            <a:r>
              <a:rPr lang="en-US" sz="2200" i="1" baseline="-25000" dirty="0">
                <a:ea typeface="ＭＳ Ｐゴシック" pitchFamily="34" charset="-128"/>
                <a:sym typeface="Symbol" pitchFamily="18" charset="2"/>
              </a:rPr>
              <a:t>i</a:t>
            </a:r>
            <a:r>
              <a:rPr lang="en-US" sz="2200" i="1" dirty="0">
                <a:ea typeface="ＭＳ Ｐゴシック" pitchFamily="34" charset="-128"/>
                <a:sym typeface="Symbol" pitchFamily="18" charset="2"/>
              </a:rPr>
              <a:t> </a:t>
            </a:r>
            <a:r>
              <a:rPr lang="en-US" sz="2200" dirty="0">
                <a:ea typeface="ＭＳ Ｐゴシック" pitchFamily="34" charset="-128"/>
                <a:sym typeface="Symbol" pitchFamily="18" charset="2"/>
              </a:rPr>
              <a:t>= </a:t>
            </a:r>
            <a:r>
              <a:rPr lang="el-GR" sz="2200" i="1" dirty="0">
                <a:ea typeface="ＭＳ Ｐゴシック" pitchFamily="34" charset="-128"/>
                <a:sym typeface="Symbol" pitchFamily="18" charset="2"/>
              </a:rPr>
              <a:t>μ</a:t>
            </a:r>
            <a:r>
              <a:rPr lang="en-US" sz="2200" i="1" baseline="-25000" dirty="0">
                <a:ea typeface="ＭＳ Ｐゴシック" pitchFamily="34" charset="-128"/>
                <a:sym typeface="Symbol" pitchFamily="18" charset="2"/>
              </a:rPr>
              <a:t>j</a:t>
            </a:r>
            <a:r>
              <a:rPr lang="en-US" sz="2200" dirty="0">
                <a:ea typeface="ＭＳ Ｐゴシック" pitchFamily="34" charset="-128"/>
                <a:sym typeface="Symbol" pitchFamily="18" charset="2"/>
              </a:rPr>
              <a:t> and conclude that the means are significantly different.</a:t>
            </a:r>
          </a:p>
          <a:p>
            <a:pPr marL="1006475" indent="-1616075">
              <a:buNone/>
            </a:pPr>
            <a:r>
              <a:rPr lang="en-US" sz="2200" b="1" dirty="0">
                <a:ea typeface="ＭＳ Ｐゴシック" pitchFamily="34" charset="-128"/>
                <a:sym typeface="Symbol" pitchFamily="18" charset="2"/>
              </a:rPr>
              <a:t>Step 6:</a:t>
            </a:r>
            <a:r>
              <a:rPr lang="en-US" sz="2200" dirty="0">
                <a:ea typeface="ＭＳ Ｐゴシック" pitchFamily="34" charset="-128"/>
                <a:sym typeface="Symbol" pitchFamily="18" charset="2"/>
              </a:rPr>
              <a:t> Compare all pairwise differences to identify which means differ.</a:t>
            </a:r>
            <a:endParaRPr lang="en-US" sz="2200" b="1" dirty="0">
              <a:ea typeface="ＭＳ Ｐゴシック" pitchFamily="34" charset="-128"/>
              <a:sym typeface="Symbol" pitchFamily="18" charset="2"/>
            </a:endParaRPr>
          </a:p>
        </p:txBody>
      </p:sp>
    </p:spTree>
    <p:extLst>
      <p:ext uri="{BB962C8B-B14F-4D97-AF65-F5344CB8AC3E}">
        <p14:creationId xmlns:p14="http://schemas.microsoft.com/office/powerpoint/2010/main" val="3975108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(9 of 13)</a:t>
            </a:r>
            <a:endParaRPr lang="en-US" sz="2000" b="0" dirty="0">
              <a:latin typeface="+mj-lt"/>
            </a:endParaRPr>
          </a:p>
        </p:txBody>
      </p:sp>
      <p:sp>
        <p:nvSpPr>
          <p:cNvPr id="3" name="Content Placeholder 2"/>
          <p:cNvSpPr>
            <a:spLocks noGrp="1"/>
          </p:cNvSpPr>
          <p:nvPr>
            <p:ph idx="1"/>
          </p:nvPr>
        </p:nvSpPr>
        <p:spPr>
          <a:xfrm>
            <a:off x="457200" y="1600200"/>
            <a:ext cx="8403011" cy="381000"/>
          </a:xfrm>
        </p:spPr>
        <p:txBody>
          <a:bodyPr/>
          <a:lstStyle/>
          <a:p>
            <a:pPr marL="609600" indent="-609600">
              <a:buNone/>
            </a:pPr>
            <a:r>
              <a:rPr lang="en-US" sz="2400" b="1" dirty="0"/>
              <a:t>Parallel Example 2: Performing Tukey</a:t>
            </a:r>
            <a:r>
              <a:rPr lang="en-US" altLang="en-US" sz="2400" b="1" dirty="0"/>
              <a:t>’</a:t>
            </a:r>
            <a:r>
              <a:rPr lang="en-US" sz="2400" b="1" dirty="0"/>
              <a:t>s Test</a:t>
            </a:r>
            <a:endParaRPr lang="en-US" sz="2200" dirty="0">
              <a:ea typeface="ＭＳ Ｐゴシック" pitchFamily="34" charset="-128"/>
              <a:sym typeface="Symbol" pitchFamily="18" charset="2"/>
            </a:endParaRPr>
          </a:p>
        </p:txBody>
      </p:sp>
      <p:pic>
        <p:nvPicPr>
          <p:cNvPr id="10" name="Picture 9" descr="Suppose that there is sufficient evidence to reject H sub 0: mu sub 1 = mu sub 2 = mu sub 3 using a one-way A N O V A. The mean square error from A N O V A is found to be 28.7. The sample means are x-bar sub 1 = 131.8, x-bar sub 2 = 142.9 and x-bar sub 3 = 135.0, with n sub 1 = n sub 2 = n sub 3 = 9. Use Tukey’s test to determine which pairwise means are significantly different using a familywise error rate of a = 0.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1" y="2217866"/>
            <a:ext cx="8243307" cy="1875998"/>
          </a:xfrm>
          <a:prstGeom prst="rect">
            <a:avLst/>
          </a:prstGeom>
        </p:spPr>
      </p:pic>
    </p:spTree>
    <p:extLst>
      <p:ext uri="{BB962C8B-B14F-4D97-AF65-F5344CB8AC3E}">
        <p14:creationId xmlns:p14="http://schemas.microsoft.com/office/powerpoint/2010/main" val="3177981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(10 of 13)</a:t>
            </a:r>
            <a:endParaRPr lang="en-US" sz="2000" b="0" dirty="0">
              <a:latin typeface="+mj-lt"/>
            </a:endParaRPr>
          </a:p>
        </p:txBody>
      </p:sp>
      <p:sp>
        <p:nvSpPr>
          <p:cNvPr id="3" name="Content Placeholder 2"/>
          <p:cNvSpPr>
            <a:spLocks noGrp="1"/>
          </p:cNvSpPr>
          <p:nvPr>
            <p:ph idx="1"/>
          </p:nvPr>
        </p:nvSpPr>
        <p:spPr>
          <a:xfrm>
            <a:off x="457200" y="1600200"/>
            <a:ext cx="8229600" cy="914400"/>
          </a:xfrm>
        </p:spPr>
        <p:txBody>
          <a:bodyPr/>
          <a:lstStyle/>
          <a:p>
            <a:pPr marL="609600" indent="-609600">
              <a:buNone/>
            </a:pPr>
            <a:r>
              <a:rPr lang="en-US" sz="2400" b="1" dirty="0"/>
              <a:t>Solution</a:t>
            </a:r>
          </a:p>
          <a:p>
            <a:pPr marL="609600" indent="-609600">
              <a:buNone/>
            </a:pPr>
            <a:r>
              <a:rPr lang="en-US" sz="2200" b="1" dirty="0">
                <a:ea typeface="ＭＳ Ｐゴシック" pitchFamily="34" charset="-128"/>
              </a:rPr>
              <a:t>Step 1: </a:t>
            </a:r>
            <a:r>
              <a:rPr lang="en-US" sz="2200" dirty="0">
                <a:ea typeface="ＭＳ Ｐゴシック" pitchFamily="34" charset="-128"/>
              </a:rPr>
              <a:t>The means, in ascending order, are</a:t>
            </a:r>
          </a:p>
        </p:txBody>
      </p:sp>
      <p:pic>
        <p:nvPicPr>
          <p:cNvPr id="4" name="Picture 3" descr="x-bar sub 1 = 131.8, x-bar sub 3 = 135.0 and x-bar sub 2 = 142.9. Step 2: We next compute the pairwise difference for each pair, subtracting the smaller sample mean from the larger sample mean: x-bar sub 2 minus x-bar sub 1 = 142.9 minus 131.8 = 11.1; x-bar sub 2 minus x-bar sub 3 = 142.9 minus 135.0 = 7.9; x-bar sub 3 minus x-bar sub 1 = 135.0 minus 131.8 =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89" y="2737297"/>
            <a:ext cx="7843223" cy="2884757"/>
          </a:xfrm>
          <a:prstGeom prst="rect">
            <a:avLst/>
          </a:prstGeom>
        </p:spPr>
      </p:pic>
    </p:spTree>
    <p:extLst>
      <p:ext uri="{BB962C8B-B14F-4D97-AF65-F5344CB8AC3E}">
        <p14:creationId xmlns:p14="http://schemas.microsoft.com/office/powerpoint/2010/main" val="112287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(11 of 13)</a:t>
            </a:r>
            <a:endParaRPr lang="en-US" sz="2000" b="0" dirty="0">
              <a:latin typeface="+mj-lt"/>
            </a:endParaRPr>
          </a:p>
        </p:txBody>
      </p:sp>
      <p:sp>
        <p:nvSpPr>
          <p:cNvPr id="3" name="Content Placeholder 2"/>
          <p:cNvSpPr>
            <a:spLocks noGrp="1"/>
          </p:cNvSpPr>
          <p:nvPr>
            <p:ph idx="1"/>
          </p:nvPr>
        </p:nvSpPr>
        <p:spPr>
          <a:xfrm>
            <a:off x="457200" y="1600200"/>
            <a:ext cx="8229600" cy="990600"/>
          </a:xfrm>
        </p:spPr>
        <p:txBody>
          <a:bodyPr/>
          <a:lstStyle/>
          <a:p>
            <a:pPr marL="1258888" indent="-1258888">
              <a:buNone/>
            </a:pPr>
            <a:r>
              <a:rPr lang="en-US" sz="2400" b="1" dirty="0"/>
              <a:t>Solution</a:t>
            </a:r>
            <a:endParaRPr lang="en-US" sz="2400" b="1" dirty="0">
              <a:ea typeface="ＭＳ Ｐゴシック" pitchFamily="34" charset="-128"/>
            </a:endParaRPr>
          </a:p>
          <a:p>
            <a:pPr marL="1258888" indent="-1258888">
              <a:buNone/>
            </a:pPr>
            <a:r>
              <a:rPr lang="en-US" sz="2200" b="1" dirty="0">
                <a:ea typeface="ＭＳ Ｐゴシック" pitchFamily="34" charset="-128"/>
              </a:rPr>
              <a:t>Step 3: </a:t>
            </a:r>
            <a:r>
              <a:rPr lang="en-US" sz="2200" dirty="0">
                <a:ea typeface="ＭＳ Ｐゴシック" pitchFamily="34" charset="-128"/>
              </a:rPr>
              <a:t>Compute the test statistic </a:t>
            </a:r>
            <a:r>
              <a:rPr lang="en-US" sz="2200" i="1" dirty="0">
                <a:ea typeface="ＭＳ Ｐゴシック" pitchFamily="34" charset="-128"/>
              </a:rPr>
              <a:t>q</a:t>
            </a:r>
            <a:r>
              <a:rPr lang="en-US" sz="2200" baseline="-25000" dirty="0">
                <a:ea typeface="ＭＳ Ｐゴシック" pitchFamily="34" charset="-128"/>
              </a:rPr>
              <a:t>0</a:t>
            </a:r>
            <a:r>
              <a:rPr lang="en-US" sz="2200" dirty="0">
                <a:ea typeface="ＭＳ Ｐゴシック" pitchFamily="34" charset="-128"/>
              </a:rPr>
              <a:t> for each pairwise difference.</a:t>
            </a:r>
            <a:endParaRPr lang="en-US" sz="2200" b="1" dirty="0">
              <a:ea typeface="ＭＳ Ｐゴシック" pitchFamily="34" charset="-128"/>
            </a:endParaRPr>
          </a:p>
        </p:txBody>
      </p:sp>
      <p:pic>
        <p:nvPicPr>
          <p:cNvPr id="5" name="Picture 4" descr="2 minus 1: q sub 0 = 11.1 over the square root of [28.7 over 2 times (1 over 9 + 1 over 9)] = 6.22. 2 minus 3: q sub 0 = 7.9 over the square root of [28.7 over 2 times (1 over 9 + 1 over 9)] = 4.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44" y="2805552"/>
            <a:ext cx="4470592" cy="2771032"/>
          </a:xfrm>
          <a:prstGeom prst="rect">
            <a:avLst/>
          </a:prstGeom>
        </p:spPr>
      </p:pic>
    </p:spTree>
    <p:extLst>
      <p:ext uri="{BB962C8B-B14F-4D97-AF65-F5344CB8AC3E}">
        <p14:creationId xmlns:p14="http://schemas.microsoft.com/office/powerpoint/2010/main" val="130543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(12 of 13)</a:t>
            </a:r>
            <a:endParaRPr lang="en-US" sz="2000" b="0" dirty="0">
              <a:latin typeface="+mj-lt"/>
            </a:endParaRPr>
          </a:p>
        </p:txBody>
      </p:sp>
      <p:pic>
        <p:nvPicPr>
          <p:cNvPr id="6" name="Picture 5" descr="3 minus 1: q sub 0 = 3.2 over the square root of [28.7 over 2 times (1 over 9 + 1 over 9)] = 1.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9396"/>
            <a:ext cx="4396697" cy="1718036"/>
          </a:xfrm>
          <a:prstGeom prst="rect">
            <a:avLst/>
          </a:prstGeom>
        </p:spPr>
      </p:pic>
      <p:sp>
        <p:nvSpPr>
          <p:cNvPr id="3" name="Content Placeholder 2"/>
          <p:cNvSpPr>
            <a:spLocks noGrp="1"/>
          </p:cNvSpPr>
          <p:nvPr>
            <p:ph idx="1"/>
          </p:nvPr>
        </p:nvSpPr>
        <p:spPr>
          <a:xfrm>
            <a:off x="457200" y="3740724"/>
            <a:ext cx="8229600" cy="1136076"/>
          </a:xfrm>
        </p:spPr>
        <p:txBody>
          <a:bodyPr/>
          <a:lstStyle/>
          <a:p>
            <a:pPr marL="1015200" indent="-1377950">
              <a:buNone/>
            </a:pPr>
            <a:r>
              <a:rPr lang="en-US" sz="2200" b="1" dirty="0">
                <a:ea typeface="ＭＳ Ｐゴシック" pitchFamily="34" charset="-128"/>
              </a:rPr>
              <a:t>Step 4:</a:t>
            </a:r>
            <a:r>
              <a:rPr lang="en-US" sz="2200" dirty="0">
                <a:ea typeface="ＭＳ Ｐゴシック" pitchFamily="34" charset="-128"/>
              </a:rPr>
              <a:t> Find the critical value using an </a:t>
            </a:r>
            <a:r>
              <a:rPr lang="el-GR" sz="2200" i="1" dirty="0">
                <a:ea typeface="ＭＳ Ｐゴシック" pitchFamily="34" charset="-128"/>
                <a:sym typeface="Symbol" pitchFamily="18" charset="2"/>
              </a:rPr>
              <a:t>α</a:t>
            </a:r>
            <a:r>
              <a:rPr lang="en-US" sz="2200" dirty="0">
                <a:ea typeface="ＭＳ Ｐゴシック" pitchFamily="34" charset="-128"/>
                <a:sym typeface="Symbol" pitchFamily="18" charset="2"/>
              </a:rPr>
              <a:t> = 0.05 familywise error rate with </a:t>
            </a:r>
            <a:r>
              <a:rPr lang="el-GR" sz="2200" i="1" dirty="0">
                <a:ea typeface="ＭＳ Ｐゴシック" pitchFamily="34" charset="-128"/>
                <a:sym typeface="Symbol" pitchFamily="18" charset="2"/>
              </a:rPr>
              <a:t>ν</a:t>
            </a:r>
            <a:r>
              <a:rPr lang="en-US" sz="2200" i="1" dirty="0">
                <a:ea typeface="ＭＳ Ｐゴシック" pitchFamily="34" charset="-128"/>
                <a:sym typeface="Symbol" pitchFamily="18" charset="2"/>
              </a:rPr>
              <a:t> </a:t>
            </a:r>
            <a:r>
              <a:rPr lang="en-US" sz="2200" dirty="0">
                <a:ea typeface="ＭＳ Ｐゴシック" pitchFamily="34" charset="-128"/>
                <a:sym typeface="Symbol" pitchFamily="18" charset="2"/>
              </a:rPr>
              <a:t>= </a:t>
            </a:r>
            <a:r>
              <a:rPr lang="en-US" sz="2200" i="1" dirty="0">
                <a:ea typeface="ＭＳ Ｐゴシック" pitchFamily="34" charset="-128"/>
                <a:sym typeface="Symbol" pitchFamily="18" charset="2"/>
              </a:rPr>
              <a:t>n</a:t>
            </a:r>
            <a:r>
              <a:rPr lang="el-GR" sz="2200" i="1" dirty="0">
                <a:ea typeface="ＭＳ Ｐゴシック" pitchFamily="34" charset="-128"/>
                <a:sym typeface="Symbol" pitchFamily="18" charset="2"/>
              </a:rPr>
              <a:t> </a:t>
            </a:r>
            <a:r>
              <a:rPr lang="el-GR" sz="2200" i="1" dirty="0">
                <a:latin typeface="Arial" panose="020B0604020202020204" pitchFamily="34" charset="0"/>
                <a:ea typeface="ＭＳ Ｐゴシック" pitchFamily="34" charset="-128"/>
                <a:cs typeface="Arial" panose="020B0604020202020204" pitchFamily="34" charset="0"/>
                <a:sym typeface="Symbol" pitchFamily="18" charset="2"/>
              </a:rPr>
              <a:t>−</a:t>
            </a:r>
            <a:r>
              <a:rPr lang="el-GR" sz="2200" i="1" dirty="0">
                <a:ea typeface="ＭＳ Ｐゴシック" pitchFamily="34" charset="-128"/>
                <a:sym typeface="Symbol" pitchFamily="18" charset="2"/>
              </a:rPr>
              <a:t> </a:t>
            </a:r>
            <a:r>
              <a:rPr lang="en-US" sz="2200" i="1" dirty="0">
                <a:ea typeface="ＭＳ Ｐゴシック" pitchFamily="34" charset="-128"/>
                <a:sym typeface="Symbol" pitchFamily="18" charset="2"/>
              </a:rPr>
              <a:t>k = </a:t>
            </a:r>
            <a:r>
              <a:rPr lang="en-US" sz="2200" dirty="0">
                <a:ea typeface="ＭＳ Ｐゴシック" pitchFamily="34" charset="-128"/>
                <a:sym typeface="Symbol" pitchFamily="18" charset="2"/>
              </a:rPr>
              <a:t>27 </a:t>
            </a:r>
            <a:r>
              <a:rPr lang="el-GR" sz="2200" i="1" dirty="0">
                <a:latin typeface="Arial" panose="020B0604020202020204" pitchFamily="34" charset="0"/>
                <a:ea typeface="ＭＳ Ｐゴシック" pitchFamily="34" charset="-128"/>
                <a:cs typeface="Arial" panose="020B0604020202020204" pitchFamily="34" charset="0"/>
                <a:sym typeface="Symbol" pitchFamily="18" charset="2"/>
              </a:rPr>
              <a:t>−</a:t>
            </a:r>
            <a:r>
              <a:rPr lang="en-US" sz="2200" dirty="0">
                <a:ea typeface="ＭＳ Ｐゴシック" pitchFamily="34" charset="-128"/>
                <a:sym typeface="Symbol" pitchFamily="18" charset="2"/>
              </a:rPr>
              <a:t> 3 = 24 and </a:t>
            </a:r>
            <a:r>
              <a:rPr lang="en-US" sz="2200" i="1" dirty="0">
                <a:ea typeface="ＭＳ Ｐゴシック" pitchFamily="34" charset="-128"/>
                <a:sym typeface="Symbol" pitchFamily="18" charset="2"/>
              </a:rPr>
              <a:t>k </a:t>
            </a:r>
            <a:r>
              <a:rPr lang="en-US" sz="2200" dirty="0">
                <a:ea typeface="ＭＳ Ｐゴシック" pitchFamily="34" charset="-128"/>
                <a:sym typeface="Symbol" pitchFamily="18" charset="2"/>
              </a:rPr>
              <a:t>= 3.</a:t>
            </a:r>
            <a:br>
              <a:rPr lang="en-US" sz="2200" dirty="0">
                <a:ea typeface="ＭＳ Ｐゴシック" pitchFamily="34" charset="-128"/>
                <a:sym typeface="Symbol" pitchFamily="18" charset="2"/>
              </a:rPr>
            </a:br>
            <a:r>
              <a:rPr lang="en-US" sz="2200" dirty="0">
                <a:ea typeface="ＭＳ Ｐゴシック" pitchFamily="34" charset="-128"/>
                <a:sym typeface="Symbol" pitchFamily="18" charset="2"/>
              </a:rPr>
              <a:t>Then </a:t>
            </a:r>
            <a:r>
              <a:rPr lang="en-US" sz="2200" i="1" dirty="0">
                <a:ea typeface="ＭＳ Ｐゴシック" pitchFamily="34" charset="-128"/>
                <a:sym typeface="Symbol" pitchFamily="18" charset="2"/>
              </a:rPr>
              <a:t>q</a:t>
            </a:r>
            <a:r>
              <a:rPr lang="en-US" sz="2200" baseline="-25000" dirty="0">
                <a:ea typeface="ＭＳ Ｐゴシック" pitchFamily="34" charset="-128"/>
                <a:sym typeface="Symbol" pitchFamily="18" charset="2"/>
              </a:rPr>
              <a:t>0.05,24,3</a:t>
            </a:r>
            <a:r>
              <a:rPr lang="en-US" sz="2200" dirty="0">
                <a:ea typeface="ＭＳ Ｐゴシック" pitchFamily="34" charset="-128"/>
                <a:sym typeface="Symbol" pitchFamily="18" charset="2"/>
              </a:rPr>
              <a:t> = 3.532.</a:t>
            </a:r>
            <a:endParaRPr lang="en-US" sz="2200" b="1" dirty="0">
              <a:ea typeface="ＭＳ Ｐゴシック" pitchFamily="34" charset="-128"/>
            </a:endParaRPr>
          </a:p>
        </p:txBody>
      </p:sp>
    </p:spTree>
    <p:extLst>
      <p:ext uri="{BB962C8B-B14F-4D97-AF65-F5344CB8AC3E}">
        <p14:creationId xmlns:p14="http://schemas.microsoft.com/office/powerpoint/2010/main" val="596578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sz="2800" b="0" dirty="0">
                <a:latin typeface="+mj-lt"/>
                <a:ea typeface="ＭＳ Ｐゴシック" pitchFamily="34" charset="-128"/>
              </a:rPr>
              <a:t>Post Hoc Tests on One-Way Analysis of Variance</a:t>
            </a:r>
            <a:br>
              <a:rPr lang="en-US" sz="2800" b="0" dirty="0">
                <a:latin typeface="+mj-lt"/>
              </a:rPr>
            </a:br>
            <a:r>
              <a:rPr lang="en-US" sz="2600" b="0" dirty="0">
                <a:latin typeface="+mj-lt"/>
                <a:ea typeface="ＭＳ Ｐゴシック" pitchFamily="34" charset="-128"/>
              </a:rPr>
              <a:t>Perform the Tukey Test</a:t>
            </a:r>
            <a:r>
              <a:rPr lang="en-US" sz="2800" b="0" dirty="0">
                <a:latin typeface="+mj-lt"/>
                <a:ea typeface="ＭＳ Ｐゴシック" pitchFamily="34" charset="-128"/>
              </a:rPr>
              <a:t> </a:t>
            </a:r>
            <a:r>
              <a:rPr lang="en-US" sz="2000" b="0" dirty="0">
                <a:latin typeface="+mj-lt"/>
                <a:ea typeface="ＭＳ Ｐゴシック" pitchFamily="34" charset="-128"/>
              </a:rPr>
              <a:t>(13 of 13)</a:t>
            </a:r>
            <a:endParaRPr lang="en-US" sz="2000" b="0" dirty="0">
              <a:latin typeface="+mj-lt"/>
            </a:endParaRPr>
          </a:p>
        </p:txBody>
      </p:sp>
      <p:sp>
        <p:nvSpPr>
          <p:cNvPr id="3" name="Content Placeholder 2"/>
          <p:cNvSpPr>
            <a:spLocks noGrp="1"/>
          </p:cNvSpPr>
          <p:nvPr>
            <p:ph idx="1"/>
          </p:nvPr>
        </p:nvSpPr>
        <p:spPr>
          <a:xfrm>
            <a:off x="457200" y="1600200"/>
            <a:ext cx="8153400" cy="2121539"/>
          </a:xfrm>
        </p:spPr>
        <p:txBody>
          <a:bodyPr/>
          <a:lstStyle/>
          <a:p>
            <a:pPr marL="1258888" indent="-1258888">
              <a:buNone/>
            </a:pPr>
            <a:r>
              <a:rPr lang="en-US" sz="2400" b="1" dirty="0"/>
              <a:t>Solution</a:t>
            </a:r>
          </a:p>
          <a:p>
            <a:pPr marL="1051560" indent="-1536700">
              <a:buNone/>
            </a:pPr>
            <a:r>
              <a:rPr lang="en-US" sz="2200" b="1" dirty="0">
                <a:ea typeface="ＭＳ Ｐゴシック" pitchFamily="34" charset="-128"/>
              </a:rPr>
              <a:t>Step 5:</a:t>
            </a:r>
            <a:r>
              <a:rPr lang="en-US" sz="2200" dirty="0">
                <a:ea typeface="ＭＳ Ｐゴシック" pitchFamily="34" charset="-128"/>
              </a:rPr>
              <a:t> Since 6.22 and 4.42 are greater than 3</a:t>
            </a:r>
            <a:r>
              <a:rPr lang="en-US" sz="2200" dirty="0">
                <a:ea typeface="ＭＳ Ｐゴシック" pitchFamily="34" charset="-128"/>
                <a:sym typeface="Symbol" pitchFamily="18" charset="2"/>
              </a:rPr>
              <a:t>.532, but 1.79 is less than 3.532, we reject </a:t>
            </a:r>
            <a:r>
              <a:rPr lang="en-US" sz="2200" i="1" dirty="0">
                <a:ea typeface="ＭＳ Ｐゴシック" pitchFamily="34" charset="-128"/>
                <a:sym typeface="Symbol" pitchFamily="18" charset="2"/>
              </a:rPr>
              <a:t>H</a:t>
            </a:r>
            <a:r>
              <a:rPr lang="en-US" sz="2200" baseline="-25000" dirty="0">
                <a:ea typeface="ＭＳ Ｐゴシック" pitchFamily="34" charset="-128"/>
                <a:sym typeface="Symbol" pitchFamily="18" charset="2"/>
              </a:rPr>
              <a:t>0</a:t>
            </a:r>
            <a:r>
              <a:rPr lang="en-US" sz="2200" dirty="0">
                <a:ea typeface="ＭＳ Ｐゴシック" pitchFamily="34" charset="-128"/>
                <a:sym typeface="Symbol" pitchFamily="18" charset="2"/>
              </a:rPr>
              <a:t>: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1</a:t>
            </a:r>
            <a:r>
              <a:rPr lang="en-US" sz="2200" dirty="0">
                <a:ea typeface="ＭＳ Ｐゴシック" pitchFamily="34" charset="-128"/>
                <a:sym typeface="Symbol" pitchFamily="18" charset="2"/>
              </a:rPr>
              <a:t> =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2</a:t>
            </a:r>
            <a:r>
              <a:rPr lang="en-US" sz="2200" dirty="0">
                <a:ea typeface="ＭＳ Ｐゴシック" pitchFamily="34" charset="-128"/>
                <a:sym typeface="Symbol" pitchFamily="18" charset="2"/>
              </a:rPr>
              <a:t> and </a:t>
            </a:r>
            <a:r>
              <a:rPr lang="en-US" sz="2200" i="1" dirty="0">
                <a:ea typeface="ＭＳ Ｐゴシック" pitchFamily="34" charset="-128"/>
                <a:sym typeface="Symbol" pitchFamily="18" charset="2"/>
              </a:rPr>
              <a:t>H</a:t>
            </a:r>
            <a:r>
              <a:rPr lang="en-US" sz="2200" baseline="-25000" dirty="0">
                <a:ea typeface="ＭＳ Ｐゴシック" pitchFamily="34" charset="-128"/>
                <a:sym typeface="Symbol" pitchFamily="18" charset="2"/>
              </a:rPr>
              <a:t>0</a:t>
            </a:r>
            <a:r>
              <a:rPr lang="en-US" sz="2200" dirty="0">
                <a:ea typeface="ＭＳ Ｐゴシック" pitchFamily="34" charset="-128"/>
                <a:sym typeface="Symbol" pitchFamily="18" charset="2"/>
              </a:rPr>
              <a:t>: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2</a:t>
            </a:r>
            <a:r>
              <a:rPr lang="en-US" sz="2200" dirty="0">
                <a:ea typeface="ＭＳ Ｐゴシック" pitchFamily="34" charset="-128"/>
                <a:sym typeface="Symbol" pitchFamily="18" charset="2"/>
              </a:rPr>
              <a:t> =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3</a:t>
            </a:r>
            <a:r>
              <a:rPr lang="en-US" sz="2200" dirty="0">
                <a:ea typeface="ＭＳ Ｐゴシック" pitchFamily="34" charset="-128"/>
                <a:sym typeface="Symbol" pitchFamily="18" charset="2"/>
              </a:rPr>
              <a:t> but not </a:t>
            </a:r>
            <a:r>
              <a:rPr lang="en-US" sz="2200" i="1" dirty="0">
                <a:ea typeface="ＭＳ Ｐゴシック" pitchFamily="34" charset="-128"/>
                <a:sym typeface="Symbol" pitchFamily="18" charset="2"/>
              </a:rPr>
              <a:t>H</a:t>
            </a:r>
            <a:r>
              <a:rPr lang="en-US" sz="2200" baseline="-25000" dirty="0">
                <a:ea typeface="ＭＳ Ｐゴシック" pitchFamily="34" charset="-128"/>
                <a:sym typeface="Symbol" pitchFamily="18" charset="2"/>
              </a:rPr>
              <a:t>0</a:t>
            </a:r>
            <a:r>
              <a:rPr lang="en-US" sz="2200" dirty="0">
                <a:ea typeface="ＭＳ Ｐゴシック" pitchFamily="34" charset="-128"/>
                <a:sym typeface="Symbol" pitchFamily="18" charset="2"/>
              </a:rPr>
              <a:t>: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1</a:t>
            </a:r>
            <a:r>
              <a:rPr lang="en-US" sz="2200" dirty="0">
                <a:ea typeface="ＭＳ Ｐゴシック" pitchFamily="34" charset="-128"/>
                <a:sym typeface="Symbol" pitchFamily="18" charset="2"/>
              </a:rPr>
              <a:t> = </a:t>
            </a:r>
            <a:r>
              <a:rPr lang="el-GR" sz="2200" i="1" dirty="0">
                <a:ea typeface="ＭＳ Ｐゴシック" pitchFamily="34" charset="-128"/>
                <a:sym typeface="Symbol" pitchFamily="18" charset="2"/>
              </a:rPr>
              <a:t>μ</a:t>
            </a:r>
            <a:r>
              <a:rPr lang="en-US" sz="2200" baseline="-25000" dirty="0">
                <a:ea typeface="ＭＳ Ｐゴシック" pitchFamily="34" charset="-128"/>
                <a:sym typeface="Symbol" pitchFamily="18" charset="2"/>
              </a:rPr>
              <a:t>3</a:t>
            </a:r>
            <a:r>
              <a:rPr lang="en-US" sz="2200" dirty="0">
                <a:ea typeface="ＭＳ Ｐゴシック" pitchFamily="34" charset="-128"/>
                <a:sym typeface="Symbol" pitchFamily="18" charset="2"/>
              </a:rPr>
              <a:t>.</a:t>
            </a:r>
          </a:p>
          <a:p>
            <a:pPr marL="1536700" indent="-1536700">
              <a:buNone/>
            </a:pPr>
            <a:r>
              <a:rPr lang="en-US" sz="2200" b="1" dirty="0">
                <a:ea typeface="ＭＳ Ｐゴシック" pitchFamily="34" charset="-128"/>
                <a:sym typeface="Symbol" pitchFamily="18" charset="2"/>
              </a:rPr>
              <a:t>Step 6:</a:t>
            </a:r>
            <a:r>
              <a:rPr lang="en-US" sz="2200" dirty="0">
                <a:ea typeface="ＭＳ Ｐゴシック" pitchFamily="34" charset="-128"/>
                <a:sym typeface="Symbol" pitchFamily="18" charset="2"/>
              </a:rPr>
              <a:t> The conclusions of Tukey</a:t>
            </a:r>
            <a:r>
              <a:rPr lang="en-US" altLang="en-US" sz="2200" dirty="0">
                <a:ea typeface="ＭＳ Ｐゴシック" pitchFamily="34" charset="-128"/>
                <a:sym typeface="Symbol" pitchFamily="18" charset="2"/>
              </a:rPr>
              <a:t>’</a:t>
            </a:r>
            <a:r>
              <a:rPr lang="en-US" sz="2200" dirty="0">
                <a:ea typeface="ＭＳ Ｐゴシック" pitchFamily="34" charset="-128"/>
                <a:sym typeface="Symbol" pitchFamily="18" charset="2"/>
              </a:rPr>
              <a:t>s test are</a:t>
            </a:r>
          </a:p>
        </p:txBody>
      </p:sp>
      <p:pic>
        <p:nvPicPr>
          <p:cNvPr id="4" name="Picture 3" descr="(begin underline) mu sub 1 mu sub 3 (end underline), mu sub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708" y="3943914"/>
            <a:ext cx="1754984" cy="323286"/>
          </a:xfrm>
          <a:prstGeom prst="rect">
            <a:avLst/>
          </a:prstGeom>
        </p:spPr>
      </p:pic>
    </p:spTree>
    <p:extLst>
      <p:ext uri="{BB962C8B-B14F-4D97-AF65-F5344CB8AC3E}">
        <p14:creationId xmlns:p14="http://schemas.microsoft.com/office/powerpoint/2010/main" val="394962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(10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a:buNone/>
            </a:pPr>
            <a:r>
              <a:rPr lang="en-US" sz="2400" b="1" dirty="0"/>
              <a:t>The Goodness-of-Fit Test</a:t>
            </a:r>
            <a:endParaRPr lang="en-US" sz="2400" dirty="0"/>
          </a:p>
          <a:p>
            <a:pPr marL="0" indent="0">
              <a:buNone/>
            </a:pPr>
            <a:r>
              <a:rPr lang="en-US" sz="2200" dirty="0"/>
              <a:t>To test the hypotheses regarding a distribution, we use the steps that follow.</a:t>
            </a:r>
          </a:p>
          <a:p>
            <a:pPr marL="0" indent="0" eaLnBrk="0" hangingPunct="0">
              <a:buNone/>
            </a:pPr>
            <a:r>
              <a:rPr lang="en-US" sz="2200" b="1" dirty="0"/>
              <a:t>Step 1: </a:t>
            </a:r>
            <a:r>
              <a:rPr lang="en-US" sz="2200" dirty="0"/>
              <a:t>Determine the null and alternative hypotheses.</a:t>
            </a:r>
          </a:p>
          <a:p>
            <a:pPr marL="1024128" lvl="2" indent="0" eaLnBrk="0" hangingPunct="0">
              <a:buNone/>
            </a:pPr>
            <a:r>
              <a:rPr lang="en-US" sz="2200" i="1" dirty="0"/>
              <a:t>H</a:t>
            </a:r>
            <a:r>
              <a:rPr lang="en-US" sz="2200" baseline="-25000" dirty="0"/>
              <a:t>0</a:t>
            </a:r>
            <a:r>
              <a:rPr lang="en-US" sz="2200" dirty="0"/>
              <a:t>: The random variable follows a certain distribution</a:t>
            </a:r>
          </a:p>
          <a:p>
            <a:pPr marL="1024128" lvl="2" indent="0" eaLnBrk="0" hangingPunct="0">
              <a:buNone/>
            </a:pPr>
            <a:r>
              <a:rPr lang="en-US" sz="2200" i="1" dirty="0"/>
              <a:t>H</a:t>
            </a:r>
            <a:r>
              <a:rPr lang="en-US" sz="2200" baseline="-25000" dirty="0"/>
              <a:t>1</a:t>
            </a:r>
            <a:r>
              <a:rPr lang="en-US" sz="2200" dirty="0"/>
              <a:t>: The random variable does not follow the distribution in the null hypothesis</a:t>
            </a:r>
          </a:p>
        </p:txBody>
      </p:sp>
    </p:spTree>
    <p:extLst>
      <p:ext uri="{BB962C8B-B14F-4D97-AF65-F5344CB8AC3E}">
        <p14:creationId xmlns:p14="http://schemas.microsoft.com/office/powerpoint/2010/main" val="316207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(11 of 32)</a:t>
            </a:r>
            <a:endParaRPr lang="en-US"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1116000" indent="-1116000">
              <a:buNone/>
            </a:pPr>
            <a:r>
              <a:rPr lang="en-US" sz="2400" b="1" dirty="0"/>
              <a:t>Step 2: </a:t>
            </a:r>
            <a:r>
              <a:rPr lang="en-US" sz="2400" dirty="0"/>
              <a:t>Decide on a level of significance, </a:t>
            </a:r>
            <a:r>
              <a:rPr lang="el-GR" sz="2400" i="1" dirty="0">
                <a:sym typeface="Symbol" pitchFamily="18" charset="2"/>
              </a:rPr>
              <a:t>α</a:t>
            </a:r>
            <a:r>
              <a:rPr lang="en-US" sz="2400" dirty="0"/>
              <a:t>, depending on the seriousness of making a Type I error.</a:t>
            </a:r>
          </a:p>
        </p:txBody>
      </p:sp>
    </p:spTree>
    <p:extLst>
      <p:ext uri="{BB962C8B-B14F-4D97-AF65-F5344CB8AC3E}">
        <p14:creationId xmlns:p14="http://schemas.microsoft.com/office/powerpoint/2010/main" val="41912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(12 of 32)</a:t>
            </a:r>
            <a:endParaRPr lang="en-US" sz="2000" b="0" dirty="0">
              <a:latin typeface="+mj-lt"/>
            </a:endParaRPr>
          </a:p>
        </p:txBody>
      </p:sp>
      <p:sp>
        <p:nvSpPr>
          <p:cNvPr id="3" name="Content Placeholder 2"/>
          <p:cNvSpPr>
            <a:spLocks noGrp="1"/>
          </p:cNvSpPr>
          <p:nvPr>
            <p:ph idx="1"/>
          </p:nvPr>
        </p:nvSpPr>
        <p:spPr>
          <a:xfrm>
            <a:off x="457200" y="1600200"/>
            <a:ext cx="8077200" cy="4800600"/>
          </a:xfrm>
        </p:spPr>
        <p:txBody>
          <a:bodyPr/>
          <a:lstStyle/>
          <a:p>
            <a:pPr marL="0" indent="0" eaLnBrk="0" hangingPunct="0">
              <a:buNone/>
            </a:pPr>
            <a:r>
              <a:rPr lang="en-US" sz="2400" b="1" dirty="0"/>
              <a:t>Step 3: </a:t>
            </a:r>
            <a:r>
              <a:rPr lang="en-US" sz="2400" b="1" i="1" dirty="0"/>
              <a:t> </a:t>
            </a:r>
          </a:p>
          <a:p>
            <a:pPr marL="914400" lvl="1" indent="-457200" eaLnBrk="0" hangingPunct="0">
              <a:buFont typeface="+mj-lt"/>
              <a:buAutoNum type="alphaLcParenR"/>
            </a:pPr>
            <a:r>
              <a:rPr lang="en-US" sz="2200" dirty="0"/>
              <a:t>Calculate the expected counts, </a:t>
            </a:r>
            <a:r>
              <a:rPr lang="en-US" sz="2200" i="1" dirty="0"/>
              <a:t>E</a:t>
            </a:r>
            <a:r>
              <a:rPr lang="en-US" sz="2200" i="1" baseline="-25000" dirty="0"/>
              <a:t>i </a:t>
            </a:r>
            <a:r>
              <a:rPr lang="en-US" sz="2200" dirty="0"/>
              <a:t>, for each of the </a:t>
            </a:r>
            <a:r>
              <a:rPr lang="en-US" sz="2200" i="1" dirty="0"/>
              <a:t>k</a:t>
            </a:r>
            <a:r>
              <a:rPr lang="en-US" sz="2200" dirty="0"/>
              <a:t> categories. The expected counts are </a:t>
            </a:r>
            <a:r>
              <a:rPr lang="en-US" sz="2200" i="1" dirty="0"/>
              <a:t>E</a:t>
            </a:r>
            <a:r>
              <a:rPr lang="en-US" sz="2200" i="1" baseline="-25000" dirty="0"/>
              <a:t>i</a:t>
            </a:r>
            <a:r>
              <a:rPr lang="en-US" sz="2200" i="1" dirty="0"/>
              <a:t> </a:t>
            </a:r>
            <a:r>
              <a:rPr lang="en-US" sz="2200" dirty="0"/>
              <a:t>= </a:t>
            </a:r>
            <a:r>
              <a:rPr lang="en-US" sz="2200" i="1" dirty="0"/>
              <a:t>np</a:t>
            </a:r>
            <a:r>
              <a:rPr lang="en-US" sz="2200" i="1" baseline="-25000" dirty="0"/>
              <a:t>i</a:t>
            </a:r>
            <a:r>
              <a:rPr lang="en-US" sz="2200" i="1" dirty="0"/>
              <a:t> </a:t>
            </a:r>
            <a:r>
              <a:rPr lang="en-US" sz="2200" dirty="0"/>
              <a:t>for </a:t>
            </a:r>
            <a:r>
              <a:rPr lang="en-US" sz="2200" i="1" dirty="0"/>
              <a:t>i </a:t>
            </a:r>
            <a:r>
              <a:rPr lang="en-US" sz="2200" dirty="0"/>
              <a:t>= 1, 2, … , </a:t>
            </a:r>
            <a:r>
              <a:rPr lang="en-US" sz="2200" i="1" dirty="0"/>
              <a:t>k</a:t>
            </a:r>
            <a:r>
              <a:rPr lang="en-US" sz="2200" dirty="0"/>
              <a:t> where </a:t>
            </a:r>
            <a:r>
              <a:rPr lang="en-US" sz="2200" i="1" dirty="0"/>
              <a:t>n</a:t>
            </a:r>
            <a:r>
              <a:rPr lang="en-US" sz="2200" dirty="0"/>
              <a:t> is the number of trials and </a:t>
            </a:r>
            <a:r>
              <a:rPr lang="en-US" sz="2200" i="1" dirty="0"/>
              <a:t>p</a:t>
            </a:r>
            <a:r>
              <a:rPr lang="en-US" sz="2200" i="1" baseline="-25000" dirty="0"/>
              <a:t>i</a:t>
            </a:r>
            <a:r>
              <a:rPr lang="en-US" sz="2200" dirty="0"/>
              <a:t> is the probability of the </a:t>
            </a:r>
            <a:r>
              <a:rPr lang="en-US" sz="2200" i="1" dirty="0"/>
              <a:t>i</a:t>
            </a:r>
            <a:r>
              <a:rPr lang="en-US" sz="2200" dirty="0"/>
              <a:t>th category, assuming that the null hypothesis is true.</a:t>
            </a:r>
          </a:p>
        </p:txBody>
      </p:sp>
    </p:spTree>
    <p:extLst>
      <p:ext uri="{BB962C8B-B14F-4D97-AF65-F5344CB8AC3E}">
        <p14:creationId xmlns:p14="http://schemas.microsoft.com/office/powerpoint/2010/main" val="42456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b="0" dirty="0">
                <a:latin typeface="+mj-lt"/>
                <a:ea typeface="ＭＳ Ｐゴシック" pitchFamily="34" charset="-128"/>
              </a:rPr>
              <a:t>Goodness-of-Fit Test</a:t>
            </a:r>
            <a:br>
              <a:rPr lang="en-US" b="0" dirty="0">
                <a:latin typeface="+mj-lt"/>
              </a:rPr>
            </a:br>
            <a:r>
              <a:rPr lang="en-US" sz="2800" b="0" dirty="0">
                <a:latin typeface="+mj-lt"/>
                <a:ea typeface="ＭＳ Ｐゴシック" pitchFamily="34" charset="-128"/>
              </a:rPr>
              <a:t>Perform a goodness-of-fit test </a:t>
            </a:r>
            <a:r>
              <a:rPr lang="en-US" sz="2000" b="0" dirty="0">
                <a:latin typeface="+mj-lt"/>
                <a:ea typeface="ＭＳ Ｐゴシック" pitchFamily="34" charset="-128"/>
              </a:rPr>
              <a:t>(13 of 32)</a:t>
            </a:r>
            <a:endParaRPr lang="en-US" sz="2000" b="0" dirty="0">
              <a:latin typeface="+mj-lt"/>
            </a:endParaRPr>
          </a:p>
        </p:txBody>
      </p:sp>
      <p:sp>
        <p:nvSpPr>
          <p:cNvPr id="3" name="Content Placeholder 2"/>
          <p:cNvSpPr>
            <a:spLocks noGrp="1"/>
          </p:cNvSpPr>
          <p:nvPr>
            <p:ph idx="1"/>
          </p:nvPr>
        </p:nvSpPr>
        <p:spPr>
          <a:xfrm>
            <a:off x="457200" y="1600200"/>
            <a:ext cx="8458200" cy="4800600"/>
          </a:xfrm>
        </p:spPr>
        <p:txBody>
          <a:bodyPr/>
          <a:lstStyle/>
          <a:p>
            <a:pPr marL="0" indent="0" eaLnBrk="0" hangingPunct="0">
              <a:buNone/>
            </a:pPr>
            <a:r>
              <a:rPr lang="en-US" sz="2400" b="1" dirty="0"/>
              <a:t>Step 3: </a:t>
            </a:r>
            <a:r>
              <a:rPr lang="en-US" sz="2400" b="1" i="1" dirty="0"/>
              <a:t> </a:t>
            </a:r>
          </a:p>
          <a:p>
            <a:pPr marL="966788" lvl="1" indent="-509588" eaLnBrk="0" hangingPunct="0">
              <a:buFont typeface="Arial" pitchFamily="34" charset="0"/>
              <a:buAutoNum type="alphaLcParenR" startAt="2"/>
            </a:pPr>
            <a:r>
              <a:rPr lang="en-US" sz="2200" dirty="0"/>
              <a:t>Verify that the requirements for the goodness-of-fit test are satisfied.</a:t>
            </a:r>
          </a:p>
          <a:p>
            <a:pPr marL="1484313" lvl="2" indent="-403225" eaLnBrk="0" hangingPunct="0">
              <a:buFontTx/>
              <a:buAutoNum type="arabicPeriod"/>
            </a:pPr>
            <a:r>
              <a:rPr lang="en-US" sz="2000" dirty="0"/>
              <a:t>All expected counts are greater than or equal to 1 (all </a:t>
            </a:r>
            <a:r>
              <a:rPr lang="en-US" sz="2000" i="1" dirty="0"/>
              <a:t>E</a:t>
            </a:r>
            <a:r>
              <a:rPr lang="en-US" sz="2000" i="1" baseline="-25000" dirty="0"/>
              <a:t>i  </a:t>
            </a:r>
            <a:r>
              <a:rPr lang="en-US" sz="2000" dirty="0"/>
              <a:t>≥ 1).</a:t>
            </a:r>
          </a:p>
          <a:p>
            <a:pPr marL="1484313" lvl="2" indent="-403225" eaLnBrk="0" hangingPunct="0">
              <a:buFontTx/>
              <a:buAutoNum type="arabicPeriod"/>
            </a:pPr>
            <a:r>
              <a:rPr lang="en-US" sz="2000" dirty="0"/>
              <a:t>No more than 20% of the expected counts are less than 5.</a:t>
            </a:r>
          </a:p>
        </p:txBody>
      </p:sp>
    </p:spTree>
    <p:extLst>
      <p:ext uri="{BB962C8B-B14F-4D97-AF65-F5344CB8AC3E}">
        <p14:creationId xmlns:p14="http://schemas.microsoft.com/office/powerpoint/2010/main" val="239696707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3050</TotalTime>
  <Words>2734</Words>
  <Application>Microsoft Office PowerPoint</Application>
  <PresentationFormat>On-screen Show (4:3)</PresentationFormat>
  <Paragraphs>271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Times New Roman</vt:lpstr>
      <vt:lpstr>Verdana</vt:lpstr>
      <vt:lpstr>Wingdings</vt:lpstr>
      <vt:lpstr>508 Lecture</vt:lpstr>
      <vt:lpstr>PowerPoint Presentation</vt:lpstr>
      <vt:lpstr>Goodness-of-Fit Test Learning Objective</vt:lpstr>
      <vt:lpstr>Goodness-of-Fit Test Perform a goodness-of-fit test (1 of 32)</vt:lpstr>
      <vt:lpstr>Goodness-of-Fit Test Perform a goodness-of-fit test (2 of 32)</vt:lpstr>
      <vt:lpstr>Goodness-of-Fit Test Perform a goodness-of-fit test (3 of 32)</vt:lpstr>
      <vt:lpstr>Goodness-of-Fit Test Perform a goodness-of-fit test (10 of 32)</vt:lpstr>
      <vt:lpstr>Goodness-of-Fit Test Perform a goodness-of-fit test (11 of 32)</vt:lpstr>
      <vt:lpstr>Goodness-of-Fit Test Perform a goodness-of-fit test (12 of 32)</vt:lpstr>
      <vt:lpstr>Goodness-of-Fit Test Perform a goodness-of-fit test (13 of 32)</vt:lpstr>
      <vt:lpstr>Goodness-of-Fit Test Perform a goodness-of-fit test (18 of 32)</vt:lpstr>
      <vt:lpstr>Goodness-of-Fit Test Perform a goodness-of-fit test (19 of 32)</vt:lpstr>
      <vt:lpstr>Goodness-of-Fit Test Perform a goodness-of-fit test (21 of 32)</vt:lpstr>
      <vt:lpstr>Goodness-of-Fit Test Perform a goodness-of-fit test (22 of 32)</vt:lpstr>
      <vt:lpstr>Goodness-of-Fit Test Perform a goodness-of-fit test (23 of 32)</vt:lpstr>
      <vt:lpstr>Goodness-of-Fit Test Perform a goodness-of-fit test (24 of 32)</vt:lpstr>
      <vt:lpstr>Goodness-of-Fit Test Perform a goodness-of-fit test (25 of 32)</vt:lpstr>
      <vt:lpstr>Goodness-of-Fit Test Perform a goodness-of-fit test (26 of 32)</vt:lpstr>
      <vt:lpstr>Goodness-of-Fit Test Perform a goodness-of-fit test (27 of 32)</vt:lpstr>
      <vt:lpstr>Goodness-of-Fit Test Perform a goodness-of-fit test (30 of 32)</vt:lpstr>
      <vt:lpstr>Goodness-of-Fit Test Perform a goodness-of-fit test (31 of 32)</vt:lpstr>
      <vt:lpstr>Goodness-of-Fit Test Perform a goodness-of-fit test (32 of 32)</vt:lpstr>
      <vt:lpstr>Comparing Three or More Means (One-Way Analysis of Variance) Learning Objectives</vt:lpstr>
      <vt:lpstr>Introduction to the Practice of Statistics Introduction (1 of 2)</vt:lpstr>
      <vt:lpstr>Introduction to the Practice of Statistics Introduction (2 of 2)</vt:lpstr>
      <vt:lpstr>Introduction to the Practice of Statistics Verify the requirements to perform a one-way ANOVA (1 of 12)</vt:lpstr>
      <vt:lpstr>Introduction to the Practice of Statistics Verify the requirements to perform a one-way ANOVA (2 of 12)</vt:lpstr>
      <vt:lpstr>Introduction to the Practice of Statistics Verify the requirements to perform a one-way ANOVA (4 of 12)</vt:lpstr>
      <vt:lpstr>Introduction to the Practice of Statistics Verify the requirements to perform a one-way ANOVA (5 of 12)</vt:lpstr>
      <vt:lpstr>Introduction to the Practice of Statistics Verify the requirements to perform a one-way ANOVA (6 of 12)</vt:lpstr>
      <vt:lpstr>Introduction to the Practice of Statistics Verify the requirements to perform a one-way ANOVA (7 of 12)</vt:lpstr>
      <vt:lpstr>Introduction to the Practice of Statistics Verify the requirements to perform a one-way ANOVA (8 of 12)</vt:lpstr>
      <vt:lpstr>Introduction to the Practice of Statistics Verify the requirements to perform a one-way ANOVA (9 of 12)</vt:lpstr>
      <vt:lpstr>Introduction to the Practice of Statistics Verify the requirements to perform a one-way ANOVA (10 of 12)</vt:lpstr>
      <vt:lpstr>Introduction to the Practice of Statistics Test a Hypothesis Regarding Three or More Means Using One-Way ANOVA (1 of 14)</vt:lpstr>
      <vt:lpstr>Introduction to the Practice of Statistics Test a Hypothesis Regarding Three or More Means Using One-Way ANOVA (2 of 14)</vt:lpstr>
      <vt:lpstr>Introduction to the Practice of Statistics Test a Hypothesis Regarding Three or More Means Using One-Way ANOVA (3 of 14)</vt:lpstr>
      <vt:lpstr>Introduction to the Practice of Statistics Test a Hypothesis Regarding Three or More Means Using One-Way ANOVA (13 of 14)</vt:lpstr>
      <vt:lpstr>Introduction to the Practice of Statistics Test a Hypothesis Regarding Three or More Means Using One-Way ANOVA (14 of 14)</vt:lpstr>
      <vt:lpstr>Introduction to the Practice of Statistics Test a Hypothesis Regarding Three or More Means Using One-Way ANOVA (13 of 14)</vt:lpstr>
      <vt:lpstr>Introduction to the Practice of Statistics Test a Hypothesis Regarding Three or More Means Using One-Way ANOVA (14 of 14)</vt:lpstr>
      <vt:lpstr>Post Hoc Tests on One-Way Analysis of Variance Learning Objective</vt:lpstr>
      <vt:lpstr>Post Hoc Tests on One-Way Analysis of Variance Introduction</vt:lpstr>
      <vt:lpstr>Post Hoc Tests on One-Way Analysis of Variance Perform the Tukey Test (1 of 13)</vt:lpstr>
      <vt:lpstr>Post Hoc Tests on One-Way Analysis of Variance Perform the Tukey Test (2 of 13)</vt:lpstr>
      <vt:lpstr>Post Hoc Tests on One-Way Analysis of Variance Perform the Tukey Test (3 of 13)</vt:lpstr>
      <vt:lpstr>Post Hoc Tests on One-Way Analysis of Variance Perform the Tukey Test (4 of 13)</vt:lpstr>
      <vt:lpstr>Post Hoc Tests on One-Way Analysis of Variance Perform the Tukey Test (5 of 13)</vt:lpstr>
      <vt:lpstr>Post Hoc Tests on One-Way Analysis of Variance Perform the Tukey Test (6 of 13)</vt:lpstr>
      <vt:lpstr>Post Hoc Tests on One-Way Analysis of Variance Perform the Tukey Test (7 of 13)</vt:lpstr>
      <vt:lpstr>Post Hoc Tests on One-Way Analysis of Variance Perform the Tukey Test (8 of 13)</vt:lpstr>
      <vt:lpstr>Post Hoc Tests on One-Way Analysis of Variance Perform the Tukey Test (9 of 13)</vt:lpstr>
      <vt:lpstr>Post Hoc Tests on One-Way Analysis of Variance Perform the Tukey Test (10 of 13)</vt:lpstr>
      <vt:lpstr>Post Hoc Tests on One-Way Analysis of Variance Perform the Tukey Test (11 of 13)</vt:lpstr>
      <vt:lpstr>Post Hoc Tests on One-Way Analysis of Variance Perform the Tukey Test (12 of 13)</vt:lpstr>
      <vt:lpstr>Post Hoc Tests on One-Way Analysis of Variance Perform the Tukey Test (13 of 13)</vt:lpstr>
    </vt:vector>
  </TitlesOfParts>
  <Company>echosvoice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Informed Decisions</dc:title>
  <dc:subject>Statistics</dc:subject>
  <dc:creator>Michael Sullivan</dc:creator>
  <cp:lastModifiedBy>Md Sazib Hasan</cp:lastModifiedBy>
  <cp:revision>1281</cp:revision>
  <dcterms:created xsi:type="dcterms:W3CDTF">2014-07-14T20:04:21Z</dcterms:created>
  <dcterms:modified xsi:type="dcterms:W3CDTF">2021-11-02T15:55:06Z</dcterms:modified>
</cp:coreProperties>
</file>