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9" r:id="rId6"/>
    <p:sldId id="270" r:id="rId7"/>
    <p:sldId id="268" r:id="rId8"/>
    <p:sldId id="258" r:id="rId9"/>
    <p:sldId id="259" r:id="rId10"/>
    <p:sldId id="263" r:id="rId11"/>
    <p:sldId id="267" r:id="rId12"/>
    <p:sldId id="271" r:id="rId13"/>
    <p:sldId id="272" r:id="rId14"/>
    <p:sldId id="273" r:id="rId15"/>
    <p:sldId id="276" r:id="rId16"/>
    <p:sldId id="274" r:id="rId17"/>
    <p:sldId id="277" r:id="rId18"/>
    <p:sldId id="279" r:id="rId19"/>
    <p:sldId id="280" r:id="rId20"/>
    <p:sldId id="281" r:id="rId21"/>
    <p:sldId id="282" r:id="rId22"/>
    <p:sldId id="278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7" autoAdjust="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1F7F-31F3-4BB7-92E7-B12DDDA16018}" type="datetimeFigureOut">
              <a:rPr lang="ru-RU" smtClean="0"/>
              <a:pPr/>
              <a:t>06.07.2011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786-BBC0-423A-A77E-74A129C7F8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1F7F-31F3-4BB7-92E7-B12DDDA16018}" type="datetimeFigureOut">
              <a:rPr lang="ru-RU" smtClean="0"/>
              <a:pPr/>
              <a:t>06.07.2011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786-BBC0-423A-A77E-74A129C7F8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1F7F-31F3-4BB7-92E7-B12DDDA16018}" type="datetimeFigureOut">
              <a:rPr lang="ru-RU" smtClean="0"/>
              <a:pPr/>
              <a:t>06.07.2011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786-BBC0-423A-A77E-74A129C7F8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1F7F-31F3-4BB7-92E7-B12DDDA16018}" type="datetimeFigureOut">
              <a:rPr lang="ru-RU" smtClean="0"/>
              <a:pPr/>
              <a:t>06.07.2011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786-BBC0-423A-A77E-74A129C7F8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1F7F-31F3-4BB7-92E7-B12DDDA16018}" type="datetimeFigureOut">
              <a:rPr lang="ru-RU" smtClean="0"/>
              <a:pPr/>
              <a:t>06.07.2011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786-BBC0-423A-A77E-74A129C7F8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1F7F-31F3-4BB7-92E7-B12DDDA16018}" type="datetimeFigureOut">
              <a:rPr lang="ru-RU" smtClean="0"/>
              <a:pPr/>
              <a:t>06.07.2011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786-BBC0-423A-A77E-74A129C7F8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1F7F-31F3-4BB7-92E7-B12DDDA16018}" type="datetimeFigureOut">
              <a:rPr lang="ru-RU" smtClean="0"/>
              <a:pPr/>
              <a:t>06.07.2011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786-BBC0-423A-A77E-74A129C7F8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1F7F-31F3-4BB7-92E7-B12DDDA16018}" type="datetimeFigureOut">
              <a:rPr lang="ru-RU" smtClean="0"/>
              <a:pPr/>
              <a:t>06.07.2011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786-BBC0-423A-A77E-74A129C7F8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1F7F-31F3-4BB7-92E7-B12DDDA16018}" type="datetimeFigureOut">
              <a:rPr lang="ru-RU" smtClean="0"/>
              <a:pPr/>
              <a:t>06.07.2011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786-BBC0-423A-A77E-74A129C7F8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1F7F-31F3-4BB7-92E7-B12DDDA16018}" type="datetimeFigureOut">
              <a:rPr lang="ru-RU" smtClean="0"/>
              <a:pPr/>
              <a:t>06.07.2011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786-BBC0-423A-A77E-74A129C7F8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1F7F-31F3-4BB7-92E7-B12DDDA16018}" type="datetimeFigureOut">
              <a:rPr lang="ru-RU" smtClean="0"/>
              <a:pPr/>
              <a:t>06.07.2011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C786-BBC0-423A-A77E-74A129C7F8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1F7F-31F3-4BB7-92E7-B12DDDA16018}" type="datetimeFigureOut">
              <a:rPr lang="ru-RU" smtClean="0"/>
              <a:pPr/>
              <a:t>06.07.2011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C786-BBC0-423A-A77E-74A129C7F8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rl.noaa.gov/psd/data/reanalysis/reanalysis.s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zmaw.de/projects/cd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zmaw.de/files/cdo/html/1.5.0/cdo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ferret.wrc.noaa.gov/Ferr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lclimate.org/index.php/data-sourc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pcmdi.llnl.gov/ipcc/about_ipcc.ph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www.mad.zmaw.de/IPCC_DDC/html/SRES_AR4/index.html" TargetMode="External"/><Relationship Id="rId4" Type="http://schemas.openxmlformats.org/officeDocument/2006/relationships/hyperlink" Target="https://esgcet.llnl.gov:844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srl.noaa.gov/psd/data/reanalysis/reanalysis.s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era-www.dkrz.de/WDCC/ui/Entry.jsp?acronym=EH5-T63L31_OM-GR1.5L40_A1B_1_M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nodc.noaa.gov/OC5/WOA09/pr_woa09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857224" y="1584303"/>
            <a:ext cx="7572428" cy="142876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714348" y="15716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Large datasets.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Processing and visualization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Nikolay</a:t>
            </a:r>
            <a:r>
              <a:rPr lang="en-US" dirty="0" smtClean="0"/>
              <a:t> </a:t>
            </a:r>
            <a:r>
              <a:rPr lang="en-US" dirty="0" err="1" smtClean="0"/>
              <a:t>Koldunov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Summer 2010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6105120"/>
            <a:ext cx="3286148" cy="68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S</a:t>
            </a:r>
            <a:r>
              <a:rPr lang="en-US" sz="3600" dirty="0" smtClean="0"/>
              <a:t>elf describing format </a:t>
            </a:r>
            <a:r>
              <a:rPr lang="en-US" sz="3600" dirty="0" err="1" smtClean="0"/>
              <a:t>netCDF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000108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NetCDF</a:t>
            </a:r>
            <a:r>
              <a:rPr lang="en-US" dirty="0" smtClean="0"/>
              <a:t> (</a:t>
            </a:r>
            <a:r>
              <a:rPr lang="en-US" b="1" dirty="0" smtClean="0"/>
              <a:t>Network Common Data Form</a:t>
            </a:r>
            <a:r>
              <a:rPr lang="en-US" dirty="0" smtClean="0"/>
              <a:t>) - machine-independent data format that support the creation, access, and sharing of array-oriented scientific data.</a:t>
            </a:r>
            <a:endParaRPr lang="ru-RU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98527" y="2984508"/>
            <a:ext cx="2073275" cy="151606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defTabSz="828675">
              <a:lnSpc>
                <a:spcPct val="85000"/>
              </a:lnSpc>
            </a:pPr>
            <a:r>
              <a:rPr lang="en-GB" sz="2200" b="1" u="sng" dirty="0">
                <a:solidFill>
                  <a:srgbClr val="FF3300"/>
                </a:solidFill>
              </a:rPr>
              <a:t>DIMENSIONS:</a:t>
            </a:r>
          </a:p>
          <a:p>
            <a:pPr defTabSz="828675">
              <a:lnSpc>
                <a:spcPct val="85000"/>
              </a:lnSpc>
            </a:pPr>
            <a:r>
              <a:rPr lang="en-GB" sz="2200" dirty="0"/>
              <a:t>dimensions:</a:t>
            </a:r>
          </a:p>
          <a:p>
            <a:pPr defTabSz="828675">
              <a:lnSpc>
                <a:spcPct val="85000"/>
              </a:lnSpc>
            </a:pPr>
            <a:r>
              <a:rPr lang="en-GB" sz="2200" dirty="0"/>
              <a:t>   lat = 64 ; </a:t>
            </a:r>
          </a:p>
          <a:p>
            <a:pPr defTabSz="828675">
              <a:lnSpc>
                <a:spcPct val="85000"/>
              </a:lnSpc>
            </a:pPr>
            <a:r>
              <a:rPr lang="en-GB" sz="2200" dirty="0"/>
              <a:t>   </a:t>
            </a:r>
            <a:r>
              <a:rPr lang="en-GB" sz="2200" dirty="0" err="1"/>
              <a:t>lon</a:t>
            </a:r>
            <a:r>
              <a:rPr lang="en-GB" sz="2200" dirty="0"/>
              <a:t> = 128 ;</a:t>
            </a:r>
          </a:p>
          <a:p>
            <a:pPr defTabSz="828675">
              <a:lnSpc>
                <a:spcPct val="85000"/>
              </a:lnSpc>
            </a:pPr>
            <a:r>
              <a:rPr lang="en-GB" sz="2200" dirty="0"/>
              <a:t>   time = 12 ;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284663" y="1785926"/>
            <a:ext cx="4700587" cy="49260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defTabSz="828675">
              <a:lnSpc>
                <a:spcPct val="85000"/>
              </a:lnSpc>
            </a:pPr>
            <a:r>
              <a:rPr lang="en-GB" sz="2200" b="1" u="sng">
                <a:solidFill>
                  <a:srgbClr val="FF3300"/>
                </a:solidFill>
              </a:rPr>
              <a:t>VARIABLES: </a:t>
            </a:r>
          </a:p>
          <a:p>
            <a:pPr defTabSz="828675">
              <a:lnSpc>
                <a:spcPct val="85000"/>
              </a:lnSpc>
            </a:pPr>
            <a:r>
              <a:rPr lang="en-GB" sz="2200" b="1" u="sng">
                <a:solidFill>
                  <a:srgbClr val="FF3300"/>
                </a:solidFill>
              </a:rPr>
              <a:t>Names , Attributes, Coordinates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variables:</a:t>
            </a:r>
            <a:endParaRPr lang="en-GB" sz="2200">
              <a:solidFill>
                <a:srgbClr val="FF3300"/>
              </a:solidFill>
            </a:endParaRPr>
          </a:p>
          <a:p>
            <a:pPr defTabSz="828675">
              <a:lnSpc>
                <a:spcPct val="85000"/>
              </a:lnSpc>
            </a:pPr>
            <a:r>
              <a:rPr lang="en-GB" sz="2200"/>
              <a:t>  </a:t>
            </a:r>
            <a:r>
              <a:rPr lang="en-GB" sz="2200">
                <a:solidFill>
                  <a:srgbClr val="33CC33"/>
                </a:solidFill>
              </a:rPr>
              <a:t>float</a:t>
            </a:r>
            <a:r>
              <a:rPr lang="en-GB" sz="2200"/>
              <a:t> lat(lat) ;                               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  lat:long_name = "latitude" ; 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  lat:units = "degrees_north" ; 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</a:t>
            </a:r>
            <a:r>
              <a:rPr lang="en-GB" sz="2200">
                <a:solidFill>
                  <a:srgbClr val="33CC33"/>
                </a:solidFill>
              </a:rPr>
              <a:t>float </a:t>
            </a:r>
            <a:r>
              <a:rPr lang="en-GB" sz="2200"/>
              <a:t>lon(lon) ; 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  lon:long_name = "longitude" ;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  lon:units = "degrees_east" ;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</a:t>
            </a:r>
            <a:r>
              <a:rPr lang="en-GB" sz="2200">
                <a:solidFill>
                  <a:srgbClr val="33CC33"/>
                </a:solidFill>
              </a:rPr>
              <a:t>int</a:t>
            </a:r>
            <a:r>
              <a:rPr lang="en-GB" sz="2200"/>
              <a:t> time(time) ;                          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  time:long_name = "time" ;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  time:units = "Month of Year" ;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</a:t>
            </a:r>
            <a:r>
              <a:rPr lang="en-GB" sz="2200">
                <a:solidFill>
                  <a:srgbClr val="33CC33"/>
                </a:solidFill>
              </a:rPr>
              <a:t>float</a:t>
            </a:r>
            <a:r>
              <a:rPr lang="en-GB" sz="2200"/>
              <a:t> T(time, lat, lon) ; 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 T:long_name = “Temperature”;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 T:units = “C" ;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 T:missing_value = 1.e+20f ; 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 T:_FillValue = 1.e+20f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14338" y="5065734"/>
            <a:ext cx="3416300" cy="15065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/>
          <a:p>
            <a:pPr defTabSz="828675">
              <a:lnSpc>
                <a:spcPct val="85000"/>
              </a:lnSpc>
            </a:pPr>
            <a:r>
              <a:rPr lang="en-GB" sz="2200" b="1" u="sng">
                <a:solidFill>
                  <a:srgbClr val="FF3300"/>
                </a:solidFill>
              </a:rPr>
              <a:t>FILE ATTRIBUTES: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global attributes: 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 :title = “Temp: 1999" ;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 :source = “NCAR” ;</a:t>
            </a:r>
          </a:p>
          <a:p>
            <a:pPr defTabSz="828675">
              <a:lnSpc>
                <a:spcPct val="85000"/>
              </a:lnSpc>
            </a:pPr>
            <a:r>
              <a:rPr lang="en-GB" sz="2200"/>
              <a:t>   :conventions = "None" ;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12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S</a:t>
            </a:r>
            <a:r>
              <a:rPr lang="en-US" sz="3600" dirty="0" smtClean="0"/>
              <a:t>elf describing format </a:t>
            </a:r>
            <a:r>
              <a:rPr lang="en-US" sz="3600" dirty="0" err="1" smtClean="0"/>
              <a:t>netCDF</a:t>
            </a:r>
            <a:endParaRPr lang="ru-RU" sz="3600" dirty="0"/>
          </a:p>
        </p:txBody>
      </p:sp>
      <p:pic>
        <p:nvPicPr>
          <p:cNvPr id="1026" name="Picture 2" descr="https://webspace.utexas.edu/hs8238/www/surfacehydrology/surfacehydrology_Project_files/image00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428736"/>
            <a:ext cx="4953000" cy="4038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A 5 minute crush course in </a:t>
            </a:r>
            <a:r>
              <a:rPr lang="en-US" sz="3600" dirty="0" err="1" smtClean="0"/>
              <a:t>linux</a:t>
            </a:r>
            <a:endParaRPr lang="ru-RU" sz="3600" dirty="0"/>
          </a:p>
        </p:txBody>
      </p:sp>
      <p:pic>
        <p:nvPicPr>
          <p:cNvPr id="5" name="Рисунок 4" descr="Screen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97949"/>
            <a:ext cx="9144000" cy="5574323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2902292" y="857232"/>
            <a:ext cx="571504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A 5 minute crush course in </a:t>
            </a:r>
            <a:r>
              <a:rPr lang="en-US" sz="3600" dirty="0" err="1" smtClean="0"/>
              <a:t>linux</a:t>
            </a:r>
            <a:endParaRPr lang="ru-RU" sz="3600" dirty="0"/>
          </a:p>
        </p:txBody>
      </p:sp>
      <p:pic>
        <p:nvPicPr>
          <p:cNvPr id="7" name="Рисунок 6" descr="Screenshot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69387"/>
            <a:ext cx="9144000" cy="5574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A 5 minute crush course in </a:t>
            </a:r>
            <a:r>
              <a:rPr lang="en-US" sz="3600" dirty="0" err="1" smtClean="0"/>
              <a:t>linux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00232" y="2263684"/>
            <a:ext cx="592935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 smtClean="0"/>
              <a:t>ls</a:t>
            </a:r>
            <a:r>
              <a:rPr lang="de-DE" sz="2400" dirty="0" smtClean="0"/>
              <a:t> - </a:t>
            </a:r>
            <a:r>
              <a:rPr lang="de-DE" sz="2400" dirty="0" err="1" smtClean="0"/>
              <a:t>list</a:t>
            </a:r>
            <a:r>
              <a:rPr lang="de-DE" sz="2400" dirty="0" smtClean="0"/>
              <a:t> </a:t>
            </a:r>
            <a:r>
              <a:rPr lang="de-DE" sz="2400" dirty="0" err="1" smtClean="0"/>
              <a:t>directory</a:t>
            </a:r>
            <a:r>
              <a:rPr lang="de-DE" sz="2400" dirty="0" smtClean="0"/>
              <a:t> </a:t>
            </a:r>
            <a:r>
              <a:rPr lang="de-DE" sz="2400" dirty="0" err="1" smtClean="0"/>
              <a:t>contents</a:t>
            </a:r>
            <a:endParaRPr lang="de-DE" sz="2400" dirty="0" smtClean="0"/>
          </a:p>
          <a:p>
            <a:r>
              <a:rPr lang="en-US" sz="2400" b="1" dirty="0" err="1" smtClean="0"/>
              <a:t>pwd</a:t>
            </a:r>
            <a:r>
              <a:rPr lang="en-US" sz="2400" dirty="0" smtClean="0"/>
              <a:t> - print name of current/working directory</a:t>
            </a:r>
          </a:p>
          <a:p>
            <a:r>
              <a:rPr lang="en-US" sz="2400" b="1" dirty="0" err="1" smtClean="0"/>
              <a:t>cd</a:t>
            </a:r>
            <a:r>
              <a:rPr lang="en-US" sz="2400" dirty="0" smtClean="0"/>
              <a:t> – change directory</a:t>
            </a:r>
          </a:p>
          <a:p>
            <a:r>
              <a:rPr lang="en-US" sz="2400" b="1" dirty="0" smtClean="0"/>
              <a:t>echo</a:t>
            </a:r>
            <a:r>
              <a:rPr lang="en-US" sz="2400" dirty="0" smtClean="0"/>
              <a:t> - display a line of text</a:t>
            </a:r>
          </a:p>
          <a:p>
            <a:r>
              <a:rPr lang="en-US" sz="2400" b="1" dirty="0" smtClean="0"/>
              <a:t>cp</a:t>
            </a:r>
            <a:r>
              <a:rPr lang="en-US" sz="2400" dirty="0" smtClean="0"/>
              <a:t> - copy files and directories</a:t>
            </a:r>
          </a:p>
          <a:p>
            <a:endParaRPr lang="en-US" dirty="0" smtClean="0"/>
          </a:p>
          <a:p>
            <a:endParaRPr lang="de-DE" dirty="0" smtClean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214546" y="1214422"/>
            <a:ext cx="4714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Basic </a:t>
            </a:r>
            <a:r>
              <a:rPr lang="en-US" sz="3200" dirty="0" err="1" smtClean="0"/>
              <a:t>linux</a:t>
            </a:r>
            <a:r>
              <a:rPr lang="en-US" sz="3200" dirty="0" smtClean="0"/>
              <a:t> shell commands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96660" y="5371943"/>
            <a:ext cx="8054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Create folder MYFOLDER in /home/ocean/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Create a file in MYFOLDER (you can use text editor if you wish)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Copy file from MYFOLDER to /home/ocean/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32" y="4429156"/>
            <a:ext cx="9144000" cy="785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Exercise 0. A bit of shell  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 smtClean="0"/>
              <a:t>Ncview</a:t>
            </a:r>
            <a:r>
              <a:rPr lang="en-US" sz="3600" dirty="0" smtClean="0"/>
              <a:t> – the easiest way to look at </a:t>
            </a:r>
            <a:r>
              <a:rPr lang="en-US" sz="3600" dirty="0" err="1" smtClean="0"/>
              <a:t>netCDF</a:t>
            </a:r>
            <a:endParaRPr lang="ru-RU" sz="3600" dirty="0"/>
          </a:p>
        </p:txBody>
      </p:sp>
      <p:pic>
        <p:nvPicPr>
          <p:cNvPr id="11" name="Рисунок 10" descr="Screenshot-2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34" y="1000108"/>
            <a:ext cx="4650842" cy="3725501"/>
          </a:xfrm>
          <a:prstGeom prst="rect">
            <a:avLst/>
          </a:prstGeom>
        </p:spPr>
      </p:pic>
      <p:pic>
        <p:nvPicPr>
          <p:cNvPr id="12" name="Рисунок 11" descr="Screenshot-2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3" y="1049531"/>
            <a:ext cx="4209101" cy="2379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Exercise 1. Look at NCEP reanalysis </a:t>
            </a:r>
            <a:r>
              <a:rPr lang="en-US" sz="3600" dirty="0" err="1" smtClean="0"/>
              <a:t>netCDF</a:t>
            </a:r>
            <a:r>
              <a:rPr lang="en-US" sz="3600" dirty="0" smtClean="0"/>
              <a:t> file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2876" y="1428736"/>
            <a:ext cx="90011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Go to </a:t>
            </a:r>
            <a:r>
              <a:rPr lang="en-US" sz="2400" dirty="0" smtClean="0">
                <a:hlinkClick r:id="rId2"/>
              </a:rPr>
              <a:t>http://www.esrl.noaa.gov/psd/data/reanalysis/reanalysis.shtml</a:t>
            </a:r>
            <a:r>
              <a:rPr lang="en-US" sz="2400" dirty="0" smtClean="0"/>
              <a:t> (type “NCEP reanalysis” in </a:t>
            </a:r>
            <a:r>
              <a:rPr lang="en-US" sz="2400" dirty="0" err="1" smtClean="0"/>
              <a:t>Goolge</a:t>
            </a:r>
            <a:r>
              <a:rPr lang="en-US" sz="2400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Download daily surface (2m) air temperature for one year.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Open </a:t>
            </a:r>
            <a:r>
              <a:rPr lang="en-US" sz="2400" dirty="0" err="1" smtClean="0"/>
              <a:t>netCDF</a:t>
            </a:r>
            <a:r>
              <a:rPr lang="en-US" sz="2400" dirty="0" smtClean="0"/>
              <a:t> file with </a:t>
            </a:r>
            <a:r>
              <a:rPr lang="en-US" sz="2400" dirty="0" err="1" smtClean="0"/>
              <a:t>ncview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Change </a:t>
            </a:r>
            <a:r>
              <a:rPr lang="en-US" sz="2400" dirty="0" err="1" smtClean="0"/>
              <a:t>colorscale</a:t>
            </a:r>
            <a:r>
              <a:rPr lang="en-US" sz="2400" dirty="0" smtClean="0"/>
              <a:t>, data range, run a movie …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 стрелкой 19"/>
          <p:cNvCxnSpPr/>
          <p:nvPr/>
        </p:nvCxnSpPr>
        <p:spPr>
          <a:xfrm rot="5400000" flipH="1" flipV="1">
            <a:off x="677835" y="4524147"/>
            <a:ext cx="121524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Climate data operators (</a:t>
            </a:r>
            <a:r>
              <a:rPr lang="en-US" sz="3600" dirty="0" err="1" smtClean="0"/>
              <a:t>cdo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928670"/>
            <a:ext cx="351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hlinkClick r:id="rId2"/>
              </a:rPr>
              <a:t>https://code.zmaw.de/projects/cdo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1428736"/>
            <a:ext cx="81439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CDO is a collection of command line Operators to manipulate and analyze Climate and NWP model Data.  Windows version as available.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Supported data formats are GRIB 1/2, </a:t>
            </a:r>
            <a:r>
              <a:rPr lang="en-US" dirty="0" err="1" smtClean="0"/>
              <a:t>netCDF</a:t>
            </a:r>
            <a:r>
              <a:rPr lang="en-US" dirty="0" smtClean="0"/>
              <a:t> 3/4, SERVICE, EXTRA and IEG. There are more than 400 operators available.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52" y="3416858"/>
            <a:ext cx="9358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/>
              <a:t> </a:t>
            </a:r>
            <a:r>
              <a:rPr lang="de-DE" sz="2400" dirty="0" err="1" smtClean="0"/>
              <a:t>cdo</a:t>
            </a:r>
            <a:r>
              <a:rPr lang="de-DE" sz="2400" dirty="0" smtClean="0"/>
              <a:t> -b f32 subc,273.15 air.sig995.1981.nc air.sig995.1981_celsius.nc 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0840" y="3488296"/>
            <a:ext cx="50006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3488296"/>
            <a:ext cx="78581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14480" y="3488296"/>
            <a:ext cx="150019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214678" y="3488296"/>
            <a:ext cx="235745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572132" y="3488296"/>
            <a:ext cx="3214710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rot="5400000" flipH="1" flipV="1">
            <a:off x="321439" y="423839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7554" y="6274378"/>
            <a:ext cx="10294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Input file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215074" y="6286520"/>
            <a:ext cx="1200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 file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rot="5400000" flipH="1" flipV="1">
            <a:off x="1250927" y="4809105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5400000" flipH="1" flipV="1">
            <a:off x="2393935" y="5094857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5400000" flipH="1" flipV="1">
            <a:off x="5243796" y="5100928"/>
            <a:ext cx="23695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596" y="4559866"/>
            <a:ext cx="36848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Every </a:t>
            </a:r>
            <a:r>
              <a:rPr lang="en-US" dirty="0" err="1" smtClean="0"/>
              <a:t>cdo</a:t>
            </a:r>
            <a:r>
              <a:rPr lang="en-US" dirty="0" smtClean="0"/>
              <a:t> command </a:t>
            </a:r>
            <a:r>
              <a:rPr lang="en-US" dirty="0" err="1" smtClean="0"/>
              <a:t>strart</a:t>
            </a:r>
            <a:r>
              <a:rPr lang="en-US" dirty="0" smtClean="0"/>
              <a:t> with “</a:t>
            </a:r>
            <a:r>
              <a:rPr lang="en-US" dirty="0" err="1" smtClean="0"/>
              <a:t>cdo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99534" y="5131370"/>
            <a:ext cx="4572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Set the number of bits for the output precision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886347" y="5702874"/>
            <a:ext cx="42734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Subtract constant (273.15) from every value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7219" y="2928934"/>
            <a:ext cx="4637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Convert </a:t>
            </a:r>
            <a:r>
              <a:rPr lang="en-US" sz="2400" dirty="0" err="1" smtClean="0"/>
              <a:t>Kelvins</a:t>
            </a:r>
            <a:r>
              <a:rPr lang="en-US" sz="2400" dirty="0" smtClean="0"/>
              <a:t> to Celsius with </a:t>
            </a:r>
            <a:r>
              <a:rPr lang="en-US" sz="2400" dirty="0" err="1" smtClean="0"/>
              <a:t>cdo</a:t>
            </a:r>
            <a:r>
              <a:rPr lang="en-US" sz="2400" dirty="0" smtClean="0"/>
              <a:t>: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Exercise 2. Time statistics with </a:t>
            </a:r>
            <a:r>
              <a:rPr lang="en-US" sz="3600" dirty="0" err="1" smtClean="0"/>
              <a:t>cdo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071546"/>
            <a:ext cx="804919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Convert Kelvin to Celsius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cdo</a:t>
            </a:r>
            <a:r>
              <a:rPr lang="en-US" dirty="0" smtClean="0"/>
              <a:t>   –b f32   </a:t>
            </a:r>
            <a:r>
              <a:rPr lang="en-US" b="1" dirty="0" smtClean="0"/>
              <a:t>subc,273.15  </a:t>
            </a:r>
            <a:r>
              <a:rPr lang="en-US" dirty="0" smtClean="0"/>
              <a:t> </a:t>
            </a:r>
            <a:r>
              <a:rPr lang="en-US" dirty="0" err="1" smtClean="0"/>
              <a:t>ifile</a:t>
            </a:r>
            <a:r>
              <a:rPr lang="en-US" dirty="0" smtClean="0"/>
              <a:t>   </a:t>
            </a:r>
            <a:r>
              <a:rPr lang="en-US" dirty="0" err="1" smtClean="0"/>
              <a:t>ofile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Calculate time mean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(use file with values in Celsius created during previous step)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cdo</a:t>
            </a:r>
            <a:r>
              <a:rPr lang="en-US" dirty="0" smtClean="0"/>
              <a:t>   </a:t>
            </a:r>
            <a:r>
              <a:rPr lang="en-US" b="1" dirty="0" err="1" smtClean="0"/>
              <a:t>timmean</a:t>
            </a:r>
            <a:r>
              <a:rPr lang="en-US" b="1" dirty="0" smtClean="0"/>
              <a:t>  </a:t>
            </a:r>
            <a:r>
              <a:rPr lang="en-US" dirty="0" smtClean="0"/>
              <a:t> </a:t>
            </a:r>
            <a:r>
              <a:rPr lang="en-US" dirty="0" err="1" smtClean="0"/>
              <a:t>ifile</a:t>
            </a:r>
            <a:r>
              <a:rPr lang="en-US" dirty="0" smtClean="0"/>
              <a:t>   </a:t>
            </a:r>
            <a:r>
              <a:rPr lang="en-US" dirty="0" err="1" smtClean="0"/>
              <a:t>ofile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Calculate monthly means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cdo</a:t>
            </a:r>
            <a:r>
              <a:rPr lang="en-US" dirty="0" smtClean="0"/>
              <a:t>   </a:t>
            </a:r>
            <a:r>
              <a:rPr lang="en-US" b="1" dirty="0" err="1" smtClean="0"/>
              <a:t>monmean</a:t>
            </a:r>
            <a:r>
              <a:rPr lang="en-US" dirty="0" smtClean="0"/>
              <a:t>   </a:t>
            </a:r>
            <a:r>
              <a:rPr lang="en-US" dirty="0" err="1" smtClean="0"/>
              <a:t>ifile</a:t>
            </a:r>
            <a:r>
              <a:rPr lang="en-US" dirty="0" smtClean="0"/>
              <a:t>   </a:t>
            </a:r>
            <a:r>
              <a:rPr lang="en-US" dirty="0" err="1" smtClean="0"/>
              <a:t>ofile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Calculate standard deviation for one year and for every month</a:t>
            </a:r>
          </a:p>
          <a:p>
            <a:r>
              <a:rPr lang="en-US" dirty="0" smtClean="0"/>
              <a:t>   Find out how to do this in documentation </a:t>
            </a:r>
            <a:r>
              <a:rPr lang="de-DE" sz="1400" dirty="0" smtClean="0">
                <a:hlinkClick r:id="rId2"/>
              </a:rPr>
              <a:t>https://code.zmaw.de/files/cdo/html/1.5.0/cdo.pdf</a:t>
            </a:r>
            <a:r>
              <a:rPr lang="en-US" sz="1400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/>
              <a:t>Data </a:t>
            </a:r>
            <a:r>
              <a:rPr lang="de-DE" sz="3600" dirty="0" err="1" smtClean="0"/>
              <a:t>Visualization</a:t>
            </a:r>
            <a:r>
              <a:rPr lang="de-DE" sz="3600" dirty="0" smtClean="0"/>
              <a:t> </a:t>
            </a:r>
            <a:r>
              <a:rPr lang="de-DE" sz="3600" dirty="0" err="1" smtClean="0"/>
              <a:t>with</a:t>
            </a:r>
            <a:r>
              <a:rPr lang="de-DE" sz="3600" dirty="0" smtClean="0"/>
              <a:t> </a:t>
            </a:r>
            <a:r>
              <a:rPr lang="de-DE" sz="3600" dirty="0" err="1" smtClean="0"/>
              <a:t>Ferret</a:t>
            </a:r>
            <a:endParaRPr lang="ru-RU" sz="36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14282" y="928670"/>
            <a:ext cx="3398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hlinkClick r:id="rId2"/>
              </a:rPr>
              <a:t>http://ferret.wrc.noaa.gov/Ferret/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14282" y="1434100"/>
            <a:ext cx="8501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Ferret is an interactive computer visualization and analysis environment designed to meet the needs of oceanographers and meteorologists analyzing large and complex gridded data sets.</a:t>
            </a:r>
            <a:endParaRPr lang="ru-RU" dirty="0"/>
          </a:p>
        </p:txBody>
      </p:sp>
      <p:pic>
        <p:nvPicPr>
          <p:cNvPr id="32" name="Рисунок 31" descr="ai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6926" y="2323710"/>
            <a:ext cx="5096842" cy="43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sz="3600" dirty="0" err="1" smtClean="0">
                <a:solidFill>
                  <a:schemeClr val="bg1"/>
                </a:solidFill>
                <a:ea typeface="DejaVu Sans" charset="0"/>
                <a:cs typeface="DejaVu Sans" charset="0"/>
              </a:rPr>
              <a:t>Climatologies</a:t>
            </a:r>
            <a:r>
              <a:rPr lang="de-DE" sz="3600" dirty="0" smtClean="0">
                <a:solidFill>
                  <a:schemeClr val="bg1"/>
                </a:solidFill>
                <a:ea typeface="DejaVu Sans" charset="0"/>
                <a:cs typeface="DejaVu Sans" charset="0"/>
              </a:rPr>
              <a:t> </a:t>
            </a:r>
            <a:r>
              <a:rPr lang="de-DE" sz="3600" dirty="0" err="1" smtClean="0">
                <a:solidFill>
                  <a:schemeClr val="bg1"/>
                </a:solidFill>
                <a:ea typeface="DejaVu Sans" charset="0"/>
                <a:cs typeface="DejaVu Sans" charset="0"/>
              </a:rPr>
              <a:t>and</a:t>
            </a:r>
            <a:r>
              <a:rPr lang="de-DE" sz="3600" dirty="0" smtClean="0">
                <a:solidFill>
                  <a:schemeClr val="bg1"/>
                </a:solidFill>
                <a:ea typeface="DejaVu Sans" charset="0"/>
                <a:cs typeface="DejaVu Sans" charset="0"/>
              </a:rPr>
              <a:t> </a:t>
            </a:r>
            <a:r>
              <a:rPr lang="de-DE" sz="3600" dirty="0" err="1" smtClean="0">
                <a:solidFill>
                  <a:schemeClr val="bg1"/>
                </a:solidFill>
                <a:ea typeface="DejaVu Sans" charset="0"/>
                <a:cs typeface="DejaVu Sans" charset="0"/>
              </a:rPr>
              <a:t>reanalysis</a:t>
            </a:r>
            <a:endParaRPr lang="ru-RU" sz="3600" dirty="0">
              <a:solidFill>
                <a:schemeClr val="bg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1000108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Good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start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is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Real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Climate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page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  <a:hlinkClick r:id="rId2"/>
              </a:rPr>
              <a:t>http://www.realclimate.org/index.php/data-sources/</a:t>
            </a:r>
            <a:endParaRPr lang="ru-RU" dirty="0">
              <a:solidFill>
                <a:srgbClr val="000000"/>
              </a:solidFill>
              <a:ea typeface="DejaVu Sans" charset="0"/>
              <a:cs typeface="DejaVu Sans" charset="0"/>
              <a:hlinkClick r:id="rId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0034" y="1857364"/>
            <a:ext cx="821537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sz="2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Atmosphere</a:t>
            </a:r>
            <a:r>
              <a:rPr lang="ru-RU" sz="2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ERA40 (1957-2001, </a:t>
            </a: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from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ECMWF)</a:t>
            </a:r>
          </a:p>
          <a:p>
            <a:pP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ERA-Interim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(1989 – </a:t>
            </a: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present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, </a:t>
            </a: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ECMWF’s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latest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project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</a:p>
          <a:p>
            <a:pP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b="1" dirty="0" smtClean="0">
                <a:ea typeface="DejaVu Sans" charset="0"/>
                <a:cs typeface="DejaVu Sans" charset="0"/>
              </a:rPr>
              <a:t>NCEP</a:t>
            </a:r>
            <a:r>
              <a:rPr lang="en-US" b="1" dirty="0" smtClean="0">
                <a:ea typeface="DejaVu Sans" charset="0"/>
                <a:cs typeface="DejaVu Sans" charset="0"/>
              </a:rPr>
              <a:t>/NCAR</a:t>
            </a:r>
            <a:r>
              <a:rPr lang="ru-RU" b="1" dirty="0" smtClean="0">
                <a:ea typeface="DejaVu Sans" charset="0"/>
                <a:cs typeface="DejaVu Sans" charset="0"/>
              </a:rPr>
              <a:t> </a:t>
            </a:r>
            <a:r>
              <a:rPr lang="de-DE" b="1" dirty="0" err="1" smtClean="0">
                <a:ea typeface="DejaVu Sans" charset="0"/>
                <a:cs typeface="DejaVu Sans" charset="0"/>
              </a:rPr>
              <a:t>reanalysis</a:t>
            </a:r>
            <a:r>
              <a:rPr lang="de-DE" b="1" dirty="0" smtClean="0">
                <a:ea typeface="DejaVu Sans" charset="0"/>
                <a:cs typeface="DejaVu Sans" charset="0"/>
              </a:rPr>
              <a:t> </a:t>
            </a:r>
            <a:r>
              <a:rPr lang="ru-RU" b="1" dirty="0" smtClean="0">
                <a:ea typeface="DejaVu Sans" charset="0"/>
                <a:cs typeface="DejaVu Sans" charset="0"/>
              </a:rPr>
              <a:t>(1948-present</a:t>
            </a:r>
            <a:r>
              <a:rPr lang="ru-RU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, NOAA)</a:t>
            </a:r>
          </a:p>
          <a:p>
            <a:pP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JRA-25 (1979-2004, </a:t>
            </a: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Japanese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Met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. </a:t>
            </a:r>
            <a:r>
              <a:rPr lang="ru-RU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Agency</a:t>
            </a:r>
            <a:r>
              <a:rPr lang="ru-RU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)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sz="2400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Ocean</a:t>
            </a:r>
            <a:r>
              <a:rPr lang="ru-RU" sz="24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World</a:t>
            </a:r>
            <a:r>
              <a:rPr lang="ru-RU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ru-RU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Ocean</a:t>
            </a:r>
            <a:r>
              <a:rPr lang="ru-RU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ru-RU" b="1" dirty="0" err="1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Atlas</a:t>
            </a:r>
            <a:r>
              <a:rPr lang="ru-RU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2009</a:t>
            </a:r>
            <a:endParaRPr lang="en-US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Extended Reconstructed Sea Surface Temperature (ERSST, </a:t>
            </a:r>
            <a:r>
              <a:rPr lang="ru-RU" i="1" dirty="0" smtClean="0"/>
              <a:t>1880-2010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de-DE" u="sng" dirty="0" smtClean="0"/>
              <a:t>P</a:t>
            </a:r>
            <a:r>
              <a:rPr lang="de-DE" dirty="0" smtClean="0"/>
              <a:t>olar </a:t>
            </a:r>
            <a:r>
              <a:rPr lang="de-DE" dirty="0" err="1" smtClean="0"/>
              <a:t>science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r>
              <a:rPr lang="de-DE" dirty="0" smtClean="0"/>
              <a:t> </a:t>
            </a:r>
            <a:r>
              <a:rPr lang="de-DE" u="sng" dirty="0" err="1" smtClean="0"/>
              <a:t>H</a:t>
            </a:r>
            <a:r>
              <a:rPr lang="de-DE" dirty="0" err="1" smtClean="0"/>
              <a:t>ydrographic</a:t>
            </a:r>
            <a:r>
              <a:rPr lang="de-DE" dirty="0" smtClean="0"/>
              <a:t> </a:t>
            </a:r>
            <a:r>
              <a:rPr lang="de-DE" u="sng" dirty="0" err="1" smtClean="0"/>
              <a:t>C</a:t>
            </a:r>
            <a:r>
              <a:rPr lang="de-DE" dirty="0" err="1" smtClean="0"/>
              <a:t>limatology</a:t>
            </a:r>
            <a:r>
              <a:rPr lang="en-US" dirty="0" smtClean="0"/>
              <a:t> (PHC)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How to plot a simple map in </a:t>
            </a:r>
            <a:r>
              <a:rPr lang="de-DE" sz="3600" dirty="0" err="1" smtClean="0"/>
              <a:t>Ferret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14414" y="928670"/>
            <a:ext cx="6572296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dirty="0" err="1" smtClean="0"/>
              <a:t>yes</a:t>
            </a:r>
            <a:r>
              <a:rPr lang="de-DE" dirty="0" smtClean="0"/>
              <a:t>? </a:t>
            </a:r>
            <a:r>
              <a:rPr lang="de-DE" b="1" dirty="0" err="1" smtClean="0"/>
              <a:t>set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dirty="0" smtClean="0"/>
              <a:t> air.sig995.1981_celsius.nc </a:t>
            </a:r>
            <a:r>
              <a:rPr lang="de-DE" dirty="0" smtClean="0">
                <a:solidFill>
                  <a:srgbClr val="FF0000"/>
                </a:solidFill>
              </a:rPr>
              <a:t> ! open </a:t>
            </a:r>
            <a:r>
              <a:rPr lang="de-DE" dirty="0" err="1" smtClean="0">
                <a:solidFill>
                  <a:srgbClr val="FF0000"/>
                </a:solidFill>
              </a:rPr>
              <a:t>data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err="1" smtClean="0"/>
              <a:t>yes</a:t>
            </a:r>
            <a:r>
              <a:rPr lang="de-DE" dirty="0" smtClean="0"/>
              <a:t>? </a:t>
            </a:r>
            <a:r>
              <a:rPr lang="de-DE" b="1" dirty="0" err="1" smtClean="0"/>
              <a:t>show</a:t>
            </a:r>
            <a:r>
              <a:rPr lang="de-DE" b="1" dirty="0" smtClean="0"/>
              <a:t> </a:t>
            </a:r>
            <a:r>
              <a:rPr lang="de-DE" b="1" dirty="0" err="1" smtClean="0"/>
              <a:t>data</a:t>
            </a:r>
            <a:r>
              <a:rPr lang="de-DE" b="1" dirty="0" smtClean="0"/>
              <a:t>                                             </a:t>
            </a:r>
            <a:r>
              <a:rPr lang="de-DE" dirty="0" smtClean="0">
                <a:solidFill>
                  <a:srgbClr val="FF0000"/>
                </a:solidFill>
              </a:rPr>
              <a:t>! </a:t>
            </a:r>
            <a:r>
              <a:rPr lang="de-DE" dirty="0" err="1" smtClean="0">
                <a:solidFill>
                  <a:srgbClr val="FF0000"/>
                </a:solidFill>
              </a:rPr>
              <a:t>look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data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/>
              <a:t>     </a:t>
            </a:r>
            <a:r>
              <a:rPr lang="de-DE" dirty="0" err="1" smtClean="0"/>
              <a:t>currently</a:t>
            </a:r>
            <a:r>
              <a:rPr lang="de-DE" dirty="0" smtClean="0"/>
              <a:t> SET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:</a:t>
            </a:r>
          </a:p>
          <a:p>
            <a:r>
              <a:rPr lang="de-DE" dirty="0" smtClean="0"/>
              <a:t>    1&gt; ./air.sig995.1981_celsius.nc  (</a:t>
            </a:r>
            <a:r>
              <a:rPr lang="de-DE" dirty="0" err="1" smtClean="0"/>
              <a:t>default</a:t>
            </a:r>
            <a:r>
              <a:rPr lang="de-DE" dirty="0" smtClean="0"/>
              <a:t>)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    title                                                     I            J          K          L</a:t>
            </a:r>
          </a:p>
          <a:p>
            <a:r>
              <a:rPr lang="de-DE" dirty="0" smtClean="0"/>
              <a:t> AIR      </a:t>
            </a:r>
            <a:r>
              <a:rPr lang="de-DE" dirty="0" err="1" smtClean="0"/>
              <a:t>mean</a:t>
            </a:r>
            <a:r>
              <a:rPr lang="de-DE" dirty="0" smtClean="0"/>
              <a:t> Daily Air </a:t>
            </a:r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s  1:144     1:73      ...       1:365</a:t>
            </a:r>
          </a:p>
          <a:p>
            <a:r>
              <a:rPr lang="de-DE" dirty="0" smtClean="0"/>
              <a:t> </a:t>
            </a:r>
          </a:p>
          <a:p>
            <a:r>
              <a:rPr lang="de-DE" dirty="0" err="1" smtClean="0"/>
              <a:t>yes</a:t>
            </a:r>
            <a:r>
              <a:rPr lang="de-DE" dirty="0" smtClean="0"/>
              <a:t>? </a:t>
            </a:r>
            <a:r>
              <a:rPr lang="de-DE" b="1" dirty="0" err="1" smtClean="0"/>
              <a:t>shade</a:t>
            </a:r>
            <a:r>
              <a:rPr lang="de-DE" b="1" dirty="0" smtClean="0"/>
              <a:t>/l=1 </a:t>
            </a:r>
            <a:r>
              <a:rPr lang="de-DE" b="1" dirty="0" err="1" smtClean="0"/>
              <a:t>air</a:t>
            </a:r>
            <a:r>
              <a:rPr lang="de-DE" b="1" dirty="0" smtClean="0"/>
              <a:t>                      </a:t>
            </a:r>
            <a:r>
              <a:rPr lang="de-DE" dirty="0" smtClean="0">
                <a:solidFill>
                  <a:srgbClr val="FF0000"/>
                </a:solidFill>
              </a:rPr>
              <a:t>!</a:t>
            </a:r>
            <a:r>
              <a:rPr lang="de-DE" dirty="0" err="1" smtClean="0">
                <a:solidFill>
                  <a:srgbClr val="FF0000"/>
                </a:solidFill>
              </a:rPr>
              <a:t>plot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data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first</a:t>
            </a:r>
            <a:r>
              <a:rPr lang="de-DE" dirty="0" smtClean="0">
                <a:solidFill>
                  <a:srgbClr val="FF0000"/>
                </a:solidFill>
              </a:rPr>
              <a:t> time </a:t>
            </a:r>
            <a:r>
              <a:rPr lang="de-DE" dirty="0" err="1" smtClean="0">
                <a:solidFill>
                  <a:srgbClr val="FF0000"/>
                </a:solidFill>
              </a:rPr>
              <a:t>step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err="1" smtClean="0"/>
              <a:t>yes</a:t>
            </a:r>
            <a:r>
              <a:rPr lang="de-DE" dirty="0" smtClean="0"/>
              <a:t>? </a:t>
            </a:r>
            <a:r>
              <a:rPr lang="de-DE" b="1" dirty="0" err="1" smtClean="0"/>
              <a:t>go</a:t>
            </a:r>
            <a:r>
              <a:rPr lang="de-DE" b="1" dirty="0" smtClean="0"/>
              <a:t> </a:t>
            </a:r>
            <a:r>
              <a:rPr lang="de-DE" b="1" dirty="0" err="1" smtClean="0"/>
              <a:t>land</a:t>
            </a:r>
            <a:r>
              <a:rPr lang="de-DE" b="1" dirty="0" smtClean="0"/>
              <a:t>                                 </a:t>
            </a:r>
            <a:r>
              <a:rPr lang="de-DE" dirty="0" smtClean="0">
                <a:solidFill>
                  <a:srgbClr val="FF0000"/>
                </a:solidFill>
              </a:rPr>
              <a:t>!</a:t>
            </a:r>
            <a:r>
              <a:rPr lang="de-DE" dirty="0" err="1" smtClean="0">
                <a:solidFill>
                  <a:srgbClr val="FF0000"/>
                </a:solidFill>
              </a:rPr>
              <a:t>plot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coastlines</a:t>
            </a:r>
            <a:endParaRPr lang="de-DE" dirty="0" smtClean="0">
              <a:solidFill>
                <a:srgbClr val="FF0000"/>
              </a:solidFill>
            </a:endParaRPr>
          </a:p>
        </p:txBody>
      </p:sp>
      <p:pic>
        <p:nvPicPr>
          <p:cNvPr id="9" name="Рисунок 8" descr="air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6756" y="3571876"/>
            <a:ext cx="3822632" cy="32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How to plot a region in </a:t>
            </a:r>
            <a:r>
              <a:rPr lang="de-DE" sz="3600" dirty="0" err="1" smtClean="0"/>
              <a:t>Ferret</a:t>
            </a:r>
            <a:endParaRPr lang="ru-RU" sz="3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5720" y="928670"/>
            <a:ext cx="7072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Subscripts:</a:t>
            </a:r>
            <a:r>
              <a:rPr lang="en-US" dirty="0" smtClean="0"/>
              <a:t> are specified by I=,J=,K=,L= for axes 1 through 4, respectively. </a:t>
            </a:r>
          </a:p>
          <a:p>
            <a:r>
              <a:rPr lang="en-US" b="1" dirty="0" smtClean="0"/>
              <a:t>World coordinates:</a:t>
            </a:r>
            <a:r>
              <a:rPr lang="en-US" dirty="0" smtClean="0"/>
              <a:t>  X(</a:t>
            </a:r>
            <a:r>
              <a:rPr lang="de-DE" dirty="0" err="1" smtClean="0"/>
              <a:t>longitude</a:t>
            </a:r>
            <a:r>
              <a:rPr lang="en-US" dirty="0" smtClean="0"/>
              <a:t>), Y(latitude), Z(height/depth), T(time).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1798068"/>
            <a:ext cx="664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shade/l=1 air         equivalent to      shade/t="1-JAN-1981" air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9020" y="1500174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  <a:endParaRPr lang="ru-RU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524000" y="3034048"/>
          <a:ext cx="6096000" cy="2961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23514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Прямая соединительная линия 12"/>
          <p:cNvCxnSpPr/>
          <p:nvPr/>
        </p:nvCxnSpPr>
        <p:spPr>
          <a:xfrm rot="5400000">
            <a:off x="1285645" y="6250801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7348997" y="6250801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2214554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73187" y="2214554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Slices</a:t>
            </a:r>
            <a:endParaRPr lang="ru-RU" sz="28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571604" y="6357958"/>
            <a:ext cx="2286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5143504" y="6316168"/>
            <a:ext cx="2428892" cy="4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2924" y="6072206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 = 4:9</a:t>
            </a:r>
            <a:endParaRPr lang="ru-RU" sz="2800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rot="10800000">
            <a:off x="955710" y="3044762"/>
            <a:ext cx="571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rot="10800000">
            <a:off x="946832" y="5983012"/>
            <a:ext cx="571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615524" y="418743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 =3:7 </a:t>
            </a:r>
            <a:endParaRPr lang="ru-RU" sz="2800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750067" y="5536421"/>
            <a:ext cx="92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750067" y="3536157"/>
            <a:ext cx="92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82745" y="2631040"/>
            <a:ext cx="1803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I=4:9/J=3:7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How to plot a region in </a:t>
            </a:r>
            <a:r>
              <a:rPr lang="de-DE" sz="3600" dirty="0" err="1" smtClean="0"/>
              <a:t>Ferret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1425347"/>
            <a:ext cx="4572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shade</a:t>
            </a:r>
            <a:r>
              <a:rPr lang="en-US" dirty="0" smtClean="0"/>
              <a:t>/l=1/x=0:50/y=40:80 air</a:t>
            </a:r>
          </a:p>
          <a:p>
            <a:r>
              <a:rPr lang="en-US" dirty="0" smtClean="0"/>
              <a:t>go land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85786" y="54258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fill</a:t>
            </a:r>
            <a:r>
              <a:rPr lang="en-US" dirty="0" smtClean="0"/>
              <a:t>/l=1/x=0:50/y=40:80/</a:t>
            </a:r>
            <a:r>
              <a:rPr lang="en-US" b="1" dirty="0" smtClean="0"/>
              <a:t>levels=(-20,10,0.5) </a:t>
            </a:r>
            <a:r>
              <a:rPr lang="en-US" dirty="0" smtClean="0"/>
              <a:t>air</a:t>
            </a:r>
          </a:p>
          <a:p>
            <a:r>
              <a:rPr lang="en-US" dirty="0" smtClean="0"/>
              <a:t> go land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33541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fill</a:t>
            </a:r>
            <a:r>
              <a:rPr lang="en-US" dirty="0" smtClean="0"/>
              <a:t>/l=1/x=0:50/y=40:80 air</a:t>
            </a:r>
          </a:p>
          <a:p>
            <a:r>
              <a:rPr lang="en-US" dirty="0" smtClean="0"/>
              <a:t>go land</a:t>
            </a:r>
          </a:p>
        </p:txBody>
      </p:sp>
      <p:pic>
        <p:nvPicPr>
          <p:cNvPr id="10" name="Рисунок 9" descr="shad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7884" y="928670"/>
            <a:ext cx="2582320" cy="1800000"/>
          </a:xfrm>
          <a:prstGeom prst="rect">
            <a:avLst/>
          </a:prstGeom>
        </p:spPr>
      </p:pic>
      <p:pic>
        <p:nvPicPr>
          <p:cNvPr id="11" name="Рисунок 10" descr="fill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5526" y="2857496"/>
            <a:ext cx="2625564" cy="1800000"/>
          </a:xfrm>
          <a:prstGeom prst="rect">
            <a:avLst/>
          </a:prstGeom>
        </p:spPr>
      </p:pic>
      <p:pic>
        <p:nvPicPr>
          <p:cNvPr id="12" name="Рисунок 11" descr="morelevel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884" y="4843710"/>
            <a:ext cx="2623048" cy="1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How to plot a region in </a:t>
            </a:r>
            <a:r>
              <a:rPr lang="de-DE" sz="3600" dirty="0" err="1" smtClean="0"/>
              <a:t>Ferret</a:t>
            </a:r>
            <a:endParaRPr lang="ru-RU" sz="3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42844" y="1857364"/>
            <a:ext cx="492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fill/</a:t>
            </a:r>
            <a:r>
              <a:rPr lang="en-US" b="1" dirty="0" smtClean="0"/>
              <a:t>l=200</a:t>
            </a:r>
            <a:r>
              <a:rPr lang="en-US" dirty="0" smtClean="0"/>
              <a:t>/x=0:50/y=40:80/levels=(3,32,2)/</a:t>
            </a:r>
            <a:r>
              <a:rPr lang="en-US" b="1" dirty="0" smtClean="0"/>
              <a:t>lines</a:t>
            </a:r>
            <a:r>
              <a:rPr lang="en-US" dirty="0" smtClean="0"/>
              <a:t> air</a:t>
            </a:r>
          </a:p>
          <a:p>
            <a:r>
              <a:rPr lang="en-US" dirty="0" smtClean="0"/>
              <a:t>go land </a:t>
            </a:r>
            <a:r>
              <a:rPr lang="en-US" b="1" dirty="0" smtClean="0"/>
              <a:t>7</a:t>
            </a:r>
          </a:p>
        </p:txBody>
      </p:sp>
      <p:pic>
        <p:nvPicPr>
          <p:cNvPr id="16" name="Рисунок 15" descr="line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0651" y="1000108"/>
            <a:ext cx="3870505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Exercise 3. Play around with Ferret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071546"/>
            <a:ext cx="8358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Load  file to Ferret and create several different maps for the globe and your home country.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00034" y="3253933"/>
            <a:ext cx="80724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 err="1" smtClean="0"/>
              <a:t>set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data</a:t>
            </a:r>
            <a:r>
              <a:rPr lang="de-DE" sz="2800" dirty="0" smtClean="0"/>
              <a:t> air.sig995.1981_celsius.nc</a:t>
            </a:r>
          </a:p>
          <a:p>
            <a:r>
              <a:rPr lang="en-US" sz="2800" b="1" dirty="0" smtClean="0"/>
              <a:t>shade</a:t>
            </a:r>
            <a:r>
              <a:rPr lang="en-US" sz="2800" dirty="0" smtClean="0"/>
              <a:t>/l=1/x=0:50/y=40:80 air</a:t>
            </a:r>
          </a:p>
          <a:p>
            <a:r>
              <a:rPr lang="en-US" sz="2800" b="1" dirty="0" smtClean="0"/>
              <a:t>fill</a:t>
            </a:r>
            <a:r>
              <a:rPr lang="en-US" sz="2800" dirty="0" smtClean="0"/>
              <a:t>/l=1/x=0:50/y=40:80 air</a:t>
            </a:r>
          </a:p>
          <a:p>
            <a:r>
              <a:rPr lang="en-US" sz="2800" b="1" dirty="0" smtClean="0"/>
              <a:t>fill</a:t>
            </a:r>
            <a:r>
              <a:rPr lang="en-US" sz="2800" dirty="0" smtClean="0"/>
              <a:t>/l=1/x=0:50/y=40:80/</a:t>
            </a:r>
            <a:r>
              <a:rPr lang="en-US" sz="2800" b="1" dirty="0" smtClean="0"/>
              <a:t>levels=(-20,10,0.5) </a:t>
            </a:r>
            <a:r>
              <a:rPr lang="en-US" sz="2800" dirty="0" smtClean="0"/>
              <a:t>air</a:t>
            </a:r>
          </a:p>
          <a:p>
            <a:r>
              <a:rPr lang="en-US" sz="2800" dirty="0" smtClean="0"/>
              <a:t>fill/</a:t>
            </a:r>
            <a:r>
              <a:rPr lang="en-US" sz="2800" b="1" dirty="0" smtClean="0"/>
              <a:t>l=200</a:t>
            </a:r>
            <a:r>
              <a:rPr lang="en-US" sz="2800" dirty="0" smtClean="0"/>
              <a:t>/x=0:50/y=40:80/levels=(3,32,2)/</a:t>
            </a:r>
            <a:r>
              <a:rPr lang="en-US" sz="2800" b="1" dirty="0" smtClean="0"/>
              <a:t>lines</a:t>
            </a:r>
            <a:r>
              <a:rPr lang="en-US" sz="2800" dirty="0" smtClean="0"/>
              <a:t> 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err="1" smtClean="0"/>
              <a:t>Ferret</a:t>
            </a:r>
            <a:r>
              <a:rPr lang="de-DE" sz="3600" dirty="0" smtClean="0"/>
              <a:t> @ </a:t>
            </a:r>
            <a:r>
              <a:rPr lang="de-DE" sz="3600" dirty="0" err="1" smtClean="0"/>
              <a:t>transformations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32345" y="928670"/>
            <a:ext cx="406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daily temperature over the region: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1273718"/>
            <a:ext cx="479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air_mean</a:t>
            </a:r>
            <a:r>
              <a:rPr lang="de-DE" dirty="0" smtClean="0"/>
              <a:t>   =   </a:t>
            </a:r>
            <a:r>
              <a:rPr lang="de-DE" dirty="0" err="1" smtClean="0"/>
              <a:t>air</a:t>
            </a:r>
            <a:r>
              <a:rPr lang="de-DE" dirty="0" smtClean="0"/>
              <a:t>[x=0:50</a:t>
            </a:r>
            <a:r>
              <a:rPr lang="de-DE" b="1" dirty="0" smtClean="0"/>
              <a:t>@AVE</a:t>
            </a:r>
            <a:r>
              <a:rPr lang="de-DE" dirty="0" smtClean="0"/>
              <a:t>,y=40:80</a:t>
            </a:r>
            <a:r>
              <a:rPr lang="de-DE" b="1" dirty="0" smtClean="0"/>
              <a:t>@AVE</a:t>
            </a:r>
            <a:r>
              <a:rPr lang="de-DE" dirty="0" smtClean="0"/>
              <a:t>]</a:t>
            </a:r>
            <a:endParaRPr lang="ru-RU" dirty="0"/>
          </a:p>
        </p:txBody>
      </p:sp>
      <p:pic>
        <p:nvPicPr>
          <p:cNvPr id="7" name="Рисунок 6" descr="pl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3570" y="1551942"/>
            <a:ext cx="3268336" cy="2520000"/>
          </a:xfrm>
          <a:prstGeom prst="rect">
            <a:avLst/>
          </a:prstGeom>
        </p:spPr>
      </p:pic>
      <p:pic>
        <p:nvPicPr>
          <p:cNvPr id="8" name="Рисунок 7" descr="pl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4071942"/>
            <a:ext cx="3253671" cy="2520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142976" y="2357430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plot</a:t>
            </a:r>
            <a:r>
              <a:rPr lang="de-DE" dirty="0" smtClean="0"/>
              <a:t>/THICK=3    </a:t>
            </a:r>
            <a:r>
              <a:rPr lang="de-DE" dirty="0" err="1" smtClean="0"/>
              <a:t>air_mean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71472" y="5214950"/>
            <a:ext cx="4431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plot</a:t>
            </a:r>
            <a:r>
              <a:rPr lang="de-DE" dirty="0" smtClean="0"/>
              <a:t>/</a:t>
            </a:r>
            <a:r>
              <a:rPr lang="de-DE" dirty="0" err="1" smtClean="0"/>
              <a:t>overlay</a:t>
            </a:r>
            <a:r>
              <a:rPr lang="de-DE" dirty="0" smtClean="0"/>
              <a:t>/</a:t>
            </a:r>
            <a:r>
              <a:rPr lang="de-DE" dirty="0" err="1" smtClean="0"/>
              <a:t>thick</a:t>
            </a:r>
            <a:r>
              <a:rPr lang="de-DE" dirty="0" smtClean="0"/>
              <a:t>=3    </a:t>
            </a:r>
            <a:r>
              <a:rPr lang="de-DE" dirty="0" err="1" smtClean="0"/>
              <a:t>air_mean</a:t>
            </a:r>
            <a:r>
              <a:rPr lang="de-DE" dirty="0" smtClean="0"/>
              <a:t>[l</a:t>
            </a:r>
            <a:r>
              <a:rPr lang="de-DE" b="1" dirty="0" smtClean="0"/>
              <a:t>=@SBX:10</a:t>
            </a:r>
            <a:r>
              <a:rPr lang="de-DE" dirty="0" smtClean="0"/>
              <a:t>]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err="1" smtClean="0"/>
              <a:t>Ferret</a:t>
            </a:r>
            <a:r>
              <a:rPr lang="de-DE" sz="3600" dirty="0" smtClean="0"/>
              <a:t> @ </a:t>
            </a:r>
            <a:r>
              <a:rPr lang="de-DE" sz="3600" dirty="0" err="1" smtClean="0"/>
              <a:t>transformations</a:t>
            </a:r>
            <a:endParaRPr lang="ru-RU" sz="3600" dirty="0"/>
          </a:p>
        </p:txBody>
      </p:sp>
      <p:pic>
        <p:nvPicPr>
          <p:cNvPr id="11" name="Рисунок 10" descr="pl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0186" y="1266190"/>
            <a:ext cx="3279202" cy="2520000"/>
          </a:xfrm>
          <a:prstGeom prst="rect">
            <a:avLst/>
          </a:prstGeom>
        </p:spPr>
      </p:pic>
      <p:pic>
        <p:nvPicPr>
          <p:cNvPr id="12" name="Рисунок 11" descr="pl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2338" y="4214818"/>
            <a:ext cx="3227050" cy="252000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785918" y="845090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plot</a:t>
            </a:r>
            <a:r>
              <a:rPr lang="de-DE" dirty="0" smtClean="0"/>
              <a:t>/THICK=3    </a:t>
            </a:r>
            <a:r>
              <a:rPr lang="de-DE" dirty="0" err="1" smtClean="0"/>
              <a:t>air_mean</a:t>
            </a:r>
            <a:r>
              <a:rPr lang="de-DE" b="1" dirty="0" smtClean="0"/>
              <a:t>[t="1-JAN-1981":"28-FEB-1981"]</a:t>
            </a:r>
            <a:endParaRPr lang="ru-RU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57224" y="3786190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plot/THICK=3/overlay    </a:t>
            </a:r>
            <a:r>
              <a:rPr lang="en-US" dirty="0" err="1" smtClean="0"/>
              <a:t>air_mean</a:t>
            </a:r>
            <a:r>
              <a:rPr lang="en-US" dirty="0" smtClean="0"/>
              <a:t>[t="1-JAN-1981":"28-FEB-1981"</a:t>
            </a:r>
            <a:r>
              <a:rPr lang="en-US" b="1" dirty="0" smtClean="0"/>
              <a:t>@SBX:10</a:t>
            </a:r>
            <a:r>
              <a:rPr lang="en-US" dirty="0" smtClean="0"/>
              <a:t>]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err="1" smtClean="0"/>
              <a:t>Ferret</a:t>
            </a:r>
            <a:r>
              <a:rPr lang="de-DE" sz="3600" dirty="0" smtClean="0"/>
              <a:t> PLOT</a:t>
            </a:r>
            <a:endParaRPr lang="ru-RU" sz="3600" dirty="0"/>
          </a:p>
        </p:txBody>
      </p:sp>
      <p:pic>
        <p:nvPicPr>
          <p:cNvPr id="7" name="Рисунок 6" descr="pl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0822" y="1285860"/>
            <a:ext cx="3208500" cy="2520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00034" y="928670"/>
            <a:ext cx="8501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plot</a:t>
            </a:r>
            <a:r>
              <a:rPr lang="de-DE" dirty="0" smtClean="0"/>
              <a:t>/THICK=3/</a:t>
            </a:r>
            <a:r>
              <a:rPr lang="de-DE" b="1" dirty="0" err="1" smtClean="0"/>
              <a:t>vlimits</a:t>
            </a:r>
            <a:r>
              <a:rPr lang="de-DE" b="1" dirty="0" smtClean="0"/>
              <a:t>=8:30:2</a:t>
            </a:r>
            <a:r>
              <a:rPr lang="de-DE" dirty="0" smtClean="0"/>
              <a:t>   </a:t>
            </a:r>
            <a:r>
              <a:rPr lang="de-DE" b="1" dirty="0" err="1" smtClean="0"/>
              <a:t>air</a:t>
            </a:r>
            <a:r>
              <a:rPr lang="de-DE" dirty="0" smtClean="0"/>
              <a:t>[t="1-JUN-1981":"31-AUG-1981",</a:t>
            </a:r>
            <a:r>
              <a:rPr lang="de-DE" b="1" dirty="0" smtClean="0"/>
              <a:t>x=30, y=60</a:t>
            </a:r>
            <a:r>
              <a:rPr lang="de-DE" dirty="0" smtClean="0"/>
              <a:t>]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28596" y="3845486"/>
            <a:ext cx="8286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plot/overlay/THICK=3/</a:t>
            </a:r>
            <a:r>
              <a:rPr lang="en-US" b="1" dirty="0" smtClean="0"/>
              <a:t>COLOR=blue</a:t>
            </a:r>
            <a:r>
              <a:rPr lang="en-US" dirty="0" smtClean="0"/>
              <a:t>    air[t="1-JUN-1981":"31-AUG-1981",</a:t>
            </a:r>
            <a:r>
              <a:rPr lang="en-US" b="1" dirty="0" smtClean="0"/>
              <a:t>x=37, y=55</a:t>
            </a:r>
            <a:r>
              <a:rPr lang="en-US" dirty="0" smtClean="0"/>
              <a:t>]</a:t>
            </a:r>
            <a:endParaRPr lang="ru-RU" dirty="0"/>
          </a:p>
        </p:txBody>
      </p:sp>
      <p:pic>
        <p:nvPicPr>
          <p:cNvPr id="10" name="Рисунок 9" descr="pl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4214818"/>
            <a:ext cx="3225054" cy="25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Exercise 4. Transformations and PLOT in Ferret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4037" y="1285860"/>
            <a:ext cx="8158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Calculate daily mean temperature for your country (region).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Plot original and smoothed data together on one plot, use several windows.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Compare on one plot daily temperatures for two cities. 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3648" y="2826435"/>
            <a:ext cx="815319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air_mean</a:t>
            </a:r>
            <a:r>
              <a:rPr lang="de-DE" dirty="0" smtClean="0"/>
              <a:t> = </a:t>
            </a:r>
            <a:r>
              <a:rPr lang="de-DE" dirty="0" err="1" smtClean="0"/>
              <a:t>air</a:t>
            </a:r>
            <a:r>
              <a:rPr lang="de-DE" dirty="0" smtClean="0"/>
              <a:t>[x=0:50</a:t>
            </a:r>
            <a:r>
              <a:rPr lang="de-DE" b="1" dirty="0" smtClean="0"/>
              <a:t>@AVE</a:t>
            </a:r>
            <a:r>
              <a:rPr lang="de-DE" dirty="0" smtClean="0"/>
              <a:t>,y=40:80</a:t>
            </a:r>
            <a:r>
              <a:rPr lang="de-DE" b="1" dirty="0" smtClean="0"/>
              <a:t>@AVE</a:t>
            </a:r>
            <a:r>
              <a:rPr lang="de-DE" dirty="0" smtClean="0"/>
              <a:t>]</a:t>
            </a:r>
          </a:p>
          <a:p>
            <a:r>
              <a:rPr lang="de-DE" dirty="0" err="1" smtClean="0"/>
              <a:t>plot</a:t>
            </a:r>
            <a:r>
              <a:rPr lang="de-DE" dirty="0" smtClean="0"/>
              <a:t>/THICK=3 </a:t>
            </a:r>
            <a:r>
              <a:rPr lang="de-DE" dirty="0" err="1" smtClean="0"/>
              <a:t>air_mean</a:t>
            </a:r>
            <a:endParaRPr lang="de-DE" dirty="0" smtClean="0"/>
          </a:p>
          <a:p>
            <a:r>
              <a:rPr lang="de-DE" dirty="0" err="1" smtClean="0"/>
              <a:t>plot</a:t>
            </a:r>
            <a:r>
              <a:rPr lang="de-DE" dirty="0" smtClean="0"/>
              <a:t>/</a:t>
            </a:r>
            <a:r>
              <a:rPr lang="de-DE" dirty="0" err="1" smtClean="0"/>
              <a:t>overlay</a:t>
            </a:r>
            <a:r>
              <a:rPr lang="de-DE" dirty="0" smtClean="0"/>
              <a:t>/</a:t>
            </a:r>
            <a:r>
              <a:rPr lang="de-DE" dirty="0" err="1" smtClean="0"/>
              <a:t>thick</a:t>
            </a:r>
            <a:r>
              <a:rPr lang="de-DE" dirty="0" smtClean="0"/>
              <a:t>=3 </a:t>
            </a:r>
            <a:r>
              <a:rPr lang="de-DE" dirty="0" err="1" smtClean="0"/>
              <a:t>air_mean</a:t>
            </a:r>
            <a:r>
              <a:rPr lang="de-DE" dirty="0" smtClean="0"/>
              <a:t>[l</a:t>
            </a:r>
            <a:r>
              <a:rPr lang="de-DE" b="1" dirty="0" smtClean="0"/>
              <a:t>=@SBX:10</a:t>
            </a:r>
            <a:r>
              <a:rPr lang="de-DE" dirty="0" smtClean="0"/>
              <a:t>]</a:t>
            </a:r>
          </a:p>
          <a:p>
            <a:r>
              <a:rPr lang="de-DE" dirty="0" err="1" smtClean="0"/>
              <a:t>plot</a:t>
            </a:r>
            <a:r>
              <a:rPr lang="de-DE" dirty="0" smtClean="0"/>
              <a:t>/THICK=3 </a:t>
            </a:r>
            <a:r>
              <a:rPr lang="de-DE" dirty="0" err="1" smtClean="0"/>
              <a:t>air_mean</a:t>
            </a:r>
            <a:r>
              <a:rPr lang="de-DE" b="1" dirty="0" smtClean="0"/>
              <a:t>[t="1-JAN-1981":"28-FEB-1981"]</a:t>
            </a:r>
          </a:p>
          <a:p>
            <a:r>
              <a:rPr lang="en-US" dirty="0" smtClean="0"/>
              <a:t>plot/THICK=3/overlay </a:t>
            </a:r>
            <a:r>
              <a:rPr lang="en-US" dirty="0" err="1" smtClean="0"/>
              <a:t>air_mean</a:t>
            </a:r>
            <a:r>
              <a:rPr lang="en-US" dirty="0" smtClean="0"/>
              <a:t>[t="1-JAN-1981":"28-FEB-1981"</a:t>
            </a:r>
            <a:r>
              <a:rPr lang="en-US" b="1" dirty="0" smtClean="0"/>
              <a:t>@SBX:10</a:t>
            </a:r>
            <a:r>
              <a:rPr lang="en-US" dirty="0" smtClean="0"/>
              <a:t>]</a:t>
            </a:r>
          </a:p>
          <a:p>
            <a:r>
              <a:rPr lang="de-DE" dirty="0" err="1" smtClean="0"/>
              <a:t>plot</a:t>
            </a:r>
            <a:r>
              <a:rPr lang="de-DE" dirty="0" smtClean="0"/>
              <a:t>/THICK=3/</a:t>
            </a:r>
            <a:r>
              <a:rPr lang="de-DE" b="1" dirty="0" err="1" smtClean="0"/>
              <a:t>vlimits</a:t>
            </a:r>
            <a:r>
              <a:rPr lang="de-DE" b="1" dirty="0" smtClean="0"/>
              <a:t>=8:30:2</a:t>
            </a:r>
            <a:r>
              <a:rPr lang="de-DE" dirty="0" smtClean="0"/>
              <a:t>   </a:t>
            </a:r>
            <a:r>
              <a:rPr lang="de-DE" b="1" dirty="0" err="1" smtClean="0"/>
              <a:t>air</a:t>
            </a:r>
            <a:r>
              <a:rPr lang="de-DE" dirty="0" smtClean="0"/>
              <a:t>[t="1-JUN-1981":"31-AUG-1981",</a:t>
            </a:r>
            <a:r>
              <a:rPr lang="de-DE" b="1" dirty="0" smtClean="0"/>
              <a:t>x=30, y=60</a:t>
            </a:r>
            <a:r>
              <a:rPr lang="de-DE" dirty="0" smtClean="0"/>
              <a:t>]</a:t>
            </a:r>
          </a:p>
          <a:p>
            <a:r>
              <a:rPr lang="en-US" dirty="0" smtClean="0"/>
              <a:t>plot/overlay/THICK=3/</a:t>
            </a:r>
            <a:r>
              <a:rPr lang="en-US" b="1" dirty="0" smtClean="0"/>
              <a:t>COLOR=blue</a:t>
            </a:r>
            <a:r>
              <a:rPr lang="en-US" dirty="0" smtClean="0"/>
              <a:t>    air[t="1-JUN-1981":"31-AUG-1981",</a:t>
            </a:r>
            <a:r>
              <a:rPr lang="en-US" b="1" dirty="0" smtClean="0"/>
              <a:t>x=37, y=55</a:t>
            </a:r>
            <a:r>
              <a:rPr lang="en-US" dirty="0" smtClean="0"/>
              <a:t>]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Data from IPCC climate models</a:t>
            </a:r>
            <a:endParaRPr lang="ru-RU" sz="3600" dirty="0"/>
          </a:p>
        </p:txBody>
      </p:sp>
      <p:pic>
        <p:nvPicPr>
          <p:cNvPr id="11" name="Рисунок 10" descr="cmi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488" y="1914752"/>
            <a:ext cx="3472916" cy="180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5984" y="928670"/>
            <a:ext cx="4809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Climate model </a:t>
            </a:r>
            <a:r>
              <a:rPr lang="en-US" dirty="0" err="1" smtClean="0"/>
              <a:t>intercomparison</a:t>
            </a:r>
            <a:r>
              <a:rPr lang="en-US" dirty="0" smtClean="0"/>
              <a:t> project (CMIP3)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www-pcmdi.llnl.gov/ipcc/about_ipcc.php</a:t>
            </a:r>
            <a:r>
              <a:rPr lang="en-US" dirty="0" smtClean="0"/>
              <a:t> </a:t>
            </a:r>
          </a:p>
          <a:p>
            <a:pPr algn="ctr"/>
            <a:r>
              <a:rPr lang="de-DE" dirty="0" smtClean="0">
                <a:hlinkClick r:id="rId4"/>
              </a:rPr>
              <a:t>https://esgcet.llnl.gov:8443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- </a:t>
            </a:r>
            <a:r>
              <a:rPr lang="de-DE" dirty="0" err="1" smtClean="0"/>
              <a:t>data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00166" y="3854239"/>
            <a:ext cx="6341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IPCC data distribution center</a:t>
            </a:r>
          </a:p>
          <a:p>
            <a:pPr algn="ctr"/>
            <a:r>
              <a:rPr lang="de-DE" dirty="0" smtClean="0">
                <a:hlinkClick r:id="rId5"/>
              </a:rPr>
              <a:t>http://</a:t>
            </a:r>
            <a:r>
              <a:rPr lang="de-DE" dirty="0" smtClean="0">
                <a:hlinkClick r:id="rId5"/>
              </a:rPr>
              <a:t>www.mad.zmaw.de/IPCC_DDC/html/SRES_AR4/index.html</a:t>
            </a:r>
            <a:r>
              <a:rPr lang="de-DE" dirty="0" smtClean="0"/>
              <a:t> </a:t>
            </a:r>
            <a:endParaRPr lang="ru-RU" dirty="0"/>
          </a:p>
        </p:txBody>
      </p:sp>
      <p:pic>
        <p:nvPicPr>
          <p:cNvPr id="15" name="Рисунок 14" descr="ipccdat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28534" y="4629396"/>
            <a:ext cx="3772292" cy="1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sz="3600" dirty="0" smtClean="0">
                <a:ea typeface="DejaVu Sans" charset="0"/>
                <a:cs typeface="DejaVu Sans" charset="0"/>
              </a:rPr>
              <a:t>NCEP</a:t>
            </a:r>
            <a:r>
              <a:rPr lang="en-US" sz="3600" dirty="0" smtClean="0">
                <a:ea typeface="DejaVu Sans" charset="0"/>
                <a:cs typeface="DejaVu Sans" charset="0"/>
              </a:rPr>
              <a:t>/NCAR</a:t>
            </a:r>
            <a:r>
              <a:rPr lang="ru-RU" sz="3600" dirty="0" smtClean="0">
                <a:ea typeface="DejaVu Sans" charset="0"/>
                <a:cs typeface="DejaVu Sans" charset="0"/>
              </a:rPr>
              <a:t> </a:t>
            </a:r>
            <a:r>
              <a:rPr lang="de-DE" sz="3600" dirty="0" err="1" smtClean="0">
                <a:ea typeface="DejaVu Sans" charset="0"/>
                <a:cs typeface="DejaVu Sans" charset="0"/>
              </a:rPr>
              <a:t>reanalysis</a:t>
            </a:r>
            <a:endParaRPr lang="ru-RU" sz="3600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1214422"/>
            <a:ext cx="79296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Temporal Coverage: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4-times daily, daily and monthly values for 1948/01/01 to present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Long term monthly means, derived from data for years 1968 - 1996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These variables are instantaneous values at the reference time.</a:t>
            </a:r>
          </a:p>
          <a:p>
            <a:endParaRPr lang="en-US" b="1" dirty="0" smtClean="0"/>
          </a:p>
          <a:p>
            <a:r>
              <a:rPr lang="en-US" b="1" dirty="0" smtClean="0"/>
              <a:t>Spatial Coverage: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2.5 degree latitude x 2.5 degree longitude global grid (144x73)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90N - 90S, 0E - 357.5E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1780" y="916528"/>
            <a:ext cx="614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http://www.esrl.noaa.gov/psd/data/reanalysis/reanalysis.shtml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80950" y="6274378"/>
            <a:ext cx="567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Quite often used as atmospheric forcing for ocean models.</a:t>
            </a:r>
            <a:endParaRPr lang="ru-RU" dirty="0"/>
          </a:p>
        </p:txBody>
      </p:sp>
      <p:pic>
        <p:nvPicPr>
          <p:cNvPr id="10" name="Рисунок 9" descr="93.242.50.217.179.12.14.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4196" y="3643314"/>
            <a:ext cx="3262316" cy="2519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Information about dataset</a:t>
            </a:r>
            <a:endParaRPr lang="ru-RU" sz="3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1472" y="928670"/>
            <a:ext cx="8215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smtClean="0"/>
              <a:t>IPCC-AR4 MPI-ECHAM5_T63L31 MPI-OM_GR1.5L40 SRESA1B </a:t>
            </a:r>
            <a:r>
              <a:rPr lang="de-DE" sz="2000" b="1" dirty="0" err="1" smtClean="0"/>
              <a:t>run</a:t>
            </a:r>
            <a:r>
              <a:rPr lang="de-DE" sz="2000" b="1" dirty="0" smtClean="0"/>
              <a:t> no.1</a:t>
            </a:r>
            <a:endParaRPr lang="ru-RU" sz="20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910" y="1285860"/>
            <a:ext cx="71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>
                <a:hlinkClick r:id="rId2"/>
              </a:rPr>
              <a:t>http://</a:t>
            </a:r>
            <a:r>
              <a:rPr lang="de-DE" sz="1400" dirty="0" smtClean="0">
                <a:hlinkClick r:id="rId2"/>
              </a:rPr>
              <a:t>cera-www.dkrz.de/WDCC/ui/Entry.jsp?acronym=EH5-T63L31_OM-GR1.5L40_A1B_1_MM</a:t>
            </a:r>
            <a:r>
              <a:rPr lang="de-DE" sz="1400" dirty="0" smtClean="0"/>
              <a:t> 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1714488"/>
            <a:ext cx="8358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experiment has been </a:t>
            </a:r>
            <a:r>
              <a:rPr lang="en-US" b="1" dirty="0" smtClean="0"/>
              <a:t>initialized in year 2000 </a:t>
            </a:r>
            <a:r>
              <a:rPr lang="en-US" dirty="0" smtClean="0"/>
              <a:t>of the 20C_1 run and continues </a:t>
            </a:r>
            <a:r>
              <a:rPr lang="en-US" b="1" dirty="0" smtClean="0"/>
              <a:t>until year 2100</a:t>
            </a:r>
            <a:r>
              <a:rPr lang="en-US" dirty="0" smtClean="0"/>
              <a:t> with anthropogenic </a:t>
            </a:r>
            <a:r>
              <a:rPr lang="en-US" dirty="0" err="1" smtClean="0"/>
              <a:t>forcings</a:t>
            </a:r>
            <a:r>
              <a:rPr lang="en-US" dirty="0" smtClean="0"/>
              <a:t> (CO2, CH4, N2O, CFCs, O3 and sulfate) according to A1B. The experiment is </a:t>
            </a:r>
            <a:r>
              <a:rPr lang="en-US" b="1" dirty="0" smtClean="0"/>
              <a:t>extended until year 2200 </a:t>
            </a:r>
            <a:r>
              <a:rPr lang="en-US" dirty="0" smtClean="0"/>
              <a:t>with all concentrations fixed at their levels of year 2100 (stabilization experiment). 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0" y="3000372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7158" y="3143248"/>
            <a:ext cx="36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information about a file with </a:t>
            </a:r>
            <a:r>
              <a:rPr lang="en-US" dirty="0" err="1" smtClean="0"/>
              <a:t>cdo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28596" y="3571876"/>
            <a:ext cx="6715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cdo</a:t>
            </a:r>
            <a:r>
              <a:rPr lang="de-DE" dirty="0" smtClean="0"/>
              <a:t>   </a:t>
            </a:r>
            <a:r>
              <a:rPr lang="de-DE" dirty="0" err="1" smtClean="0"/>
              <a:t>sinfo</a:t>
            </a:r>
            <a:r>
              <a:rPr lang="de-DE" dirty="0" smtClean="0"/>
              <a:t> </a:t>
            </a:r>
            <a:r>
              <a:rPr lang="de-DE" dirty="0" smtClean="0"/>
              <a:t>  EH5_OM_A1B_1_MM_TEMP2_1-2400.grb  |  </a:t>
            </a:r>
            <a:r>
              <a:rPr lang="de-DE" dirty="0" err="1" smtClean="0"/>
              <a:t>more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cdo</a:t>
            </a:r>
            <a:r>
              <a:rPr lang="de-DE" dirty="0" smtClean="0"/>
              <a:t>   </a:t>
            </a:r>
            <a:r>
              <a:rPr lang="de-DE" dirty="0" err="1" smtClean="0"/>
              <a:t>info</a:t>
            </a:r>
            <a:r>
              <a:rPr lang="de-DE" dirty="0" smtClean="0"/>
              <a:t>   </a:t>
            </a:r>
            <a:r>
              <a:rPr lang="de-DE" dirty="0" smtClean="0"/>
              <a:t>EH5_OM_A1B_1_MM_TEMP2_1-2400.grb  |  </a:t>
            </a:r>
            <a:r>
              <a:rPr lang="de-DE" dirty="0" err="1" smtClean="0"/>
              <a:t>more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cdo</a:t>
            </a:r>
            <a:r>
              <a:rPr lang="de-DE" dirty="0" smtClean="0"/>
              <a:t> </a:t>
            </a:r>
            <a:r>
              <a:rPr lang="de-DE" dirty="0" err="1" smtClean="0"/>
              <a:t>nyear</a:t>
            </a:r>
            <a:r>
              <a:rPr lang="de-DE" dirty="0" smtClean="0"/>
              <a:t> </a:t>
            </a:r>
            <a:r>
              <a:rPr lang="de-DE" dirty="0" smtClean="0"/>
              <a:t> EH5_OM_A1B_1_MM_TEMP2_1-2400.grb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00034" y="5286388"/>
            <a:ext cx="692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cdo</a:t>
            </a:r>
            <a:r>
              <a:rPr lang="de-DE" dirty="0" smtClean="0"/>
              <a:t> </a:t>
            </a:r>
            <a:r>
              <a:rPr lang="de-DE" dirty="0" smtClean="0"/>
              <a:t> </a:t>
            </a:r>
            <a:r>
              <a:rPr lang="de-DE" dirty="0" err="1" smtClean="0"/>
              <a:t>pardes</a:t>
            </a:r>
            <a:r>
              <a:rPr lang="de-DE" dirty="0" smtClean="0"/>
              <a:t>  </a:t>
            </a:r>
            <a:r>
              <a:rPr lang="de-DE" dirty="0" smtClean="0"/>
              <a:t>EH5_OM_A1B_1_MM_TEMP2_1-2400.grb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Information about dataset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1202280"/>
            <a:ext cx="850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cdo</a:t>
            </a:r>
            <a:r>
              <a:rPr lang="de-DE" dirty="0" smtClean="0"/>
              <a:t>   </a:t>
            </a:r>
            <a:r>
              <a:rPr lang="de-DE" dirty="0" smtClean="0"/>
              <a:t>-f </a:t>
            </a:r>
            <a:r>
              <a:rPr lang="de-DE" dirty="0" err="1" smtClean="0"/>
              <a:t>nc</a:t>
            </a:r>
            <a:r>
              <a:rPr lang="de-DE" dirty="0" smtClean="0"/>
              <a:t> </a:t>
            </a:r>
            <a:r>
              <a:rPr lang="de-DE" dirty="0" smtClean="0"/>
              <a:t> </a:t>
            </a:r>
            <a:r>
              <a:rPr lang="de-DE" b="1" dirty="0" err="1" smtClean="0"/>
              <a:t>copy</a:t>
            </a:r>
            <a:r>
              <a:rPr lang="de-DE" dirty="0" smtClean="0"/>
              <a:t>    EH5_OM_A1B_1_MM_TEMP2_1-2400.grb    TEMP2_1-2400.nc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857232"/>
            <a:ext cx="318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Convert from   GRIB  to   </a:t>
            </a:r>
            <a:r>
              <a:rPr lang="en-US" dirty="0" err="1" smtClean="0"/>
              <a:t>netCDF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14282" y="2214554"/>
            <a:ext cx="6215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  </a:t>
            </a:r>
            <a:r>
              <a:rPr lang="de-DE" dirty="0" err="1" smtClean="0"/>
              <a:t>cdo</a:t>
            </a:r>
            <a:r>
              <a:rPr lang="de-DE" dirty="0" smtClean="0"/>
              <a:t> selyear,2000/2100 TEMP2_1-2400.nc </a:t>
            </a:r>
            <a:r>
              <a:rPr lang="de-DE" dirty="0" smtClean="0"/>
              <a:t>TEMP2_1-1200.nc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1928802"/>
            <a:ext cx="354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only years from 2000 to 2100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3000372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yearly means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7158" y="3429000"/>
            <a:ext cx="592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cdo</a:t>
            </a:r>
            <a:r>
              <a:rPr lang="de-DE" dirty="0" smtClean="0"/>
              <a:t> </a:t>
            </a:r>
            <a:r>
              <a:rPr lang="de-DE" dirty="0" smtClean="0"/>
              <a:t>  </a:t>
            </a:r>
            <a:r>
              <a:rPr lang="de-DE" dirty="0" err="1" smtClean="0"/>
              <a:t>yearmean</a:t>
            </a:r>
            <a:r>
              <a:rPr lang="de-DE" dirty="0" smtClean="0"/>
              <a:t>   TEMP2_1-2400.nc   TEMP2_1-2400_ym.nc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57158" y="4857760"/>
            <a:ext cx="5857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 </a:t>
            </a:r>
            <a:r>
              <a:rPr lang="de-DE" dirty="0" err="1" smtClean="0"/>
              <a:t>cdo</a:t>
            </a:r>
            <a:r>
              <a:rPr lang="de-DE" dirty="0" smtClean="0"/>
              <a:t> selmon,09 TEMP2_1-1200.nc TEMP2_1-1200_SEP.nc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28596" y="4500570"/>
            <a:ext cx="183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one month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World Ocean Atlas 2009 (WOA09)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000108"/>
            <a:ext cx="6500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hlinkClick r:id="rId2"/>
              </a:rPr>
              <a:t>http://www.nodc.noaa.gov/OC5/WOA09/pr_woa09.html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1714488"/>
            <a:ext cx="778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Set of objectively analyzed (1° grid) </a:t>
            </a:r>
            <a:r>
              <a:rPr lang="en-US" dirty="0" err="1" smtClean="0"/>
              <a:t>climatological</a:t>
            </a:r>
            <a:r>
              <a:rPr lang="en-US" dirty="0" smtClean="0"/>
              <a:t> fields of </a:t>
            </a:r>
            <a:r>
              <a:rPr lang="en-US" i="1" dirty="0" smtClean="0"/>
              <a:t>in situ</a:t>
            </a:r>
            <a:r>
              <a:rPr lang="en-US" dirty="0" smtClean="0"/>
              <a:t> temperature, salinity and some other characteristics at standard depth levels for annual, seasonal, and monthly compositing periods for the World Ocean.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17553" y="6072206"/>
            <a:ext cx="429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Often used as </a:t>
            </a:r>
            <a:r>
              <a:rPr lang="en-US" dirty="0" err="1" smtClean="0"/>
              <a:t>intialisation</a:t>
            </a:r>
            <a:r>
              <a:rPr lang="en-US" dirty="0" smtClean="0"/>
              <a:t> for ocean models</a:t>
            </a:r>
            <a:endParaRPr lang="ru-RU" dirty="0"/>
          </a:p>
        </p:txBody>
      </p:sp>
      <p:pic>
        <p:nvPicPr>
          <p:cNvPr id="8" name="Рисунок 7" descr="t_0_0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857496"/>
            <a:ext cx="4267200" cy="2980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This data organized in matrixes or arrays</a:t>
            </a:r>
            <a:endParaRPr lang="ru-RU" sz="3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00911" y="2026693"/>
            <a:ext cx="1571636" cy="3500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1 3 5 7</a:t>
            </a:r>
          </a:p>
          <a:p>
            <a:pPr algn="ctr"/>
            <a:r>
              <a:rPr lang="en-US" sz="4000" dirty="0" smtClean="0"/>
              <a:t>8 9 0 4</a:t>
            </a:r>
          </a:p>
          <a:p>
            <a:pPr algn="ctr"/>
            <a:r>
              <a:rPr lang="en-US" sz="4000" dirty="0" smtClean="0"/>
              <a:t>2</a:t>
            </a:r>
            <a:r>
              <a:rPr lang="en-US" sz="4000" dirty="0"/>
              <a:t> </a:t>
            </a:r>
            <a:r>
              <a:rPr lang="en-US" sz="4000" dirty="0" smtClean="0"/>
              <a:t>4 9 0</a:t>
            </a:r>
          </a:p>
          <a:p>
            <a:pPr algn="ctr"/>
            <a:r>
              <a:rPr lang="en-US" sz="4000" dirty="0" smtClean="0"/>
              <a:t>1 0 8 1</a:t>
            </a:r>
          </a:p>
          <a:p>
            <a:pPr algn="ctr"/>
            <a:r>
              <a:rPr lang="en-US" sz="4000" dirty="0" smtClean="0"/>
              <a:t>3 0 5 0</a:t>
            </a:r>
          </a:p>
          <a:p>
            <a:pPr algn="ctr"/>
            <a:r>
              <a:rPr lang="en-US" sz="4000" dirty="0" smtClean="0"/>
              <a:t>2 9 7 9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rot="5400000">
            <a:off x="-236352" y="3776924"/>
            <a:ext cx="35004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120716" y="3776924"/>
            <a:ext cx="35004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501760" y="3776924"/>
            <a:ext cx="35004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1100911" y="2526759"/>
            <a:ext cx="15716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100911" y="3169701"/>
            <a:ext cx="15716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100911" y="3741205"/>
            <a:ext cx="15716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100911" y="4384147"/>
            <a:ext cx="15716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100911" y="4987334"/>
            <a:ext cx="157163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100911" y="1812379"/>
            <a:ext cx="1571636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rot="5400000">
            <a:off x="-934278" y="3776924"/>
            <a:ext cx="3500462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43787" y="1383751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Columns</a:t>
            </a:r>
            <a:endParaRPr lang="ru-RU" sz="24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124464" y="3431768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Rows</a:t>
            </a:r>
            <a:endParaRPr lang="ru-RU" sz="24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86" y="1571612"/>
            <a:ext cx="3286128" cy="328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Прямая со стрелкой 36"/>
          <p:cNvCxnSpPr/>
          <p:nvPr/>
        </p:nvCxnSpPr>
        <p:spPr>
          <a:xfrm rot="16200000" flipH="1">
            <a:off x="4394219" y="3107529"/>
            <a:ext cx="1713718" cy="706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5357838" y="4071942"/>
            <a:ext cx="1214446" cy="7143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V="1">
            <a:off x="6786598" y="4143380"/>
            <a:ext cx="1357322" cy="6429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047989">
            <a:off x="4280197" y="2922863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axis 1 (rows)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rot="1800954">
            <a:off x="4973710" y="4433987"/>
            <a:ext cx="16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axis 2 (columns)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rot="20007110">
            <a:off x="7189150" y="4495802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axis 3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286380" y="5467665"/>
            <a:ext cx="276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a(axis1, axis2, axis3)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Why matrices?</a:t>
            </a:r>
            <a:endParaRPr lang="ru-RU" sz="36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712897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42844" y="834078"/>
            <a:ext cx="644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 of global circulation models (GCM):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351154" y="5000636"/>
            <a:ext cx="3435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http://www.cccma.ec.gc.ca/data/grids/geom_llg_96x48.shtml</a:t>
            </a:r>
            <a:endParaRPr lang="ru-RU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08725" y="5214950"/>
            <a:ext cx="21113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Matrix 48x97</a:t>
            </a:r>
          </a:p>
          <a:p>
            <a:r>
              <a:rPr lang="en-US" sz="2800" dirty="0" smtClean="0"/>
              <a:t>lat = 48</a:t>
            </a:r>
          </a:p>
          <a:p>
            <a:r>
              <a:rPr lang="en-US" sz="2800" dirty="0" err="1" smtClean="0"/>
              <a:t>lon</a:t>
            </a:r>
            <a:r>
              <a:rPr lang="en-US" sz="2800" dirty="0" smtClean="0"/>
              <a:t> = 97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74780" y="2016142"/>
            <a:ext cx="71438" cy="7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351478" y="5691862"/>
            <a:ext cx="343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 of 3d matrix?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Main data formats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785918" y="2214554"/>
            <a:ext cx="56691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ASCII data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binary data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self describing formats (e.g. </a:t>
            </a:r>
            <a:r>
              <a:rPr lang="en-US" sz="2800" dirty="0" err="1" smtClean="0"/>
              <a:t>netCDF</a:t>
            </a:r>
            <a:r>
              <a:rPr lang="en-US" sz="2800" dirty="0" smtClean="0"/>
              <a:t>)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/>
              <a:t>ASCII data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1000108"/>
            <a:ext cx="8358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American Standard Code for Information Interchange</a:t>
            </a:r>
            <a:r>
              <a:rPr lang="en-US" sz="2400" dirty="0"/>
              <a:t> </a:t>
            </a:r>
            <a:r>
              <a:rPr lang="en-US" sz="2400" dirty="0" smtClean="0"/>
              <a:t> is </a:t>
            </a:r>
            <a:r>
              <a:rPr lang="en-US" sz="2400" dirty="0"/>
              <a:t>a character-encoding scheme based on the ordering of the English alphabet. ASCII codes represent text in </a:t>
            </a:r>
            <a:r>
              <a:rPr lang="en-US" sz="2400" dirty="0" smtClean="0"/>
              <a:t>computers.</a:t>
            </a:r>
            <a:endParaRPr lang="en-US" sz="2400" dirty="0"/>
          </a:p>
          <a:p>
            <a:endParaRPr lang="ru-RU" baseline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28662" y="2500306"/>
            <a:ext cx="7255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Usually data presented in a form of columns with delimiter (coma, space …)</a:t>
            </a:r>
          </a:p>
          <a:p>
            <a:endParaRPr lang="en-US" dirty="0"/>
          </a:p>
          <a:p>
            <a:r>
              <a:rPr lang="en-US" dirty="0" smtClean="0"/>
              <a:t>Relatively easy to import to </a:t>
            </a:r>
            <a:r>
              <a:rPr lang="en-US" dirty="0" err="1" smtClean="0"/>
              <a:t>Exel</a:t>
            </a:r>
            <a:r>
              <a:rPr lang="en-US" dirty="0" smtClean="0"/>
              <a:t>, IDL or </a:t>
            </a:r>
            <a:r>
              <a:rPr lang="en-US" dirty="0" err="1" smtClean="0"/>
              <a:t>Matlab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B</a:t>
            </a:r>
            <a:r>
              <a:rPr lang="en-US" sz="3600" dirty="0" smtClean="0"/>
              <a:t>inary data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5157629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binary </a:t>
            </a:r>
            <a:r>
              <a:rPr lang="en-US" sz="2400" b="1" dirty="0" smtClean="0"/>
              <a:t>file </a:t>
            </a:r>
            <a:r>
              <a:rPr lang="en-US" sz="2400" dirty="0"/>
              <a:t>is a computer file which may contain any type of data, encoded in binary form for computer storage and processing purposes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1000108"/>
            <a:ext cx="574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Representation of information in computers:</a:t>
            </a:r>
            <a:endParaRPr lang="ru-RU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643050"/>
            <a:ext cx="5715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3857620" y="4429132"/>
            <a:ext cx="37147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http://isis.astrogeology.usgs.gov/IsisWorkshop/index.php/Understanding_Bit_Types</a:t>
            </a:r>
            <a:endParaRPr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1458</Words>
  <Application>Microsoft Office PowerPoint</Application>
  <PresentationFormat>Экран (4:3)</PresentationFormat>
  <Paragraphs>311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Large datasets.  Processing and visualization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Part 5: graphics</dc:title>
  <dc:creator>Admin</dc:creator>
  <cp:lastModifiedBy>Admin</cp:lastModifiedBy>
  <cp:revision>431</cp:revision>
  <dcterms:created xsi:type="dcterms:W3CDTF">2010-05-05T18:43:20Z</dcterms:created>
  <dcterms:modified xsi:type="dcterms:W3CDTF">2011-07-07T07:55:41Z</dcterms:modified>
</cp:coreProperties>
</file>