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7" r:id="rId2"/>
    <p:sldId id="268" r:id="rId3"/>
    <p:sldId id="279" r:id="rId4"/>
    <p:sldId id="278" r:id="rId5"/>
    <p:sldId id="282" r:id="rId6"/>
    <p:sldId id="284" r:id="rId7"/>
    <p:sldId id="286" r:id="rId8"/>
    <p:sldId id="289" r:id="rId9"/>
    <p:sldId id="283" r:id="rId10"/>
    <p:sldId id="290" r:id="rId11"/>
    <p:sldId id="288" r:id="rId12"/>
    <p:sldId id="287" r:id="rId1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0">
          <p15:clr>
            <a:srgbClr val="A4A3A4"/>
          </p15:clr>
        </p15:guide>
        <p15:guide id="2" orient="horz" pos="3339">
          <p15:clr>
            <a:srgbClr val="A4A3A4"/>
          </p15:clr>
        </p15:guide>
        <p15:guide id="3" orient="horz" pos="3702">
          <p15:clr>
            <a:srgbClr val="A4A3A4"/>
          </p15:clr>
        </p15:guide>
        <p15:guide id="4" pos="340">
          <p15:clr>
            <a:srgbClr val="A4A3A4"/>
          </p15:clr>
        </p15:guide>
        <p15:guide id="5" pos="5420">
          <p15:clr>
            <a:srgbClr val="A4A3A4"/>
          </p15:clr>
        </p15:guide>
        <p15:guide id="6" pos="3696">
          <p15:clr>
            <a:srgbClr val="A4A3A4"/>
          </p15:clr>
        </p15:guide>
        <p15:guide id="7" pos="5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6" autoAdjust="0"/>
    <p:restoredTop sz="94660"/>
  </p:normalViewPr>
  <p:slideViewPr>
    <p:cSldViewPr showGuides="1">
      <p:cViewPr varScale="1">
        <p:scale>
          <a:sx n="131" d="100"/>
          <a:sy n="131" d="100"/>
        </p:scale>
        <p:origin x="1848" y="184"/>
      </p:cViewPr>
      <p:guideLst>
        <p:guide orient="horz" pos="1230"/>
        <p:guide orient="horz" pos="3339"/>
        <p:guide orient="horz" pos="3702"/>
        <p:guide pos="340"/>
        <p:guide pos="5420"/>
        <p:guide pos="3696"/>
        <p:guide pos="56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358602-7652-4B26-8857-D2E319CEB1EB}" type="datetimeFigureOut">
              <a:rPr lang="de-DE" smtClean="0"/>
              <a:t>09.03.21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C88E14-91E3-4F1D-A346-E30B9CA84165}" type="slidenum">
              <a:rPr lang="de-DE" smtClean="0"/>
              <a:t>‹#›</a:t>
            </a:fld>
            <a:endParaRPr lang="de-DE"/>
          </a:p>
        </p:txBody>
      </p:sp>
    </p:spTree>
    <p:extLst>
      <p:ext uri="{BB962C8B-B14F-4D97-AF65-F5344CB8AC3E}">
        <p14:creationId xmlns:p14="http://schemas.microsoft.com/office/powerpoint/2010/main" val="302213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80135-60E8-4721-BD20-8C3BB46E4BC3}" type="datetimeFigureOut">
              <a:rPr lang="de-DE" smtClean="0"/>
              <a:t>09.03.21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CA138-2AA4-4AB7-91D4-DCF92DEFFD82}" type="slidenum">
              <a:rPr lang="de-DE" smtClean="0"/>
              <a:t>‹#›</a:t>
            </a:fld>
            <a:endParaRPr lang="de-DE"/>
          </a:p>
        </p:txBody>
      </p:sp>
    </p:spTree>
    <p:extLst>
      <p:ext uri="{BB962C8B-B14F-4D97-AF65-F5344CB8AC3E}">
        <p14:creationId xmlns:p14="http://schemas.microsoft.com/office/powerpoint/2010/main" val="166775218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1</a:t>
            </a:fld>
            <a:endParaRPr lang="de-DE"/>
          </a:p>
        </p:txBody>
      </p:sp>
    </p:spTree>
    <p:extLst>
      <p:ext uri="{BB962C8B-B14F-4D97-AF65-F5344CB8AC3E}">
        <p14:creationId xmlns:p14="http://schemas.microsoft.com/office/powerpoint/2010/main" val="35686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10</a:t>
            </a:fld>
            <a:endParaRPr lang="de-DE"/>
          </a:p>
        </p:txBody>
      </p:sp>
    </p:spTree>
    <p:extLst>
      <p:ext uri="{BB962C8B-B14F-4D97-AF65-F5344CB8AC3E}">
        <p14:creationId xmlns:p14="http://schemas.microsoft.com/office/powerpoint/2010/main" val="1183493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11</a:t>
            </a:fld>
            <a:endParaRPr lang="de-DE"/>
          </a:p>
        </p:txBody>
      </p:sp>
    </p:spTree>
    <p:extLst>
      <p:ext uri="{BB962C8B-B14F-4D97-AF65-F5344CB8AC3E}">
        <p14:creationId xmlns:p14="http://schemas.microsoft.com/office/powerpoint/2010/main" val="3578892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12</a:t>
            </a:fld>
            <a:endParaRPr lang="de-DE"/>
          </a:p>
        </p:txBody>
      </p:sp>
    </p:spTree>
    <p:extLst>
      <p:ext uri="{BB962C8B-B14F-4D97-AF65-F5344CB8AC3E}">
        <p14:creationId xmlns:p14="http://schemas.microsoft.com/office/powerpoint/2010/main" val="188981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2</a:t>
            </a:fld>
            <a:endParaRPr lang="de-DE"/>
          </a:p>
        </p:txBody>
      </p:sp>
    </p:spTree>
    <p:extLst>
      <p:ext uri="{BB962C8B-B14F-4D97-AF65-F5344CB8AC3E}">
        <p14:creationId xmlns:p14="http://schemas.microsoft.com/office/powerpoint/2010/main" val="422401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3</a:t>
            </a:fld>
            <a:endParaRPr lang="de-DE"/>
          </a:p>
        </p:txBody>
      </p:sp>
    </p:spTree>
    <p:extLst>
      <p:ext uri="{BB962C8B-B14F-4D97-AF65-F5344CB8AC3E}">
        <p14:creationId xmlns:p14="http://schemas.microsoft.com/office/powerpoint/2010/main" val="343728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4</a:t>
            </a:fld>
            <a:endParaRPr lang="de-DE"/>
          </a:p>
        </p:txBody>
      </p:sp>
    </p:spTree>
    <p:extLst>
      <p:ext uri="{BB962C8B-B14F-4D97-AF65-F5344CB8AC3E}">
        <p14:creationId xmlns:p14="http://schemas.microsoft.com/office/powerpoint/2010/main" val="193153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5</a:t>
            </a:fld>
            <a:endParaRPr lang="de-DE"/>
          </a:p>
        </p:txBody>
      </p:sp>
    </p:spTree>
    <p:extLst>
      <p:ext uri="{BB962C8B-B14F-4D97-AF65-F5344CB8AC3E}">
        <p14:creationId xmlns:p14="http://schemas.microsoft.com/office/powerpoint/2010/main" val="218541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6</a:t>
            </a:fld>
            <a:endParaRPr lang="de-DE"/>
          </a:p>
        </p:txBody>
      </p:sp>
    </p:spTree>
    <p:extLst>
      <p:ext uri="{BB962C8B-B14F-4D97-AF65-F5344CB8AC3E}">
        <p14:creationId xmlns:p14="http://schemas.microsoft.com/office/powerpoint/2010/main" val="297658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7</a:t>
            </a:fld>
            <a:endParaRPr lang="de-DE"/>
          </a:p>
        </p:txBody>
      </p:sp>
    </p:spTree>
    <p:extLst>
      <p:ext uri="{BB962C8B-B14F-4D97-AF65-F5344CB8AC3E}">
        <p14:creationId xmlns:p14="http://schemas.microsoft.com/office/powerpoint/2010/main" val="1512344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8</a:t>
            </a:fld>
            <a:endParaRPr lang="de-DE"/>
          </a:p>
        </p:txBody>
      </p:sp>
    </p:spTree>
    <p:extLst>
      <p:ext uri="{BB962C8B-B14F-4D97-AF65-F5344CB8AC3E}">
        <p14:creationId xmlns:p14="http://schemas.microsoft.com/office/powerpoint/2010/main" val="303908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EFDCA138-2AA4-4AB7-91D4-DCF92DEFFD82}" type="slidenum">
              <a:rPr lang="de-DE" smtClean="0"/>
              <a:t>9</a:t>
            </a:fld>
            <a:endParaRPr lang="de-DE"/>
          </a:p>
        </p:txBody>
      </p:sp>
    </p:spTree>
    <p:extLst>
      <p:ext uri="{BB962C8B-B14F-4D97-AF65-F5344CB8AC3E}">
        <p14:creationId xmlns:p14="http://schemas.microsoft.com/office/powerpoint/2010/main" val="1279083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539749" y="839788"/>
            <a:ext cx="8067675" cy="440213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6" name="Gruppieren 15"/>
          <p:cNvGrpSpPr/>
          <p:nvPr userDrawn="1"/>
        </p:nvGrpSpPr>
        <p:grpSpPr>
          <a:xfrm>
            <a:off x="539750" y="3470275"/>
            <a:ext cx="8067675" cy="2406650"/>
            <a:chOff x="539750" y="3470275"/>
            <a:chExt cx="8067675" cy="2406650"/>
          </a:xfrm>
        </p:grpSpPr>
        <p:sp>
          <p:nvSpPr>
            <p:cNvPr id="12" name="Freeform 6"/>
            <p:cNvSpPr>
              <a:spLocks/>
            </p:cNvSpPr>
            <p:nvPr userDrawn="1"/>
          </p:nvSpPr>
          <p:spPr bwMode="auto">
            <a:xfrm>
              <a:off x="539750" y="3470275"/>
              <a:ext cx="8067675" cy="2403475"/>
            </a:xfrm>
            <a:custGeom>
              <a:avLst/>
              <a:gdLst>
                <a:gd name="T0" fmla="*/ 0 w 2540"/>
                <a:gd name="T1" fmla="*/ 761 h 761"/>
                <a:gd name="T2" fmla="*/ 0 w 2540"/>
                <a:gd name="T3" fmla="*/ 407 h 761"/>
                <a:gd name="T4" fmla="*/ 2540 w 2540"/>
                <a:gd name="T5" fmla="*/ 0 h 761"/>
                <a:gd name="T6" fmla="*/ 2540 w 2540"/>
                <a:gd name="T7" fmla="*/ 761 h 761"/>
                <a:gd name="T8" fmla="*/ 0 w 2540"/>
                <a:gd name="T9" fmla="*/ 761 h 761"/>
              </a:gdLst>
              <a:ahLst/>
              <a:cxnLst>
                <a:cxn ang="0">
                  <a:pos x="T0" y="T1"/>
                </a:cxn>
                <a:cxn ang="0">
                  <a:pos x="T2" y="T3"/>
                </a:cxn>
                <a:cxn ang="0">
                  <a:pos x="T4" y="T5"/>
                </a:cxn>
                <a:cxn ang="0">
                  <a:pos x="T6" y="T7"/>
                </a:cxn>
                <a:cxn ang="0">
                  <a:pos x="T8" y="T9"/>
                </a:cxn>
              </a:cxnLst>
              <a:rect l="0" t="0" r="r" b="b"/>
              <a:pathLst>
                <a:path w="2540" h="761">
                  <a:moveTo>
                    <a:pt x="0" y="761"/>
                  </a:moveTo>
                  <a:cubicBezTo>
                    <a:pt x="0" y="407"/>
                    <a:pt x="0" y="407"/>
                    <a:pt x="0" y="407"/>
                  </a:cubicBezTo>
                  <a:cubicBezTo>
                    <a:pt x="0" y="407"/>
                    <a:pt x="1706" y="620"/>
                    <a:pt x="2540" y="0"/>
                  </a:cubicBezTo>
                  <a:cubicBezTo>
                    <a:pt x="2540" y="761"/>
                    <a:pt x="2540" y="761"/>
                    <a:pt x="2540" y="761"/>
                  </a:cubicBezTo>
                  <a:lnTo>
                    <a:pt x="0" y="7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3" name="Freeform 7"/>
            <p:cNvSpPr>
              <a:spLocks/>
            </p:cNvSpPr>
            <p:nvPr userDrawn="1"/>
          </p:nvSpPr>
          <p:spPr bwMode="auto">
            <a:xfrm>
              <a:off x="539750" y="4073525"/>
              <a:ext cx="8067675" cy="1803400"/>
            </a:xfrm>
            <a:custGeom>
              <a:avLst/>
              <a:gdLst>
                <a:gd name="T0" fmla="*/ 2540 w 2540"/>
                <a:gd name="T1" fmla="*/ 570 h 570"/>
                <a:gd name="T2" fmla="*/ 2540 w 2540"/>
                <a:gd name="T3" fmla="*/ 305 h 570"/>
                <a:gd name="T4" fmla="*/ 0 w 2540"/>
                <a:gd name="T5" fmla="*/ 0 h 570"/>
                <a:gd name="T6" fmla="*/ 0 w 2540"/>
                <a:gd name="T7" fmla="*/ 570 h 570"/>
                <a:gd name="T8" fmla="*/ 2540 w 2540"/>
                <a:gd name="T9" fmla="*/ 570 h 570"/>
              </a:gdLst>
              <a:ahLst/>
              <a:cxnLst>
                <a:cxn ang="0">
                  <a:pos x="T0" y="T1"/>
                </a:cxn>
                <a:cxn ang="0">
                  <a:pos x="T2" y="T3"/>
                </a:cxn>
                <a:cxn ang="0">
                  <a:pos x="T4" y="T5"/>
                </a:cxn>
                <a:cxn ang="0">
                  <a:pos x="T6" y="T7"/>
                </a:cxn>
                <a:cxn ang="0">
                  <a:pos x="T8" y="T9"/>
                </a:cxn>
              </a:cxnLst>
              <a:rect l="0" t="0" r="r" b="b"/>
              <a:pathLst>
                <a:path w="2540" h="570">
                  <a:moveTo>
                    <a:pt x="2540" y="570"/>
                  </a:moveTo>
                  <a:cubicBezTo>
                    <a:pt x="2540" y="305"/>
                    <a:pt x="2540" y="305"/>
                    <a:pt x="2540" y="305"/>
                  </a:cubicBezTo>
                  <a:cubicBezTo>
                    <a:pt x="2540" y="305"/>
                    <a:pt x="834" y="464"/>
                    <a:pt x="0" y="0"/>
                  </a:cubicBezTo>
                  <a:cubicBezTo>
                    <a:pt x="0" y="570"/>
                    <a:pt x="0" y="570"/>
                    <a:pt x="0" y="570"/>
                  </a:cubicBezTo>
                  <a:lnTo>
                    <a:pt x="2540" y="570"/>
                  </a:lnTo>
                  <a:close/>
                </a:path>
              </a:pathLst>
            </a:custGeom>
            <a:solidFill>
              <a:srgbClr val="78BCE8">
                <a:alpha val="74902"/>
              </a:srgbClr>
            </a:solidFill>
            <a:ln>
              <a:noFill/>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p:nvPr>
        </p:nvSpPr>
        <p:spPr>
          <a:xfrm>
            <a:off x="900113" y="1730251"/>
            <a:ext cx="7416304" cy="834653"/>
          </a:xfrm>
        </p:spPr>
        <p:txBody>
          <a:bodyPr/>
          <a:lstStyle>
            <a:lvl1pPr>
              <a:defRPr sz="2600" cap="all" baseline="0">
                <a:solidFill>
                  <a:schemeClr val="bg1"/>
                </a:solidFill>
              </a:defRPr>
            </a:lvl1pPr>
          </a:lstStyle>
          <a:p>
            <a:r>
              <a:rPr lang="en-GB"/>
              <a:t>Click to edit Master title style</a:t>
            </a:r>
            <a:endParaRPr lang="de-DE" dirty="0"/>
          </a:p>
        </p:txBody>
      </p:sp>
      <p:sp>
        <p:nvSpPr>
          <p:cNvPr id="3" name="Untertitel 2"/>
          <p:cNvSpPr>
            <a:spLocks noGrp="1"/>
          </p:cNvSpPr>
          <p:nvPr>
            <p:ph type="subTitle" idx="1"/>
          </p:nvPr>
        </p:nvSpPr>
        <p:spPr>
          <a:xfrm>
            <a:off x="900113" y="2600908"/>
            <a:ext cx="7416303" cy="648072"/>
          </a:xfrm>
        </p:spPr>
        <p:txBody>
          <a:bodyPr/>
          <a:lstStyle>
            <a:lvl1pPr marL="0" indent="0" algn="l">
              <a:buNone/>
              <a:defRPr sz="20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de-DE" dirty="0"/>
          </a:p>
        </p:txBody>
      </p:sp>
      <p:sp>
        <p:nvSpPr>
          <p:cNvPr id="9" name="Textplatzhalter 8"/>
          <p:cNvSpPr>
            <a:spLocks noGrp="1"/>
          </p:cNvSpPr>
          <p:nvPr>
            <p:ph type="body" sz="quarter" idx="10" hasCustomPrompt="1"/>
          </p:nvPr>
        </p:nvSpPr>
        <p:spPr>
          <a:xfrm>
            <a:off x="900113" y="1182713"/>
            <a:ext cx="4967288" cy="410083"/>
          </a:xfrm>
        </p:spPr>
        <p:txBody>
          <a:bodyPr/>
          <a:lstStyle>
            <a:lvl1pPr marL="0" indent="0">
              <a:buNone/>
              <a:defRPr b="1">
                <a:solidFill>
                  <a:schemeClr val="bg1"/>
                </a:solidFill>
              </a:defRPr>
            </a:lvl1pPr>
          </a:lstStyle>
          <a:p>
            <a:pPr lvl="0"/>
            <a:r>
              <a:rPr lang="de-DE" dirty="0"/>
              <a:t>Name / Autor</a:t>
            </a:r>
          </a:p>
        </p:txBody>
      </p:sp>
      <p:sp>
        <p:nvSpPr>
          <p:cNvPr id="10" name="Textplatzhalter 8"/>
          <p:cNvSpPr>
            <a:spLocks noGrp="1"/>
          </p:cNvSpPr>
          <p:nvPr>
            <p:ph type="body" sz="quarter" idx="11" hasCustomPrompt="1"/>
          </p:nvPr>
        </p:nvSpPr>
        <p:spPr>
          <a:xfrm>
            <a:off x="900112" y="5179157"/>
            <a:ext cx="7452307" cy="410083"/>
          </a:xfrm>
        </p:spPr>
        <p:txBody>
          <a:bodyPr anchor="b"/>
          <a:lstStyle>
            <a:lvl1pPr marL="0" indent="0">
              <a:buNone/>
              <a:defRPr b="1">
                <a:solidFill>
                  <a:schemeClr val="bg1"/>
                </a:solidFill>
              </a:defRPr>
            </a:lvl1pPr>
          </a:lstStyle>
          <a:p>
            <a:pPr lvl="0"/>
            <a:r>
              <a:rPr lang="de-DE" dirty="0"/>
              <a:t>Hamburg, Datum</a:t>
            </a:r>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89647" y="262127"/>
            <a:ext cx="1152146" cy="1152146"/>
          </a:xfrm>
          <a:prstGeom prst="rect">
            <a:avLst/>
          </a:prstGeom>
        </p:spPr>
      </p:pic>
      <p:sp>
        <p:nvSpPr>
          <p:cNvPr id="15" name="Rechteck 14"/>
          <p:cNvSpPr/>
          <p:nvPr userDrawn="1"/>
        </p:nvSpPr>
        <p:spPr>
          <a:xfrm>
            <a:off x="539750" y="6021288"/>
            <a:ext cx="8064500"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028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Click to edit Master title style</a:t>
            </a:r>
            <a:endParaRPr lang="de-DE"/>
          </a:p>
        </p:txBody>
      </p:sp>
      <p:sp>
        <p:nvSpPr>
          <p:cNvPr id="3" name="Inhaltsplatzhalt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8"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
        <p:nvSpPr>
          <p:cNvPr id="9" name="Fußzeilenplatzhalter 8"/>
          <p:cNvSpPr>
            <a:spLocks noGrp="1"/>
          </p:cNvSpPr>
          <p:nvPr>
            <p:ph type="ftr" sz="quarter" idx="14"/>
          </p:nvPr>
        </p:nvSpPr>
        <p:spPr/>
        <p:txBody>
          <a:bodyPr/>
          <a:lstStyle/>
          <a:p>
            <a:r>
              <a:rPr lang="de-DE"/>
              <a:t>Titel, Autor, Datum</a:t>
            </a:r>
            <a:endParaRPr lang="de-DE" dirty="0"/>
          </a:p>
        </p:txBody>
      </p:sp>
      <p:sp>
        <p:nvSpPr>
          <p:cNvPr id="10" name="Foliennummernplatzhalter 9"/>
          <p:cNvSpPr>
            <a:spLocks noGrp="1"/>
          </p:cNvSpPr>
          <p:nvPr>
            <p:ph type="sldNum" sz="quarter" idx="15"/>
          </p:nvPr>
        </p:nvSpPr>
        <p:spPr/>
        <p:txBody>
          <a:bodyPr/>
          <a:lstStyle/>
          <a:p>
            <a:fld id="{EF3FA824-E694-4A4C-A1CC-5B874FCE8701}" type="slidenum">
              <a:rPr lang="de-DE" smtClean="0"/>
              <a:pPr/>
              <a:t>‹#›</a:t>
            </a:fld>
            <a:endParaRPr lang="de-DE" dirty="0"/>
          </a:p>
        </p:txBody>
      </p:sp>
    </p:spTree>
    <p:extLst>
      <p:ext uri="{BB962C8B-B14F-4D97-AF65-F5344CB8AC3E}">
        <p14:creationId xmlns:p14="http://schemas.microsoft.com/office/powerpoint/2010/main" val="351791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sp>
        <p:nvSpPr>
          <p:cNvPr id="16" name="Bildplatzhalter 4"/>
          <p:cNvSpPr>
            <a:spLocks noGrp="1"/>
          </p:cNvSpPr>
          <p:nvPr>
            <p:ph type="pic" sz="quarter" idx="16"/>
          </p:nvPr>
        </p:nvSpPr>
        <p:spPr>
          <a:xfrm>
            <a:off x="539751" y="839788"/>
            <a:ext cx="8064500" cy="4135436"/>
          </a:xfrm>
          <a:custGeom>
            <a:avLst/>
            <a:gdLst/>
            <a:ahLst/>
            <a:cxnLst/>
            <a:rect l="l" t="t" r="r" b="b"/>
            <a:pathLst>
              <a:path w="8064500" h="4135436">
                <a:moveTo>
                  <a:pt x="0" y="0"/>
                </a:moveTo>
                <a:lnTo>
                  <a:pt x="6557082" y="0"/>
                </a:lnTo>
                <a:lnTo>
                  <a:pt x="6557039" y="424"/>
                </a:lnTo>
                <a:cubicBezTo>
                  <a:pt x="6557039" y="313569"/>
                  <a:pt x="6810894" y="567424"/>
                  <a:pt x="7124039" y="567424"/>
                </a:cubicBezTo>
                <a:cubicBezTo>
                  <a:pt x="7437184" y="567424"/>
                  <a:pt x="7691039" y="313569"/>
                  <a:pt x="7691039" y="424"/>
                </a:cubicBezTo>
                <a:cubicBezTo>
                  <a:pt x="7691039" y="283"/>
                  <a:pt x="7691039" y="141"/>
                  <a:pt x="7690996" y="0"/>
                </a:cubicBezTo>
                <a:lnTo>
                  <a:pt x="8064500" y="0"/>
                </a:lnTo>
                <a:lnTo>
                  <a:pt x="8064500" y="4135436"/>
                </a:lnTo>
                <a:lnTo>
                  <a:pt x="7919858" y="4135436"/>
                </a:lnTo>
                <a:lnTo>
                  <a:pt x="6715016" y="4135436"/>
                </a:lnTo>
                <a:lnTo>
                  <a:pt x="0" y="4135436"/>
                </a:lnTo>
                <a:close/>
              </a:path>
            </a:pathLst>
          </a:custGeom>
          <a:solidFill>
            <a:schemeClr val="tx2"/>
          </a:solidFill>
          <a:ln>
            <a:noFill/>
          </a:ln>
        </p:spPr>
        <p:txBody>
          <a:bodyPr anchor="ctr"/>
          <a:lstStyle>
            <a:lvl1pPr marL="0" indent="0" algn="ctr">
              <a:buNone/>
              <a:defRPr/>
            </a:lvl1pPr>
          </a:lstStyle>
          <a:p>
            <a:r>
              <a:rPr lang="en-GB"/>
              <a:t>Click icon to add picture</a:t>
            </a:r>
            <a:endParaRPr lang="de-DE" dirty="0"/>
          </a:p>
        </p:txBody>
      </p:sp>
      <p:sp>
        <p:nvSpPr>
          <p:cNvPr id="12" name="Freeform 6"/>
          <p:cNvSpPr>
            <a:spLocks/>
          </p:cNvSpPr>
          <p:nvPr userDrawn="1"/>
        </p:nvSpPr>
        <p:spPr bwMode="auto">
          <a:xfrm>
            <a:off x="539750" y="3470275"/>
            <a:ext cx="8067675" cy="2403475"/>
          </a:xfrm>
          <a:custGeom>
            <a:avLst/>
            <a:gdLst>
              <a:gd name="T0" fmla="*/ 0 w 2540"/>
              <a:gd name="T1" fmla="*/ 761 h 761"/>
              <a:gd name="T2" fmla="*/ 0 w 2540"/>
              <a:gd name="T3" fmla="*/ 407 h 761"/>
              <a:gd name="T4" fmla="*/ 2540 w 2540"/>
              <a:gd name="T5" fmla="*/ 0 h 761"/>
              <a:gd name="T6" fmla="*/ 2540 w 2540"/>
              <a:gd name="T7" fmla="*/ 761 h 761"/>
              <a:gd name="T8" fmla="*/ 0 w 2540"/>
              <a:gd name="T9" fmla="*/ 761 h 761"/>
            </a:gdLst>
            <a:ahLst/>
            <a:cxnLst>
              <a:cxn ang="0">
                <a:pos x="T0" y="T1"/>
              </a:cxn>
              <a:cxn ang="0">
                <a:pos x="T2" y="T3"/>
              </a:cxn>
              <a:cxn ang="0">
                <a:pos x="T4" y="T5"/>
              </a:cxn>
              <a:cxn ang="0">
                <a:pos x="T6" y="T7"/>
              </a:cxn>
              <a:cxn ang="0">
                <a:pos x="T8" y="T9"/>
              </a:cxn>
            </a:cxnLst>
            <a:rect l="0" t="0" r="r" b="b"/>
            <a:pathLst>
              <a:path w="2540" h="761">
                <a:moveTo>
                  <a:pt x="0" y="761"/>
                </a:moveTo>
                <a:cubicBezTo>
                  <a:pt x="0" y="407"/>
                  <a:pt x="0" y="407"/>
                  <a:pt x="0" y="407"/>
                </a:cubicBezTo>
                <a:cubicBezTo>
                  <a:pt x="0" y="407"/>
                  <a:pt x="1706" y="620"/>
                  <a:pt x="2540" y="0"/>
                </a:cubicBezTo>
                <a:cubicBezTo>
                  <a:pt x="2540" y="761"/>
                  <a:pt x="2540" y="761"/>
                  <a:pt x="2540" y="761"/>
                </a:cubicBezTo>
                <a:lnTo>
                  <a:pt x="0" y="7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de-DE"/>
          </a:p>
        </p:txBody>
      </p:sp>
      <p:sp>
        <p:nvSpPr>
          <p:cNvPr id="13" name="Freeform 7"/>
          <p:cNvSpPr>
            <a:spLocks/>
          </p:cNvSpPr>
          <p:nvPr userDrawn="1"/>
        </p:nvSpPr>
        <p:spPr bwMode="auto">
          <a:xfrm>
            <a:off x="539750" y="4073525"/>
            <a:ext cx="8067675" cy="1803400"/>
          </a:xfrm>
          <a:custGeom>
            <a:avLst/>
            <a:gdLst>
              <a:gd name="T0" fmla="*/ 2540 w 2540"/>
              <a:gd name="T1" fmla="*/ 570 h 570"/>
              <a:gd name="T2" fmla="*/ 2540 w 2540"/>
              <a:gd name="T3" fmla="*/ 305 h 570"/>
              <a:gd name="T4" fmla="*/ 0 w 2540"/>
              <a:gd name="T5" fmla="*/ 0 h 570"/>
              <a:gd name="T6" fmla="*/ 0 w 2540"/>
              <a:gd name="T7" fmla="*/ 570 h 570"/>
              <a:gd name="T8" fmla="*/ 2540 w 2540"/>
              <a:gd name="T9" fmla="*/ 570 h 570"/>
            </a:gdLst>
            <a:ahLst/>
            <a:cxnLst>
              <a:cxn ang="0">
                <a:pos x="T0" y="T1"/>
              </a:cxn>
              <a:cxn ang="0">
                <a:pos x="T2" y="T3"/>
              </a:cxn>
              <a:cxn ang="0">
                <a:pos x="T4" y="T5"/>
              </a:cxn>
              <a:cxn ang="0">
                <a:pos x="T6" y="T7"/>
              </a:cxn>
              <a:cxn ang="0">
                <a:pos x="T8" y="T9"/>
              </a:cxn>
            </a:cxnLst>
            <a:rect l="0" t="0" r="r" b="b"/>
            <a:pathLst>
              <a:path w="2540" h="570">
                <a:moveTo>
                  <a:pt x="2540" y="570"/>
                </a:moveTo>
                <a:cubicBezTo>
                  <a:pt x="2540" y="305"/>
                  <a:pt x="2540" y="305"/>
                  <a:pt x="2540" y="305"/>
                </a:cubicBezTo>
                <a:cubicBezTo>
                  <a:pt x="2540" y="305"/>
                  <a:pt x="834" y="464"/>
                  <a:pt x="0" y="0"/>
                </a:cubicBezTo>
                <a:cubicBezTo>
                  <a:pt x="0" y="570"/>
                  <a:pt x="0" y="570"/>
                  <a:pt x="0" y="570"/>
                </a:cubicBezTo>
                <a:lnTo>
                  <a:pt x="2540" y="570"/>
                </a:lnTo>
                <a:close/>
              </a:path>
            </a:pathLst>
          </a:custGeom>
          <a:solidFill>
            <a:srgbClr val="78BCE8">
              <a:alpha val="74902"/>
            </a:srgbClr>
          </a:solidFill>
          <a:ln>
            <a:noFill/>
          </a:ln>
        </p:spPr>
        <p:txBody>
          <a:bodyPr vert="horz" wrap="square" lIns="91440" tIns="45720" rIns="91440" bIns="45720" numCol="1" anchor="t" anchorCtr="0" compatLnSpc="1">
            <a:prstTxWarp prst="textNoShape">
              <a:avLst/>
            </a:prstTxWarp>
          </a:bodyPr>
          <a:lstStyle/>
          <a:p>
            <a:endParaRPr lang="de-DE"/>
          </a:p>
        </p:txBody>
      </p:sp>
      <p:sp>
        <p:nvSpPr>
          <p:cNvPr id="2" name="Titel 1"/>
          <p:cNvSpPr>
            <a:spLocks noGrp="1"/>
          </p:cNvSpPr>
          <p:nvPr>
            <p:ph type="ctrTitle"/>
          </p:nvPr>
        </p:nvSpPr>
        <p:spPr>
          <a:xfrm>
            <a:off x="900113" y="1730251"/>
            <a:ext cx="7416304" cy="834653"/>
          </a:xfrm>
        </p:spPr>
        <p:txBody>
          <a:bodyPr/>
          <a:lstStyle>
            <a:lvl1pPr>
              <a:defRPr sz="2600" cap="all" baseline="0">
                <a:solidFill>
                  <a:schemeClr val="bg1"/>
                </a:solidFill>
              </a:defRPr>
            </a:lvl1pPr>
          </a:lstStyle>
          <a:p>
            <a:r>
              <a:rPr lang="en-GB"/>
              <a:t>Click to edit Master title style</a:t>
            </a:r>
            <a:endParaRPr lang="de-DE" dirty="0"/>
          </a:p>
        </p:txBody>
      </p:sp>
      <p:sp>
        <p:nvSpPr>
          <p:cNvPr id="3" name="Untertitel 2"/>
          <p:cNvSpPr>
            <a:spLocks noGrp="1"/>
          </p:cNvSpPr>
          <p:nvPr>
            <p:ph type="subTitle" idx="1"/>
          </p:nvPr>
        </p:nvSpPr>
        <p:spPr>
          <a:xfrm>
            <a:off x="900113" y="2600908"/>
            <a:ext cx="7416303" cy="612068"/>
          </a:xfrm>
        </p:spPr>
        <p:txBody>
          <a:bodyPr/>
          <a:lstStyle>
            <a:lvl1pPr marL="0" indent="0" algn="l">
              <a:buNone/>
              <a:defRPr sz="20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de-DE" dirty="0"/>
          </a:p>
        </p:txBody>
      </p:sp>
      <p:sp>
        <p:nvSpPr>
          <p:cNvPr id="9" name="Textplatzhalter 8"/>
          <p:cNvSpPr>
            <a:spLocks noGrp="1"/>
          </p:cNvSpPr>
          <p:nvPr>
            <p:ph type="body" sz="quarter" idx="10" hasCustomPrompt="1"/>
          </p:nvPr>
        </p:nvSpPr>
        <p:spPr>
          <a:xfrm>
            <a:off x="900113" y="1182713"/>
            <a:ext cx="4967288" cy="410083"/>
          </a:xfrm>
        </p:spPr>
        <p:txBody>
          <a:bodyPr/>
          <a:lstStyle>
            <a:lvl1pPr marL="0" indent="0">
              <a:buNone/>
              <a:defRPr b="1">
                <a:solidFill>
                  <a:schemeClr val="bg1"/>
                </a:solidFill>
              </a:defRPr>
            </a:lvl1pPr>
          </a:lstStyle>
          <a:p>
            <a:pPr lvl="0"/>
            <a:r>
              <a:rPr lang="de-DE" dirty="0"/>
              <a:t>Name / Autor</a:t>
            </a:r>
          </a:p>
        </p:txBody>
      </p:sp>
      <p:sp>
        <p:nvSpPr>
          <p:cNvPr id="10" name="Textplatzhalter 8"/>
          <p:cNvSpPr>
            <a:spLocks noGrp="1"/>
          </p:cNvSpPr>
          <p:nvPr>
            <p:ph type="body" sz="quarter" idx="11" hasCustomPrompt="1"/>
          </p:nvPr>
        </p:nvSpPr>
        <p:spPr>
          <a:xfrm>
            <a:off x="900112" y="5179157"/>
            <a:ext cx="7452307" cy="410083"/>
          </a:xfrm>
        </p:spPr>
        <p:txBody>
          <a:bodyPr anchor="b"/>
          <a:lstStyle>
            <a:lvl1pPr marL="0" indent="0">
              <a:buNone/>
              <a:defRPr b="1">
                <a:solidFill>
                  <a:schemeClr val="bg1"/>
                </a:solidFill>
              </a:defRPr>
            </a:lvl1pPr>
          </a:lstStyle>
          <a:p>
            <a:pPr lvl="0"/>
            <a:r>
              <a:rPr lang="de-DE" dirty="0"/>
              <a:t>Hamburg, Datum</a:t>
            </a:r>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89647" y="262127"/>
            <a:ext cx="1152146" cy="1152146"/>
          </a:xfrm>
          <a:prstGeom prst="rect">
            <a:avLst/>
          </a:prstGeom>
        </p:spPr>
      </p:pic>
      <p:sp>
        <p:nvSpPr>
          <p:cNvPr id="15" name="Rechteck 14"/>
          <p:cNvSpPr/>
          <p:nvPr userDrawn="1"/>
        </p:nvSpPr>
        <p:spPr>
          <a:xfrm>
            <a:off x="539750" y="6021288"/>
            <a:ext cx="8064500" cy="5760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496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2" name="Titel 1"/>
          <p:cNvSpPr>
            <a:spLocks noGrp="1"/>
          </p:cNvSpPr>
          <p:nvPr>
            <p:ph type="title"/>
          </p:nvPr>
        </p:nvSpPr>
        <p:spPr>
          <a:xfrm>
            <a:off x="539750" y="930146"/>
            <a:ext cx="5327650" cy="842670"/>
          </a:xfrm>
        </p:spPr>
        <p:txBody>
          <a:bodyPr/>
          <a:lstStyle/>
          <a:p>
            <a:r>
              <a:rPr lang="en-GB"/>
              <a:t>Click to edit Master title style</a:t>
            </a:r>
            <a:endParaRPr lang="de-DE" dirty="0"/>
          </a:p>
        </p:txBody>
      </p:sp>
      <p:sp>
        <p:nvSpPr>
          <p:cNvPr id="3" name="Inhaltsplatzhalter 2"/>
          <p:cNvSpPr>
            <a:spLocks noGrp="1"/>
          </p:cNvSpPr>
          <p:nvPr>
            <p:ph idx="1"/>
          </p:nvPr>
        </p:nvSpPr>
        <p:spPr>
          <a:xfrm>
            <a:off x="539750" y="1952625"/>
            <a:ext cx="5327650" cy="33480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8"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
        <p:nvSpPr>
          <p:cNvPr id="9" name="Fußzeilenplatzhalter 8"/>
          <p:cNvSpPr>
            <a:spLocks noGrp="1"/>
          </p:cNvSpPr>
          <p:nvPr>
            <p:ph type="ftr" sz="quarter" idx="14"/>
          </p:nvPr>
        </p:nvSpPr>
        <p:spPr/>
        <p:txBody>
          <a:bodyPr/>
          <a:lstStyle/>
          <a:p>
            <a:r>
              <a:rPr lang="de-DE"/>
              <a:t>Titel, Autor, Datum</a:t>
            </a:r>
            <a:endParaRPr lang="de-DE" dirty="0"/>
          </a:p>
        </p:txBody>
      </p:sp>
      <p:sp>
        <p:nvSpPr>
          <p:cNvPr id="10" name="Foliennummernplatzhalter 9"/>
          <p:cNvSpPr>
            <a:spLocks noGrp="1"/>
          </p:cNvSpPr>
          <p:nvPr>
            <p:ph type="sldNum" sz="quarter" idx="15"/>
          </p:nvPr>
        </p:nvSpPr>
        <p:spPr/>
        <p:txBody>
          <a:bodyPr/>
          <a:lstStyle/>
          <a:p>
            <a:fld id="{EF3FA824-E694-4A4C-A1CC-5B874FCE8701}" type="slidenum">
              <a:rPr lang="de-DE" smtClean="0"/>
              <a:pPr/>
              <a:t>‹#›</a:t>
            </a:fld>
            <a:endParaRPr lang="de-DE" dirty="0"/>
          </a:p>
        </p:txBody>
      </p:sp>
      <p:sp>
        <p:nvSpPr>
          <p:cNvPr id="5" name="Bildplatzhalter 4"/>
          <p:cNvSpPr>
            <a:spLocks noGrp="1"/>
          </p:cNvSpPr>
          <p:nvPr>
            <p:ph type="pic" sz="quarter" idx="16"/>
          </p:nvPr>
        </p:nvSpPr>
        <p:spPr>
          <a:xfrm>
            <a:off x="6119813" y="1016000"/>
            <a:ext cx="2484437" cy="4284664"/>
          </a:xfrm>
          <a:solidFill>
            <a:schemeClr val="bg1">
              <a:lumMod val="95000"/>
            </a:schemeClr>
          </a:solidFill>
          <a:ln>
            <a:noFill/>
          </a:ln>
        </p:spPr>
        <p:txBody>
          <a:bodyPr anchor="ctr"/>
          <a:lstStyle>
            <a:lvl1pPr marL="0" indent="0" algn="ctr">
              <a:buNone/>
              <a:defRPr/>
            </a:lvl1pPr>
          </a:lstStyle>
          <a:p>
            <a:r>
              <a:rPr lang="en-GB"/>
              <a:t>Click icon to add picture</a:t>
            </a:r>
            <a:endParaRPr lang="de-DE"/>
          </a:p>
        </p:txBody>
      </p:sp>
    </p:spTree>
    <p:extLst>
      <p:ext uri="{BB962C8B-B14F-4D97-AF65-F5344CB8AC3E}">
        <p14:creationId xmlns:p14="http://schemas.microsoft.com/office/powerpoint/2010/main" val="18415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sp>
        <p:nvSpPr>
          <p:cNvPr id="2" name="Titel 1"/>
          <p:cNvSpPr>
            <a:spLocks noGrp="1"/>
          </p:cNvSpPr>
          <p:nvPr>
            <p:ph type="title"/>
          </p:nvPr>
        </p:nvSpPr>
        <p:spPr>
          <a:xfrm>
            <a:off x="539750" y="930146"/>
            <a:ext cx="8064500" cy="446626"/>
          </a:xfrm>
        </p:spPr>
        <p:txBody>
          <a:bodyPr/>
          <a:lstStyle/>
          <a:p>
            <a:r>
              <a:rPr lang="en-GB"/>
              <a:t>Click to edit Master title style</a:t>
            </a:r>
            <a:endParaRPr lang="de-DE" dirty="0"/>
          </a:p>
        </p:txBody>
      </p:sp>
      <p:sp>
        <p:nvSpPr>
          <p:cNvPr id="4" name="Fußzeilenplatzhalter 3"/>
          <p:cNvSpPr>
            <a:spLocks noGrp="1"/>
          </p:cNvSpPr>
          <p:nvPr>
            <p:ph type="ftr" sz="quarter" idx="11"/>
          </p:nvPr>
        </p:nvSpPr>
        <p:spPr/>
        <p:txBody>
          <a:bodyPr/>
          <a:lstStyle/>
          <a:p>
            <a:r>
              <a:rPr lang="de-DE"/>
              <a:t>Titel, Autor, Datum</a:t>
            </a:r>
          </a:p>
        </p:txBody>
      </p:sp>
      <p:sp>
        <p:nvSpPr>
          <p:cNvPr id="5" name="Foliennummernplatzhalter 4"/>
          <p:cNvSpPr>
            <a:spLocks noGrp="1"/>
          </p:cNvSpPr>
          <p:nvPr>
            <p:ph type="sldNum" sz="quarter" idx="12"/>
          </p:nvPr>
        </p:nvSpPr>
        <p:spPr/>
        <p:txBody>
          <a:bodyPr/>
          <a:lstStyle/>
          <a:p>
            <a:fld id="{EF3FA824-E694-4A4C-A1CC-5B874FCE8701}" type="slidenum">
              <a:rPr lang="de-DE" smtClean="0"/>
              <a:t>‹#›</a:t>
            </a:fld>
            <a:endParaRPr lang="de-DE"/>
          </a:p>
        </p:txBody>
      </p:sp>
      <p:sp>
        <p:nvSpPr>
          <p:cNvPr id="7" name="Bildplatzhalter 4"/>
          <p:cNvSpPr>
            <a:spLocks noGrp="1"/>
          </p:cNvSpPr>
          <p:nvPr>
            <p:ph type="pic" sz="quarter" idx="16"/>
          </p:nvPr>
        </p:nvSpPr>
        <p:spPr>
          <a:xfrm>
            <a:off x="6119813" y="1448780"/>
            <a:ext cx="2484437" cy="3851884"/>
          </a:xfrm>
          <a:solidFill>
            <a:schemeClr val="bg1">
              <a:lumMod val="95000"/>
            </a:schemeClr>
          </a:solidFill>
          <a:ln>
            <a:noFill/>
          </a:ln>
        </p:spPr>
        <p:txBody>
          <a:bodyPr anchor="ctr"/>
          <a:lstStyle>
            <a:lvl1pPr marL="0" indent="0" algn="ctr">
              <a:buNone/>
              <a:defRPr/>
            </a:lvl1pPr>
          </a:lstStyle>
          <a:p>
            <a:r>
              <a:rPr lang="en-GB"/>
              <a:t>Click icon to add picture</a:t>
            </a:r>
            <a:endParaRPr lang="de-DE"/>
          </a:p>
        </p:txBody>
      </p:sp>
      <p:sp>
        <p:nvSpPr>
          <p:cNvPr id="8" name="Bildplatzhalter 4"/>
          <p:cNvSpPr>
            <a:spLocks noGrp="1"/>
          </p:cNvSpPr>
          <p:nvPr>
            <p:ph type="pic" sz="quarter" idx="17"/>
          </p:nvPr>
        </p:nvSpPr>
        <p:spPr>
          <a:xfrm>
            <a:off x="539750" y="1448780"/>
            <a:ext cx="5400402" cy="3851884"/>
          </a:xfrm>
          <a:solidFill>
            <a:schemeClr val="bg1">
              <a:lumMod val="95000"/>
            </a:schemeClr>
          </a:solidFill>
          <a:ln>
            <a:noFill/>
          </a:ln>
        </p:spPr>
        <p:txBody>
          <a:bodyPr anchor="ctr"/>
          <a:lstStyle>
            <a:lvl1pPr marL="0" indent="0" algn="ctr">
              <a:buNone/>
              <a:defRPr/>
            </a:lvl1pPr>
          </a:lstStyle>
          <a:p>
            <a:r>
              <a:rPr lang="en-GB"/>
              <a:t>Click icon to add picture</a:t>
            </a:r>
            <a:endParaRPr lang="de-DE"/>
          </a:p>
        </p:txBody>
      </p:sp>
      <p:sp>
        <p:nvSpPr>
          <p:cNvPr id="9"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
        <p:nvSpPr>
          <p:cNvPr id="11" name="Textplatzhalter 10"/>
          <p:cNvSpPr>
            <a:spLocks noGrp="1"/>
          </p:cNvSpPr>
          <p:nvPr>
            <p:ph type="body" sz="quarter" idx="18" hasCustomPrompt="1"/>
          </p:nvPr>
        </p:nvSpPr>
        <p:spPr>
          <a:xfrm>
            <a:off x="555960" y="5418100"/>
            <a:ext cx="6572324" cy="495176"/>
          </a:xfrm>
        </p:spPr>
        <p:txBody>
          <a:bodyPr/>
          <a:lstStyle>
            <a:lvl1pPr marL="0" indent="0">
              <a:buNone/>
              <a:defRPr b="1">
                <a:solidFill>
                  <a:schemeClr val="tx1"/>
                </a:solidFill>
              </a:defRPr>
            </a:lvl1pPr>
          </a:lstStyle>
          <a:p>
            <a:pPr lvl="0"/>
            <a:r>
              <a:rPr lang="de-DE" dirty="0"/>
              <a:t>Bildunterschrift</a:t>
            </a:r>
          </a:p>
        </p:txBody>
      </p:sp>
    </p:spTree>
    <p:extLst>
      <p:ext uri="{BB962C8B-B14F-4D97-AF65-F5344CB8AC3E}">
        <p14:creationId xmlns:p14="http://schemas.microsoft.com/office/powerpoint/2010/main" val="26949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Bild">
    <p:spTree>
      <p:nvGrpSpPr>
        <p:cNvPr id="1" name=""/>
        <p:cNvGrpSpPr/>
        <p:nvPr/>
      </p:nvGrpSpPr>
      <p:grpSpPr>
        <a:xfrm>
          <a:off x="0" y="0"/>
          <a:ext cx="0" cy="0"/>
          <a:chOff x="0" y="0"/>
          <a:chExt cx="0" cy="0"/>
        </a:xfrm>
      </p:grpSpPr>
      <p:sp>
        <p:nvSpPr>
          <p:cNvPr id="8" name="Bildplatzhalter 4"/>
          <p:cNvSpPr>
            <a:spLocks noGrp="1"/>
          </p:cNvSpPr>
          <p:nvPr>
            <p:ph type="pic" sz="quarter" idx="17"/>
          </p:nvPr>
        </p:nvSpPr>
        <p:spPr>
          <a:xfrm>
            <a:off x="539750" y="1448780"/>
            <a:ext cx="8064500" cy="4566258"/>
          </a:xfrm>
          <a:custGeom>
            <a:avLst/>
            <a:gdLst/>
            <a:ahLst/>
            <a:cxnLst/>
            <a:rect l="l" t="t" r="r" b="b"/>
            <a:pathLst>
              <a:path w="8064500" h="4566258">
                <a:moveTo>
                  <a:pt x="0" y="0"/>
                </a:moveTo>
                <a:lnTo>
                  <a:pt x="8064500" y="0"/>
                </a:lnTo>
                <a:lnTo>
                  <a:pt x="8064500" y="4566258"/>
                </a:lnTo>
                <a:lnTo>
                  <a:pt x="7695420" y="4566258"/>
                </a:lnTo>
                <a:lnTo>
                  <a:pt x="7695961" y="4560892"/>
                </a:lnTo>
                <a:cubicBezTo>
                  <a:pt x="7695961" y="4300782"/>
                  <a:pt x="7485100" y="4089921"/>
                  <a:pt x="7224990" y="4089921"/>
                </a:cubicBezTo>
                <a:cubicBezTo>
                  <a:pt x="6964880" y="4089921"/>
                  <a:pt x="6754019" y="4300782"/>
                  <a:pt x="6754019" y="4560892"/>
                </a:cubicBezTo>
                <a:cubicBezTo>
                  <a:pt x="6754019" y="4562685"/>
                  <a:pt x="6754029" y="4564476"/>
                  <a:pt x="6754560" y="4566258"/>
                </a:cubicBezTo>
                <a:lnTo>
                  <a:pt x="0" y="4566258"/>
                </a:lnTo>
                <a:close/>
              </a:path>
            </a:pathLst>
          </a:custGeom>
          <a:solidFill>
            <a:schemeClr val="bg1">
              <a:lumMod val="95000"/>
            </a:schemeClr>
          </a:solidFill>
          <a:ln>
            <a:noFill/>
          </a:ln>
        </p:spPr>
        <p:txBody>
          <a:bodyPr anchor="ctr"/>
          <a:lstStyle>
            <a:lvl1pPr marL="0" indent="0" algn="ctr">
              <a:buNone/>
              <a:defRPr/>
            </a:lvl1pPr>
          </a:lstStyle>
          <a:p>
            <a:r>
              <a:rPr lang="en-GB"/>
              <a:t>Click icon to add picture</a:t>
            </a:r>
            <a:endParaRPr lang="de-DE"/>
          </a:p>
        </p:txBody>
      </p:sp>
      <p:sp>
        <p:nvSpPr>
          <p:cNvPr id="2" name="Titel 1"/>
          <p:cNvSpPr>
            <a:spLocks noGrp="1"/>
          </p:cNvSpPr>
          <p:nvPr>
            <p:ph type="title"/>
          </p:nvPr>
        </p:nvSpPr>
        <p:spPr>
          <a:xfrm>
            <a:off x="539750" y="930146"/>
            <a:ext cx="8064500" cy="446626"/>
          </a:xfrm>
        </p:spPr>
        <p:txBody>
          <a:bodyPr/>
          <a:lstStyle/>
          <a:p>
            <a:r>
              <a:rPr lang="en-GB"/>
              <a:t>Click to edit Master title style</a:t>
            </a:r>
            <a:endParaRPr lang="de-DE" dirty="0"/>
          </a:p>
        </p:txBody>
      </p:sp>
      <p:sp>
        <p:nvSpPr>
          <p:cNvPr id="4" name="Fußzeilenplatzhalter 3"/>
          <p:cNvSpPr>
            <a:spLocks noGrp="1"/>
          </p:cNvSpPr>
          <p:nvPr>
            <p:ph type="ftr" sz="quarter" idx="11"/>
          </p:nvPr>
        </p:nvSpPr>
        <p:spPr/>
        <p:txBody>
          <a:bodyPr/>
          <a:lstStyle/>
          <a:p>
            <a:r>
              <a:rPr lang="de-DE"/>
              <a:t>Titel, Autor, Datum</a:t>
            </a:r>
          </a:p>
        </p:txBody>
      </p:sp>
      <p:sp>
        <p:nvSpPr>
          <p:cNvPr id="5" name="Foliennummernplatzhalter 4"/>
          <p:cNvSpPr>
            <a:spLocks noGrp="1"/>
          </p:cNvSpPr>
          <p:nvPr>
            <p:ph type="sldNum" sz="quarter" idx="12"/>
          </p:nvPr>
        </p:nvSpPr>
        <p:spPr/>
        <p:txBody>
          <a:bodyPr/>
          <a:lstStyle/>
          <a:p>
            <a:fld id="{EF3FA824-E694-4A4C-A1CC-5B874FCE8701}" type="slidenum">
              <a:rPr lang="de-DE" smtClean="0"/>
              <a:t>‹#›</a:t>
            </a:fld>
            <a:endParaRPr lang="de-DE"/>
          </a:p>
        </p:txBody>
      </p:sp>
      <p:sp>
        <p:nvSpPr>
          <p:cNvPr id="9"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Tree>
    <p:extLst>
      <p:ext uri="{BB962C8B-B14F-4D97-AF65-F5344CB8AC3E}">
        <p14:creationId xmlns:p14="http://schemas.microsoft.com/office/powerpoint/2010/main" val="139191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Click to edit Master title style</a:t>
            </a:r>
            <a:endParaRPr lang="de-DE"/>
          </a:p>
        </p:txBody>
      </p:sp>
      <p:sp>
        <p:nvSpPr>
          <p:cNvPr id="4" name="Fußzeilenplatzhalter 3"/>
          <p:cNvSpPr>
            <a:spLocks noGrp="1"/>
          </p:cNvSpPr>
          <p:nvPr>
            <p:ph type="ftr" sz="quarter" idx="11"/>
          </p:nvPr>
        </p:nvSpPr>
        <p:spPr/>
        <p:txBody>
          <a:bodyPr/>
          <a:lstStyle/>
          <a:p>
            <a:r>
              <a:rPr lang="de-DE"/>
              <a:t>Titel, Autor, Datum</a:t>
            </a:r>
          </a:p>
        </p:txBody>
      </p:sp>
      <p:sp>
        <p:nvSpPr>
          <p:cNvPr id="5" name="Foliennummernplatzhalter 4"/>
          <p:cNvSpPr>
            <a:spLocks noGrp="1"/>
          </p:cNvSpPr>
          <p:nvPr>
            <p:ph type="sldNum" sz="quarter" idx="12"/>
          </p:nvPr>
        </p:nvSpPr>
        <p:spPr/>
        <p:txBody>
          <a:bodyPr/>
          <a:lstStyle/>
          <a:p>
            <a:fld id="{EF3FA824-E694-4A4C-A1CC-5B874FCE8701}" type="slidenum">
              <a:rPr lang="de-DE" smtClean="0"/>
              <a:t>‹#›</a:t>
            </a:fld>
            <a:endParaRPr lang="de-DE"/>
          </a:p>
        </p:txBody>
      </p:sp>
      <p:sp>
        <p:nvSpPr>
          <p:cNvPr id="6"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Tree>
    <p:extLst>
      <p:ext uri="{BB962C8B-B14F-4D97-AF65-F5344CB8AC3E}">
        <p14:creationId xmlns:p14="http://schemas.microsoft.com/office/powerpoint/2010/main" val="96616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de-DE"/>
              <a:t>Titel, Autor, Datum</a:t>
            </a:r>
          </a:p>
        </p:txBody>
      </p:sp>
      <p:sp>
        <p:nvSpPr>
          <p:cNvPr id="4" name="Foliennummernplatzhalter 3"/>
          <p:cNvSpPr>
            <a:spLocks noGrp="1"/>
          </p:cNvSpPr>
          <p:nvPr>
            <p:ph type="sldNum" sz="quarter" idx="12"/>
          </p:nvPr>
        </p:nvSpPr>
        <p:spPr/>
        <p:txBody>
          <a:bodyPr/>
          <a:lstStyle/>
          <a:p>
            <a:fld id="{EF3FA824-E694-4A4C-A1CC-5B874FCE8701}" type="slidenum">
              <a:rPr lang="de-DE" smtClean="0"/>
              <a:t>‹#›</a:t>
            </a:fld>
            <a:endParaRPr lang="de-DE"/>
          </a:p>
        </p:txBody>
      </p:sp>
      <p:sp>
        <p:nvSpPr>
          <p:cNvPr id="5" name="Textplatzhalter 7"/>
          <p:cNvSpPr>
            <a:spLocks noGrp="1"/>
          </p:cNvSpPr>
          <p:nvPr>
            <p:ph type="body" sz="quarter" idx="13" hasCustomPrompt="1"/>
          </p:nvPr>
        </p:nvSpPr>
        <p:spPr>
          <a:xfrm>
            <a:off x="539750" y="260648"/>
            <a:ext cx="7308614" cy="302454"/>
          </a:xfrm>
        </p:spPr>
        <p:txBody>
          <a:bodyPr anchor="b"/>
          <a:lstStyle>
            <a:lvl1pPr marL="0" indent="0">
              <a:buNone/>
              <a:defRPr sz="1400" b="1" cap="all" spc="180" baseline="0">
                <a:solidFill>
                  <a:schemeClr val="tx1"/>
                </a:solidFill>
              </a:defRPr>
            </a:lvl1pPr>
          </a:lstStyle>
          <a:p>
            <a:pPr lvl="0"/>
            <a:r>
              <a:rPr lang="de-DE" dirty="0"/>
              <a:t>Kapitel</a:t>
            </a:r>
          </a:p>
        </p:txBody>
      </p:sp>
    </p:spTree>
    <p:extLst>
      <p:ext uri="{BB962C8B-B14F-4D97-AF65-F5344CB8AC3E}">
        <p14:creationId xmlns:p14="http://schemas.microsoft.com/office/powerpoint/2010/main" val="34682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39750" y="5537835"/>
            <a:ext cx="8064500" cy="1042418"/>
          </a:xfrm>
          <a:prstGeom prst="rect">
            <a:avLst/>
          </a:prstGeom>
        </p:spPr>
      </p:pic>
      <p:sp>
        <p:nvSpPr>
          <p:cNvPr id="2" name="Titelplatzhalter 1"/>
          <p:cNvSpPr>
            <a:spLocks noGrp="1"/>
          </p:cNvSpPr>
          <p:nvPr>
            <p:ph type="title"/>
          </p:nvPr>
        </p:nvSpPr>
        <p:spPr>
          <a:xfrm>
            <a:off x="539750" y="930146"/>
            <a:ext cx="8064500" cy="84267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539750" y="1952625"/>
            <a:ext cx="8064500" cy="3348038"/>
          </a:xfrm>
          <a:prstGeom prst="rect">
            <a:avLst/>
          </a:prstGeom>
        </p:spPr>
        <p:txBody>
          <a:bodyPr vert="horz" lIns="0" tIns="0" rIns="0" bIns="0" rtlCol="0" anchor="t" anchorCtr="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755576" y="6057293"/>
            <a:ext cx="6264696" cy="446658"/>
          </a:xfrm>
          <a:prstGeom prst="rect">
            <a:avLst/>
          </a:prstGeom>
        </p:spPr>
        <p:txBody>
          <a:bodyPr vert="horz" wrap="square" lIns="0" tIns="0" rIns="0" bIns="0" rtlCol="0" anchor="ctr" anchorCtr="0">
            <a:noAutofit/>
          </a:bodyPr>
          <a:lstStyle>
            <a:lvl1pPr algn="l">
              <a:defRPr sz="1000" b="1">
                <a:solidFill>
                  <a:schemeClr val="bg1"/>
                </a:solidFill>
              </a:defRPr>
            </a:lvl1pPr>
          </a:lstStyle>
          <a:p>
            <a:r>
              <a:rPr lang="de-DE"/>
              <a:t>Titel, Autor, Datum</a:t>
            </a:r>
            <a:endParaRPr lang="de-DE" dirty="0"/>
          </a:p>
        </p:txBody>
      </p:sp>
      <p:sp>
        <p:nvSpPr>
          <p:cNvPr id="6" name="Foliennummernplatzhalter 5"/>
          <p:cNvSpPr>
            <a:spLocks noGrp="1"/>
          </p:cNvSpPr>
          <p:nvPr>
            <p:ph type="sldNum" sz="quarter" idx="4"/>
          </p:nvPr>
        </p:nvSpPr>
        <p:spPr>
          <a:xfrm>
            <a:off x="7884368" y="259200"/>
            <a:ext cx="719882" cy="302400"/>
          </a:xfrm>
          <a:prstGeom prst="rect">
            <a:avLst/>
          </a:prstGeom>
        </p:spPr>
        <p:txBody>
          <a:bodyPr vert="horz" lIns="0" tIns="0" rIns="0" bIns="0" rtlCol="0" anchor="b" anchorCtr="0">
            <a:noAutofit/>
          </a:bodyPr>
          <a:lstStyle>
            <a:lvl1pPr algn="r">
              <a:defRPr sz="1400" b="1">
                <a:solidFill>
                  <a:schemeClr val="tx1"/>
                </a:solidFill>
              </a:defRPr>
            </a:lvl1pPr>
          </a:lstStyle>
          <a:p>
            <a:fld id="{EF3FA824-E694-4A4C-A1CC-5B874FCE8701}" type="slidenum">
              <a:rPr lang="de-DE" smtClean="0"/>
              <a:pPr/>
              <a:t>‹#›</a:t>
            </a:fld>
            <a:endParaRPr lang="de-DE" dirty="0"/>
          </a:p>
        </p:txBody>
      </p:sp>
      <p:cxnSp>
        <p:nvCxnSpPr>
          <p:cNvPr id="9" name="Gerade Verbindung 8"/>
          <p:cNvCxnSpPr/>
          <p:nvPr userDrawn="1"/>
        </p:nvCxnSpPr>
        <p:spPr>
          <a:xfrm>
            <a:off x="539750" y="658788"/>
            <a:ext cx="80645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493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6" r:id="rId4"/>
    <p:sldLayoutId id="2147483657" r:id="rId5"/>
    <p:sldLayoutId id="2147483658" r:id="rId6"/>
    <p:sldLayoutId id="2147483654" r:id="rId7"/>
    <p:sldLayoutId id="2147483655" r:id="rId8"/>
  </p:sldLayoutIdLst>
  <p:hf hd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182563" indent="-18256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1pPr>
      <a:lvl2pPr marL="449263" indent="-18256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2pPr>
      <a:lvl3pPr marL="808038" indent="-18256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3pPr>
      <a:lvl4pPr marL="1165225" indent="-18256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4pPr>
      <a:lvl5pPr marL="1524000" indent="-182563" algn="l" defTabSz="914400" rtl="0" eaLnBrk="1" latinLnBrk="0" hangingPunct="1">
        <a:spcBef>
          <a:spcPts val="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video.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verleaf.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mpimet.mpg.de/projects/cdo/wiki/Cdo#Documentation" TargetMode="External"/><Relationship Id="rId7" Type="http://schemas.openxmlformats.org/officeDocument/2006/relationships/hyperlink" Target="https://www.dkrz.de/up/services/analysis/visualization/sw/paravie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iss.nasa.gov/tools/panoply/" TargetMode="External"/><Relationship Id="rId5" Type="http://schemas.openxmlformats.org/officeDocument/2006/relationships/hyperlink" Target="http://meteora.ucsd.edu/~pierce/ncview_home_page.html" TargetMode="External"/><Relationship Id="rId4" Type="http://schemas.openxmlformats.org/officeDocument/2006/relationships/hyperlink" Target="http://nco.sourceforge.n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products/matlab.html" TargetMode="External"/><Relationship Id="rId7" Type="http://schemas.openxmlformats.org/officeDocument/2006/relationships/hyperlink" Target="https://jupyter.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r-project.org/" TargetMode="External"/><Relationship Id="rId4" Type="http://schemas.openxmlformats.org/officeDocument/2006/relationships/hyperlink" Target="https://julialang.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Software </a:t>
            </a:r>
            <a:r>
              <a:rPr lang="de-DE" dirty="0" err="1"/>
              <a:t>used</a:t>
            </a:r>
            <a:r>
              <a:rPr lang="de-DE" dirty="0"/>
              <a:t> in TRR181</a:t>
            </a:r>
          </a:p>
        </p:txBody>
      </p:sp>
      <p:sp>
        <p:nvSpPr>
          <p:cNvPr id="3" name="Untertitel 2"/>
          <p:cNvSpPr>
            <a:spLocks noGrp="1"/>
          </p:cNvSpPr>
          <p:nvPr>
            <p:ph type="subTitle" idx="1"/>
          </p:nvPr>
        </p:nvSpPr>
        <p:spPr/>
        <p:txBody>
          <a:bodyPr/>
          <a:lstStyle/>
          <a:p>
            <a:r>
              <a:rPr lang="de-DE" dirty="0"/>
              <a:t>Things </a:t>
            </a:r>
            <a:r>
              <a:rPr lang="de-DE" dirty="0" err="1"/>
              <a:t>that</a:t>
            </a:r>
            <a:r>
              <a:rPr lang="de-DE" dirty="0"/>
              <a:t> will </a:t>
            </a:r>
            <a:r>
              <a:rPr lang="de-DE" dirty="0" err="1"/>
              <a:t>make</a:t>
            </a:r>
            <a:r>
              <a:rPr lang="de-DE" dirty="0"/>
              <a:t> </a:t>
            </a:r>
            <a:r>
              <a:rPr lang="de-DE" dirty="0" err="1"/>
              <a:t>your</a:t>
            </a:r>
            <a:r>
              <a:rPr lang="de-DE" dirty="0"/>
              <a:t> </a:t>
            </a:r>
            <a:r>
              <a:rPr lang="de-DE" dirty="0" err="1"/>
              <a:t>life</a:t>
            </a:r>
            <a:r>
              <a:rPr lang="de-DE" dirty="0"/>
              <a:t> </a:t>
            </a:r>
            <a:r>
              <a:rPr lang="de-DE" dirty="0" err="1"/>
              <a:t>easier</a:t>
            </a:r>
            <a:r>
              <a:rPr lang="de-DE" dirty="0"/>
              <a:t> </a:t>
            </a:r>
          </a:p>
        </p:txBody>
      </p:sp>
      <p:sp>
        <p:nvSpPr>
          <p:cNvPr id="4" name="Textplatzhalter 3"/>
          <p:cNvSpPr>
            <a:spLocks noGrp="1"/>
          </p:cNvSpPr>
          <p:nvPr>
            <p:ph type="body" sz="quarter" idx="10"/>
          </p:nvPr>
        </p:nvSpPr>
        <p:spPr/>
        <p:txBody>
          <a:bodyPr/>
          <a:lstStyle/>
          <a:p>
            <a:r>
              <a:rPr lang="de-DE" dirty="0"/>
              <a:t>Nikolay </a:t>
            </a:r>
            <a:r>
              <a:rPr lang="de-DE" dirty="0" err="1"/>
              <a:t>Koldunov</a:t>
            </a:r>
            <a:endParaRPr lang="de-DE" dirty="0"/>
          </a:p>
        </p:txBody>
      </p:sp>
      <p:sp>
        <p:nvSpPr>
          <p:cNvPr id="5" name="Textplatzhalter 4"/>
          <p:cNvSpPr>
            <a:spLocks noGrp="1"/>
          </p:cNvSpPr>
          <p:nvPr>
            <p:ph type="body" sz="quarter" idx="11"/>
          </p:nvPr>
        </p:nvSpPr>
        <p:spPr/>
        <p:txBody>
          <a:bodyPr/>
          <a:lstStyle/>
          <a:p>
            <a:r>
              <a:rPr lang="de-DE" dirty="0"/>
              <a:t>Bremerhaven, 11.03.2021</a:t>
            </a:r>
          </a:p>
        </p:txBody>
      </p:sp>
      <p:sp>
        <p:nvSpPr>
          <p:cNvPr id="6" name="Untertitel 2">
            <a:extLst>
              <a:ext uri="{FF2B5EF4-FFF2-40B4-BE49-F238E27FC236}">
                <a16:creationId xmlns:a16="http://schemas.microsoft.com/office/drawing/2014/main" id="{6C2DA0F6-BAB2-2648-B2A3-C2F9C2C828D9}"/>
              </a:ext>
            </a:extLst>
          </p:cNvPr>
          <p:cNvSpPr txBox="1">
            <a:spLocks/>
          </p:cNvSpPr>
          <p:nvPr/>
        </p:nvSpPr>
        <p:spPr>
          <a:xfrm>
            <a:off x="900112" y="3027661"/>
            <a:ext cx="7416303" cy="648072"/>
          </a:xfrm>
          <a:prstGeom prst="rect">
            <a:avLst/>
          </a:prstGeom>
        </p:spPr>
        <p:txBody>
          <a:bodyPr vert="horz" lIns="0" tIns="0" rIns="0" bIns="0" rtlCol="0" anchor="t" anchorCtr="0">
            <a:noAutofit/>
          </a:bodyPr>
          <a:lstStyle>
            <a:lvl1pPr marL="0" indent="0" algn="l" defTabSz="914400" rtl="0" eaLnBrk="1" latinLnBrk="0" hangingPunct="1">
              <a:spcBef>
                <a:spcPts val="0"/>
              </a:spcBef>
              <a:buFont typeface="Arial" panose="020B0604020202020204" pitchFamily="34" charset="0"/>
              <a:buNone/>
              <a:defRPr sz="2000" kern="1200" cap="all" baseline="0">
                <a:solidFill>
                  <a:schemeClr val="bg1"/>
                </a:solidFill>
                <a:latin typeface="+mn-lt"/>
                <a:ea typeface="+mn-ea"/>
                <a:cs typeface="+mn-cs"/>
              </a:defRPr>
            </a:lvl1pPr>
            <a:lvl2pPr marL="457200" indent="0" algn="ctr" defTabSz="914400" rtl="0" eaLnBrk="1" latinLnBrk="0" hangingPunct="1">
              <a:spcBef>
                <a:spcPts val="0"/>
              </a:spcBef>
              <a:buFont typeface="Arial" panose="020B0604020202020204" pitchFamily="34" charset="0"/>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de-DE" sz="1400" dirty="0"/>
              <a:t>After initial </a:t>
            </a:r>
            <a:r>
              <a:rPr lang="de-DE" sz="1400" dirty="0" err="1"/>
              <a:t>period</a:t>
            </a:r>
            <a:r>
              <a:rPr lang="de-DE" sz="1400" dirty="0"/>
              <a:t> </a:t>
            </a:r>
            <a:r>
              <a:rPr lang="de-DE" sz="1400" dirty="0" err="1"/>
              <a:t>of</a:t>
            </a:r>
            <a:r>
              <a:rPr lang="de-DE" sz="1400" dirty="0"/>
              <a:t> </a:t>
            </a:r>
            <a:r>
              <a:rPr lang="de-DE" sz="1400" dirty="0" err="1"/>
              <a:t>suffering</a:t>
            </a:r>
            <a:r>
              <a:rPr lang="de-DE" sz="1400" dirty="0"/>
              <a:t> </a:t>
            </a:r>
            <a:r>
              <a:rPr lang="de-DE" sz="1400" dirty="0" err="1"/>
              <a:t>and</a:t>
            </a:r>
            <a:r>
              <a:rPr lang="de-DE" sz="1400" dirty="0"/>
              <a:t> </a:t>
            </a:r>
            <a:r>
              <a:rPr lang="de-DE" sz="1400" dirty="0" err="1"/>
              <a:t>frustration</a:t>
            </a:r>
            <a:r>
              <a:rPr lang="de-DE" sz="1400" dirty="0"/>
              <a:t> </a:t>
            </a:r>
            <a:r>
              <a:rPr lang="de-DE" sz="1400" dirty="0">
                <a:sym typeface="Wingdings" pitchFamily="2" charset="2"/>
              </a:rPr>
              <a:t></a:t>
            </a:r>
            <a:endParaRPr lang="de-DE" sz="1400" dirty="0"/>
          </a:p>
        </p:txBody>
      </p:sp>
    </p:spTree>
    <p:extLst>
      <p:ext uri="{BB962C8B-B14F-4D97-AF65-F5344CB8AC3E}">
        <p14:creationId xmlns:p14="http://schemas.microsoft.com/office/powerpoint/2010/main" val="1451861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err="1"/>
              <a:t>Those</a:t>
            </a:r>
            <a:r>
              <a:rPr lang="de-DE" dirty="0"/>
              <a:t> </a:t>
            </a:r>
            <a:r>
              <a:rPr lang="de-DE" dirty="0" err="1"/>
              <a:t>topics</a:t>
            </a:r>
            <a:r>
              <a:rPr lang="de-DE" dirty="0"/>
              <a:t> in </a:t>
            </a:r>
            <a:r>
              <a:rPr lang="de-DE" dirty="0" err="1"/>
              <a:t>the</a:t>
            </a:r>
            <a:r>
              <a:rPr lang="de-DE" dirty="0"/>
              <a:t> TRR</a:t>
            </a:r>
          </a:p>
        </p:txBody>
      </p:sp>
      <p:sp>
        <p:nvSpPr>
          <p:cNvPr id="6" name="Foliennummernplatzhalter 5"/>
          <p:cNvSpPr>
            <a:spLocks noGrp="1"/>
          </p:cNvSpPr>
          <p:nvPr>
            <p:ph type="sldNum" sz="quarter" idx="15"/>
          </p:nvPr>
        </p:nvSpPr>
        <p:spPr/>
        <p:txBody>
          <a:bodyPr/>
          <a:lstStyle/>
          <a:p>
            <a:fld id="{EF3FA824-E694-4A4C-A1CC-5B874FCE8701}" type="slidenum">
              <a:rPr lang="de-DE" smtClean="0"/>
              <a:pPr/>
              <a:t>10</a:t>
            </a:fld>
            <a:endParaRPr lang="de-DE" dirty="0"/>
          </a:p>
        </p:txBody>
      </p:sp>
      <p:sp>
        <p:nvSpPr>
          <p:cNvPr id="4" name="Rectangle 3">
            <a:extLst>
              <a:ext uri="{FF2B5EF4-FFF2-40B4-BE49-F238E27FC236}">
                <a16:creationId xmlns:a16="http://schemas.microsoft.com/office/drawing/2014/main" id="{4FC44703-559F-EB4E-9507-99F5FD9852F4}"/>
              </a:ext>
            </a:extLst>
          </p:cNvPr>
          <p:cNvSpPr/>
          <p:nvPr/>
        </p:nvSpPr>
        <p:spPr>
          <a:xfrm>
            <a:off x="525991" y="1987466"/>
            <a:ext cx="8005016" cy="646331"/>
          </a:xfrm>
          <a:prstGeom prst="rect">
            <a:avLst/>
          </a:prstGeom>
        </p:spPr>
        <p:txBody>
          <a:bodyPr wrap="square">
            <a:spAutoFit/>
          </a:bodyPr>
          <a:lstStyle/>
          <a:p>
            <a:r>
              <a:rPr lang="en-GB" dirty="0">
                <a:latin typeface="Helvetica" pitchFamily="2" charset="0"/>
              </a:rPr>
              <a:t>The </a:t>
            </a:r>
            <a:r>
              <a:rPr lang="en-GB" b="1" dirty="0">
                <a:latin typeface="Helvetica" pitchFamily="2" charset="0"/>
              </a:rPr>
              <a:t>“Data and Code Management” task group </a:t>
            </a:r>
            <a:r>
              <a:rPr lang="en-GB" dirty="0">
                <a:latin typeface="Helvetica" pitchFamily="2" charset="0"/>
              </a:rPr>
              <a:t>coordinates and supervises the efforts associated with this data management plan. </a:t>
            </a:r>
            <a:endParaRPr lang="en-GB" dirty="0">
              <a:effectLst/>
              <a:latin typeface="Helvetica" pitchFamily="2" charset="0"/>
            </a:endParaRPr>
          </a:p>
        </p:txBody>
      </p:sp>
      <p:sp>
        <p:nvSpPr>
          <p:cNvPr id="5" name="TextBox 4">
            <a:extLst>
              <a:ext uri="{FF2B5EF4-FFF2-40B4-BE49-F238E27FC236}">
                <a16:creationId xmlns:a16="http://schemas.microsoft.com/office/drawing/2014/main" id="{7DC48154-561B-264F-A6EC-BE58236B95B0}"/>
              </a:ext>
            </a:extLst>
          </p:cNvPr>
          <p:cNvSpPr txBox="1"/>
          <p:nvPr/>
        </p:nvSpPr>
        <p:spPr>
          <a:xfrm>
            <a:off x="525991" y="2888987"/>
            <a:ext cx="8046944" cy="1754326"/>
          </a:xfrm>
          <a:prstGeom prst="rect">
            <a:avLst/>
          </a:prstGeom>
          <a:noFill/>
        </p:spPr>
        <p:txBody>
          <a:bodyPr wrap="square" rtlCol="0">
            <a:spAutoFit/>
          </a:bodyPr>
          <a:lstStyle/>
          <a:p>
            <a:r>
              <a:rPr lang="en-DE" dirty="0">
                <a:latin typeface="Helvetica" pitchFamily="2" charset="0"/>
              </a:rPr>
              <a:t>Subproject </a:t>
            </a:r>
            <a:r>
              <a:rPr lang="en-DE" b="1" dirty="0">
                <a:latin typeface="Helvetica" pitchFamily="2" charset="0"/>
              </a:rPr>
              <a:t>S1, </a:t>
            </a:r>
            <a:r>
              <a:rPr lang="en-GB" b="1" dirty="0">
                <a:latin typeface="Helvetica" pitchFamily="2" charset="0"/>
              </a:rPr>
              <a:t>WP3: “Code and data management”</a:t>
            </a:r>
            <a:r>
              <a:rPr lang="en-GB" dirty="0">
                <a:latin typeface="Helvetica" pitchFamily="2" charset="0"/>
              </a:rPr>
              <a:t>. In this WP, we will implement a strategy that allows making the results of the S1 subproject easily accessible, reusable and reproducible by project partners and the wider scientific community. This includes code development (improvement of the core functionality, usability, maintainability) and code management (documentation, testing and distribution).</a:t>
            </a:r>
            <a:endParaRPr lang="en-DE" dirty="0">
              <a:latin typeface="Helvetica" pitchFamily="2" charset="0"/>
            </a:endParaRPr>
          </a:p>
        </p:txBody>
      </p:sp>
      <p:sp>
        <p:nvSpPr>
          <p:cNvPr id="7" name="Rectangle 6">
            <a:extLst>
              <a:ext uri="{FF2B5EF4-FFF2-40B4-BE49-F238E27FC236}">
                <a16:creationId xmlns:a16="http://schemas.microsoft.com/office/drawing/2014/main" id="{6D321AC9-366D-234D-858D-E901CE7E9BDB}"/>
              </a:ext>
            </a:extLst>
          </p:cNvPr>
          <p:cNvSpPr/>
          <p:nvPr/>
        </p:nvSpPr>
        <p:spPr>
          <a:xfrm>
            <a:off x="586908" y="4803666"/>
            <a:ext cx="7788992" cy="923330"/>
          </a:xfrm>
          <a:prstGeom prst="rect">
            <a:avLst/>
          </a:prstGeom>
        </p:spPr>
        <p:txBody>
          <a:bodyPr wrap="square">
            <a:spAutoFit/>
          </a:bodyPr>
          <a:lstStyle/>
          <a:p>
            <a:r>
              <a:rPr lang="en-GB" dirty="0">
                <a:latin typeface="Helvetica" pitchFamily="2" charset="0"/>
              </a:rPr>
              <a:t>Subproject </a:t>
            </a:r>
            <a:r>
              <a:rPr lang="en-GB" b="1" dirty="0">
                <a:latin typeface="Helvetica" pitchFamily="2" charset="0"/>
              </a:rPr>
              <a:t>S2, WP4: </a:t>
            </a:r>
            <a:r>
              <a:rPr lang="en-GB" dirty="0">
                <a:latin typeface="Helvetica" pitchFamily="2" charset="0"/>
              </a:rPr>
              <a:t>“</a:t>
            </a:r>
            <a:r>
              <a:rPr lang="en-GB" b="1" dirty="0">
                <a:latin typeface="Helvetica" pitchFamily="2" charset="0"/>
              </a:rPr>
              <a:t>Inter-model technology transfer and data management</a:t>
            </a:r>
            <a:r>
              <a:rPr lang="en-GB" dirty="0">
                <a:latin typeface="Helvetica" pitchFamily="2" charset="0"/>
              </a:rPr>
              <a:t>”. … the exchange is facilitated by a web-based exchange platform for code, documentation, and common evaluation software....</a:t>
            </a:r>
            <a:endParaRPr lang="en-GB" dirty="0">
              <a:effectLst/>
              <a:latin typeface="Helvetica" pitchFamily="2" charset="0"/>
            </a:endParaRPr>
          </a:p>
        </p:txBody>
      </p:sp>
      <p:sp>
        <p:nvSpPr>
          <p:cNvPr id="8" name="TextBox 7">
            <a:extLst>
              <a:ext uri="{FF2B5EF4-FFF2-40B4-BE49-F238E27FC236}">
                <a16:creationId xmlns:a16="http://schemas.microsoft.com/office/drawing/2014/main" id="{59F98E20-3460-954B-94ED-EEA44FA2BF97}"/>
              </a:ext>
            </a:extLst>
          </p:cNvPr>
          <p:cNvSpPr txBox="1"/>
          <p:nvPr/>
        </p:nvSpPr>
        <p:spPr>
          <a:xfrm>
            <a:off x="527424" y="980728"/>
            <a:ext cx="7933009" cy="1169551"/>
          </a:xfrm>
          <a:prstGeom prst="rect">
            <a:avLst/>
          </a:prstGeom>
          <a:noFill/>
        </p:spPr>
        <p:txBody>
          <a:bodyPr wrap="square" rtlCol="0">
            <a:spAutoFit/>
          </a:bodyPr>
          <a:lstStyle/>
          <a:p>
            <a:r>
              <a:rPr lang="en-GB" b="1" dirty="0"/>
              <a:t>Management of research data and knowledge</a:t>
            </a:r>
            <a:r>
              <a:rPr lang="en-GB" dirty="0"/>
              <a:t> strategy. …we make use of different state-of-the-art platforms to share information, store data and collaboratively work on software.</a:t>
            </a:r>
          </a:p>
          <a:p>
            <a:endParaRPr lang="en-DE" sz="1600" dirty="0" err="1"/>
          </a:p>
        </p:txBody>
      </p:sp>
    </p:spTree>
    <p:extLst>
      <p:ext uri="{BB962C8B-B14F-4D97-AF65-F5344CB8AC3E}">
        <p14:creationId xmlns:p14="http://schemas.microsoft.com/office/powerpoint/2010/main" val="97108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err="1"/>
              <a:t>Where</a:t>
            </a:r>
            <a:r>
              <a:rPr lang="de-DE" dirty="0"/>
              <a:t> </a:t>
            </a:r>
            <a:r>
              <a:rPr lang="de-DE" dirty="0" err="1"/>
              <a:t>to</a:t>
            </a:r>
            <a:r>
              <a:rPr lang="de-DE" dirty="0"/>
              <a:t> </a:t>
            </a:r>
            <a:r>
              <a:rPr lang="de-DE" dirty="0" err="1"/>
              <a:t>start</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11</a:t>
            </a:fld>
            <a:endParaRPr lang="de-DE" dirty="0"/>
          </a:p>
        </p:txBody>
      </p:sp>
      <p:sp>
        <p:nvSpPr>
          <p:cNvPr id="10" name="TextBox 9">
            <a:extLst>
              <a:ext uri="{FF2B5EF4-FFF2-40B4-BE49-F238E27FC236}">
                <a16:creationId xmlns:a16="http://schemas.microsoft.com/office/drawing/2014/main" id="{E6F03C72-9005-C84A-9AE7-A34FBC684A13}"/>
              </a:ext>
            </a:extLst>
          </p:cNvPr>
          <p:cNvSpPr txBox="1"/>
          <p:nvPr/>
        </p:nvSpPr>
        <p:spPr>
          <a:xfrm>
            <a:off x="611560" y="1052736"/>
            <a:ext cx="7632848" cy="3970318"/>
          </a:xfrm>
          <a:prstGeom prst="rect">
            <a:avLst/>
          </a:prstGeom>
          <a:noFill/>
        </p:spPr>
        <p:txBody>
          <a:bodyPr wrap="square" rtlCol="0">
            <a:spAutoFit/>
          </a:bodyPr>
          <a:lstStyle/>
          <a:p>
            <a:r>
              <a:rPr lang="en-GB" dirty="0">
                <a:latin typeface="Helvetica" pitchFamily="2" charset="0"/>
              </a:rPr>
              <a:t>Best way to learn programming/software is to apply it to your problem.</a:t>
            </a:r>
          </a:p>
          <a:p>
            <a:endParaRPr lang="en-GB" dirty="0">
              <a:latin typeface="Helvetica" pitchFamily="2" charset="0"/>
            </a:endParaRPr>
          </a:p>
          <a:p>
            <a:r>
              <a:rPr lang="en-GB" dirty="0">
                <a:latin typeface="Helvetica" pitchFamily="2" charset="0"/>
              </a:rPr>
              <a:t>Ask your colleagues.</a:t>
            </a:r>
          </a:p>
          <a:p>
            <a:endParaRPr lang="en-GB" dirty="0">
              <a:latin typeface="Helvetica" pitchFamily="2" charset="0"/>
            </a:endParaRPr>
          </a:p>
          <a:p>
            <a:r>
              <a:rPr lang="en-GB" dirty="0">
                <a:latin typeface="Helvetica" pitchFamily="2" charset="0"/>
              </a:rPr>
              <a:t>Don’t dive too much in hard core python, for data analysis you need only basics, put more emphasis on learning libraries.</a:t>
            </a:r>
          </a:p>
          <a:p>
            <a:endParaRPr lang="en-GB" dirty="0">
              <a:latin typeface="Helvetica" pitchFamily="2" charset="0"/>
            </a:endParaRPr>
          </a:p>
          <a:p>
            <a:r>
              <a:rPr lang="en-GB" dirty="0">
                <a:latin typeface="Helvetica" pitchFamily="2" charset="0"/>
              </a:rPr>
              <a:t>Select Data Science oriented courses, they are more practical.</a:t>
            </a:r>
          </a:p>
          <a:p>
            <a:endParaRPr lang="en-GB" dirty="0">
              <a:latin typeface="Helvetica" pitchFamily="2" charset="0"/>
            </a:endParaRPr>
          </a:p>
          <a:p>
            <a:r>
              <a:rPr lang="en-GB" dirty="0">
                <a:latin typeface="Helvetica" pitchFamily="2" charset="0"/>
              </a:rPr>
              <a:t>If you like videos, SciPy conferences have excellent tutorials on many libraries used in science. A lot of SciPy and other videos on </a:t>
            </a:r>
            <a:r>
              <a:rPr lang="en-GB" dirty="0">
                <a:latin typeface="Helvetica" pitchFamily="2" charset="0"/>
                <a:hlinkClick r:id="rId3"/>
              </a:rPr>
              <a:t>https://pyvideo.org/</a:t>
            </a:r>
            <a:r>
              <a:rPr lang="en-GB" dirty="0">
                <a:latin typeface="Helvetica" pitchFamily="2" charset="0"/>
              </a:rPr>
              <a:t> </a:t>
            </a:r>
          </a:p>
          <a:p>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85431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5"/>
          </p:nvPr>
        </p:nvSpPr>
        <p:spPr/>
        <p:txBody>
          <a:bodyPr/>
          <a:lstStyle/>
          <a:p>
            <a:fld id="{EF3FA824-E694-4A4C-A1CC-5B874FCE8701}" type="slidenum">
              <a:rPr lang="de-DE" smtClean="0"/>
              <a:pPr/>
              <a:t>12</a:t>
            </a:fld>
            <a:endParaRPr lang="de-DE" dirty="0"/>
          </a:p>
        </p:txBody>
      </p:sp>
      <p:pic>
        <p:nvPicPr>
          <p:cNvPr id="8" name="Picture 7">
            <a:extLst>
              <a:ext uri="{FF2B5EF4-FFF2-40B4-BE49-F238E27FC236}">
                <a16:creationId xmlns:a16="http://schemas.microsoft.com/office/drawing/2014/main" id="{73CF5E0B-5934-8B47-8E92-FB06AF8B4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92"/>
            <a:ext cx="9144000" cy="6461615"/>
          </a:xfrm>
          <a:prstGeom prst="rect">
            <a:avLst/>
          </a:prstGeom>
        </p:spPr>
      </p:pic>
    </p:spTree>
    <p:extLst>
      <p:ext uri="{BB962C8B-B14F-4D97-AF65-F5344CB8AC3E}">
        <p14:creationId xmlns:p14="http://schemas.microsoft.com/office/powerpoint/2010/main" val="267284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69085"/>
            <a:ext cx="8064500" cy="482630"/>
          </a:xfrm>
        </p:spPr>
        <p:txBody>
          <a:bodyPr/>
          <a:lstStyle/>
          <a:p>
            <a:r>
              <a:rPr lang="de-DE" dirty="0"/>
              <a:t>Main </a:t>
            </a:r>
            <a:r>
              <a:rPr lang="de-DE" dirty="0" err="1"/>
              <a:t>categories</a:t>
            </a:r>
            <a:endParaRPr lang="de-DE" dirty="0"/>
          </a:p>
        </p:txBody>
      </p:sp>
      <p:sp>
        <p:nvSpPr>
          <p:cNvPr id="3" name="Inhaltsplatzhalter 2"/>
          <p:cNvSpPr>
            <a:spLocks noGrp="1"/>
          </p:cNvSpPr>
          <p:nvPr>
            <p:ph idx="1"/>
          </p:nvPr>
        </p:nvSpPr>
        <p:spPr>
          <a:xfrm>
            <a:off x="506070" y="908721"/>
            <a:ext cx="8064500" cy="3600400"/>
          </a:xfrm>
        </p:spPr>
        <p:txBody>
          <a:bodyPr/>
          <a:lstStyle/>
          <a:p>
            <a:r>
              <a:rPr lang="de-DE" sz="2800" dirty="0"/>
              <a:t>General </a:t>
            </a:r>
            <a:r>
              <a:rPr lang="de-DE" sz="2800" dirty="0" err="1"/>
              <a:t>productivity</a:t>
            </a:r>
            <a:r>
              <a:rPr lang="de-DE" sz="2800" dirty="0"/>
              <a:t> </a:t>
            </a:r>
            <a:r>
              <a:rPr lang="de-DE" sz="2800" dirty="0" err="1"/>
              <a:t>software</a:t>
            </a:r>
            <a:r>
              <a:rPr lang="de-DE" sz="2800" dirty="0"/>
              <a:t>.</a:t>
            </a:r>
          </a:p>
          <a:p>
            <a:pPr marL="0" indent="0">
              <a:buNone/>
            </a:pPr>
            <a:endParaRPr lang="de-DE" sz="2800" dirty="0"/>
          </a:p>
          <a:p>
            <a:r>
              <a:rPr lang="de-DE" sz="2800" dirty="0" err="1"/>
              <a:t>Specialized</a:t>
            </a:r>
            <a:r>
              <a:rPr lang="de-DE" sz="2800" dirty="0"/>
              <a:t> </a:t>
            </a:r>
            <a:r>
              <a:rPr lang="de-DE" sz="2800" dirty="0" err="1"/>
              <a:t>software</a:t>
            </a:r>
            <a:r>
              <a:rPr lang="en-US" sz="2800" dirty="0"/>
              <a:t> (things that are used in research groups to do specialized tasks).</a:t>
            </a:r>
          </a:p>
          <a:p>
            <a:endParaRPr lang="en-US" sz="2800" dirty="0"/>
          </a:p>
          <a:p>
            <a:r>
              <a:rPr lang="en-US" sz="2800" dirty="0">
                <a:solidFill>
                  <a:srgbClr val="FF0000"/>
                </a:solidFill>
              </a:rPr>
              <a:t>Data handling/analysis/visualization software.</a:t>
            </a:r>
            <a:endParaRPr lang="de-DE" sz="2800" dirty="0">
              <a:solidFill>
                <a:srgbClr val="FF0000"/>
              </a:solidFill>
            </a:endParaRPr>
          </a:p>
        </p:txBody>
      </p:sp>
      <p:sp>
        <p:nvSpPr>
          <p:cNvPr id="6" name="Foliennummernplatzhalter 5"/>
          <p:cNvSpPr>
            <a:spLocks noGrp="1"/>
          </p:cNvSpPr>
          <p:nvPr>
            <p:ph type="sldNum" sz="quarter" idx="15"/>
          </p:nvPr>
        </p:nvSpPr>
        <p:spPr/>
        <p:txBody>
          <a:bodyPr/>
          <a:lstStyle/>
          <a:p>
            <a:fld id="{EF3FA824-E694-4A4C-A1CC-5B874FCE8701}" type="slidenum">
              <a:rPr lang="de-DE" smtClean="0"/>
              <a:pPr/>
              <a:t>2</a:t>
            </a:fld>
            <a:endParaRPr lang="de-DE" dirty="0"/>
          </a:p>
        </p:txBody>
      </p:sp>
    </p:spTree>
    <p:extLst>
      <p:ext uri="{BB962C8B-B14F-4D97-AF65-F5344CB8AC3E}">
        <p14:creationId xmlns:p14="http://schemas.microsoft.com/office/powerpoint/2010/main" val="57606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69085"/>
            <a:ext cx="8064500" cy="482630"/>
          </a:xfrm>
        </p:spPr>
        <p:txBody>
          <a:bodyPr/>
          <a:lstStyle/>
          <a:p>
            <a:r>
              <a:rPr lang="de-DE" dirty="0"/>
              <a:t>General </a:t>
            </a:r>
            <a:r>
              <a:rPr lang="de-DE" dirty="0" err="1"/>
              <a:t>productivity</a:t>
            </a:r>
            <a:endParaRPr lang="de-DE" dirty="0"/>
          </a:p>
        </p:txBody>
      </p:sp>
      <p:sp>
        <p:nvSpPr>
          <p:cNvPr id="3" name="Inhaltsplatzhalter 2"/>
          <p:cNvSpPr>
            <a:spLocks noGrp="1"/>
          </p:cNvSpPr>
          <p:nvPr>
            <p:ph idx="1"/>
          </p:nvPr>
        </p:nvSpPr>
        <p:spPr>
          <a:xfrm>
            <a:off x="539750" y="1196752"/>
            <a:ext cx="8064500" cy="3600400"/>
          </a:xfrm>
        </p:spPr>
        <p:txBody>
          <a:bodyPr/>
          <a:lstStyle/>
          <a:p>
            <a:r>
              <a:rPr lang="de-DE" sz="2400" dirty="0"/>
              <a:t>Word </a:t>
            </a:r>
            <a:r>
              <a:rPr lang="de-DE" sz="2400" dirty="0" err="1"/>
              <a:t>processing</a:t>
            </a:r>
            <a:r>
              <a:rPr lang="de-DE" sz="2400" dirty="0"/>
              <a:t> (Google Doc/Word/</a:t>
            </a:r>
            <a:r>
              <a:rPr lang="de-DE" sz="2400" dirty="0" err="1"/>
              <a:t>OpenOffice</a:t>
            </a:r>
            <a:r>
              <a:rPr lang="de-DE" sz="2400" dirty="0"/>
              <a:t> Writer)</a:t>
            </a:r>
          </a:p>
          <a:p>
            <a:endParaRPr lang="de-DE" sz="2400" dirty="0"/>
          </a:p>
          <a:p>
            <a:r>
              <a:rPr lang="de-DE" sz="2400" dirty="0" err="1"/>
              <a:t>Presentations</a:t>
            </a:r>
            <a:r>
              <a:rPr lang="de-DE" sz="2400" dirty="0"/>
              <a:t> (PowerPoint/</a:t>
            </a:r>
            <a:r>
              <a:rPr lang="de-DE" sz="2400" dirty="0" err="1"/>
              <a:t>OpenOffice</a:t>
            </a:r>
            <a:r>
              <a:rPr lang="de-DE" sz="2400" dirty="0"/>
              <a:t> </a:t>
            </a:r>
            <a:r>
              <a:rPr lang="de-DE" sz="2400" dirty="0" err="1"/>
              <a:t>Impress</a:t>
            </a:r>
            <a:r>
              <a:rPr lang="de-DE" sz="2400" dirty="0"/>
              <a:t>/</a:t>
            </a:r>
            <a:r>
              <a:rPr lang="de-DE" sz="2400" dirty="0" err="1"/>
              <a:t>Keynote</a:t>
            </a:r>
            <a:r>
              <a:rPr lang="de-DE" sz="2400" dirty="0"/>
              <a:t>)</a:t>
            </a:r>
          </a:p>
          <a:p>
            <a:pPr marL="0" indent="0">
              <a:buNone/>
            </a:pPr>
            <a:endParaRPr lang="de-DE" sz="2400" dirty="0"/>
          </a:p>
          <a:p>
            <a:r>
              <a:rPr lang="de-DE" sz="2400" dirty="0" err="1"/>
              <a:t>LaTeX</a:t>
            </a:r>
            <a:r>
              <a:rPr lang="de-DE" sz="2400" dirty="0"/>
              <a:t> - A </a:t>
            </a:r>
            <a:r>
              <a:rPr lang="de-DE" sz="2400" dirty="0" err="1"/>
              <a:t>document</a:t>
            </a:r>
            <a:r>
              <a:rPr lang="de-DE" sz="2400" dirty="0"/>
              <a:t> </a:t>
            </a:r>
            <a:r>
              <a:rPr lang="de-DE" sz="2400" dirty="0" err="1"/>
              <a:t>preparation</a:t>
            </a:r>
            <a:r>
              <a:rPr lang="de-DE" sz="2400" dirty="0"/>
              <a:t> </a:t>
            </a:r>
            <a:r>
              <a:rPr lang="de-DE" sz="2400" dirty="0" err="1"/>
              <a:t>system</a:t>
            </a:r>
            <a:r>
              <a:rPr lang="de-DE" sz="2400" dirty="0"/>
              <a:t>. </a:t>
            </a:r>
            <a:r>
              <a:rPr lang="de-DE" sz="2400" dirty="0" err="1"/>
              <a:t>Good</a:t>
            </a:r>
            <a:r>
              <a:rPr lang="de-DE" sz="2400" dirty="0"/>
              <a:t> </a:t>
            </a:r>
            <a:r>
              <a:rPr lang="de-DE" sz="2400" dirty="0" err="1"/>
              <a:t>place</a:t>
            </a:r>
            <a:r>
              <a:rPr lang="de-DE" sz="2400" dirty="0"/>
              <a:t> </a:t>
            </a:r>
            <a:r>
              <a:rPr lang="de-DE" sz="2400" dirty="0" err="1"/>
              <a:t>to</a:t>
            </a:r>
            <a:r>
              <a:rPr lang="de-DE" sz="2400" dirty="0"/>
              <a:t> </a:t>
            </a:r>
            <a:r>
              <a:rPr lang="de-DE" sz="2400" dirty="0" err="1"/>
              <a:t>start</a:t>
            </a:r>
            <a:r>
              <a:rPr lang="de-DE" sz="2400" dirty="0"/>
              <a:t>: </a:t>
            </a:r>
            <a:r>
              <a:rPr lang="de-DE" sz="2400" dirty="0">
                <a:hlinkClick r:id="rId3"/>
              </a:rPr>
              <a:t>https://www.overleaf.com</a:t>
            </a:r>
            <a:endParaRPr lang="de-DE" sz="2400" dirty="0"/>
          </a:p>
          <a:p>
            <a:pPr marL="0" indent="0">
              <a:buNone/>
            </a:pPr>
            <a:endParaRPr lang="de-DE" sz="2400"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3</a:t>
            </a:fld>
            <a:endParaRPr lang="de-DE" dirty="0"/>
          </a:p>
        </p:txBody>
      </p:sp>
    </p:spTree>
    <p:extLst>
      <p:ext uri="{BB962C8B-B14F-4D97-AF65-F5344CB8AC3E}">
        <p14:creationId xmlns:p14="http://schemas.microsoft.com/office/powerpoint/2010/main" val="571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err="1"/>
              <a:t>Two</a:t>
            </a:r>
            <a:r>
              <a:rPr lang="de-DE" dirty="0"/>
              <a:t> </a:t>
            </a:r>
            <a:r>
              <a:rPr lang="de-DE" dirty="0" err="1"/>
              <a:t>coupled</a:t>
            </a:r>
            <a:r>
              <a:rPr lang="de-DE" dirty="0"/>
              <a:t> </a:t>
            </a:r>
            <a:r>
              <a:rPr lang="de-DE" dirty="0" err="1"/>
              <a:t>models</a:t>
            </a:r>
            <a:endParaRPr lang="de-DE" dirty="0"/>
          </a:p>
        </p:txBody>
      </p:sp>
      <p:sp>
        <p:nvSpPr>
          <p:cNvPr id="3" name="Inhaltsplatzhalter 2"/>
          <p:cNvSpPr>
            <a:spLocks noGrp="1"/>
          </p:cNvSpPr>
          <p:nvPr>
            <p:ph idx="1"/>
          </p:nvPr>
        </p:nvSpPr>
        <p:spPr>
          <a:xfrm>
            <a:off x="539750" y="980729"/>
            <a:ext cx="8064500" cy="1224136"/>
          </a:xfrm>
        </p:spPr>
        <p:txBody>
          <a:bodyPr/>
          <a:lstStyle/>
          <a:p>
            <a:pPr marL="0" indent="0">
              <a:buNone/>
            </a:pPr>
            <a:r>
              <a:rPr lang="en-US" i="1" dirty="0"/>
              <a:t>”</a:t>
            </a:r>
            <a:r>
              <a:rPr lang="en-GB" i="1" dirty="0"/>
              <a:t>This CRC targets at two national climate models, </a:t>
            </a:r>
            <a:r>
              <a:rPr lang="en-GB" b="1" i="1" dirty="0"/>
              <a:t>ICON-a/ICON-o </a:t>
            </a:r>
            <a:r>
              <a:rPr lang="en-GB" i="1" dirty="0"/>
              <a:t>and </a:t>
            </a:r>
            <a:r>
              <a:rPr lang="en-GB" b="1" i="1" dirty="0" err="1"/>
              <a:t>OpenIFS</a:t>
            </a:r>
            <a:r>
              <a:rPr lang="en-GB" b="1" i="1" dirty="0"/>
              <a:t>/FESOM</a:t>
            </a:r>
            <a:r>
              <a:rPr lang="en-GB" i="1" dirty="0"/>
              <a:t>,</a:t>
            </a:r>
            <a:r>
              <a:rPr lang="ru-RU" i="1" dirty="0"/>
              <a:t> </a:t>
            </a:r>
            <a:r>
              <a:rPr lang="en-GB" i="1" dirty="0"/>
              <a:t>which are with their modern unstructured grids at the forefront of the international model development.</a:t>
            </a:r>
            <a:r>
              <a:rPr lang="ru-RU" i="1" dirty="0"/>
              <a:t> </a:t>
            </a:r>
            <a:r>
              <a:rPr lang="en-GB" b="1" i="1" dirty="0"/>
              <a:t>All work will ultimately lead to improvements of these target models</a:t>
            </a:r>
            <a:r>
              <a:rPr lang="en-GB" i="1" dirty="0"/>
              <a:t>, which therefore</a:t>
            </a:r>
            <a:r>
              <a:rPr lang="ru-RU" i="1" dirty="0"/>
              <a:t> </a:t>
            </a:r>
            <a:r>
              <a:rPr lang="en-GB" i="1" dirty="0"/>
              <a:t>serve as a metric for the CRC success.”</a:t>
            </a:r>
          </a:p>
          <a:p>
            <a:endParaRPr lang="de-DE" sz="2800"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4</a:t>
            </a:fld>
            <a:endParaRPr lang="de-DE" dirty="0"/>
          </a:p>
        </p:txBody>
      </p:sp>
      <p:sp>
        <p:nvSpPr>
          <p:cNvPr id="4" name="TextBox 3">
            <a:extLst>
              <a:ext uri="{FF2B5EF4-FFF2-40B4-BE49-F238E27FC236}">
                <a16:creationId xmlns:a16="http://schemas.microsoft.com/office/drawing/2014/main" id="{192B47EF-C2FB-3B4F-BCFE-2B3BB0787F32}"/>
              </a:ext>
            </a:extLst>
          </p:cNvPr>
          <p:cNvSpPr txBox="1"/>
          <p:nvPr/>
        </p:nvSpPr>
        <p:spPr>
          <a:xfrm>
            <a:off x="539750" y="2348880"/>
            <a:ext cx="6740948" cy="338554"/>
          </a:xfrm>
          <a:prstGeom prst="rect">
            <a:avLst/>
          </a:prstGeom>
          <a:noFill/>
        </p:spPr>
        <p:txBody>
          <a:bodyPr wrap="none" rtlCol="0">
            <a:spAutoFit/>
          </a:bodyPr>
          <a:lstStyle/>
          <a:p>
            <a:r>
              <a:rPr lang="en-DE" sz="1600" dirty="0"/>
              <a:t>At the end of the day our aim is to improve this two pieces of software </a:t>
            </a:r>
            <a:r>
              <a:rPr lang="en-DE" sz="1600" dirty="0">
                <a:sym typeface="Wingdings" pitchFamily="2" charset="2"/>
              </a:rPr>
              <a:t></a:t>
            </a:r>
          </a:p>
        </p:txBody>
      </p:sp>
      <p:sp>
        <p:nvSpPr>
          <p:cNvPr id="5" name="TextBox 4">
            <a:extLst>
              <a:ext uri="{FF2B5EF4-FFF2-40B4-BE49-F238E27FC236}">
                <a16:creationId xmlns:a16="http://schemas.microsoft.com/office/drawing/2014/main" id="{9D11683B-07CF-7740-BEBD-BE6F83767F2D}"/>
              </a:ext>
            </a:extLst>
          </p:cNvPr>
          <p:cNvSpPr txBox="1"/>
          <p:nvPr/>
        </p:nvSpPr>
        <p:spPr>
          <a:xfrm>
            <a:off x="611560" y="3068960"/>
            <a:ext cx="8064500" cy="2062103"/>
          </a:xfrm>
          <a:prstGeom prst="rect">
            <a:avLst/>
          </a:prstGeom>
          <a:noFill/>
        </p:spPr>
        <p:txBody>
          <a:bodyPr wrap="square" rtlCol="0">
            <a:spAutoFit/>
          </a:bodyPr>
          <a:lstStyle/>
          <a:p>
            <a:pPr marL="285750" indent="-285750">
              <a:buFont typeface="Arial" panose="020B0604020202020204" pitchFamily="34" charset="0"/>
              <a:buChar char="•"/>
            </a:pPr>
            <a:r>
              <a:rPr lang="en-DE" sz="1600" dirty="0"/>
              <a:t>Written in FORTRAN programming language, so if you want your development to find it’s way there it should probably be in FORTRAN.</a:t>
            </a:r>
          </a:p>
          <a:p>
            <a:pPr marL="285750" indent="-285750">
              <a:buFont typeface="Arial" panose="020B0604020202020204" pitchFamily="34" charset="0"/>
              <a:buChar char="•"/>
            </a:pPr>
            <a:endParaRPr lang="en-DE" sz="1600" dirty="0"/>
          </a:p>
          <a:p>
            <a:pPr marL="285750" indent="-285750">
              <a:buFont typeface="Arial" panose="020B0604020202020204" pitchFamily="34" charset="0"/>
              <a:buChar char="•"/>
            </a:pPr>
            <a:r>
              <a:rPr lang="en-DE" sz="1600" dirty="0"/>
              <a:t>Created for massivelly parallel computers (tens of thousands of compute cores), so your solutions should work well in parallel mode and scale.</a:t>
            </a:r>
          </a:p>
          <a:p>
            <a:pPr marL="285750" indent="-285750">
              <a:buFont typeface="Arial" panose="020B0604020202020204" pitchFamily="34" charset="0"/>
              <a:buChar char="•"/>
            </a:pPr>
            <a:endParaRPr lang="en-DE" sz="1600" dirty="0"/>
          </a:p>
          <a:p>
            <a:pPr marL="285750" indent="-285750">
              <a:buFont typeface="Arial" panose="020B0604020202020204" pitchFamily="34" charset="0"/>
              <a:buChar char="•"/>
            </a:pPr>
            <a:r>
              <a:rPr lang="en-DE" sz="1600" dirty="0"/>
              <a:t>Produce large amounts (Petabytes) of data, that some of you will work with. </a:t>
            </a:r>
            <a:r>
              <a:rPr lang="en-GB" sz="1600" dirty="0"/>
              <a:t>A</a:t>
            </a:r>
            <a:r>
              <a:rPr lang="en-DE" sz="1600" dirty="0"/>
              <a:t>nd you can’t do this in Excel </a:t>
            </a:r>
            <a:r>
              <a:rPr lang="en-DE" sz="1600" dirty="0">
                <a:sym typeface="Wingdings" pitchFamily="2" charset="2"/>
              </a:rPr>
              <a:t></a:t>
            </a:r>
            <a:endParaRPr lang="en-DE" sz="1600" dirty="0"/>
          </a:p>
        </p:txBody>
      </p:sp>
    </p:spTree>
    <p:extLst>
      <p:ext uri="{BB962C8B-B14F-4D97-AF65-F5344CB8AC3E}">
        <p14:creationId xmlns:p14="http://schemas.microsoft.com/office/powerpoint/2010/main" val="243449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a:t>Data </a:t>
            </a:r>
            <a:r>
              <a:rPr lang="de-DE" dirty="0" err="1"/>
              <a:t>analysis</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5</a:t>
            </a:fld>
            <a:endParaRPr lang="de-DE" dirty="0"/>
          </a:p>
        </p:txBody>
      </p:sp>
      <p:sp>
        <p:nvSpPr>
          <p:cNvPr id="10" name="TextBox 9">
            <a:extLst>
              <a:ext uri="{FF2B5EF4-FFF2-40B4-BE49-F238E27FC236}">
                <a16:creationId xmlns:a16="http://schemas.microsoft.com/office/drawing/2014/main" id="{E6F03C72-9005-C84A-9AE7-A34FBC684A13}"/>
              </a:ext>
            </a:extLst>
          </p:cNvPr>
          <p:cNvSpPr txBox="1"/>
          <p:nvPr/>
        </p:nvSpPr>
        <p:spPr>
          <a:xfrm>
            <a:off x="611560" y="1484784"/>
            <a:ext cx="8208912" cy="4031873"/>
          </a:xfrm>
          <a:prstGeom prst="rect">
            <a:avLst/>
          </a:prstGeom>
          <a:noFill/>
        </p:spPr>
        <p:txBody>
          <a:bodyPr wrap="square" rtlCol="0">
            <a:spAutoFit/>
          </a:bodyPr>
          <a:lstStyle/>
          <a:p>
            <a:r>
              <a:rPr lang="en-DE" sz="1600" dirty="0"/>
              <a:t>M</a:t>
            </a:r>
            <a:r>
              <a:rPr lang="en-GB" sz="1600" dirty="0"/>
              <a:t>o</a:t>
            </a:r>
            <a:r>
              <a:rPr lang="en-DE" sz="1600" dirty="0"/>
              <a:t>st of the time you probably will operate on arrays of numbers, plot graphs and maps. Only about 0.001% of this work will end up in your publications. </a:t>
            </a:r>
          </a:p>
          <a:p>
            <a:endParaRPr lang="en-DE" sz="1600" dirty="0"/>
          </a:p>
          <a:p>
            <a:r>
              <a:rPr lang="en-DE" sz="1600" dirty="0"/>
              <a:t>Better make good choice of the tools in the beg</a:t>
            </a:r>
            <a:r>
              <a:rPr lang="en-GB" sz="1600" dirty="0"/>
              <a:t>in</a:t>
            </a:r>
            <a:r>
              <a:rPr lang="en-DE" sz="1600" dirty="0"/>
              <a:t>ning and invest time to become proficient, it will pay off.</a:t>
            </a:r>
          </a:p>
          <a:p>
            <a:endParaRPr lang="en-DE" sz="1600" dirty="0"/>
          </a:p>
          <a:p>
            <a:r>
              <a:rPr lang="en-DE" sz="1600" dirty="0"/>
              <a:t>In general the recom</a:t>
            </a:r>
            <a:r>
              <a:rPr lang="en-GB" sz="1600" dirty="0"/>
              <a:t>m</a:t>
            </a:r>
            <a:r>
              <a:rPr lang="en-DE" sz="1600" dirty="0"/>
              <a:t>ended first choice is to use the same tools as your adviser/group use. However sometimes someone should start a revolution </a:t>
            </a:r>
            <a:r>
              <a:rPr lang="en-DE" sz="1600" dirty="0">
                <a:sym typeface="Wingdings" pitchFamily="2" charset="2"/>
              </a:rPr>
              <a:t></a:t>
            </a:r>
          </a:p>
          <a:p>
            <a:endParaRPr lang="en-DE" sz="1600" dirty="0">
              <a:sym typeface="Wingdings" pitchFamily="2" charset="2"/>
            </a:endParaRPr>
          </a:p>
          <a:p>
            <a:r>
              <a:rPr lang="en-DE" sz="1600" dirty="0">
                <a:sym typeface="Wingdings" pitchFamily="2" charset="2"/>
              </a:rPr>
              <a:t>Invest in the skills that will be useful also in case you decide to leave academia.</a:t>
            </a:r>
          </a:p>
          <a:p>
            <a:endParaRPr lang="en-DE" sz="1600" dirty="0">
              <a:sym typeface="Wingdings" pitchFamily="2" charset="2"/>
            </a:endParaRPr>
          </a:p>
          <a:p>
            <a:r>
              <a:rPr lang="en-DE" sz="1600" dirty="0">
                <a:sym typeface="Wingdings" pitchFamily="2" charset="2"/>
              </a:rPr>
              <a:t>In the field of climate modelling knowing basics of Unix/Linux is the must if you are doing any type of work related to models of model output. If you plan to work with large amounts of data it’s probably a good investment for you too. </a:t>
            </a:r>
          </a:p>
          <a:p>
            <a:endParaRPr lang="en-DE" sz="1600" dirty="0">
              <a:sym typeface="Wingdings" pitchFamily="2" charset="2"/>
            </a:endParaRPr>
          </a:p>
          <a:p>
            <a:endParaRPr lang="en-DE" sz="1600" dirty="0"/>
          </a:p>
        </p:txBody>
      </p:sp>
      <p:sp>
        <p:nvSpPr>
          <p:cNvPr id="11" name="TextBox 10">
            <a:extLst>
              <a:ext uri="{FF2B5EF4-FFF2-40B4-BE49-F238E27FC236}">
                <a16:creationId xmlns:a16="http://schemas.microsoft.com/office/drawing/2014/main" id="{7E01796B-77F1-C449-BB0A-C243C5E2F005}"/>
              </a:ext>
            </a:extLst>
          </p:cNvPr>
          <p:cNvSpPr txBox="1"/>
          <p:nvPr/>
        </p:nvSpPr>
        <p:spPr>
          <a:xfrm>
            <a:off x="611560" y="853915"/>
            <a:ext cx="2534668" cy="338554"/>
          </a:xfrm>
          <a:prstGeom prst="rect">
            <a:avLst/>
          </a:prstGeom>
          <a:noFill/>
        </p:spPr>
        <p:txBody>
          <a:bodyPr wrap="none" rtlCol="0">
            <a:spAutoFit/>
          </a:bodyPr>
          <a:lstStyle/>
          <a:p>
            <a:r>
              <a:rPr lang="en-DE" sz="1600" b="1" dirty="0"/>
              <a:t>General considerations:</a:t>
            </a:r>
          </a:p>
        </p:txBody>
      </p:sp>
    </p:spTree>
    <p:extLst>
      <p:ext uri="{BB962C8B-B14F-4D97-AF65-F5344CB8AC3E}">
        <p14:creationId xmlns:p14="http://schemas.microsoft.com/office/powerpoint/2010/main" val="124425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a:t>Data </a:t>
            </a:r>
            <a:r>
              <a:rPr lang="de-DE" dirty="0" err="1"/>
              <a:t>analysis</a:t>
            </a:r>
            <a:r>
              <a:rPr lang="de-DE" dirty="0"/>
              <a:t>, off-</a:t>
            </a:r>
            <a:r>
              <a:rPr lang="de-DE" dirty="0" err="1"/>
              <a:t>the</a:t>
            </a:r>
            <a:r>
              <a:rPr lang="de-DE" dirty="0"/>
              <a:t>-</a:t>
            </a:r>
            <a:r>
              <a:rPr lang="de-DE" dirty="0" err="1"/>
              <a:t>shelf</a:t>
            </a:r>
            <a:r>
              <a:rPr lang="de-DE" dirty="0"/>
              <a:t> </a:t>
            </a:r>
            <a:r>
              <a:rPr lang="de-DE" dirty="0" err="1"/>
              <a:t>software</a:t>
            </a:r>
            <a:r>
              <a:rPr lang="de-DE" dirty="0"/>
              <a:t> </a:t>
            </a:r>
            <a:r>
              <a:rPr lang="de-DE" dirty="0" err="1"/>
              <a:t>solutions</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6</a:t>
            </a:fld>
            <a:endParaRPr lang="de-DE" dirty="0"/>
          </a:p>
        </p:txBody>
      </p:sp>
      <p:sp>
        <p:nvSpPr>
          <p:cNvPr id="10" name="TextBox 9">
            <a:extLst>
              <a:ext uri="{FF2B5EF4-FFF2-40B4-BE49-F238E27FC236}">
                <a16:creationId xmlns:a16="http://schemas.microsoft.com/office/drawing/2014/main" id="{E6F03C72-9005-C84A-9AE7-A34FBC684A13}"/>
              </a:ext>
            </a:extLst>
          </p:cNvPr>
          <p:cNvSpPr txBox="1"/>
          <p:nvPr/>
        </p:nvSpPr>
        <p:spPr>
          <a:xfrm>
            <a:off x="467544" y="880635"/>
            <a:ext cx="8208912"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sym typeface="Wingdings" pitchFamily="2" charset="2"/>
              </a:rPr>
              <a:t>Simple to start with and user friendly.</a:t>
            </a:r>
          </a:p>
          <a:p>
            <a:pPr marL="285750" indent="-285750">
              <a:buFont typeface="Arial" panose="020B0604020202020204" pitchFamily="34" charset="0"/>
              <a:buChar char="•"/>
            </a:pPr>
            <a:endParaRPr lang="en-GB" sz="1600" dirty="0">
              <a:sym typeface="Wingdings" pitchFamily="2" charset="2"/>
            </a:endParaRPr>
          </a:p>
          <a:p>
            <a:pPr marL="285750" indent="-285750">
              <a:buFont typeface="Arial" panose="020B0604020202020204" pitchFamily="34" charset="0"/>
              <a:buChar char="•"/>
            </a:pPr>
            <a:r>
              <a:rPr lang="en-GB" sz="1600" dirty="0">
                <a:sym typeface="Wingdings" pitchFamily="2" charset="2"/>
              </a:rPr>
              <a:t>U</a:t>
            </a:r>
            <a:r>
              <a:rPr lang="en-DE" sz="1600" dirty="0">
                <a:sym typeface="Wingdings" pitchFamily="2" charset="2"/>
              </a:rPr>
              <a:t>sually good for relativelly simple tasks, like quick look at the results, or simple analysis.</a:t>
            </a:r>
          </a:p>
          <a:p>
            <a:pPr marL="285750" indent="-285750">
              <a:buFont typeface="Arial" panose="020B0604020202020204" pitchFamily="34" charset="0"/>
              <a:buChar char="•"/>
            </a:pPr>
            <a:endParaRPr lang="en-DE" sz="1600" dirty="0">
              <a:sym typeface="Wingdings" pitchFamily="2" charset="2"/>
            </a:endParaRPr>
          </a:p>
          <a:p>
            <a:pPr marL="285750" indent="-285750">
              <a:buFont typeface="Arial" panose="020B0604020202020204" pitchFamily="34" charset="0"/>
              <a:buChar char="•"/>
            </a:pPr>
            <a:r>
              <a:rPr lang="en-DE" sz="1600" dirty="0">
                <a:sym typeface="Wingdings" pitchFamily="2" charset="2"/>
              </a:rPr>
              <a:t>Often just black boxes for you.</a:t>
            </a:r>
          </a:p>
        </p:txBody>
      </p:sp>
      <p:sp>
        <p:nvSpPr>
          <p:cNvPr id="3" name="TextBox 2">
            <a:extLst>
              <a:ext uri="{FF2B5EF4-FFF2-40B4-BE49-F238E27FC236}">
                <a16:creationId xmlns:a16="http://schemas.microsoft.com/office/drawing/2014/main" id="{A47903FC-D35D-1942-8898-CE102C5EB238}"/>
              </a:ext>
            </a:extLst>
          </p:cNvPr>
          <p:cNvSpPr txBox="1"/>
          <p:nvPr/>
        </p:nvSpPr>
        <p:spPr>
          <a:xfrm>
            <a:off x="558156" y="2764350"/>
            <a:ext cx="7449347" cy="2123658"/>
          </a:xfrm>
          <a:prstGeom prst="rect">
            <a:avLst/>
          </a:prstGeom>
          <a:noFill/>
        </p:spPr>
        <p:txBody>
          <a:bodyPr wrap="none" rtlCol="0">
            <a:spAutoFit/>
          </a:bodyPr>
          <a:lstStyle/>
          <a:p>
            <a:r>
              <a:rPr lang="en-DE" sz="2000" dirty="0"/>
              <a:t>Examples from climate modelling applications:</a:t>
            </a:r>
          </a:p>
          <a:p>
            <a:endParaRPr lang="en-DE" sz="1600" dirty="0"/>
          </a:p>
          <a:p>
            <a:pPr marL="285750" indent="-285750">
              <a:buFont typeface="Arial" panose="020B0604020202020204" pitchFamily="34" charset="0"/>
              <a:buChar char="•"/>
            </a:pPr>
            <a:r>
              <a:rPr lang="en-GB" sz="1600" b="1" dirty="0"/>
              <a:t>C</a:t>
            </a:r>
            <a:r>
              <a:rPr lang="en-DE" sz="1600" b="1" dirty="0"/>
              <a:t>do </a:t>
            </a:r>
            <a:r>
              <a:rPr lang="en-GB" sz="1600" dirty="0">
                <a:hlinkClick r:id="rId3"/>
              </a:rPr>
              <a:t>https://code.mpimet.mpg.de/projects/cdo/wiki/Cdo#Documentation</a:t>
            </a:r>
            <a:r>
              <a:rPr lang="en-GB" sz="1600" dirty="0"/>
              <a:t> </a:t>
            </a:r>
            <a:endParaRPr lang="en-DE" sz="1600" dirty="0"/>
          </a:p>
          <a:p>
            <a:pPr marL="285750" indent="-285750">
              <a:buFont typeface="Arial" panose="020B0604020202020204" pitchFamily="34" charset="0"/>
              <a:buChar char="•"/>
            </a:pPr>
            <a:r>
              <a:rPr lang="en-GB" sz="1600" b="1" dirty="0"/>
              <a:t>N</a:t>
            </a:r>
            <a:r>
              <a:rPr lang="en-DE" sz="1600" b="1" dirty="0"/>
              <a:t>co </a:t>
            </a:r>
            <a:r>
              <a:rPr lang="en-GB" sz="1600" dirty="0">
                <a:hlinkClick r:id="rId4"/>
              </a:rPr>
              <a:t>http://nco.sourceforge.net/</a:t>
            </a:r>
            <a:r>
              <a:rPr lang="en-GB" sz="1600" dirty="0"/>
              <a:t> </a:t>
            </a:r>
            <a:endParaRPr lang="en-DE" sz="1600" dirty="0"/>
          </a:p>
          <a:p>
            <a:pPr marL="285750" indent="-285750">
              <a:buFont typeface="Arial" panose="020B0604020202020204" pitchFamily="34" charset="0"/>
              <a:buChar char="•"/>
            </a:pPr>
            <a:r>
              <a:rPr lang="en-GB" sz="1600" b="1" dirty="0"/>
              <a:t>N</a:t>
            </a:r>
            <a:r>
              <a:rPr lang="en-DE" sz="1600" b="1" dirty="0"/>
              <a:t>cview </a:t>
            </a:r>
            <a:r>
              <a:rPr lang="en-GB" sz="1600" dirty="0">
                <a:hlinkClick r:id="rId5"/>
              </a:rPr>
              <a:t>http://meteora.ucsd.edu/~pierce/ncview_home_page.html</a:t>
            </a:r>
            <a:r>
              <a:rPr lang="en-GB" sz="1600" dirty="0"/>
              <a:t> </a:t>
            </a:r>
            <a:endParaRPr lang="ru-RU" sz="1600" dirty="0"/>
          </a:p>
          <a:p>
            <a:pPr marL="285750" indent="-285750">
              <a:buFont typeface="Arial" panose="020B0604020202020204" pitchFamily="34" charset="0"/>
              <a:buChar char="•"/>
            </a:pPr>
            <a:r>
              <a:rPr lang="en-US" sz="1600" b="1" dirty="0"/>
              <a:t>Panoply</a:t>
            </a:r>
            <a:r>
              <a:rPr lang="en-US" sz="1600" dirty="0"/>
              <a:t> </a:t>
            </a:r>
            <a:r>
              <a:rPr lang="en-US" sz="1600" dirty="0">
                <a:hlinkClick r:id="rId6"/>
              </a:rPr>
              <a:t>https://www.giss.nasa.gov/tools/panoply/</a:t>
            </a:r>
            <a:r>
              <a:rPr lang="en-US" sz="1600" dirty="0"/>
              <a:t> </a:t>
            </a:r>
            <a:endParaRPr lang="en-DE" sz="1600" dirty="0"/>
          </a:p>
          <a:p>
            <a:pPr marL="285750" indent="-285750">
              <a:buFont typeface="Arial" panose="020B0604020202020204" pitchFamily="34" charset="0"/>
              <a:buChar char="•"/>
            </a:pPr>
            <a:r>
              <a:rPr lang="en-GB" sz="1600" b="1" dirty="0"/>
              <a:t>P</a:t>
            </a:r>
            <a:r>
              <a:rPr lang="en-DE" sz="1600" b="1" dirty="0"/>
              <a:t>araview</a:t>
            </a:r>
            <a:r>
              <a:rPr lang="en-DE" sz="1600" dirty="0"/>
              <a:t> </a:t>
            </a:r>
            <a:r>
              <a:rPr lang="en-GB" sz="1600" dirty="0">
                <a:hlinkClick r:id="rId7"/>
              </a:rPr>
              <a:t>https://www.dkrz.de/up/services/analysis/visualization/sw/paraview</a:t>
            </a:r>
            <a:r>
              <a:rPr lang="en-GB" sz="1600" dirty="0"/>
              <a:t> </a:t>
            </a:r>
            <a:endParaRPr lang="en-DE" sz="1600" dirty="0"/>
          </a:p>
          <a:p>
            <a:endParaRPr lang="en-DE" sz="1600" dirty="0"/>
          </a:p>
        </p:txBody>
      </p:sp>
    </p:spTree>
    <p:extLst>
      <p:ext uri="{BB962C8B-B14F-4D97-AF65-F5344CB8AC3E}">
        <p14:creationId xmlns:p14="http://schemas.microsoft.com/office/powerpoint/2010/main" val="27064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a:t>Data </a:t>
            </a:r>
            <a:r>
              <a:rPr lang="de-DE" dirty="0" err="1"/>
              <a:t>analysis</a:t>
            </a:r>
            <a:r>
              <a:rPr lang="de-DE" dirty="0"/>
              <a:t>, </a:t>
            </a:r>
            <a:r>
              <a:rPr lang="de-DE" dirty="0" err="1"/>
              <a:t>programming</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7</a:t>
            </a:fld>
            <a:endParaRPr lang="de-DE" dirty="0"/>
          </a:p>
        </p:txBody>
      </p:sp>
      <p:sp>
        <p:nvSpPr>
          <p:cNvPr id="10" name="TextBox 9">
            <a:extLst>
              <a:ext uri="{FF2B5EF4-FFF2-40B4-BE49-F238E27FC236}">
                <a16:creationId xmlns:a16="http://schemas.microsoft.com/office/drawing/2014/main" id="{E6F03C72-9005-C84A-9AE7-A34FBC684A13}"/>
              </a:ext>
            </a:extLst>
          </p:cNvPr>
          <p:cNvSpPr txBox="1"/>
          <p:nvPr/>
        </p:nvSpPr>
        <p:spPr>
          <a:xfrm>
            <a:off x="383012" y="2690927"/>
            <a:ext cx="8221238" cy="2062103"/>
          </a:xfrm>
          <a:prstGeom prst="rect">
            <a:avLst/>
          </a:prstGeom>
          <a:noFill/>
        </p:spPr>
        <p:txBody>
          <a:bodyPr wrap="square" rtlCol="0">
            <a:spAutoFit/>
          </a:bodyPr>
          <a:lstStyle/>
          <a:p>
            <a:r>
              <a:rPr lang="en-DE" sz="1600" b="1" dirty="0">
                <a:sym typeface="Wingdings" pitchFamily="2" charset="2"/>
              </a:rPr>
              <a:t>Main choices for data analysis in 2021:</a:t>
            </a:r>
          </a:p>
          <a:p>
            <a:endParaRPr lang="en-DE" sz="1600" dirty="0">
              <a:sym typeface="Wingdings" pitchFamily="2" charset="2"/>
            </a:endParaRPr>
          </a:p>
          <a:p>
            <a:pPr marL="285750" indent="-285750">
              <a:buFont typeface="Arial" panose="020B0604020202020204" pitchFamily="34" charset="0"/>
              <a:buChar char="•"/>
            </a:pPr>
            <a:r>
              <a:rPr lang="en-DE" sz="1600" b="1" dirty="0">
                <a:sym typeface="Wingdings" pitchFamily="2" charset="2"/>
              </a:rPr>
              <a:t>Matlab</a:t>
            </a:r>
            <a:r>
              <a:rPr lang="en-DE" sz="1600" dirty="0">
                <a:sym typeface="Wingdings" pitchFamily="2" charset="2"/>
              </a:rPr>
              <a:t> </a:t>
            </a:r>
            <a:r>
              <a:rPr lang="en-GB" sz="1600" dirty="0">
                <a:sym typeface="Wingdings" pitchFamily="2" charset="2"/>
                <a:hlinkClick r:id="rId3"/>
              </a:rPr>
              <a:t>https://www.mathworks.com/products/matlab.html</a:t>
            </a:r>
            <a:r>
              <a:rPr lang="en-GB" sz="1600" dirty="0">
                <a:sym typeface="Wingdings" pitchFamily="2" charset="2"/>
              </a:rPr>
              <a:t> </a:t>
            </a:r>
            <a:endParaRPr lang="en-DE" sz="1600" dirty="0">
              <a:sym typeface="Wingdings" pitchFamily="2" charset="2"/>
            </a:endParaRPr>
          </a:p>
          <a:p>
            <a:pPr marL="285750" indent="-285750">
              <a:buFont typeface="Arial" panose="020B0604020202020204" pitchFamily="34" charset="0"/>
              <a:buChar char="•"/>
            </a:pPr>
            <a:r>
              <a:rPr lang="en-DE" sz="1600" b="1" dirty="0">
                <a:sym typeface="Wingdings" pitchFamily="2" charset="2"/>
              </a:rPr>
              <a:t>Julia</a:t>
            </a:r>
            <a:r>
              <a:rPr lang="en-DE" sz="1600" dirty="0">
                <a:sym typeface="Wingdings" pitchFamily="2" charset="2"/>
              </a:rPr>
              <a:t> </a:t>
            </a:r>
            <a:r>
              <a:rPr lang="en-GB" sz="1600" dirty="0">
                <a:sym typeface="Wingdings" pitchFamily="2" charset="2"/>
                <a:hlinkClick r:id="rId4"/>
              </a:rPr>
              <a:t>https://julialang.org/</a:t>
            </a:r>
            <a:r>
              <a:rPr lang="en-GB" sz="1600" dirty="0">
                <a:sym typeface="Wingdings" pitchFamily="2" charset="2"/>
              </a:rPr>
              <a:t> </a:t>
            </a:r>
            <a:endParaRPr lang="en-DE" sz="1600" dirty="0">
              <a:sym typeface="Wingdings" pitchFamily="2" charset="2"/>
            </a:endParaRPr>
          </a:p>
          <a:p>
            <a:pPr marL="285750" indent="-285750">
              <a:buFont typeface="Arial" panose="020B0604020202020204" pitchFamily="34" charset="0"/>
              <a:buChar char="•"/>
            </a:pPr>
            <a:r>
              <a:rPr lang="en-DE" sz="1600" b="1" dirty="0">
                <a:sym typeface="Wingdings" pitchFamily="2" charset="2"/>
              </a:rPr>
              <a:t>R</a:t>
            </a:r>
            <a:r>
              <a:rPr lang="en-DE" sz="1600" dirty="0">
                <a:sym typeface="Wingdings" pitchFamily="2" charset="2"/>
              </a:rPr>
              <a:t> </a:t>
            </a:r>
            <a:r>
              <a:rPr lang="en-GB" sz="1600" dirty="0">
                <a:sym typeface="Wingdings" pitchFamily="2" charset="2"/>
                <a:hlinkClick r:id="rId5"/>
              </a:rPr>
              <a:t>https://www.r-project.org/</a:t>
            </a:r>
            <a:r>
              <a:rPr lang="en-GB" sz="1600" dirty="0">
                <a:sym typeface="Wingdings" pitchFamily="2" charset="2"/>
              </a:rPr>
              <a:t> </a:t>
            </a:r>
            <a:endParaRPr lang="en-DE" sz="1600" dirty="0">
              <a:sym typeface="Wingdings" pitchFamily="2" charset="2"/>
            </a:endParaRPr>
          </a:p>
          <a:p>
            <a:pPr marL="285750" indent="-285750">
              <a:buFont typeface="Arial" panose="020B0604020202020204" pitchFamily="34" charset="0"/>
              <a:buChar char="•"/>
            </a:pPr>
            <a:r>
              <a:rPr lang="en-DE" sz="1600" b="1" dirty="0">
                <a:sym typeface="Wingdings" pitchFamily="2" charset="2"/>
              </a:rPr>
              <a:t>Python</a:t>
            </a:r>
            <a:r>
              <a:rPr lang="en-DE" sz="1600" dirty="0">
                <a:sym typeface="Wingdings" pitchFamily="2" charset="2"/>
              </a:rPr>
              <a:t> </a:t>
            </a:r>
            <a:r>
              <a:rPr lang="en-GB" sz="1600" dirty="0">
                <a:sym typeface="Wingdings" pitchFamily="2" charset="2"/>
                <a:hlinkClick r:id="rId6"/>
              </a:rPr>
              <a:t>https://www.python.org/</a:t>
            </a:r>
            <a:r>
              <a:rPr lang="en-GB" sz="1600" dirty="0">
                <a:sym typeface="Wingdings" pitchFamily="2" charset="2"/>
              </a:rPr>
              <a:t> </a:t>
            </a:r>
            <a:endParaRPr lang="en-DE" sz="1600" dirty="0">
              <a:sym typeface="Wingdings" pitchFamily="2" charset="2"/>
            </a:endParaRPr>
          </a:p>
          <a:p>
            <a:pPr marL="285750" indent="-285750">
              <a:buFont typeface="Arial" panose="020B0604020202020204" pitchFamily="34" charset="0"/>
              <a:buChar char="•"/>
            </a:pPr>
            <a:r>
              <a:rPr lang="en-DE" sz="1600" b="1" dirty="0">
                <a:sym typeface="Wingdings" pitchFamily="2" charset="2"/>
              </a:rPr>
              <a:t>Jupyter notebooks </a:t>
            </a:r>
            <a:r>
              <a:rPr lang="en-DE" sz="1600" dirty="0">
                <a:sym typeface="Wingdings" pitchFamily="2" charset="2"/>
              </a:rPr>
              <a:t>(not programming language but environment for interactive data exploration) </a:t>
            </a:r>
            <a:r>
              <a:rPr lang="en-GB" sz="1600" dirty="0">
                <a:sym typeface="Wingdings" pitchFamily="2" charset="2"/>
                <a:hlinkClick r:id="rId7"/>
              </a:rPr>
              <a:t>https://jupyter.org/</a:t>
            </a:r>
            <a:r>
              <a:rPr lang="en-GB" sz="1600" dirty="0">
                <a:sym typeface="Wingdings" pitchFamily="2" charset="2"/>
              </a:rPr>
              <a:t> </a:t>
            </a:r>
            <a:endParaRPr lang="en-DE" sz="1600" dirty="0">
              <a:sym typeface="Wingdings" pitchFamily="2" charset="2"/>
            </a:endParaRPr>
          </a:p>
        </p:txBody>
      </p:sp>
      <p:sp>
        <p:nvSpPr>
          <p:cNvPr id="4" name="TextBox 3">
            <a:extLst>
              <a:ext uri="{FF2B5EF4-FFF2-40B4-BE49-F238E27FC236}">
                <a16:creationId xmlns:a16="http://schemas.microsoft.com/office/drawing/2014/main" id="{1D2886B9-42F1-ED47-A060-33076700978C}"/>
              </a:ext>
            </a:extLst>
          </p:cNvPr>
          <p:cNvSpPr txBox="1"/>
          <p:nvPr/>
        </p:nvSpPr>
        <p:spPr>
          <a:xfrm>
            <a:off x="527425" y="908720"/>
            <a:ext cx="8365056" cy="1569660"/>
          </a:xfrm>
          <a:prstGeom prst="rect">
            <a:avLst/>
          </a:prstGeom>
          <a:noFill/>
        </p:spPr>
        <p:txBody>
          <a:bodyPr wrap="square" rtlCol="0">
            <a:spAutoFit/>
          </a:bodyPr>
          <a:lstStyle/>
          <a:p>
            <a:pPr marL="285750" indent="-285750">
              <a:buFont typeface="Arial" panose="020B0604020202020204" pitchFamily="34" charset="0"/>
              <a:buChar char="•"/>
            </a:pPr>
            <a:r>
              <a:rPr lang="en-DE" sz="1600" dirty="0"/>
              <a:t>T</a:t>
            </a:r>
            <a:r>
              <a:rPr lang="en-GB" sz="1600" dirty="0"/>
              <a:t>h</a:t>
            </a:r>
            <a:r>
              <a:rPr lang="en-DE" sz="1600" dirty="0"/>
              <a:t>ere is relativelly </a:t>
            </a:r>
            <a:r>
              <a:rPr lang="en-GB" sz="1600" dirty="0"/>
              <a:t>steep learning curve.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You have control (however some things will still look like black magic).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You can do things out of the box (this is how new and interesting science should work, right?).</a:t>
            </a:r>
            <a:r>
              <a:rPr lang="en-DE" sz="1600" dirty="0"/>
              <a:t> </a:t>
            </a:r>
          </a:p>
        </p:txBody>
      </p:sp>
    </p:spTree>
    <p:extLst>
      <p:ext uri="{BB962C8B-B14F-4D97-AF65-F5344CB8AC3E}">
        <p14:creationId xmlns:p14="http://schemas.microsoft.com/office/powerpoint/2010/main" val="220237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a:t>Data </a:t>
            </a:r>
            <a:r>
              <a:rPr lang="de-DE" dirty="0" err="1"/>
              <a:t>analysis</a:t>
            </a:r>
            <a:r>
              <a:rPr lang="de-DE" dirty="0"/>
              <a:t>, </a:t>
            </a:r>
            <a:r>
              <a:rPr lang="de-DE" dirty="0" err="1"/>
              <a:t>programming</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8</a:t>
            </a:fld>
            <a:endParaRPr lang="de-DE" dirty="0"/>
          </a:p>
        </p:txBody>
      </p:sp>
      <p:sp>
        <p:nvSpPr>
          <p:cNvPr id="3" name="TextBox 2">
            <a:extLst>
              <a:ext uri="{FF2B5EF4-FFF2-40B4-BE49-F238E27FC236}">
                <a16:creationId xmlns:a16="http://schemas.microsoft.com/office/drawing/2014/main" id="{1CDB5A18-8090-F34A-BADA-0535176A0EE8}"/>
              </a:ext>
            </a:extLst>
          </p:cNvPr>
          <p:cNvSpPr txBox="1"/>
          <p:nvPr/>
        </p:nvSpPr>
        <p:spPr>
          <a:xfrm>
            <a:off x="3018867" y="2060848"/>
            <a:ext cx="3081613" cy="707886"/>
          </a:xfrm>
          <a:prstGeom prst="rect">
            <a:avLst/>
          </a:prstGeom>
          <a:noFill/>
        </p:spPr>
        <p:txBody>
          <a:bodyPr wrap="none" rtlCol="0">
            <a:spAutoFit/>
          </a:bodyPr>
          <a:lstStyle/>
          <a:p>
            <a:r>
              <a:rPr lang="en-DE" sz="4000" dirty="0"/>
              <a:t>DEMO TIME</a:t>
            </a:r>
          </a:p>
        </p:txBody>
      </p:sp>
    </p:spTree>
    <p:extLst>
      <p:ext uri="{BB962C8B-B14F-4D97-AF65-F5344CB8AC3E}">
        <p14:creationId xmlns:p14="http://schemas.microsoft.com/office/powerpoint/2010/main" val="41900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7424" y="237862"/>
            <a:ext cx="8064500" cy="482630"/>
          </a:xfrm>
        </p:spPr>
        <p:txBody>
          <a:bodyPr/>
          <a:lstStyle/>
          <a:p>
            <a:r>
              <a:rPr lang="de-DE" dirty="0" err="1"/>
              <a:t>That</a:t>
            </a:r>
            <a:r>
              <a:rPr lang="de-DE" dirty="0"/>
              <a:t> was just </a:t>
            </a:r>
            <a:r>
              <a:rPr lang="de-DE" dirty="0" err="1"/>
              <a:t>the</a:t>
            </a:r>
            <a:r>
              <a:rPr lang="de-DE" dirty="0"/>
              <a:t> </a:t>
            </a:r>
            <a:r>
              <a:rPr lang="de-DE" dirty="0" err="1"/>
              <a:t>tip</a:t>
            </a:r>
            <a:r>
              <a:rPr lang="de-DE" dirty="0"/>
              <a:t> </a:t>
            </a:r>
            <a:r>
              <a:rPr lang="de-DE" dirty="0" err="1"/>
              <a:t>of</a:t>
            </a:r>
            <a:r>
              <a:rPr lang="de-DE" dirty="0"/>
              <a:t> </a:t>
            </a:r>
            <a:r>
              <a:rPr lang="de-DE" dirty="0" err="1"/>
              <a:t>the</a:t>
            </a:r>
            <a:r>
              <a:rPr lang="de-DE" dirty="0"/>
              <a:t> </a:t>
            </a:r>
            <a:r>
              <a:rPr lang="de-DE" dirty="0" err="1"/>
              <a:t>iceberg</a:t>
            </a:r>
            <a:endParaRPr lang="de-DE" dirty="0"/>
          </a:p>
        </p:txBody>
      </p:sp>
      <p:sp>
        <p:nvSpPr>
          <p:cNvPr id="6" name="Foliennummernplatzhalter 5"/>
          <p:cNvSpPr>
            <a:spLocks noGrp="1"/>
          </p:cNvSpPr>
          <p:nvPr>
            <p:ph type="sldNum" sz="quarter" idx="15"/>
          </p:nvPr>
        </p:nvSpPr>
        <p:spPr/>
        <p:txBody>
          <a:bodyPr/>
          <a:lstStyle/>
          <a:p>
            <a:fld id="{EF3FA824-E694-4A4C-A1CC-5B874FCE8701}" type="slidenum">
              <a:rPr lang="de-DE" smtClean="0"/>
              <a:pPr/>
              <a:t>9</a:t>
            </a:fld>
            <a:endParaRPr lang="de-DE" dirty="0"/>
          </a:p>
        </p:txBody>
      </p:sp>
      <p:sp>
        <p:nvSpPr>
          <p:cNvPr id="10" name="TextBox 9">
            <a:extLst>
              <a:ext uri="{FF2B5EF4-FFF2-40B4-BE49-F238E27FC236}">
                <a16:creationId xmlns:a16="http://schemas.microsoft.com/office/drawing/2014/main" id="{E6F03C72-9005-C84A-9AE7-A34FBC684A13}"/>
              </a:ext>
            </a:extLst>
          </p:cNvPr>
          <p:cNvSpPr txBox="1"/>
          <p:nvPr/>
        </p:nvSpPr>
        <p:spPr>
          <a:xfrm>
            <a:off x="611560" y="1052736"/>
            <a:ext cx="8143063" cy="4647426"/>
          </a:xfrm>
          <a:prstGeom prst="rect">
            <a:avLst/>
          </a:prstGeom>
          <a:noFill/>
        </p:spPr>
        <p:txBody>
          <a:bodyPr wrap="none" rtlCol="0">
            <a:spAutoFit/>
          </a:bodyPr>
          <a:lstStyle/>
          <a:p>
            <a:pPr marL="285750" indent="-285750">
              <a:buFont typeface="Arial" panose="020B0604020202020204" pitchFamily="34" charset="0"/>
              <a:buChar char="•"/>
            </a:pPr>
            <a:r>
              <a:rPr lang="en-GB" sz="2000" dirty="0"/>
              <a:t>Version control</a:t>
            </a:r>
          </a:p>
          <a:p>
            <a:pPr marL="285750" indent="-285750">
              <a:buFont typeface="Arial" panose="020B0604020202020204" pitchFamily="34" charset="0"/>
              <a:buChar char="•"/>
            </a:pPr>
            <a:r>
              <a:rPr lang="en-GB" sz="2000" dirty="0"/>
              <a:t>Code handling</a:t>
            </a:r>
          </a:p>
          <a:p>
            <a:pPr marL="285750" indent="-285750">
              <a:buFont typeface="Arial" panose="020B0604020202020204" pitchFamily="34" charset="0"/>
              <a:buChar char="•"/>
            </a:pPr>
            <a:r>
              <a:rPr lang="en-GB" sz="2000" dirty="0"/>
              <a:t>Code testing</a:t>
            </a:r>
          </a:p>
          <a:p>
            <a:pPr marL="285750" indent="-285750">
              <a:buFont typeface="Arial" panose="020B0604020202020204" pitchFamily="34" charset="0"/>
              <a:buChar char="•"/>
            </a:pPr>
            <a:r>
              <a:rPr lang="en-GB" sz="2000" dirty="0"/>
              <a:t>Code packaging and distribution</a:t>
            </a:r>
          </a:p>
          <a:p>
            <a:pPr marL="285750" indent="-285750">
              <a:buFont typeface="Arial" panose="020B0604020202020204" pitchFamily="34" charset="0"/>
              <a:buChar char="•"/>
            </a:pPr>
            <a:r>
              <a:rPr lang="en-GB" sz="2000" dirty="0"/>
              <a:t>Testing software</a:t>
            </a:r>
          </a:p>
          <a:p>
            <a:pPr marL="285750" indent="-285750">
              <a:buFont typeface="Arial" panose="020B0604020202020204" pitchFamily="34" charset="0"/>
              <a:buChar char="•"/>
            </a:pPr>
            <a:r>
              <a:rPr lang="en-GB" sz="2000" dirty="0"/>
              <a:t>Community management.</a:t>
            </a:r>
          </a:p>
          <a:p>
            <a:endParaRPr lang="en-GB" sz="2000" dirty="0"/>
          </a:p>
          <a:p>
            <a:pPr marL="285750" indent="-285750">
              <a:buFont typeface="Arial" panose="020B0604020202020204" pitchFamily="34" charset="0"/>
              <a:buChar char="•"/>
            </a:pPr>
            <a:r>
              <a:rPr lang="en-GB" sz="2000" dirty="0"/>
              <a:t>FAIR principle (Findability, Accessibility, Interoperability, and Reuse)</a:t>
            </a:r>
          </a:p>
          <a:p>
            <a:pPr marL="285750" indent="-285750">
              <a:buFont typeface="Arial" panose="020B0604020202020204" pitchFamily="34" charset="0"/>
              <a:buChar char="•"/>
            </a:pPr>
            <a:r>
              <a:rPr lang="en-GB" sz="2000" dirty="0"/>
              <a:t>Software licenses</a:t>
            </a:r>
          </a:p>
          <a:p>
            <a:pPr marL="285750" indent="-285750">
              <a:buFont typeface="Arial" panose="020B0604020202020204" pitchFamily="34" charset="0"/>
              <a:buChar char="•"/>
            </a:pPr>
            <a:r>
              <a:rPr lang="en-GB" sz="2000" dirty="0"/>
              <a:t>Data sharing</a:t>
            </a:r>
          </a:p>
          <a:p>
            <a:pPr marL="285750" indent="-285750">
              <a:buFont typeface="Arial" panose="020B0604020202020204" pitchFamily="34" charset="0"/>
              <a:buChar char="•"/>
            </a:pPr>
            <a:r>
              <a:rPr lang="en-GB" sz="2000" dirty="0"/>
              <a:t>Data archiving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IDEs, code editors</a:t>
            </a:r>
          </a:p>
          <a:p>
            <a:pPr marL="285750" indent="-285750">
              <a:buFont typeface="Arial" panose="020B0604020202020204" pitchFamily="34" charset="0"/>
              <a:buChar char="•"/>
            </a:pPr>
            <a:endParaRPr lang="en-GB" sz="2000" dirty="0"/>
          </a:p>
          <a:p>
            <a:endParaRPr lang="en-GB" sz="1600" dirty="0"/>
          </a:p>
        </p:txBody>
      </p:sp>
    </p:spTree>
    <p:extLst>
      <p:ext uri="{BB962C8B-B14F-4D97-AF65-F5344CB8AC3E}">
        <p14:creationId xmlns:p14="http://schemas.microsoft.com/office/powerpoint/2010/main" val="1657207555"/>
      </p:ext>
    </p:extLst>
  </p:cSld>
  <p:clrMapOvr>
    <a:masterClrMapping/>
  </p:clrMapOvr>
</p:sld>
</file>

<file path=ppt/theme/theme1.xml><?xml version="1.0" encoding="utf-8"?>
<a:theme xmlns:a="http://schemas.openxmlformats.org/drawingml/2006/main" name="TRR">
  <a:themeElements>
    <a:clrScheme name="Benutzerdefiniert 67">
      <a:dk1>
        <a:srgbClr val="343434"/>
      </a:dk1>
      <a:lt1>
        <a:sysClr val="window" lastClr="FFFFFF"/>
      </a:lt1>
      <a:dk2>
        <a:srgbClr val="7F7F7F"/>
      </a:dk2>
      <a:lt2>
        <a:srgbClr val="D8D8D8"/>
      </a:lt2>
      <a:accent1>
        <a:srgbClr val="283C8F"/>
      </a:accent1>
      <a:accent2>
        <a:srgbClr val="2AA9E0"/>
      </a:accent2>
      <a:accent3>
        <a:srgbClr val="78BCE8"/>
      </a:accent3>
      <a:accent4>
        <a:srgbClr val="8CC4EB"/>
      </a:accent4>
      <a:accent5>
        <a:srgbClr val="7F7F7F"/>
      </a:accent5>
      <a:accent6>
        <a:srgbClr val="D8D8D8"/>
      </a:accent6>
      <a:hlink>
        <a:srgbClr val="343434"/>
      </a:hlink>
      <a:folHlink>
        <a:srgbClr val="343434"/>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dirty="0" err="1" smtClean="0"/>
        </a:defPPr>
      </a:lstStyle>
    </a:txDef>
  </a:objectDefaults>
  <a:extraClrSchemeLst/>
</a:theme>
</file>

<file path=ppt/theme/theme2.xml><?xml version="1.0" encoding="utf-8"?>
<a:theme xmlns:a="http://schemas.openxmlformats.org/drawingml/2006/main" name="Larissa">
  <a:themeElements>
    <a:clrScheme name="Benutzerdefiniert 67">
      <a:dk1>
        <a:srgbClr val="343434"/>
      </a:dk1>
      <a:lt1>
        <a:sysClr val="window" lastClr="FFFFFF"/>
      </a:lt1>
      <a:dk2>
        <a:srgbClr val="7F7F7F"/>
      </a:dk2>
      <a:lt2>
        <a:srgbClr val="D8D8D8"/>
      </a:lt2>
      <a:accent1>
        <a:srgbClr val="283C8F"/>
      </a:accent1>
      <a:accent2>
        <a:srgbClr val="2AA9E0"/>
      </a:accent2>
      <a:accent3>
        <a:srgbClr val="78BCE8"/>
      </a:accent3>
      <a:accent4>
        <a:srgbClr val="8CC4EB"/>
      </a:accent4>
      <a:accent5>
        <a:srgbClr val="7F7F7F"/>
      </a:accent5>
      <a:accent6>
        <a:srgbClr val="D8D8D8"/>
      </a:accent6>
      <a:hlink>
        <a:srgbClr val="343434"/>
      </a:hlink>
      <a:folHlink>
        <a:srgbClr val="343434"/>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Benutzerdefiniert 67">
      <a:dk1>
        <a:srgbClr val="343434"/>
      </a:dk1>
      <a:lt1>
        <a:sysClr val="window" lastClr="FFFFFF"/>
      </a:lt1>
      <a:dk2>
        <a:srgbClr val="7F7F7F"/>
      </a:dk2>
      <a:lt2>
        <a:srgbClr val="D8D8D8"/>
      </a:lt2>
      <a:accent1>
        <a:srgbClr val="283C8F"/>
      </a:accent1>
      <a:accent2>
        <a:srgbClr val="2AA9E0"/>
      </a:accent2>
      <a:accent3>
        <a:srgbClr val="78BCE8"/>
      </a:accent3>
      <a:accent4>
        <a:srgbClr val="8CC4EB"/>
      </a:accent4>
      <a:accent5>
        <a:srgbClr val="7F7F7F"/>
      </a:accent5>
      <a:accent6>
        <a:srgbClr val="D8D8D8"/>
      </a:accent6>
      <a:hlink>
        <a:srgbClr val="343434"/>
      </a:hlink>
      <a:folHlink>
        <a:srgbClr val="343434"/>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TRR</Template>
  <TotalTime>3787</TotalTime>
  <Words>968</Words>
  <Application>Microsoft Macintosh PowerPoint</Application>
  <PresentationFormat>On-screen Show (4:3)</PresentationFormat>
  <Paragraphs>116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Helvetica</vt:lpstr>
      <vt:lpstr>TRR</vt:lpstr>
      <vt:lpstr>Software used in TRR181</vt:lpstr>
      <vt:lpstr>Main categories</vt:lpstr>
      <vt:lpstr>General productivity</vt:lpstr>
      <vt:lpstr>Two coupled models</vt:lpstr>
      <vt:lpstr>Data analysis</vt:lpstr>
      <vt:lpstr>Data analysis, off-the-shelf software solutions</vt:lpstr>
      <vt:lpstr>Data analysis, programming</vt:lpstr>
      <vt:lpstr>Data analysis, programming</vt:lpstr>
      <vt:lpstr>That was just the tip of the iceberg</vt:lpstr>
      <vt:lpstr>Those topics in the TRR</vt:lpstr>
      <vt:lpstr>Where to start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in Arial Bold 26 pt</dc:title>
  <dc:creator>Nikolay Koldunov</dc:creator>
  <cp:lastModifiedBy>Nikolay Koldunov</cp:lastModifiedBy>
  <cp:revision>27</cp:revision>
  <dcterms:created xsi:type="dcterms:W3CDTF">2021-03-09T07:52:01Z</dcterms:created>
  <dcterms:modified xsi:type="dcterms:W3CDTF">2021-03-11T22:59:23Z</dcterms:modified>
</cp:coreProperties>
</file>