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10"/>
  </p:notesMasterIdLst>
  <p:handoutMasterIdLst>
    <p:handoutMasterId r:id="rId11"/>
  </p:handoutMasterIdLst>
  <p:sldIdLst>
    <p:sldId id="352" r:id="rId4"/>
    <p:sldId id="357" r:id="rId5"/>
    <p:sldId id="353" r:id="rId6"/>
    <p:sldId id="354" r:id="rId7"/>
    <p:sldId id="356" r:id="rId8"/>
    <p:sldId id="3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5" d="100"/>
          <a:sy n="105" d="100"/>
        </p:scale>
        <p:origin x="116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D33426-7896-7462-0D26-FF54A958E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23251-2B3F-FB11-6C9A-2054CC9C53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8AA9F-C0FF-4A4A-9F43-9852D6B29073}" type="datetimeFigureOut">
              <a:rPr lang="en-MY" smtClean="0"/>
              <a:t>28/09/2022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3DDB4-8A55-1D22-F09C-93B71E2BAF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MY"/>
              <a:t>ddddd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D15F1-061C-DDC2-007F-ED2036AF8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764EF-D994-44C9-B311-42BBBB27E1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929539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ddddd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B76AE-7851-D93B-5401-239535E77F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ddddd</a:t>
            </a:r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6D102F-F220-4E57-BDD6-CCEBB93D58AF}"/>
              </a:ext>
            </a:extLst>
          </p:cNvPr>
          <p:cNvGrpSpPr/>
          <p:nvPr userDrawn="1"/>
        </p:nvGrpSpPr>
        <p:grpSpPr>
          <a:xfrm>
            <a:off x="12558029" y="1"/>
            <a:ext cx="1644047" cy="1816099"/>
            <a:chOff x="9433981" y="1"/>
            <a:chExt cx="1644047" cy="1816099"/>
          </a:xfrm>
        </p:grpSpPr>
        <p:sp>
          <p:nvSpPr>
            <p:cNvPr id="13" name="Rectangle: Folded Corner 12">
              <a:extLst>
                <a:ext uri="{FF2B5EF4-FFF2-40B4-BE49-F238E27FC236}">
                  <a16:creationId xmlns:a16="http://schemas.microsoft.com/office/drawing/2014/main" id="{8C7E1A5C-1B15-4E0A-8682-D203C7DE6B6B}"/>
                </a:ext>
              </a:extLst>
            </p:cNvPr>
            <p:cNvSpPr/>
            <p:nvPr userDrawn="1"/>
          </p:nvSpPr>
          <p:spPr>
            <a:xfrm>
              <a:off x="9433981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 dirty="0">
                  <a:solidFill>
                    <a:schemeClr val="accent2">
                      <a:lumMod val="50000"/>
                    </a:schemeClr>
                  </a:solidFill>
                </a:rPr>
                <a:t>(*Only available to Microsoft 365 subscribers)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830CBBC-4DBF-48F3-A80A-5B9A523158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1" b="5479"/>
            <a:stretch/>
          </p:blipFill>
          <p:spPr>
            <a:xfrm>
              <a:off x="10677978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91CD03-3F67-4027-8593-90178174566B}"/>
              </a:ext>
            </a:extLst>
          </p:cNvPr>
          <p:cNvGrpSpPr/>
          <p:nvPr userDrawn="1"/>
        </p:nvGrpSpPr>
        <p:grpSpPr>
          <a:xfrm>
            <a:off x="12558029" y="1"/>
            <a:ext cx="1644047" cy="1816099"/>
            <a:chOff x="9433981" y="1"/>
            <a:chExt cx="1644047" cy="1816099"/>
          </a:xfrm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9967EC7A-09F8-4E1B-AB8A-1A11DE75D851}"/>
                </a:ext>
              </a:extLst>
            </p:cNvPr>
            <p:cNvSpPr/>
            <p:nvPr userDrawn="1"/>
          </p:nvSpPr>
          <p:spPr>
            <a:xfrm>
              <a:off x="9433981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 dirty="0">
                  <a:solidFill>
                    <a:schemeClr val="accent2">
                      <a:lumMod val="50000"/>
                    </a:schemeClr>
                  </a:solidFill>
                </a:rPr>
                <a:t>(*Only available to Microsoft 365 subscribers)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BB72257-1851-43E6-BD0E-7525A0ADEFD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1" b="5479"/>
            <a:stretch/>
          </p:blipFill>
          <p:spPr>
            <a:xfrm>
              <a:off x="10677978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Designed By Kolept Tan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hyperlink" Target="https://learn.microsoft.com/en-us/azure/architecture/guide/architecture-styles/?source=recommendation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learn.microsoft.com/en-us/dotnet/architecture/cloud-native/definiti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hyperlink" Target="https://learn.microsoft.com/en-us/azure/architecture/solution-ideas/articles/scalable-ecommerce-web-ap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learn.microsoft.com/en-us/azure/architecture/guide/design-principles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st.github.com/vasanthk/485d1c25737e8e72759f" TargetMode="External"/><Relationship Id="rId3" Type="http://schemas.openxmlformats.org/officeDocument/2006/relationships/hyperlink" Target="https://learn.microsoft.com/en-us/azure/architecture/microservices/design/compute-options" TargetMode="External"/><Relationship Id="rId7" Type="http://schemas.openxmlformats.org/officeDocument/2006/relationships/hyperlink" Target="https://learn.microsoft.com/en-us/azure/cloud-adoption-framework/antipatterns/antipatterns-to-avoid" TargetMode="External"/><Relationship Id="rId2" Type="http://schemas.openxmlformats.org/officeDocument/2006/relationships/hyperlink" Target="https://learn.microsoft.com/en-us/azure/architecture/guide/architecture-styles/?source=recommendation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en-us/azure/cloud-adoption-framework/get-started/" TargetMode="External"/><Relationship Id="rId5" Type="http://schemas.openxmlformats.org/officeDocument/2006/relationships/hyperlink" Target="https://learn.microsoft.com/en-us/azure/architecture/example-scenario/apps/ecommerce-scenario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s://learn.microsoft.com/en-us/azure/architecture/solution-ideas/articles/scalable-ecommerce-web-app" TargetMode="External"/><Relationship Id="rId9" Type="http://schemas.openxmlformats.org/officeDocument/2006/relationships/hyperlink" Target="https://github.com/donnemartin/system-design-prim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Cloud App Transformation Strategy</a:t>
            </a:r>
          </a:p>
        </p:txBody>
      </p:sp>
      <p:sp>
        <p:nvSpPr>
          <p:cNvPr id="75" name="Shape">
            <a:extLst>
              <a:ext uri="{FF2B5EF4-FFF2-40B4-BE49-F238E27FC236}">
                <a16:creationId xmlns:a16="http://schemas.microsoft.com/office/drawing/2014/main" id="{93FAA7A2-C563-47F4-8CB9-F17E2100B8C3}"/>
              </a:ext>
            </a:extLst>
          </p:cNvPr>
          <p:cNvSpPr/>
          <p:nvPr/>
        </p:nvSpPr>
        <p:spPr>
          <a:xfrm>
            <a:off x="9900508" y="3519056"/>
            <a:ext cx="2291492" cy="33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08" y="0"/>
                </a:moveTo>
                <a:lnTo>
                  <a:pt x="0" y="3056"/>
                </a:lnTo>
                <a:lnTo>
                  <a:pt x="0" y="574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802"/>
                </a:lnTo>
                <a:close/>
              </a:path>
            </a:pathLst>
          </a:custGeom>
          <a:gradFill flip="none" rotWithShape="1">
            <a:gsLst>
              <a:gs pos="69000">
                <a:schemeClr val="bg1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10800000" scaled="1"/>
            <a:tileRect/>
          </a:gra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6" name="Shape">
            <a:extLst>
              <a:ext uri="{FF2B5EF4-FFF2-40B4-BE49-F238E27FC236}">
                <a16:creationId xmlns:a16="http://schemas.microsoft.com/office/drawing/2014/main" id="{974EB394-7E99-4C69-B6DE-45557B76102C}"/>
              </a:ext>
            </a:extLst>
          </p:cNvPr>
          <p:cNvSpPr/>
          <p:nvPr/>
        </p:nvSpPr>
        <p:spPr>
          <a:xfrm>
            <a:off x="9900508" y="3519056"/>
            <a:ext cx="2291492" cy="751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683"/>
                </a:moveTo>
                <a:lnTo>
                  <a:pt x="19408" y="0"/>
                </a:lnTo>
                <a:lnTo>
                  <a:pt x="0" y="11333"/>
                </a:lnTo>
                <a:lnTo>
                  <a:pt x="0" y="21309"/>
                </a:lnTo>
                <a:lnTo>
                  <a:pt x="0" y="21600"/>
                </a:lnTo>
                <a:lnTo>
                  <a:pt x="21600" y="716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Shape">
            <a:extLst>
              <a:ext uri="{FF2B5EF4-FFF2-40B4-BE49-F238E27FC236}">
                <a16:creationId xmlns:a16="http://schemas.microsoft.com/office/drawing/2014/main" id="{E0F7B386-BB33-47E1-92FE-784D4ABB9D81}"/>
              </a:ext>
            </a:extLst>
          </p:cNvPr>
          <p:cNvSpPr/>
          <p:nvPr/>
        </p:nvSpPr>
        <p:spPr>
          <a:xfrm>
            <a:off x="9900508" y="2305914"/>
            <a:ext cx="2129737" cy="1890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287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69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0800000" scaled="1"/>
          </a:gra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8" name="Shape">
            <a:extLst>
              <a:ext uri="{FF2B5EF4-FFF2-40B4-BE49-F238E27FC236}">
                <a16:creationId xmlns:a16="http://schemas.microsoft.com/office/drawing/2014/main" id="{E506D285-B465-46B1-9E49-64B283F554B0}"/>
              </a:ext>
            </a:extLst>
          </p:cNvPr>
          <p:cNvSpPr/>
          <p:nvPr/>
        </p:nvSpPr>
        <p:spPr>
          <a:xfrm>
            <a:off x="9900508" y="1059078"/>
            <a:ext cx="2291492" cy="204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191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gradFill flip="none" rotWithShape="1">
            <a:gsLst>
              <a:gs pos="69000">
                <a:schemeClr val="bg1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10800000" scaled="1"/>
            <a:tileRect/>
          </a:gra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9" name="Shape">
            <a:extLst>
              <a:ext uri="{FF2B5EF4-FFF2-40B4-BE49-F238E27FC236}">
                <a16:creationId xmlns:a16="http://schemas.microsoft.com/office/drawing/2014/main" id="{14D5FA45-7B62-4AE9-B4F0-B51317AE5A99}"/>
              </a:ext>
            </a:extLst>
          </p:cNvPr>
          <p:cNvSpPr/>
          <p:nvPr/>
        </p:nvSpPr>
        <p:spPr>
          <a:xfrm>
            <a:off x="7946005" y="3519056"/>
            <a:ext cx="2291492" cy="33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08" y="0"/>
                </a:moveTo>
                <a:lnTo>
                  <a:pt x="0" y="3056"/>
                </a:lnTo>
                <a:lnTo>
                  <a:pt x="0" y="574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802"/>
                </a:lnTo>
                <a:close/>
              </a:path>
            </a:pathLst>
          </a:custGeom>
          <a:gradFill flip="none" rotWithShape="1">
            <a:gsLst>
              <a:gs pos="69000">
                <a:schemeClr val="bg1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10800000" scaled="1"/>
            <a:tileRect/>
          </a:gra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0" name="Shape">
            <a:extLst>
              <a:ext uri="{FF2B5EF4-FFF2-40B4-BE49-F238E27FC236}">
                <a16:creationId xmlns:a16="http://schemas.microsoft.com/office/drawing/2014/main" id="{54FF2F2A-AD1C-4D67-B3C9-FB0AB38C7F61}"/>
              </a:ext>
            </a:extLst>
          </p:cNvPr>
          <p:cNvSpPr/>
          <p:nvPr/>
        </p:nvSpPr>
        <p:spPr>
          <a:xfrm>
            <a:off x="7946005" y="3519056"/>
            <a:ext cx="2291492" cy="751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683"/>
                </a:moveTo>
                <a:lnTo>
                  <a:pt x="19408" y="0"/>
                </a:lnTo>
                <a:lnTo>
                  <a:pt x="0" y="11333"/>
                </a:lnTo>
                <a:lnTo>
                  <a:pt x="0" y="21309"/>
                </a:lnTo>
                <a:lnTo>
                  <a:pt x="0" y="21600"/>
                </a:lnTo>
                <a:lnTo>
                  <a:pt x="21600" y="716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1" name="Shape">
            <a:extLst>
              <a:ext uri="{FF2B5EF4-FFF2-40B4-BE49-F238E27FC236}">
                <a16:creationId xmlns:a16="http://schemas.microsoft.com/office/drawing/2014/main" id="{98781111-9A72-4931-9791-AB364053FABB}"/>
              </a:ext>
            </a:extLst>
          </p:cNvPr>
          <p:cNvSpPr/>
          <p:nvPr/>
        </p:nvSpPr>
        <p:spPr>
          <a:xfrm>
            <a:off x="7946007" y="2305914"/>
            <a:ext cx="2129732" cy="1890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287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69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10800000" scaled="1"/>
          </a:gra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Shape">
            <a:extLst>
              <a:ext uri="{FF2B5EF4-FFF2-40B4-BE49-F238E27FC236}">
                <a16:creationId xmlns:a16="http://schemas.microsoft.com/office/drawing/2014/main" id="{328C8A00-17AC-4AFB-8E23-EE2C4B246CD5}"/>
              </a:ext>
            </a:extLst>
          </p:cNvPr>
          <p:cNvSpPr/>
          <p:nvPr/>
        </p:nvSpPr>
        <p:spPr>
          <a:xfrm>
            <a:off x="7946005" y="1059078"/>
            <a:ext cx="2291492" cy="204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191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gradFill flip="none" rotWithShape="1">
            <a:gsLst>
              <a:gs pos="69000">
                <a:schemeClr val="bg1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10800000" scaled="1"/>
            <a:tileRect/>
          </a:gra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Shape">
            <a:extLst>
              <a:ext uri="{FF2B5EF4-FFF2-40B4-BE49-F238E27FC236}">
                <a16:creationId xmlns:a16="http://schemas.microsoft.com/office/drawing/2014/main" id="{31B17F7F-3D6D-4AA8-B8D9-C532D8F5AF2D}"/>
              </a:ext>
            </a:extLst>
          </p:cNvPr>
          <p:cNvSpPr/>
          <p:nvPr/>
        </p:nvSpPr>
        <p:spPr>
          <a:xfrm>
            <a:off x="5957803" y="3519056"/>
            <a:ext cx="2291492" cy="33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08" y="0"/>
                </a:moveTo>
                <a:lnTo>
                  <a:pt x="0" y="3056"/>
                </a:lnTo>
                <a:lnTo>
                  <a:pt x="0" y="574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802"/>
                </a:lnTo>
                <a:close/>
              </a:path>
            </a:pathLst>
          </a:custGeom>
          <a:gradFill flip="none" rotWithShape="1">
            <a:gsLst>
              <a:gs pos="69000">
                <a:schemeClr val="bg1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10800000" scaled="1"/>
            <a:tileRect/>
          </a:gra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6819ACC9-5BFA-4542-9331-8372871BA850}"/>
              </a:ext>
            </a:extLst>
          </p:cNvPr>
          <p:cNvSpPr/>
          <p:nvPr/>
        </p:nvSpPr>
        <p:spPr>
          <a:xfrm>
            <a:off x="5957803" y="3519056"/>
            <a:ext cx="2291492" cy="751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683"/>
                </a:moveTo>
                <a:lnTo>
                  <a:pt x="19408" y="0"/>
                </a:lnTo>
                <a:lnTo>
                  <a:pt x="0" y="11333"/>
                </a:lnTo>
                <a:lnTo>
                  <a:pt x="0" y="21309"/>
                </a:lnTo>
                <a:lnTo>
                  <a:pt x="0" y="21600"/>
                </a:lnTo>
                <a:lnTo>
                  <a:pt x="21600" y="716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5" name="Shape">
            <a:extLst>
              <a:ext uri="{FF2B5EF4-FFF2-40B4-BE49-F238E27FC236}">
                <a16:creationId xmlns:a16="http://schemas.microsoft.com/office/drawing/2014/main" id="{65A013EE-3993-4AB5-A913-35DEF6690E6E}"/>
              </a:ext>
            </a:extLst>
          </p:cNvPr>
          <p:cNvSpPr/>
          <p:nvPr/>
        </p:nvSpPr>
        <p:spPr>
          <a:xfrm>
            <a:off x="5957803" y="2305914"/>
            <a:ext cx="2129737" cy="1890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287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69000">
                <a:schemeClr val="accent6"/>
              </a:gs>
              <a:gs pos="100000">
                <a:schemeClr val="accent6">
                  <a:lumMod val="50000"/>
                </a:schemeClr>
              </a:gs>
            </a:gsLst>
            <a:lin ang="10800000" scaled="1"/>
          </a:gra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6" name="Shape">
            <a:extLst>
              <a:ext uri="{FF2B5EF4-FFF2-40B4-BE49-F238E27FC236}">
                <a16:creationId xmlns:a16="http://schemas.microsoft.com/office/drawing/2014/main" id="{BF79F33E-13A9-40A9-8B8E-A91AA05EF625}"/>
              </a:ext>
            </a:extLst>
          </p:cNvPr>
          <p:cNvSpPr/>
          <p:nvPr/>
        </p:nvSpPr>
        <p:spPr>
          <a:xfrm>
            <a:off x="5957803" y="1059078"/>
            <a:ext cx="2291492" cy="204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191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gradFill flip="none" rotWithShape="1">
            <a:gsLst>
              <a:gs pos="69000">
                <a:schemeClr val="bg1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10800000" scaled="1"/>
            <a:tileRect/>
          </a:gra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7" name="Shape">
            <a:extLst>
              <a:ext uri="{FF2B5EF4-FFF2-40B4-BE49-F238E27FC236}">
                <a16:creationId xmlns:a16="http://schemas.microsoft.com/office/drawing/2014/main" id="{BE39D3ED-7D35-47F1-AE91-B995CE508195}"/>
              </a:ext>
            </a:extLst>
          </p:cNvPr>
          <p:cNvSpPr/>
          <p:nvPr/>
        </p:nvSpPr>
        <p:spPr>
          <a:xfrm>
            <a:off x="3942705" y="3519056"/>
            <a:ext cx="2291492" cy="33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08" y="0"/>
                </a:moveTo>
                <a:lnTo>
                  <a:pt x="0" y="3056"/>
                </a:lnTo>
                <a:lnTo>
                  <a:pt x="0" y="574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802"/>
                </a:lnTo>
                <a:close/>
              </a:path>
            </a:pathLst>
          </a:custGeom>
          <a:gradFill flip="none" rotWithShape="1">
            <a:gsLst>
              <a:gs pos="69000">
                <a:schemeClr val="bg1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10800000" scaled="1"/>
            <a:tileRect/>
          </a:gra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8" name="Shape">
            <a:extLst>
              <a:ext uri="{FF2B5EF4-FFF2-40B4-BE49-F238E27FC236}">
                <a16:creationId xmlns:a16="http://schemas.microsoft.com/office/drawing/2014/main" id="{017C88FD-537C-4C5B-83FC-E0DC14507085}"/>
              </a:ext>
            </a:extLst>
          </p:cNvPr>
          <p:cNvSpPr/>
          <p:nvPr/>
        </p:nvSpPr>
        <p:spPr>
          <a:xfrm>
            <a:off x="3942705" y="3519056"/>
            <a:ext cx="2291492" cy="751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683"/>
                </a:moveTo>
                <a:lnTo>
                  <a:pt x="19408" y="0"/>
                </a:lnTo>
                <a:lnTo>
                  <a:pt x="0" y="11333"/>
                </a:lnTo>
                <a:lnTo>
                  <a:pt x="0" y="21309"/>
                </a:lnTo>
                <a:lnTo>
                  <a:pt x="0" y="21600"/>
                </a:lnTo>
                <a:lnTo>
                  <a:pt x="21600" y="716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9" name="Shape">
            <a:extLst>
              <a:ext uri="{FF2B5EF4-FFF2-40B4-BE49-F238E27FC236}">
                <a16:creationId xmlns:a16="http://schemas.microsoft.com/office/drawing/2014/main" id="{9B5BE5FA-31F5-40C2-A952-DA327DA1830C}"/>
              </a:ext>
            </a:extLst>
          </p:cNvPr>
          <p:cNvSpPr/>
          <p:nvPr/>
        </p:nvSpPr>
        <p:spPr>
          <a:xfrm>
            <a:off x="3942705" y="2305914"/>
            <a:ext cx="2129737" cy="1890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287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69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0800000" scaled="1"/>
          </a:gra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0" name="Shape">
            <a:extLst>
              <a:ext uri="{FF2B5EF4-FFF2-40B4-BE49-F238E27FC236}">
                <a16:creationId xmlns:a16="http://schemas.microsoft.com/office/drawing/2014/main" id="{A3C77D04-52BC-4B22-ABC1-31F224D28EAA}"/>
              </a:ext>
            </a:extLst>
          </p:cNvPr>
          <p:cNvSpPr/>
          <p:nvPr/>
        </p:nvSpPr>
        <p:spPr>
          <a:xfrm>
            <a:off x="3942705" y="1059078"/>
            <a:ext cx="2291492" cy="204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191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gradFill flip="none" rotWithShape="1">
            <a:gsLst>
              <a:gs pos="69000">
                <a:schemeClr val="bg1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10800000" scaled="1"/>
            <a:tileRect/>
          </a:gra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1" name="Shape">
            <a:extLst>
              <a:ext uri="{FF2B5EF4-FFF2-40B4-BE49-F238E27FC236}">
                <a16:creationId xmlns:a16="http://schemas.microsoft.com/office/drawing/2014/main" id="{4DA6641E-B6FD-4991-BA17-DE9DB6F88F17}"/>
              </a:ext>
            </a:extLst>
          </p:cNvPr>
          <p:cNvSpPr/>
          <p:nvPr/>
        </p:nvSpPr>
        <p:spPr>
          <a:xfrm>
            <a:off x="1988202" y="3519056"/>
            <a:ext cx="2291492" cy="33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08" y="0"/>
                </a:moveTo>
                <a:lnTo>
                  <a:pt x="0" y="3056"/>
                </a:lnTo>
                <a:lnTo>
                  <a:pt x="0" y="574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802"/>
                </a:lnTo>
                <a:close/>
              </a:path>
            </a:pathLst>
          </a:custGeom>
          <a:gradFill flip="none" rotWithShape="1">
            <a:gsLst>
              <a:gs pos="69000">
                <a:schemeClr val="bg1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10800000" scaled="1"/>
            <a:tileRect/>
          </a:gra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2" name="Shape">
            <a:extLst>
              <a:ext uri="{FF2B5EF4-FFF2-40B4-BE49-F238E27FC236}">
                <a16:creationId xmlns:a16="http://schemas.microsoft.com/office/drawing/2014/main" id="{B0AE72A4-938F-45CF-B1E8-FD6D2C68A1CD}"/>
              </a:ext>
            </a:extLst>
          </p:cNvPr>
          <p:cNvSpPr/>
          <p:nvPr/>
        </p:nvSpPr>
        <p:spPr>
          <a:xfrm>
            <a:off x="1988202" y="3519056"/>
            <a:ext cx="2291492" cy="751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683"/>
                </a:moveTo>
                <a:lnTo>
                  <a:pt x="19408" y="0"/>
                </a:lnTo>
                <a:lnTo>
                  <a:pt x="0" y="11333"/>
                </a:lnTo>
                <a:lnTo>
                  <a:pt x="0" y="21309"/>
                </a:lnTo>
                <a:lnTo>
                  <a:pt x="0" y="21600"/>
                </a:lnTo>
                <a:lnTo>
                  <a:pt x="21600" y="716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3" name="Shape">
            <a:extLst>
              <a:ext uri="{FF2B5EF4-FFF2-40B4-BE49-F238E27FC236}">
                <a16:creationId xmlns:a16="http://schemas.microsoft.com/office/drawing/2014/main" id="{6A1EA54F-AE3E-4929-A2D3-162053BD7952}"/>
              </a:ext>
            </a:extLst>
          </p:cNvPr>
          <p:cNvSpPr/>
          <p:nvPr/>
        </p:nvSpPr>
        <p:spPr>
          <a:xfrm>
            <a:off x="1988204" y="2305914"/>
            <a:ext cx="2129732" cy="1890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287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69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0800000" scaled="1"/>
          </a:gra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">
            <a:extLst>
              <a:ext uri="{FF2B5EF4-FFF2-40B4-BE49-F238E27FC236}">
                <a16:creationId xmlns:a16="http://schemas.microsoft.com/office/drawing/2014/main" id="{BA110F6F-8D6C-438E-AE39-96D2FEC7685E}"/>
              </a:ext>
            </a:extLst>
          </p:cNvPr>
          <p:cNvSpPr/>
          <p:nvPr/>
        </p:nvSpPr>
        <p:spPr>
          <a:xfrm>
            <a:off x="1988202" y="1059078"/>
            <a:ext cx="2291492" cy="204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191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gradFill flip="none" rotWithShape="1">
            <a:gsLst>
              <a:gs pos="69000">
                <a:schemeClr val="bg1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10800000" scaled="1"/>
            <a:tileRect/>
          </a:gra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5" name="Shape">
            <a:extLst>
              <a:ext uri="{FF2B5EF4-FFF2-40B4-BE49-F238E27FC236}">
                <a16:creationId xmlns:a16="http://schemas.microsoft.com/office/drawing/2014/main" id="{EF7AACC9-668C-4F31-9BCD-1BBE612A25A5}"/>
              </a:ext>
            </a:extLst>
          </p:cNvPr>
          <p:cNvSpPr/>
          <p:nvPr/>
        </p:nvSpPr>
        <p:spPr>
          <a:xfrm>
            <a:off x="0" y="3519056"/>
            <a:ext cx="2291492" cy="33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08" y="0"/>
                </a:moveTo>
                <a:lnTo>
                  <a:pt x="0" y="3056"/>
                </a:lnTo>
                <a:lnTo>
                  <a:pt x="0" y="574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802"/>
                </a:lnTo>
                <a:close/>
              </a:path>
            </a:pathLst>
          </a:custGeom>
          <a:gradFill flip="none" rotWithShape="1">
            <a:gsLst>
              <a:gs pos="69000">
                <a:schemeClr val="bg1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10800000" scaled="1"/>
            <a:tileRect/>
          </a:gra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6" name="Shape">
            <a:extLst>
              <a:ext uri="{FF2B5EF4-FFF2-40B4-BE49-F238E27FC236}">
                <a16:creationId xmlns:a16="http://schemas.microsoft.com/office/drawing/2014/main" id="{29788CB9-72B2-4D3B-A0D0-57279B927376}"/>
              </a:ext>
            </a:extLst>
          </p:cNvPr>
          <p:cNvSpPr/>
          <p:nvPr/>
        </p:nvSpPr>
        <p:spPr>
          <a:xfrm>
            <a:off x="0" y="3519056"/>
            <a:ext cx="2291492" cy="751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683"/>
                </a:moveTo>
                <a:lnTo>
                  <a:pt x="19408" y="0"/>
                </a:lnTo>
                <a:lnTo>
                  <a:pt x="0" y="11333"/>
                </a:lnTo>
                <a:lnTo>
                  <a:pt x="0" y="21309"/>
                </a:lnTo>
                <a:lnTo>
                  <a:pt x="0" y="21600"/>
                </a:lnTo>
                <a:lnTo>
                  <a:pt x="21600" y="716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7" name="Shape">
            <a:extLst>
              <a:ext uri="{FF2B5EF4-FFF2-40B4-BE49-F238E27FC236}">
                <a16:creationId xmlns:a16="http://schemas.microsoft.com/office/drawing/2014/main" id="{B5E37486-11EB-4DAC-8E4A-89768F647428}"/>
              </a:ext>
            </a:extLst>
          </p:cNvPr>
          <p:cNvSpPr/>
          <p:nvPr/>
        </p:nvSpPr>
        <p:spPr>
          <a:xfrm>
            <a:off x="0" y="2305914"/>
            <a:ext cx="2129737" cy="1890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287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6900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10800000" scaled="1"/>
          </a:gra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8" name="Shape">
            <a:extLst>
              <a:ext uri="{FF2B5EF4-FFF2-40B4-BE49-F238E27FC236}">
                <a16:creationId xmlns:a16="http://schemas.microsoft.com/office/drawing/2014/main" id="{8779E532-680E-4024-9D0D-958CB9B01DA8}"/>
              </a:ext>
            </a:extLst>
          </p:cNvPr>
          <p:cNvSpPr/>
          <p:nvPr/>
        </p:nvSpPr>
        <p:spPr>
          <a:xfrm>
            <a:off x="0" y="1059078"/>
            <a:ext cx="2291492" cy="204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191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gradFill flip="none" rotWithShape="1">
            <a:gsLst>
              <a:gs pos="69000">
                <a:schemeClr val="bg1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10800000" scaled="1"/>
            <a:tileRect/>
          </a:gra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6DABABF-4E61-4010-A7D3-15DD892AD6E6}"/>
              </a:ext>
            </a:extLst>
          </p:cNvPr>
          <p:cNvGrpSpPr/>
          <p:nvPr/>
        </p:nvGrpSpPr>
        <p:grpSpPr>
          <a:xfrm>
            <a:off x="4305756" y="1103386"/>
            <a:ext cx="2063218" cy="647746"/>
            <a:chOff x="2542311" y="1123785"/>
            <a:chExt cx="1441135" cy="647746"/>
          </a:xfrm>
        </p:grpSpPr>
        <p:sp>
          <p:nvSpPr>
            <p:cNvPr id="100" name="TextBox 60">
              <a:extLst>
                <a:ext uri="{FF2B5EF4-FFF2-40B4-BE49-F238E27FC236}">
                  <a16:creationId xmlns:a16="http://schemas.microsoft.com/office/drawing/2014/main" id="{9EE8D086-34CC-4315-8AED-9569F1253931}"/>
                </a:ext>
              </a:extLst>
            </p:cNvPr>
            <p:cNvSpPr txBox="1"/>
            <p:nvPr/>
          </p:nvSpPr>
          <p:spPr>
            <a:xfrm>
              <a:off x="2542311" y="1123785"/>
              <a:ext cx="1399032" cy="64633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noProof="1"/>
                <a:t>Architecture Design</a:t>
              </a:r>
            </a:p>
            <a:p>
              <a:r>
                <a:rPr lang="en-US" b="1" noProof="1"/>
                <a:t>Decision</a:t>
              </a:r>
            </a:p>
          </p:txBody>
        </p:sp>
        <p:sp>
          <p:nvSpPr>
            <p:cNvPr id="101" name="TextBox 61">
              <a:extLst>
                <a:ext uri="{FF2B5EF4-FFF2-40B4-BE49-F238E27FC236}">
                  <a16:creationId xmlns:a16="http://schemas.microsoft.com/office/drawing/2014/main" id="{C539D3D8-CFB9-4005-B64A-35DABA535485}"/>
                </a:ext>
              </a:extLst>
            </p:cNvPr>
            <p:cNvSpPr txBox="1"/>
            <p:nvPr/>
          </p:nvSpPr>
          <p:spPr>
            <a:xfrm>
              <a:off x="2583022" y="1494532"/>
              <a:ext cx="1400424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B149364-4F66-4496-9065-E2CD4D7D18D5}"/>
              </a:ext>
            </a:extLst>
          </p:cNvPr>
          <p:cNvGrpSpPr/>
          <p:nvPr/>
        </p:nvGrpSpPr>
        <p:grpSpPr>
          <a:xfrm>
            <a:off x="6350341" y="1123105"/>
            <a:ext cx="1851270" cy="541206"/>
            <a:chOff x="4317016" y="1153544"/>
            <a:chExt cx="1411663" cy="541206"/>
          </a:xfrm>
        </p:grpSpPr>
        <p:sp>
          <p:nvSpPr>
            <p:cNvPr id="103" name="TextBox 63">
              <a:extLst>
                <a:ext uri="{FF2B5EF4-FFF2-40B4-BE49-F238E27FC236}">
                  <a16:creationId xmlns:a16="http://schemas.microsoft.com/office/drawing/2014/main" id="{9C4F173D-73BE-4897-9E5D-64ACC4DD22BD}"/>
                </a:ext>
              </a:extLst>
            </p:cNvPr>
            <p:cNvSpPr txBox="1"/>
            <p:nvPr/>
          </p:nvSpPr>
          <p:spPr>
            <a:xfrm>
              <a:off x="4317016" y="1153544"/>
              <a:ext cx="1399032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noProof="1"/>
                <a:t>Techstack POC</a:t>
              </a:r>
            </a:p>
          </p:txBody>
        </p:sp>
        <p:sp>
          <p:nvSpPr>
            <p:cNvPr id="104" name="TextBox 64">
              <a:extLst>
                <a:ext uri="{FF2B5EF4-FFF2-40B4-BE49-F238E27FC236}">
                  <a16:creationId xmlns:a16="http://schemas.microsoft.com/office/drawing/2014/main" id="{175C261A-6A92-4A77-9125-16774427EDA7}"/>
                </a:ext>
              </a:extLst>
            </p:cNvPr>
            <p:cNvSpPr txBox="1"/>
            <p:nvPr/>
          </p:nvSpPr>
          <p:spPr>
            <a:xfrm>
              <a:off x="4328255" y="1417751"/>
              <a:ext cx="1400424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FC6B728-5235-4E6D-BEE0-6D21E7B12E7B}"/>
              </a:ext>
            </a:extLst>
          </p:cNvPr>
          <p:cNvGrpSpPr/>
          <p:nvPr/>
        </p:nvGrpSpPr>
        <p:grpSpPr>
          <a:xfrm>
            <a:off x="45093" y="1107004"/>
            <a:ext cx="2401469" cy="923330"/>
            <a:chOff x="415045" y="1098267"/>
            <a:chExt cx="1493965" cy="923330"/>
          </a:xfrm>
        </p:grpSpPr>
        <p:sp>
          <p:nvSpPr>
            <p:cNvPr id="115" name="TextBox 75">
              <a:extLst>
                <a:ext uri="{FF2B5EF4-FFF2-40B4-BE49-F238E27FC236}">
                  <a16:creationId xmlns:a16="http://schemas.microsoft.com/office/drawing/2014/main" id="{C35B2AED-C0FB-4AC9-872E-31052894803C}"/>
                </a:ext>
              </a:extLst>
            </p:cNvPr>
            <p:cNvSpPr txBox="1"/>
            <p:nvPr/>
          </p:nvSpPr>
          <p:spPr>
            <a:xfrm>
              <a:off x="415045" y="1098267"/>
              <a:ext cx="1399032" cy="92333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noProof="1"/>
                <a:t>Benchmarking Existing  UI/Workflow Services</a:t>
              </a:r>
            </a:p>
            <a:p>
              <a:r>
                <a:rPr lang="en-US" b="1" noProof="1"/>
                <a:t>Requirements</a:t>
              </a:r>
            </a:p>
          </p:txBody>
        </p:sp>
        <p:sp>
          <p:nvSpPr>
            <p:cNvPr id="116" name="TextBox 76">
              <a:extLst>
                <a:ext uri="{FF2B5EF4-FFF2-40B4-BE49-F238E27FC236}">
                  <a16:creationId xmlns:a16="http://schemas.microsoft.com/office/drawing/2014/main" id="{28EB1E17-7B1E-4B5D-9299-44AD22F28289}"/>
                </a:ext>
              </a:extLst>
            </p:cNvPr>
            <p:cNvSpPr txBox="1"/>
            <p:nvPr/>
          </p:nvSpPr>
          <p:spPr>
            <a:xfrm>
              <a:off x="508586" y="1684955"/>
              <a:ext cx="1400424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17" name="Graphic 77" descr="Bar graph with upward trend with solid fill">
            <a:extLst>
              <a:ext uri="{FF2B5EF4-FFF2-40B4-BE49-F238E27FC236}">
                <a16:creationId xmlns:a16="http://schemas.microsoft.com/office/drawing/2014/main" id="{3774929C-7DE1-4199-8C17-F583019945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7619" y="2954232"/>
            <a:ext cx="553020" cy="553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8" name="Graphic 78" descr="Bullseye with solid fill">
            <a:extLst>
              <a:ext uri="{FF2B5EF4-FFF2-40B4-BE49-F238E27FC236}">
                <a16:creationId xmlns:a16="http://schemas.microsoft.com/office/drawing/2014/main" id="{95969DCE-DDE6-41A5-8B5B-6BE442B133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8913" y="2974643"/>
            <a:ext cx="553020" cy="553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9" name="Graphic 79" descr="Database with solid fill">
            <a:extLst>
              <a:ext uri="{FF2B5EF4-FFF2-40B4-BE49-F238E27FC236}">
                <a16:creationId xmlns:a16="http://schemas.microsoft.com/office/drawing/2014/main" id="{B1735A05-4625-4EC6-8073-30A12A8380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9081" y="3019155"/>
            <a:ext cx="553020" cy="553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0" name="Graphic 80" descr="Gears with solid fill">
            <a:extLst>
              <a:ext uri="{FF2B5EF4-FFF2-40B4-BE49-F238E27FC236}">
                <a16:creationId xmlns:a16="http://schemas.microsoft.com/office/drawing/2014/main" id="{7B7FA374-B506-4F3C-B6B0-455507EB436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33248" y="2999872"/>
            <a:ext cx="553020" cy="553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1" name="Graphic 81" descr="Lights On with solid fill">
            <a:extLst>
              <a:ext uri="{FF2B5EF4-FFF2-40B4-BE49-F238E27FC236}">
                <a16:creationId xmlns:a16="http://schemas.microsoft.com/office/drawing/2014/main" id="{A4DEAA55-C625-4DA3-9685-B3012990C7E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58553" y="2999872"/>
            <a:ext cx="553020" cy="553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2" name="Graphic 82" descr="Stopwatch 66% with solid fill">
            <a:extLst>
              <a:ext uri="{FF2B5EF4-FFF2-40B4-BE49-F238E27FC236}">
                <a16:creationId xmlns:a16="http://schemas.microsoft.com/office/drawing/2014/main" id="{BDAF23AA-80FF-4184-8F78-ABC09019BC7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62847" y="2999872"/>
            <a:ext cx="553020" cy="553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3" name="TextBox 2">
            <a:extLst>
              <a:ext uri="{FF2B5EF4-FFF2-40B4-BE49-F238E27FC236}">
                <a16:creationId xmlns:a16="http://schemas.microsoft.com/office/drawing/2014/main" id="{6894183F-5116-468D-9C0F-5410FE60563A}"/>
              </a:ext>
            </a:extLst>
          </p:cNvPr>
          <p:cNvSpPr txBox="1"/>
          <p:nvPr/>
        </p:nvSpPr>
        <p:spPr>
          <a:xfrm>
            <a:off x="508586" y="3121406"/>
            <a:ext cx="60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01</a:t>
            </a:r>
          </a:p>
        </p:txBody>
      </p:sp>
      <p:sp>
        <p:nvSpPr>
          <p:cNvPr id="124" name="TextBox 83">
            <a:extLst>
              <a:ext uri="{FF2B5EF4-FFF2-40B4-BE49-F238E27FC236}">
                <a16:creationId xmlns:a16="http://schemas.microsoft.com/office/drawing/2014/main" id="{AB013CB8-3EA8-4F56-B8B1-9FAC108F9696}"/>
              </a:ext>
            </a:extLst>
          </p:cNvPr>
          <p:cNvSpPr txBox="1"/>
          <p:nvPr/>
        </p:nvSpPr>
        <p:spPr>
          <a:xfrm>
            <a:off x="2488688" y="3121406"/>
            <a:ext cx="60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3200" b="1"/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02</a:t>
            </a:r>
          </a:p>
        </p:txBody>
      </p:sp>
      <p:sp>
        <p:nvSpPr>
          <p:cNvPr id="125" name="TextBox 84">
            <a:extLst>
              <a:ext uri="{FF2B5EF4-FFF2-40B4-BE49-F238E27FC236}">
                <a16:creationId xmlns:a16="http://schemas.microsoft.com/office/drawing/2014/main" id="{390CC2E6-384C-437D-B89B-379AE939480E}"/>
              </a:ext>
            </a:extLst>
          </p:cNvPr>
          <p:cNvSpPr txBox="1"/>
          <p:nvPr/>
        </p:nvSpPr>
        <p:spPr>
          <a:xfrm>
            <a:off x="4468790" y="3121406"/>
            <a:ext cx="60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03</a:t>
            </a:r>
          </a:p>
        </p:txBody>
      </p:sp>
      <p:sp>
        <p:nvSpPr>
          <p:cNvPr id="126" name="TextBox 85">
            <a:extLst>
              <a:ext uri="{FF2B5EF4-FFF2-40B4-BE49-F238E27FC236}">
                <a16:creationId xmlns:a16="http://schemas.microsoft.com/office/drawing/2014/main" id="{422B8E4B-E174-40B6-872D-6852236330B8}"/>
              </a:ext>
            </a:extLst>
          </p:cNvPr>
          <p:cNvSpPr txBox="1"/>
          <p:nvPr/>
        </p:nvSpPr>
        <p:spPr>
          <a:xfrm>
            <a:off x="6448892" y="3121406"/>
            <a:ext cx="60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04</a:t>
            </a:r>
          </a:p>
        </p:txBody>
      </p:sp>
      <p:sp>
        <p:nvSpPr>
          <p:cNvPr id="127" name="TextBox 86">
            <a:extLst>
              <a:ext uri="{FF2B5EF4-FFF2-40B4-BE49-F238E27FC236}">
                <a16:creationId xmlns:a16="http://schemas.microsoft.com/office/drawing/2014/main" id="{2069C404-967F-472D-8DD6-BF2B4F71CC96}"/>
              </a:ext>
            </a:extLst>
          </p:cNvPr>
          <p:cNvSpPr txBox="1"/>
          <p:nvPr/>
        </p:nvSpPr>
        <p:spPr>
          <a:xfrm>
            <a:off x="8428994" y="3121406"/>
            <a:ext cx="60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28" name="TextBox 87">
            <a:extLst>
              <a:ext uri="{FF2B5EF4-FFF2-40B4-BE49-F238E27FC236}">
                <a16:creationId xmlns:a16="http://schemas.microsoft.com/office/drawing/2014/main" id="{17DD9D73-36C7-44E5-9249-7EF913792A57}"/>
              </a:ext>
            </a:extLst>
          </p:cNvPr>
          <p:cNvSpPr txBox="1"/>
          <p:nvPr/>
        </p:nvSpPr>
        <p:spPr>
          <a:xfrm>
            <a:off x="10409094" y="3121406"/>
            <a:ext cx="60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DEE5A93-A2DA-42B2-BEAA-367E9CC68C8F}"/>
              </a:ext>
            </a:extLst>
          </p:cNvPr>
          <p:cNvGrpSpPr/>
          <p:nvPr/>
        </p:nvGrpSpPr>
        <p:grpSpPr>
          <a:xfrm>
            <a:off x="8452259" y="1074221"/>
            <a:ext cx="1518094" cy="1477328"/>
            <a:chOff x="2424611" y="4215065"/>
            <a:chExt cx="1518094" cy="1477328"/>
          </a:xfrm>
        </p:grpSpPr>
        <p:sp>
          <p:nvSpPr>
            <p:cNvPr id="130" name="TextBox 89">
              <a:extLst>
                <a:ext uri="{FF2B5EF4-FFF2-40B4-BE49-F238E27FC236}">
                  <a16:creationId xmlns:a16="http://schemas.microsoft.com/office/drawing/2014/main" id="{27A299C7-3374-42DE-B893-4EF83B1146EA}"/>
                </a:ext>
              </a:extLst>
            </p:cNvPr>
            <p:cNvSpPr txBox="1"/>
            <p:nvPr/>
          </p:nvSpPr>
          <p:spPr>
            <a:xfrm>
              <a:off x="2424611" y="4215065"/>
              <a:ext cx="1399032" cy="147732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noProof="1"/>
                <a:t>Cloud Native Serverless Roadmap Timeline &amp; Budgeting</a:t>
              </a:r>
            </a:p>
          </p:txBody>
        </p:sp>
        <p:sp>
          <p:nvSpPr>
            <p:cNvPr id="131" name="TextBox 90">
              <a:extLst>
                <a:ext uri="{FF2B5EF4-FFF2-40B4-BE49-F238E27FC236}">
                  <a16:creationId xmlns:a16="http://schemas.microsoft.com/office/drawing/2014/main" id="{EFA09AFA-D846-4C7C-9678-37651A08FA3A}"/>
                </a:ext>
              </a:extLst>
            </p:cNvPr>
            <p:cNvSpPr txBox="1"/>
            <p:nvPr/>
          </p:nvSpPr>
          <p:spPr>
            <a:xfrm>
              <a:off x="2542281" y="4820041"/>
              <a:ext cx="1400424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78B4BAF-6219-4E73-AEC2-7CDFF4E5A05A}"/>
              </a:ext>
            </a:extLst>
          </p:cNvPr>
          <p:cNvGrpSpPr/>
          <p:nvPr/>
        </p:nvGrpSpPr>
        <p:grpSpPr>
          <a:xfrm>
            <a:off x="10492924" y="1098952"/>
            <a:ext cx="1400424" cy="920821"/>
            <a:chOff x="4527835" y="4176219"/>
            <a:chExt cx="1400424" cy="920821"/>
          </a:xfrm>
        </p:grpSpPr>
        <p:sp>
          <p:nvSpPr>
            <p:cNvPr id="133" name="TextBox 92">
              <a:extLst>
                <a:ext uri="{FF2B5EF4-FFF2-40B4-BE49-F238E27FC236}">
                  <a16:creationId xmlns:a16="http://schemas.microsoft.com/office/drawing/2014/main" id="{72D35F93-51D7-43E4-A34E-9B2063509C96}"/>
                </a:ext>
              </a:extLst>
            </p:cNvPr>
            <p:cNvSpPr txBox="1"/>
            <p:nvPr/>
          </p:nvSpPr>
          <p:spPr>
            <a:xfrm>
              <a:off x="4527835" y="4176219"/>
              <a:ext cx="1399032" cy="64633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noProof="1"/>
                <a:t>Retired On Prem</a:t>
              </a:r>
            </a:p>
          </p:txBody>
        </p:sp>
        <p:sp>
          <p:nvSpPr>
            <p:cNvPr id="134" name="TextBox 93">
              <a:extLst>
                <a:ext uri="{FF2B5EF4-FFF2-40B4-BE49-F238E27FC236}">
                  <a16:creationId xmlns:a16="http://schemas.microsoft.com/office/drawing/2014/main" id="{76740891-7077-4BBC-B514-820054886A69}"/>
                </a:ext>
              </a:extLst>
            </p:cNvPr>
            <p:cNvSpPr txBox="1"/>
            <p:nvPr/>
          </p:nvSpPr>
          <p:spPr>
            <a:xfrm>
              <a:off x="4527835" y="4820041"/>
              <a:ext cx="1400424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2EF2AD0-B13C-49B1-AE4F-B04E74CF175C}"/>
              </a:ext>
            </a:extLst>
          </p:cNvPr>
          <p:cNvGrpSpPr/>
          <p:nvPr/>
        </p:nvGrpSpPr>
        <p:grpSpPr>
          <a:xfrm>
            <a:off x="2369096" y="1104170"/>
            <a:ext cx="2279477" cy="1200329"/>
            <a:chOff x="508586" y="4562264"/>
            <a:chExt cx="1429414" cy="1200329"/>
          </a:xfrm>
        </p:grpSpPr>
        <p:sp>
          <p:nvSpPr>
            <p:cNvPr id="145" name="TextBox 104">
              <a:extLst>
                <a:ext uri="{FF2B5EF4-FFF2-40B4-BE49-F238E27FC236}">
                  <a16:creationId xmlns:a16="http://schemas.microsoft.com/office/drawing/2014/main" id="{237E49B9-22B6-4E62-8010-7B31905A50F6}"/>
                </a:ext>
              </a:extLst>
            </p:cNvPr>
            <p:cNvSpPr txBox="1"/>
            <p:nvPr/>
          </p:nvSpPr>
          <p:spPr>
            <a:xfrm>
              <a:off x="538968" y="4562264"/>
              <a:ext cx="1399032" cy="120032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noProof="1"/>
                <a:t>Craftout Baseline</a:t>
              </a:r>
            </a:p>
            <a:p>
              <a:r>
                <a:rPr lang="en-US" b="1" noProof="1"/>
                <a:t>New Workflow</a:t>
              </a:r>
            </a:p>
            <a:p>
              <a:r>
                <a:rPr lang="en-US" b="1" noProof="1"/>
                <a:t>SLA KPI Data </a:t>
              </a:r>
            </a:p>
            <a:p>
              <a:r>
                <a:rPr lang="en-US" b="1" noProof="1"/>
                <a:t>for POC</a:t>
              </a:r>
            </a:p>
          </p:txBody>
        </p:sp>
        <p:sp>
          <p:nvSpPr>
            <p:cNvPr id="146" name="TextBox 105">
              <a:extLst>
                <a:ext uri="{FF2B5EF4-FFF2-40B4-BE49-F238E27FC236}">
                  <a16:creationId xmlns:a16="http://schemas.microsoft.com/office/drawing/2014/main" id="{B67781CB-E253-4CB9-841E-FB7B61B7A7EF}"/>
                </a:ext>
              </a:extLst>
            </p:cNvPr>
            <p:cNvSpPr txBox="1"/>
            <p:nvPr/>
          </p:nvSpPr>
          <p:spPr>
            <a:xfrm>
              <a:off x="508586" y="4820041"/>
              <a:ext cx="1400424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9" name="TextBox 76">
            <a:extLst>
              <a:ext uri="{FF2B5EF4-FFF2-40B4-BE49-F238E27FC236}">
                <a16:creationId xmlns:a16="http://schemas.microsoft.com/office/drawing/2014/main" id="{28EB1E17-7B1E-4B5D-9299-44AD22F28289}"/>
              </a:ext>
            </a:extLst>
          </p:cNvPr>
          <p:cNvSpPr txBox="1"/>
          <p:nvPr/>
        </p:nvSpPr>
        <p:spPr>
          <a:xfrm>
            <a:off x="73431" y="4302244"/>
            <a:ext cx="2251107" cy="175432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Measures &amp; Capture On premise storage and compute load usage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Identify workflow &amp; Techstack</a:t>
            </a:r>
          </a:p>
          <a:p>
            <a:endParaRPr lang="en-US" sz="12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Eg. Database DTU, API Request, Traffic &amp; Load, FileStorage Size, IIS, Services and firewall/network data model design.</a:t>
            </a:r>
          </a:p>
        </p:txBody>
      </p:sp>
      <p:sp>
        <p:nvSpPr>
          <p:cNvPr id="102" name="TextBox 76">
            <a:extLst>
              <a:ext uri="{FF2B5EF4-FFF2-40B4-BE49-F238E27FC236}">
                <a16:creationId xmlns:a16="http://schemas.microsoft.com/office/drawing/2014/main" id="{28EB1E17-7B1E-4B5D-9299-44AD22F28289}"/>
              </a:ext>
            </a:extLst>
          </p:cNvPr>
          <p:cNvSpPr txBox="1"/>
          <p:nvPr/>
        </p:nvSpPr>
        <p:spPr>
          <a:xfrm>
            <a:off x="2370768" y="4302244"/>
            <a:ext cx="1868541" cy="230832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UI Response time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Storage &amp; Compute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Security &amp; Network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Disaster Recovery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Cloud Replacement Techstack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Devops- how quick to deploy the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Legal- Cloud Compliance/Government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Data Modeling </a:t>
            </a:r>
          </a:p>
        </p:txBody>
      </p:sp>
      <p:sp>
        <p:nvSpPr>
          <p:cNvPr id="105" name="TextBox 76">
            <a:extLst>
              <a:ext uri="{FF2B5EF4-FFF2-40B4-BE49-F238E27FC236}">
                <a16:creationId xmlns:a16="http://schemas.microsoft.com/office/drawing/2014/main" id="{28EB1E17-7B1E-4B5D-9299-44AD22F28289}"/>
              </a:ext>
            </a:extLst>
          </p:cNvPr>
          <p:cNvSpPr txBox="1"/>
          <p:nvPr/>
        </p:nvSpPr>
        <p:spPr>
          <a:xfrm>
            <a:off x="4371125" y="4324244"/>
            <a:ext cx="1868541" cy="193899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Serverless Event and Domain Driven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Start new or migrate  component by component.</a:t>
            </a:r>
          </a:p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(UI/API/Database)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Hybird vs Fully Cloud?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Cloud Agnostic?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Low Code?</a:t>
            </a:r>
          </a:p>
          <a:p>
            <a:endParaRPr lang="en-US" sz="12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TextBox 76">
            <a:extLst>
              <a:ext uri="{FF2B5EF4-FFF2-40B4-BE49-F238E27FC236}">
                <a16:creationId xmlns:a16="http://schemas.microsoft.com/office/drawing/2014/main" id="{28EB1E17-7B1E-4B5D-9299-44AD22F28289}"/>
              </a:ext>
            </a:extLst>
          </p:cNvPr>
          <p:cNvSpPr txBox="1"/>
          <p:nvPr/>
        </p:nvSpPr>
        <p:spPr>
          <a:xfrm>
            <a:off x="6361176" y="4324244"/>
            <a:ext cx="1868541" cy="267765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Github, Action for ci/cd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Secure code scanning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Restful API first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Paas, Saas or IAS Cloud solution first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Morden Auth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Enterprise language C#/Java/Swift/Angular/ Python( data ingestion)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SQL, NoSql, Serverless , App Service, 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Devops/Automation Testing/IAC (infra-as-code)</a:t>
            </a:r>
          </a:p>
          <a:p>
            <a:endParaRPr lang="en-US" sz="12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76">
            <a:extLst>
              <a:ext uri="{FF2B5EF4-FFF2-40B4-BE49-F238E27FC236}">
                <a16:creationId xmlns:a16="http://schemas.microsoft.com/office/drawing/2014/main" id="{28EB1E17-7B1E-4B5D-9299-44AD22F28289}"/>
              </a:ext>
            </a:extLst>
          </p:cNvPr>
          <p:cNvSpPr txBox="1"/>
          <p:nvPr/>
        </p:nvSpPr>
        <p:spPr>
          <a:xfrm>
            <a:off x="8331060" y="4351405"/>
            <a:ext cx="1868541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Align with stakeholder and development team on the roadmap with timeline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Breakdown Budget 365k using cloud pricing calculator, Azure Advisor, </a:t>
            </a:r>
          </a:p>
        </p:txBody>
      </p:sp>
      <p:sp>
        <p:nvSpPr>
          <p:cNvPr id="114" name="TextBox 76">
            <a:extLst>
              <a:ext uri="{FF2B5EF4-FFF2-40B4-BE49-F238E27FC236}">
                <a16:creationId xmlns:a16="http://schemas.microsoft.com/office/drawing/2014/main" id="{28EB1E17-7B1E-4B5D-9299-44AD22F28289}"/>
              </a:ext>
            </a:extLst>
          </p:cNvPr>
          <p:cNvSpPr txBox="1"/>
          <p:nvPr/>
        </p:nvSpPr>
        <p:spPr>
          <a:xfrm>
            <a:off x="10277042" y="4394173"/>
            <a:ext cx="1868541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Retire or archive on prem resources into cold backup.</a:t>
            </a:r>
          </a:p>
        </p:txBody>
      </p:sp>
    </p:spTree>
    <p:extLst>
      <p:ext uri="{BB962C8B-B14F-4D97-AF65-F5344CB8AC3E}">
        <p14:creationId xmlns:p14="http://schemas.microsoft.com/office/powerpoint/2010/main" val="364986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23" grpId="0"/>
      <p:bldP spid="124" grpId="0"/>
      <p:bldP spid="125" grpId="0"/>
      <p:bldP spid="126" grpId="0"/>
      <p:bldP spid="127" grpId="0"/>
      <p:bldP spid="128" grpId="0"/>
      <p:bldP spid="99" grpId="0"/>
      <p:bldP spid="102" grpId="0"/>
      <p:bldP spid="105" grpId="0"/>
      <p:bldP spid="108" grpId="0"/>
      <p:bldP spid="111" grpId="0"/>
      <p:bldP spid="1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255408"/>
            <a:ext cx="4890515" cy="402960"/>
          </a:xfrm>
        </p:spPr>
        <p:txBody>
          <a:bodyPr>
            <a:normAutofit fontScale="90000"/>
          </a:bodyPr>
          <a:lstStyle/>
          <a:p>
            <a:r>
              <a:rPr lang="en-US" sz="2500" dirty="0"/>
              <a:t>High-Level Architecture Design</a:t>
            </a:r>
            <a:br>
              <a:rPr lang="en-US" sz="2500" dirty="0"/>
            </a:b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568" y="6276940"/>
            <a:ext cx="5653332" cy="495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238789"/>
            <a:ext cx="12192000" cy="6192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1" y="44037"/>
            <a:ext cx="5047077" cy="6813963"/>
          </a:xfrm>
          <a:prstGeom prst="rect">
            <a:avLst/>
          </a:prstGeom>
        </p:spPr>
      </p:pic>
      <p:sp>
        <p:nvSpPr>
          <p:cNvPr id="4" name="TextBox 76">
            <a:extLst>
              <a:ext uri="{FF2B5EF4-FFF2-40B4-BE49-F238E27FC236}">
                <a16:creationId xmlns:a16="http://schemas.microsoft.com/office/drawing/2014/main" id="{47DD9261-0C76-BF90-AFDA-6A67CFF92CDD}"/>
              </a:ext>
            </a:extLst>
          </p:cNvPr>
          <p:cNvSpPr txBox="1"/>
          <p:nvPr/>
        </p:nvSpPr>
        <p:spPr>
          <a:xfrm>
            <a:off x="6279234" y="1023260"/>
            <a:ext cx="3849331" cy="156966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Client Web/Mobile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Load Balancing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Serverless API/WebApp Host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API Logic and Queue for pub-sub even driven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Memory Cache for fast content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Mix SQL and NoSQL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Object store like Blob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Split read write api, read uses cache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75227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Serverless</a:t>
            </a:r>
            <a:r>
              <a:rPr lang="en-US" dirty="0">
                <a:hlinkClick r:id="rId2"/>
              </a:rPr>
              <a:t> Cloud Native Micro-services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723900"/>
            <a:ext cx="6229351" cy="380047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16" y="723899"/>
            <a:ext cx="5712689" cy="3153346"/>
          </a:xfrm>
          <a:prstGeom prst="rect">
            <a:avLst/>
          </a:prstGeom>
        </p:spPr>
      </p:pic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16" y="3877245"/>
            <a:ext cx="5640734" cy="2439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781" y="6434116"/>
            <a:ext cx="5505643" cy="409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6449" y="4437662"/>
            <a:ext cx="6229351" cy="239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8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Azure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04851"/>
            <a:ext cx="11099794" cy="6153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48" y="1905000"/>
            <a:ext cx="491748" cy="681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576" y="3949328"/>
            <a:ext cx="609685" cy="9812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429" y="1740756"/>
            <a:ext cx="1047750" cy="1009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t="2524"/>
          <a:stretch/>
        </p:blipFill>
        <p:spPr>
          <a:xfrm>
            <a:off x="3895983" y="2076450"/>
            <a:ext cx="987707" cy="7335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0019" y="1988151"/>
            <a:ext cx="1181100" cy="8148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8358" y="4199943"/>
            <a:ext cx="981132" cy="6768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9" y="4025939"/>
            <a:ext cx="752475" cy="8765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0122" y="4988303"/>
            <a:ext cx="3115702" cy="1444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1E5B7E-3DF0-66C6-E908-3DD23E3267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17320" y="6069901"/>
            <a:ext cx="1074680" cy="788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14C2E9-CF72-4CFE-2E73-040223425D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42782" y="5202936"/>
            <a:ext cx="1042894" cy="9142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F2E6A0-32D7-CF4F-8697-45A47D30A8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96233" y="2668692"/>
            <a:ext cx="1100644" cy="14482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0A8109-67C4-51C8-AEFC-B655430B8D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10996" y="4036817"/>
            <a:ext cx="1074680" cy="12018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85EBB71-5D9C-E5ED-B7C3-693D8B8D77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03821" y="1983000"/>
            <a:ext cx="1074267" cy="71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8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Azure Design Principle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1795"/>
          <a:stretch/>
        </p:blipFill>
        <p:spPr>
          <a:xfrm>
            <a:off x="0" y="809625"/>
            <a:ext cx="6143625" cy="500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05" y="163481"/>
            <a:ext cx="6101395" cy="6243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552" y="6406964"/>
            <a:ext cx="5413480" cy="45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7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6250" y="1058831"/>
            <a:ext cx="10515600" cy="739056"/>
          </a:xfrm>
          <a:prstGeom prst="rect">
            <a:avLst/>
          </a:prstGeom>
        </p:spPr>
        <p:txBody>
          <a:bodyPr r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1pPr>
          </a:lstStyle>
          <a:p>
            <a:r>
              <a:rPr lang="en-US" sz="1200" dirty="0">
                <a:hlinkClick r:id="rId2"/>
              </a:rPr>
              <a:t>https://learn.microsoft.com/en-us/dotnet/architecture/cloud-native/definition</a:t>
            </a:r>
          </a:p>
          <a:p>
            <a:endParaRPr lang="en-US" sz="1200" dirty="0">
              <a:hlinkClick r:id="rId2"/>
            </a:endParaRPr>
          </a:p>
          <a:p>
            <a:r>
              <a:rPr lang="en-US" sz="1200" dirty="0">
                <a:hlinkClick r:id="rId2"/>
              </a:rPr>
              <a:t>https://learn.microsoft.com/en-us/azure/cloud-adoption-framework/get-started/</a:t>
            </a:r>
          </a:p>
          <a:p>
            <a:endParaRPr lang="en-US" sz="1200" dirty="0">
              <a:hlinkClick r:id="rId2"/>
            </a:endParaRPr>
          </a:p>
          <a:p>
            <a:r>
              <a:rPr lang="en-US" sz="1200" dirty="0">
                <a:hlinkClick r:id="rId2"/>
              </a:rPr>
              <a:t>https://learn.microsoft.com/en-us/azure/architecture/guide/architecture-styles/?source=recommendations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3"/>
              </a:rPr>
              <a:t>https://learn.microsoft.com/en-us/azure/architecture/microservices/design/compute-options</a:t>
            </a:r>
            <a:endParaRPr lang="en-US" sz="1200" dirty="0"/>
          </a:p>
          <a:p>
            <a:endParaRPr lang="en-US" sz="1200" dirty="0">
              <a:hlinkClick r:id="rId4"/>
            </a:endParaRPr>
          </a:p>
          <a:p>
            <a:r>
              <a:rPr lang="en-US" sz="1200" dirty="0">
                <a:hlinkClick r:id="rId4"/>
              </a:rPr>
              <a:t>https://learn.microsoft.com/en-us/azure/architecture/solution-ideas/articles/scalable-ecommerce-web-app</a:t>
            </a:r>
            <a:endParaRPr lang="en-US" sz="1200" dirty="0"/>
          </a:p>
          <a:p>
            <a:endParaRPr lang="en-US" sz="1200" dirty="0">
              <a:hlinkClick r:id="rId5"/>
            </a:endParaRPr>
          </a:p>
          <a:p>
            <a:r>
              <a:rPr lang="en-US" sz="1200" dirty="0">
                <a:hlinkClick r:id="rId5"/>
              </a:rPr>
              <a:t>https://learn.microsoft.com/en-us/azure/architecture/example-scenario/apps/ecommerce-scenario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6"/>
              </a:rPr>
              <a:t>https://learn.microsoft.com/en-us/azure/cloud-adoption-framework/get-started/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7"/>
              </a:rPr>
              <a:t>https://learn.microsoft.com/en-us/azure/cloud-adoption-framework/antipatterns/antipatterns-to-avoid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8"/>
              </a:rPr>
              <a:t>https://gist.github.com/vasanthk/485d1c25737e8e72759f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9"/>
              </a:rPr>
              <a:t>https://github.com/donnemartin/system-design-primer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07D20-0A83-3527-3FE3-363CCC2EAD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2552" y="6406964"/>
            <a:ext cx="5413480" cy="45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63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8700</TotalTime>
  <Words>476</Words>
  <Application>Microsoft Office PowerPoint</Application>
  <PresentationFormat>Widescreen</PresentationFormat>
  <Paragraphs>85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Native Cloud App Transformation Strategy</vt:lpstr>
      <vt:lpstr>High-Level Architecture Design </vt:lpstr>
      <vt:lpstr>Serverless Cloud Native Micro-services App</vt:lpstr>
      <vt:lpstr>Azure Solution</vt:lpstr>
      <vt:lpstr>Azure Design Principle</vt:lpstr>
      <vt:lpstr>Reference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Full-Width Block Process</dc:title>
  <dc:creator>PresentationGO.com</dc:creator>
  <dc:description>© Copyright PresentationGO.com - Do not distribute or sale without written permission.</dc:description>
  <cp:lastModifiedBy>Jocelyn Wang</cp:lastModifiedBy>
  <cp:revision>72</cp:revision>
  <dcterms:created xsi:type="dcterms:W3CDTF">2014-11-26T05:14:11Z</dcterms:created>
  <dcterms:modified xsi:type="dcterms:W3CDTF">2022-09-28T16:09:55Z</dcterms:modified>
  <cp:category>Charts &amp; Diagrams;Text &amp; Tables</cp:category>
</cp:coreProperties>
</file>