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455" r:id="rId6"/>
    <p:sldId id="618" r:id="rId7"/>
    <p:sldId id="454" r:id="rId8"/>
    <p:sldId id="396" r:id="rId9"/>
    <p:sldId id="432" r:id="rId10"/>
    <p:sldId id="619" r:id="rId11"/>
    <p:sldId id="399" r:id="rId12"/>
    <p:sldId id="603" r:id="rId13"/>
    <p:sldId id="400" r:id="rId14"/>
    <p:sldId id="411" r:id="rId15"/>
    <p:sldId id="604" r:id="rId16"/>
    <p:sldId id="605" r:id="rId17"/>
    <p:sldId id="493" r:id="rId18"/>
    <p:sldId id="581" r:id="rId19"/>
    <p:sldId id="532" r:id="rId20"/>
    <p:sldId id="533" r:id="rId21"/>
    <p:sldId id="585" r:id="rId22"/>
    <p:sldId id="502" r:id="rId23"/>
    <p:sldId id="607" r:id="rId24"/>
    <p:sldId id="608" r:id="rId25"/>
    <p:sldId id="609" r:id="rId26"/>
    <p:sldId id="590" r:id="rId27"/>
    <p:sldId id="508" r:id="rId28"/>
    <p:sldId id="509" r:id="rId29"/>
    <p:sldId id="510" r:id="rId30"/>
    <p:sldId id="511" r:id="rId31"/>
    <p:sldId id="512" r:id="rId32"/>
    <p:sldId id="543" r:id="rId33"/>
    <p:sldId id="513" r:id="rId34"/>
    <p:sldId id="599" r:id="rId35"/>
    <p:sldId id="531" r:id="rId36"/>
    <p:sldId id="282" r:id="rId37"/>
    <p:sldId id="32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5"/>
            <p14:sldId id="618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619"/>
            <p14:sldId id="399"/>
            <p14:sldId id="603"/>
            <p14:sldId id="400"/>
            <p14:sldId id="411"/>
            <p14:sldId id="604"/>
            <p14:sldId id="605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32"/>
            <p14:sldId id="533"/>
          </p14:sldIdLst>
        </p14:section>
        <p14:section name="Работа с конзола" id="{E75888B1-7DE7-4390-81B8-412381E12F33}">
          <p14:sldIdLst>
            <p14:sldId id="585"/>
            <p14:sldId id="502"/>
            <p14:sldId id="607"/>
            <p14:sldId id="608"/>
            <p14:sldId id="609"/>
          </p14:sldIdLst>
        </p14:section>
        <p14:section name="Работа с текст и числа" id="{680434F7-CC72-4B03-980A-E6882B13607B}">
          <p14:sldIdLst>
            <p14:sldId id="590"/>
            <p14:sldId id="508"/>
            <p14:sldId id="509"/>
            <p14:sldId id="510"/>
            <p14:sldId id="511"/>
            <p14:sldId id="512"/>
            <p14:sldId id="543"/>
            <p14:sldId id="513"/>
            <p14:sldId id="599"/>
            <p14:sldId id="531"/>
          </p14:sldIdLst>
        </p14:section>
        <p14:section name="End Section" id="{FEBB2B39-B0D3-4DEA-A537-5E3855947BFA}">
          <p14:sldIdLst>
            <p14:sldId id="282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6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2" y="504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799" y="269206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419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PlusPlus-Visual-Studio-2022-Installation-Guidelines.doc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1001" y="4841233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1000" y="5333173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64" y="256204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51F1672B-BBE4-A5E5-16AB-81B582A94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00" y="1275315"/>
            <a:ext cx="11083636" cy="1315728"/>
          </a:xfrm>
        </p:spPr>
        <p:txBody>
          <a:bodyPr/>
          <a:lstStyle/>
          <a:p>
            <a:r>
              <a:rPr lang="bg-BG" dirty="0"/>
              <a:t>Променливи, типове данни, работа с конзола и аритметични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E8CD3-D8EB-4DE9-BE7C-04E4C788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"/>
          <a:stretch/>
        </p:blipFill>
        <p:spPr>
          <a:xfrm>
            <a:off x="5466000" y="1449000"/>
            <a:ext cx="6398872" cy="418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</a:t>
            </a:r>
            <a:r>
              <a:rPr lang="en-US" sz="3200" dirty="0"/>
              <a:t> </a:t>
            </a:r>
            <a:r>
              <a:rPr lang="bg-BG" sz="3200" dirty="0"/>
              <a:t>в 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b="1" dirty="0"/>
              <a:t>Enter</a:t>
            </a:r>
            <a:r>
              <a:rPr lang="en-US" sz="3200" dirty="0"/>
              <a:t>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2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bg-BG" sz="3200" dirty="0">
                <a:solidFill>
                  <a:schemeClr val="tx2"/>
                </a:solidFill>
              </a:rPr>
              <a:t> отместен навътре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185DE-08A6-4ED0-8406-45183C527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/>
          <a:stretch/>
        </p:blipFill>
        <p:spPr>
          <a:xfrm>
            <a:off x="6321000" y="3441736"/>
            <a:ext cx="5408951" cy="286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EEC6F2-2A83-4074-8D7E-2BB7D1FF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80" y="3369313"/>
            <a:ext cx="5939477" cy="285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6558" y="2059711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2979000"/>
            <a:ext cx="3322411" cy="687797"/>
          </a:xfrm>
          <a:prstGeom prst="wedgeRoundRectCallout">
            <a:avLst>
              <a:gd name="adj1" fmla="val -54211"/>
              <a:gd name="adj2" fmla="val 3020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3429000"/>
            <a:ext cx="2256373" cy="687797"/>
          </a:xfrm>
          <a:prstGeom prst="wedgeRoundRectCallout">
            <a:avLst>
              <a:gd name="adj1" fmla="val 62283"/>
              <a:gd name="adj2" fmla="val 19301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71" y="4923780"/>
            <a:ext cx="2048129" cy="803705"/>
          </a:xfrm>
          <a:prstGeom prst="wedgeRoundRectCallout">
            <a:avLst>
              <a:gd name="adj1" fmla="val 67565"/>
              <a:gd name="adj2" fmla="val 1040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00" y="5595674"/>
            <a:ext cx="4859388" cy="803705"/>
          </a:xfrm>
          <a:prstGeom prst="wedgeRoundRectCallout">
            <a:avLst>
              <a:gd name="adj1" fmla="val -52834"/>
              <a:gd name="adj2" fmla="val -36277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dirty="0" err="1"/>
              <a:t>конзолат</a:t>
            </a:r>
            <a:r>
              <a:rPr lang="en-US" sz="3600" dirty="0"/>
              <a:t>a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EDB34-11A4-4E6E-8EF6-B227F7F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3339000"/>
            <a:ext cx="4185000" cy="1507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39E6C-A77C-97DE-E4D4-0BBC1E1C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3" t="19674"/>
          <a:stretch/>
        </p:blipFill>
        <p:spPr>
          <a:xfrm>
            <a:off x="696000" y="1882209"/>
            <a:ext cx="6345000" cy="4624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4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3244-96C8-4853-A82B-A6287684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987864"/>
            <a:ext cx="6211948" cy="49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4D1B1-E25A-4870-8168-D998F160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2" y="3349076"/>
            <a:ext cx="6211948" cy="53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0DF7-EF19-4D20-8071-0ED162CE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4764973"/>
            <a:ext cx="6211948" cy="58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C++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275569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9EA-77B0-4494-A0BE-5FF4470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1998041"/>
            <a:ext cx="617806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30D18-5429-4A46-BA67-8DD6E736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96" y="3429000"/>
            <a:ext cx="6178062" cy="51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</a:t>
            </a:r>
            <a:r>
              <a:rPr lang="en-US" dirty="0"/>
              <a:t>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33" y="3204000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</a:rPr>
              <a:t>&lt;&lt; </a:t>
            </a:r>
            <a:r>
              <a:rPr lang="en-US" sz="2000" b="1" noProof="1">
                <a:latin typeface="Consolas" pitchFamily="49" charset="0"/>
              </a:rPr>
              <a:t>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06000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179EE27C-C5BA-4810-BEDB-F28247E9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08" y="5179406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7600" y="4495801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7001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94142" y="4053520"/>
            <a:ext cx="3721979" cy="578882"/>
          </a:xfrm>
          <a:prstGeom prst="wedgeRoundRectCallout">
            <a:avLst>
              <a:gd name="adj1" fmla="val -54861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5600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133446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71559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400" dirty="0"/>
              <a:t>Какво е програмиране икомпютърна програма?</a:t>
            </a:r>
            <a:endParaRPr lang="en-US" sz="3400" dirty="0"/>
          </a:p>
          <a:p>
            <a:pPr marL="514350" indent="-514350"/>
            <a:r>
              <a:rPr lang="bg-BG" sz="3400" dirty="0"/>
              <a:t>Първа програма със </a:t>
            </a:r>
            <a:r>
              <a:rPr lang="en-US" sz="3400" b="1" dirty="0">
                <a:solidFill>
                  <a:schemeClr val="bg1"/>
                </a:solidFill>
              </a:rPr>
              <a:t>C++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en-US" sz="3400" b="1" dirty="0">
                <a:solidFill>
                  <a:schemeClr val="bg1"/>
                </a:solidFill>
              </a:rPr>
              <a:t>Visual Studio </a:t>
            </a:r>
            <a:endParaRPr lang="bg-BG" sz="34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400" dirty="0"/>
              <a:t>Променливи и типове данни</a:t>
            </a:r>
            <a:endParaRPr lang="en-US" sz="3400" dirty="0"/>
          </a:p>
          <a:p>
            <a:pPr marL="514350" indent="-514350"/>
            <a:r>
              <a:rPr lang="bg-BG" sz="3400" dirty="0"/>
              <a:t>Четене на потребителски вход</a:t>
            </a:r>
          </a:p>
          <a:p>
            <a:pPr marL="514350" indent="-514350"/>
            <a:r>
              <a:rPr lang="bg-BG" sz="3400" dirty="0"/>
              <a:t>Работа с текст</a:t>
            </a:r>
            <a:r>
              <a:rPr lang="en-US" sz="3400" dirty="0"/>
              <a:t> </a:t>
            </a:r>
            <a:r>
              <a:rPr lang="bg-BG" sz="3400" dirty="0"/>
              <a:t>и числа</a:t>
            </a:r>
            <a:endParaRPr lang="en-US" sz="3400" dirty="0"/>
          </a:p>
          <a:p>
            <a:pPr marL="514350" indent="-514350"/>
            <a:r>
              <a:rPr lang="bg-BG" sz="3400" dirty="0"/>
              <a:t>Аритметични операции</a:t>
            </a:r>
          </a:p>
          <a:p>
            <a:pPr marL="514350" indent="-514350"/>
            <a:r>
              <a:rPr lang="bg-BG" sz="3400" dirty="0"/>
              <a:t>Печатане на екрана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8817" y="1007345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списък</a:t>
            </a:r>
            <a:r>
              <a:rPr lang="en-US" dirty="0"/>
              <a:t>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символ</a:t>
            </a:r>
            <a:r>
              <a:rPr lang="en-US" dirty="0">
                <a:cs typeface="Consolas" pitchFamily="49" charset="0"/>
              </a:rPr>
              <a:t>: </a:t>
            </a:r>
            <a:r>
              <a:rPr lang="en-US" b="1" dirty="0">
                <a:cs typeface="Consolas" pitchFamily="49" charset="0"/>
              </a:rPr>
              <a:t>'A',  '#',  '@ ',  ' + ', …</a:t>
            </a:r>
            <a:endParaRPr lang="bg-BG" b="1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443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b="1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4876801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441" y="1145534"/>
            <a:ext cx="1059455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Програма, която чете име от конзолата и го принтира: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11788" y="1960359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4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3906825"/>
            <a:ext cx="2656789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518" b="8306"/>
          <a:stretch/>
        </p:blipFill>
        <p:spPr>
          <a:xfrm>
            <a:off x="5017656" y="3774757"/>
            <a:ext cx="5112110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2552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7" y="4019895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8" y="1863485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2451" y="1167952"/>
            <a:ext cx="1003354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Четене на дробно число</a:t>
            </a:r>
            <a:r>
              <a:rPr lang="en-US" sz="3400" dirty="0"/>
              <a:t> </a:t>
            </a:r>
            <a:r>
              <a:rPr lang="bg-BG" sz="3400" dirty="0"/>
              <a:t>от конзолата:</a:t>
            </a: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>
              <a:spcBef>
                <a:spcPts val="1200"/>
              </a:spcBef>
            </a:pPr>
            <a:r>
              <a:rPr lang="bg-BG" sz="3400" dirty="0"/>
              <a:t>Пример: конвертиране от инчове в сантиметри: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751" y="3795613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751" y="18540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  <a:latin typeface="+mj-lt"/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Hello,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>
                <a:latin typeface="Consolas" panose="020B0609020204030204" pitchFamily="49" charset="0"/>
              </a:rPr>
              <a:t>&lt;name&gt;</a:t>
            </a:r>
            <a:r>
              <a:rPr lang="bg-BG" sz="32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200" b="1" dirty="0">
                <a:latin typeface="Consolas" panose="020B0609020204030204" pitchFamily="49" charset="0"/>
              </a:rPr>
              <a:t>&lt;name&gt; </a:t>
            </a:r>
            <a:r>
              <a:rPr lang="bg-BG" sz="3200" dirty="0"/>
              <a:t>е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393457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#include &lt;iostream&gt;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int main()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"Hello</a:t>
            </a:r>
            <a:r>
              <a:rPr lang="bg-BG" sz="2600" dirty="0"/>
              <a:t>,</a:t>
            </a:r>
            <a:r>
              <a:rPr lang="it-IT" sz="2600" dirty="0"/>
              <a:t> ";</a:t>
            </a:r>
            <a:endParaRPr lang="bg-BG" sz="26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/>
              <a:t>   </a:t>
            </a:r>
            <a:r>
              <a:rPr lang="en-US" sz="2600" dirty="0"/>
              <a:t>r</a:t>
            </a:r>
            <a:r>
              <a:rPr lang="it-IT" sz="2600" dirty="0"/>
              <a:t>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}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1000" y="3453022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1237988"/>
            <a:ext cx="5212063" cy="1784649"/>
          </a:xfrm>
          <a:prstGeom prst="wedgeRoundRectCallout">
            <a:avLst>
              <a:gd name="adj1" fmla="val -61328"/>
              <a:gd name="adj2" fmla="val -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6000" y="300108"/>
            <a:ext cx="8684999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1000" y="1490008"/>
            <a:ext cx="972111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71000" y="4007317"/>
            <a:ext cx="96162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sum = 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79100" y="2967335"/>
            <a:ext cx="34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276192" y="5479255"/>
            <a:ext cx="275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46000" y="4509000"/>
            <a:ext cx="10575000" cy="1638909"/>
          </a:xfrm>
        </p:spPr>
        <p:txBody>
          <a:bodyPr/>
          <a:lstStyle/>
          <a:p>
            <a:r>
              <a:rPr lang="bg-BG" dirty="0"/>
              <a:t>Какво е програмиране и компютърна програма?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b="1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854000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41002" y="4429496"/>
            <a:ext cx="46745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&lt;&lt; result &lt;&lt; endl;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893800" y="2534040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67411"/>
            <a:ext cx="10129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rgbClr val="F2A40D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2A40D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1" y="1932326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01" y="4420460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29300" y="2704996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84087" y="5136799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53924" y="5513066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2400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-</a:t>
            </a:r>
            <a:r>
              <a:rPr lang="bg-BG" sz="2500" b="1" dirty="0">
                <a:solidFill>
                  <a:schemeClr val="accent2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7656" y="1964445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50411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54841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26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3729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001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103" y="2660941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29890" y="3279600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103" y="4274618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85903" y="4824000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38685" y="1854283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C++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b="1" dirty="0">
                <a:solidFill>
                  <a:schemeClr val="bg1"/>
                </a:solidFill>
              </a:rPr>
              <a:t>main(…)</a:t>
            </a:r>
            <a:endParaRPr lang="bg-BG" sz="28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Печатаме със </a:t>
            </a:r>
            <a:r>
              <a:rPr lang="en-US" sz="2800" b="1" dirty="0">
                <a:solidFill>
                  <a:srgbClr val="F2A40D"/>
                </a:solidFill>
                <a:latin typeface="Consolas" panose="020B0609020204030204" pitchFamily="49" charset="0"/>
              </a:rPr>
              <a:t>cout &lt;&lt; … &lt;&lt; endl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Стартираме с </a:t>
            </a:r>
            <a:r>
              <a:rPr lang="en-US" sz="2800" b="1" dirty="0">
                <a:solidFill>
                  <a:schemeClr val="bg1"/>
                </a:solidFill>
              </a:rPr>
              <a:t>Ctrl + F5</a:t>
            </a: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 и числа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  <a:r>
              <a:rPr lang="bg-BG" sz="2800" b="1" dirty="0">
                <a:solidFill>
                  <a:schemeClr val="bg2"/>
                </a:solidFill>
              </a:rPr>
              <a:t>,</a:t>
            </a:r>
            <a:r>
              <a:rPr lang="bg-BG" sz="2800" b="1" dirty="0">
                <a:solidFill>
                  <a:schemeClr val="bg1"/>
                </a:solidFill>
              </a:rPr>
              <a:t> %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форматиран текст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Използват се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>
                <a:solidFill>
                  <a:schemeClr val="tx2"/>
                </a:solidFill>
              </a:rPr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комуникираме</a:t>
            </a:r>
            <a:r>
              <a:rPr lang="bg-BG" sz="3600" dirty="0"/>
              <a:t> </a:t>
            </a:r>
            <a:br>
              <a:rPr lang="bg-BG" sz="3600" dirty="0"/>
            </a:br>
            <a:r>
              <a:rPr lang="bg-BG" sz="3600" dirty="0"/>
              <a:t>с компютъра 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и изпълняват </a:t>
            </a:r>
            <a:r>
              <a:rPr lang="bg-BG" sz="3600" b="1" dirty="0">
                <a:solidFill>
                  <a:schemeClr val="bg1"/>
                </a:solidFill>
              </a:rPr>
              <a:t>една след друга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Поредицата от команди образува </a:t>
            </a:r>
            <a:r>
              <a:rPr lang="bg-BG" sz="3600" b="1" dirty="0">
                <a:solidFill>
                  <a:schemeClr val="bg1"/>
                </a:solidFill>
              </a:rPr>
              <a:t>компютърна програма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>
                <a:solidFill>
                  <a:schemeClr val="bg1"/>
                </a:solidFill>
              </a:rPr>
              <a:t>пресмятания</a:t>
            </a:r>
            <a:r>
              <a:rPr lang="bg-BG" b="1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проверки</a:t>
            </a:r>
            <a:r>
              <a:rPr lang="bg-BG" b="1" dirty="0"/>
              <a:t>,</a:t>
            </a:r>
            <a:r>
              <a:rPr lang="bg-BG" b="1" dirty="0">
                <a:solidFill>
                  <a:schemeClr val="bg1"/>
                </a:solidFill>
              </a:rPr>
              <a:t>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>
                <a:solidFill>
                  <a:schemeClr val="bg1"/>
                </a:solidFill>
              </a:rPr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Използва се за: </a:t>
            </a:r>
            <a:r>
              <a:rPr lang="ru-RU" dirty="0" err="1"/>
              <a:t>разработката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видеоигри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операционни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системи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финансови</a:t>
            </a:r>
            <a:r>
              <a:rPr lang="ru-RU" b="1" dirty="0">
                <a:solidFill>
                  <a:schemeClr val="bg1"/>
                </a:solidFill>
              </a:rPr>
              <a:t> приложения </a:t>
            </a:r>
            <a:r>
              <a:rPr lang="ru-RU" dirty="0"/>
              <a:t>и много </a:t>
            </a:r>
            <a:r>
              <a:rPr lang="ru-RU" dirty="0" err="1"/>
              <a:t>други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П</a:t>
            </a:r>
            <a:r>
              <a:rPr lang="ru-RU" dirty="0" err="1"/>
              <a:t>редоставя</a:t>
            </a:r>
            <a:r>
              <a:rPr lang="ru-RU" dirty="0"/>
              <a:t> близко </a:t>
            </a:r>
            <a:r>
              <a:rPr lang="ru-RU" dirty="0" err="1"/>
              <a:t>контролиране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хардуера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bg1"/>
                </a:solidFill>
              </a:rPr>
              <a:t>ефективността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Операционните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Windows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bg1"/>
                </a:solidFill>
              </a:rPr>
              <a:t>Linux</a:t>
            </a:r>
            <a:r>
              <a:rPr lang="ru-RU" dirty="0"/>
              <a:t> и </a:t>
            </a:r>
            <a:r>
              <a:rPr lang="ru-RU" b="1" dirty="0" err="1">
                <a:solidFill>
                  <a:schemeClr val="bg1"/>
                </a:solidFill>
              </a:rPr>
              <a:t>macOS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написани</a:t>
            </a:r>
            <a:r>
              <a:rPr lang="ru-RU" dirty="0"/>
              <a:t> на C++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C++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230234"/>
            <a:ext cx="12106110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Средата за разработка е нужна, за да програмирате</a:t>
            </a:r>
            <a:endParaRPr lang="en-US" sz="34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C++</a:t>
            </a:r>
            <a:endParaRPr lang="bg-BG" sz="3200" b="1" dirty="0"/>
          </a:p>
          <a:p>
            <a:r>
              <a:rPr lang="bg-BG" sz="3400" dirty="0"/>
              <a:t>Инсталирайте си </a:t>
            </a:r>
            <a:r>
              <a:rPr lang="en-US" sz="3400" b="1" dirty="0"/>
              <a:t>Visual Studio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r>
              <a:rPr lang="bg-BG" sz="3200" b="1" dirty="0"/>
              <a:t> </a:t>
            </a:r>
            <a:r>
              <a:rPr lang="bg-BG" sz="3200" b="1"/>
              <a:t>на най-нова </a:t>
            </a:r>
            <a:r>
              <a:rPr lang="bg-BG" sz="3200" b="1" dirty="0"/>
              <a:t>версия</a:t>
            </a:r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400" dirty="0"/>
              <a:t>Приложението е </a:t>
            </a:r>
            <a:r>
              <a:rPr lang="bg-BG" sz="3400" b="1" dirty="0"/>
              <a:t>мултиплатформено</a:t>
            </a:r>
            <a:r>
              <a:rPr lang="en-US" sz="3400" dirty="0"/>
              <a:t> (Mac OS,</a:t>
            </a:r>
            <a:r>
              <a:rPr lang="bg-BG" sz="3400" dirty="0"/>
              <a:t> </a:t>
            </a:r>
            <a:r>
              <a:rPr lang="en-US" sz="3400" dirty="0"/>
              <a:t>Windows)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Create a  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C++ Console App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0B82-18BC-400D-BED9-2BAC2A6D7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270" r="1703" b="20114"/>
          <a:stretch/>
        </p:blipFill>
        <p:spPr>
          <a:xfrm>
            <a:off x="7068205" y="1332393"/>
            <a:ext cx="4555720" cy="2501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E942424-608C-4DCA-A9E0-B362F945E018}"/>
              </a:ext>
            </a:extLst>
          </p:cNvPr>
          <p:cNvSpPr/>
          <p:nvPr/>
        </p:nvSpPr>
        <p:spPr bwMode="auto">
          <a:xfrm rot="5400000">
            <a:off x="3918656" y="2546343"/>
            <a:ext cx="855000" cy="109031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37818-4F86-4B63-830A-9300CD20A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05" y="4005786"/>
            <a:ext cx="4555720" cy="270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2253</Words>
  <Application>Microsoft Macintosh PowerPoint</Application>
  <PresentationFormat>Widescreen</PresentationFormat>
  <Paragraphs>376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 и компютърна програма?</vt:lpstr>
      <vt:lpstr>Какво е програмиране?</vt:lpstr>
      <vt:lpstr>Какво е компютърна програма?</vt:lpstr>
      <vt:lpstr>Интересно за C++</vt:lpstr>
      <vt:lpstr>Първа конзолна програма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</vt:lpstr>
      <vt:lpstr>Стартиране на програмата</vt:lpstr>
      <vt:lpstr>Тестване на програмата в Judge</vt:lpstr>
      <vt:lpstr>Типични грешки в C++ програмите</vt:lpstr>
      <vt:lpstr>Типични грешки в C++ програмите</vt:lpstr>
      <vt:lpstr>Числата от 1 до 20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Принтиране на конзолата на текст и 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Форматиране на изхода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122</cp:revision>
  <dcterms:created xsi:type="dcterms:W3CDTF">2018-05-23T13:08:44Z</dcterms:created>
  <dcterms:modified xsi:type="dcterms:W3CDTF">2024-09-06T22:00:49Z</dcterms:modified>
  <cp:category>computer programming;programming;C#;програмиране;кодиране</cp:category>
</cp:coreProperties>
</file>