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353" r:id="rId4"/>
    <p:sldId id="389" r:id="rId5"/>
    <p:sldId id="455" r:id="rId6"/>
    <p:sldId id="454" r:id="rId7"/>
    <p:sldId id="396" r:id="rId8"/>
    <p:sldId id="432" r:id="rId9"/>
    <p:sldId id="619" r:id="rId10"/>
    <p:sldId id="399" r:id="rId11"/>
    <p:sldId id="603" r:id="rId12"/>
    <p:sldId id="400" r:id="rId13"/>
    <p:sldId id="411" r:id="rId14"/>
    <p:sldId id="604" r:id="rId15"/>
    <p:sldId id="605" r:id="rId16"/>
    <p:sldId id="493" r:id="rId17"/>
    <p:sldId id="581" r:id="rId18"/>
    <p:sldId id="532" r:id="rId19"/>
    <p:sldId id="533" r:id="rId20"/>
    <p:sldId id="585" r:id="rId21"/>
    <p:sldId id="502" r:id="rId22"/>
    <p:sldId id="607" r:id="rId23"/>
    <p:sldId id="608" r:id="rId24"/>
    <p:sldId id="609" r:id="rId25"/>
    <p:sldId id="590" r:id="rId26"/>
    <p:sldId id="508" r:id="rId27"/>
    <p:sldId id="509" r:id="rId28"/>
    <p:sldId id="510" r:id="rId29"/>
    <p:sldId id="511" r:id="rId30"/>
    <p:sldId id="512" r:id="rId31"/>
    <p:sldId id="543" r:id="rId32"/>
    <p:sldId id="513" r:id="rId33"/>
    <p:sldId id="599" r:id="rId34"/>
    <p:sldId id="531" r:id="rId35"/>
    <p:sldId id="282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5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619"/>
            <p14:sldId id="399"/>
            <p14:sldId id="603"/>
            <p14:sldId id="400"/>
            <p14:sldId id="411"/>
            <p14:sldId id="604"/>
            <p14:sldId id="605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32"/>
            <p14:sldId id="533"/>
          </p14:sldIdLst>
        </p14:section>
        <p14:section name="Работа с конзола" id="{E75888B1-7DE7-4390-81B8-412381E12F33}">
          <p14:sldIdLst>
            <p14:sldId id="585"/>
            <p14:sldId id="502"/>
            <p14:sldId id="607"/>
            <p14:sldId id="608"/>
            <p14:sldId id="609"/>
          </p14:sldIdLst>
        </p14:section>
        <p14:section name="Работа с текст и числа" id="{680434F7-CC72-4B03-980A-E6882B13607B}">
          <p14:sldIdLst>
            <p14:sldId id="590"/>
            <p14:sldId id="508"/>
            <p14:sldId id="509"/>
            <p14:sldId id="510"/>
            <p14:sldId id="511"/>
            <p14:sldId id="512"/>
            <p14:sldId id="543"/>
            <p14:sldId id="513"/>
            <p14:sldId id="599"/>
            <p14:sldId id="531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88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Sharp-Visual-Studio-2019-Installation-Guidelines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405598" cy="5528766"/>
          </a:xfrm>
        </p:spPr>
        <p:txBody>
          <a:bodyPr/>
          <a:lstStyle/>
          <a:p>
            <a:r>
              <a:rPr lang="bg-BG" sz="3200" dirty="0"/>
              <a:t>Сорс кодът на програма се пише</a:t>
            </a:r>
            <a:r>
              <a:rPr lang="en-US" sz="3200" dirty="0"/>
              <a:t> </a:t>
            </a:r>
            <a:r>
              <a:rPr lang="bg-BG" sz="3200" dirty="0"/>
              <a:t>в секцията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/>
              <a:t>Натиснете </a:t>
            </a:r>
            <a:r>
              <a:rPr lang="en-US" sz="3000" dirty="0"/>
              <a:t>[Enter] </a:t>
            </a:r>
            <a:r>
              <a:rPr lang="bg-BG" sz="3000" dirty="0"/>
              <a:t>след отварящата скоба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0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0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000" dirty="0">
                <a:solidFill>
                  <a:schemeClr val="tx2"/>
                </a:solidFill>
              </a:rPr>
              <a:t>  </a:t>
            </a:r>
            <a:r>
              <a:rPr lang="bg-BG" sz="3000" dirty="0">
                <a:solidFill>
                  <a:schemeClr val="tx2"/>
                </a:solidFill>
              </a:rPr>
              <a:t> отместен навътре</a:t>
            </a:r>
            <a:endParaRPr lang="en-US" sz="3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185DE-08A6-4ED0-8406-45183C527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/>
          <a:stretch/>
        </p:blipFill>
        <p:spPr>
          <a:xfrm>
            <a:off x="5961000" y="3294000"/>
            <a:ext cx="5408951" cy="286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EEC6F2-2A83-4074-8D7E-2BB7D1FF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22" y="3346024"/>
            <a:ext cx="5939477" cy="285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6000" y="2036422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2911559"/>
            <a:ext cx="3322411" cy="687797"/>
          </a:xfrm>
          <a:prstGeom prst="wedgeRoundRectCallout">
            <a:avLst>
              <a:gd name="adj1" fmla="val -62284"/>
              <a:gd name="adj2" fmla="val 3492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" y="3438345"/>
            <a:ext cx="2256373" cy="687797"/>
          </a:xfrm>
          <a:prstGeom prst="wedgeRoundRectCallout">
            <a:avLst>
              <a:gd name="adj1" fmla="val 71829"/>
              <a:gd name="adj2" fmla="val 19301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17" y="4773340"/>
            <a:ext cx="2033817" cy="803705"/>
          </a:xfrm>
          <a:prstGeom prst="wedgeRoundRectCallout">
            <a:avLst>
              <a:gd name="adj1" fmla="val 103799"/>
              <a:gd name="adj2" fmla="val 2034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442" y="5570201"/>
            <a:ext cx="4859388" cy="803705"/>
          </a:xfrm>
          <a:prstGeom prst="wedgeRoundRectCallout">
            <a:avLst>
              <a:gd name="adj1" fmla="val -59357"/>
              <a:gd name="adj2" fmla="val -33749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EDB34-11A4-4E6E-8EF6-B227F7F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3564000"/>
            <a:ext cx="4185000" cy="1507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3" y="1989000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4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3244-96C8-4853-A82B-A6287684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987864"/>
            <a:ext cx="6211948" cy="49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4D1B1-E25A-4870-8168-D998F160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2" y="3349076"/>
            <a:ext cx="6211948" cy="53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0DF7-EF19-4D20-8071-0ED162CE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4764973"/>
            <a:ext cx="6211948" cy="58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C++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1082777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9EA-77B0-4494-A0BE-5FF4470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86" y="1752600"/>
            <a:ext cx="617806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30D18-5429-4A46-BA67-8DD6E736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986" y="3089173"/>
            <a:ext cx="6178062" cy="51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22" y="3185529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&lt;&lt; endl;</a:t>
            </a:r>
            <a:endParaRPr lang="bg-BG" sz="20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&lt;&lt; endl;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06000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179EE27C-C5BA-4810-BEDB-F28247E9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08" y="5179406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7600" y="4495801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7001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94142" y="4053520"/>
            <a:ext cx="3721979" cy="578882"/>
          </a:xfrm>
          <a:prstGeom prst="wedgeRoundRectCallout">
            <a:avLst>
              <a:gd name="adj1" fmla="val -54861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5600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133446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8817" y="1007345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списък</a:t>
            </a:r>
            <a:r>
              <a:rPr lang="en-US" dirty="0"/>
              <a:t>, 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символ</a:t>
            </a:r>
            <a:r>
              <a:rPr lang="en-US" dirty="0">
                <a:cs typeface="Consolas" pitchFamily="49" charset="0"/>
              </a:rPr>
              <a:t>: </a:t>
            </a:r>
            <a:r>
              <a:rPr lang="en-US" b="1" dirty="0">
                <a:cs typeface="Consolas" pitchFamily="49" charset="0"/>
              </a:rPr>
              <a:t>'A',  '#',  '@ ',  ' + ', …</a:t>
            </a:r>
            <a:endParaRPr lang="bg-BG" b="1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със </a:t>
            </a:r>
            <a:r>
              <a:rPr lang="en-US" sz="3200" b="1" dirty="0">
                <a:solidFill>
                  <a:schemeClr val="bg1"/>
                </a:solidFill>
              </a:rPr>
              <a:t>C++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Visual Studio </a:t>
            </a:r>
            <a:endParaRPr lang="bg-BG" sz="32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  <a:r>
              <a:rPr lang="en-US" sz="3200" dirty="0"/>
              <a:t> - </a:t>
            </a:r>
            <a:r>
              <a:rPr lang="bg-BG" sz="3200" dirty="0"/>
              <a:t>Работа с текст</a:t>
            </a:r>
            <a:r>
              <a:rPr lang="en-US" sz="3200" dirty="0"/>
              <a:t> </a:t>
            </a:r>
            <a:r>
              <a:rPr lang="bg-BG" sz="3200" dirty="0"/>
              <a:t>и числа</a:t>
            </a:r>
          </a:p>
          <a:p>
            <a:pPr marL="514350" indent="-514350"/>
            <a:r>
              <a:rPr lang="bg-BG" sz="3200" dirty="0"/>
              <a:t>Печатане на екрана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443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b="1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4876801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1440" y="1111622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чете име от конзолата и го </a:t>
            </a:r>
            <a:br>
              <a:rPr lang="bg-BG" sz="3600" dirty="0"/>
            </a:br>
            <a:r>
              <a:rPr lang="bg-BG" sz="3600" dirty="0"/>
              <a:t>принтира: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9600" y="1818218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4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3906825"/>
            <a:ext cx="2656789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5" b="8306"/>
          <a:stretch/>
        </p:blipFill>
        <p:spPr>
          <a:xfrm>
            <a:off x="5011788" y="3749648"/>
            <a:ext cx="6646812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2552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7" y="4019895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8" y="1863485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9904" y="1064167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1" y="3476658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1" y="17526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b="1" dirty="0">
                <a:solidFill>
                  <a:schemeClr val="bg1"/>
                </a:solidFill>
              </a:rPr>
              <a:t>потребителя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b="1" dirty="0"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въведеното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преди това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393457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#include &lt;iostream&gt;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int main()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"Hello</a:t>
            </a:r>
            <a:r>
              <a:rPr lang="bg-BG" sz="2600" dirty="0"/>
              <a:t>,</a:t>
            </a:r>
            <a:r>
              <a:rPr lang="it-IT" sz="2600" dirty="0"/>
              <a:t> ";</a:t>
            </a:r>
            <a:endParaRPr lang="bg-BG" sz="26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/>
              <a:t>   </a:t>
            </a:r>
            <a:r>
              <a:rPr lang="en-US" sz="2600" dirty="0"/>
              <a:t>r</a:t>
            </a:r>
            <a:r>
              <a:rPr lang="it-IT" sz="2600" dirty="0"/>
              <a:t>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}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1000" y="3453022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1237988"/>
            <a:ext cx="5212063" cy="1784649"/>
          </a:xfrm>
          <a:prstGeom prst="wedgeRoundRectCallout">
            <a:avLst>
              <a:gd name="adj1" fmla="val -61328"/>
              <a:gd name="adj2" fmla="val -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6000" y="300108"/>
            <a:ext cx="8684999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1000" y="1490008"/>
            <a:ext cx="96162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71000" y="4007317"/>
            <a:ext cx="96162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sum = 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6941361" y="2967336"/>
            <a:ext cx="34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01424" y="5484643"/>
            <a:ext cx="275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b="1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1876843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2" y="4452339"/>
            <a:ext cx="46745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&lt;&lt; result &lt;&lt; endl;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556883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rgbClr val="F2A40D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2A40D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855561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0" y="4347575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286500" y="2628231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41287" y="5060034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111124" y="5436301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2400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-</a:t>
            </a:r>
            <a:r>
              <a:rPr lang="bg-BG" sz="2500" b="1" dirty="0">
                <a:solidFill>
                  <a:schemeClr val="accent2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4856" y="1887680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50411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54841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26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3729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001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514600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11187" y="3063699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4128277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7200" y="4677659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38685" y="1854283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В </a:t>
            </a:r>
            <a:r>
              <a:rPr lang="en-US" sz="2600" dirty="0">
                <a:solidFill>
                  <a:schemeClr val="bg2"/>
                </a:solidFill>
              </a:rPr>
              <a:t>C++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частта </a:t>
            </a:r>
            <a:r>
              <a:rPr lang="en-US" sz="2600" b="1" dirty="0">
                <a:solidFill>
                  <a:schemeClr val="bg1"/>
                </a:solidFill>
              </a:rPr>
              <a:t>main(…)</a:t>
            </a:r>
            <a:endParaRPr lang="bg-BG" sz="2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Печатаме със </a:t>
            </a:r>
            <a:r>
              <a:rPr lang="en-US" sz="2600" b="1" dirty="0">
                <a:solidFill>
                  <a:srgbClr val="F2A40D"/>
                </a:solidFill>
                <a:latin typeface="Consolas" panose="020B0609020204030204" pitchFamily="49" charset="0"/>
              </a:rPr>
              <a:t>cout &lt;&lt; … &lt;&lt; endl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Стартираме с </a:t>
            </a:r>
            <a:r>
              <a:rPr lang="en-US" sz="2600" b="1" dirty="0">
                <a:solidFill>
                  <a:schemeClr val="bg1"/>
                </a:solidFill>
              </a:rPr>
              <a:t>Ctrl + F5</a:t>
            </a:r>
          </a:p>
          <a:p>
            <a:r>
              <a:rPr lang="bg-BG" sz="2600" dirty="0">
                <a:solidFill>
                  <a:schemeClr val="bg2"/>
                </a:solidFill>
              </a:rPr>
              <a:t>Въвеждане на текст и числа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bg-BG" sz="26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600" b="1" dirty="0">
                <a:solidFill>
                  <a:schemeClr val="bg1"/>
                </a:solidFill>
              </a:rPr>
              <a:t>+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*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/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()</a:t>
            </a:r>
            <a:r>
              <a:rPr lang="bg-BG" sz="2600" b="1" dirty="0">
                <a:solidFill>
                  <a:schemeClr val="bg2"/>
                </a:solidFill>
              </a:rPr>
              <a:t>,</a:t>
            </a:r>
            <a:r>
              <a:rPr lang="bg-BG" sz="2600" b="1" dirty="0">
                <a:solidFill>
                  <a:schemeClr val="bg1"/>
                </a:solidFill>
              </a:rPr>
              <a:t> %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bg-BG" sz="2600" dirty="0">
                <a:solidFill>
                  <a:schemeClr val="bg2"/>
                </a:solidFill>
              </a:rPr>
              <a:t>Извеждане на форматиран текст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>
                <a:solidFill>
                  <a:schemeClr val="tx2"/>
                </a:solidFill>
              </a:rPr>
              <a:t>, за да  </a:t>
            </a:r>
            <a:r>
              <a:rPr lang="bg-BG" sz="4000" b="1" dirty="0">
                <a:solidFill>
                  <a:schemeClr val="bg1"/>
                </a:solidFill>
              </a:rPr>
              <a:t>комуникираме</a:t>
            </a:r>
            <a:r>
              <a:rPr lang="bg-BG" sz="4000" dirty="0"/>
              <a:t> с компютъра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и изпълняват </a:t>
            </a:r>
            <a:r>
              <a:rPr lang="bg-BG" sz="4000" b="1" dirty="0">
                <a:solidFill>
                  <a:schemeClr val="bg1"/>
                </a:solidFill>
              </a:rPr>
              <a:t>една след друга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4000" dirty="0"/>
              <a:t>Поредицата от команди образува 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</a:p>
          <a:p>
            <a:pPr>
              <a:lnSpc>
                <a:spcPct val="100000"/>
              </a:lnSpc>
            </a:pP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>
                <a:solidFill>
                  <a:schemeClr val="bg1"/>
                </a:solidFill>
              </a:rPr>
              <a:t>пресмятания, проверки,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>
                <a:solidFill>
                  <a:schemeClr val="bg1"/>
                </a:solidFill>
              </a:rPr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B5F0D4C-0593-4BC6-9770-A24961C32E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Средата за разработка е нужна, за да програмирате</a:t>
            </a:r>
            <a:endParaRPr lang="en-US" sz="36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C++</a:t>
            </a:r>
            <a:endParaRPr lang="bg-BG" sz="3200" b="1" dirty="0"/>
          </a:p>
          <a:p>
            <a:r>
              <a:rPr lang="bg-BG" sz="3600" dirty="0"/>
              <a:t>Инсталирайте си </a:t>
            </a:r>
            <a:r>
              <a:rPr lang="en-US" sz="3600" b="1" dirty="0"/>
              <a:t>Visual Studio Community 2022</a:t>
            </a:r>
          </a:p>
          <a:p>
            <a:pPr lvl="1"/>
            <a:r>
              <a:rPr lang="bg-BG" sz="3000" b="1" dirty="0">
                <a:hlinkClick r:id="rId3"/>
              </a:rPr>
              <a:t>Инструкции за инсталация</a:t>
            </a:r>
            <a:endParaRPr lang="bg-BG" sz="3000" b="1" dirty="0"/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800" dirty="0"/>
              <a:t>Приложението е </a:t>
            </a:r>
            <a:r>
              <a:rPr lang="bg-BG" sz="3800" b="1" dirty="0"/>
              <a:t>мултиплатформено</a:t>
            </a:r>
            <a:r>
              <a:rPr lang="en-US" sz="3800" dirty="0"/>
              <a:t> (Linux, Mac OS, Windows)</a:t>
            </a:r>
            <a:endParaRPr lang="bg-BG" sz="38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Create a  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C++ Console App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>
              <a:lnSpc>
                <a:spcPct val="110000"/>
              </a:lnSpc>
            </a:pPr>
            <a:endParaRPr lang="en-US" sz="3600" b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0B82-18BC-400D-BED9-2BAC2A6D7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270" r="1703" b="20114"/>
          <a:stretch/>
        </p:blipFill>
        <p:spPr>
          <a:xfrm>
            <a:off x="7068205" y="1332393"/>
            <a:ext cx="4555720" cy="2501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E942424-608C-4DCA-A9E0-B362F945E018}"/>
              </a:ext>
            </a:extLst>
          </p:cNvPr>
          <p:cNvSpPr/>
          <p:nvPr/>
        </p:nvSpPr>
        <p:spPr bwMode="auto">
          <a:xfrm rot="5400000">
            <a:off x="3918656" y="2546343"/>
            <a:ext cx="855000" cy="109031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37818-4F86-4B63-830A-9300CD20A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05" y="4005786"/>
            <a:ext cx="4555720" cy="270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E8CD3-D8EB-4DE9-BE7C-04E4C788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"/>
          <a:stretch/>
        </p:blipFill>
        <p:spPr>
          <a:xfrm>
            <a:off x="5466000" y="1449000"/>
            <a:ext cx="6398872" cy="418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</TotalTime>
  <Words>2228</Words>
  <Application>Microsoft Office PowerPoint</Application>
  <PresentationFormat>Widescreen</PresentationFormat>
  <Paragraphs>379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е програмиране?</vt:lpstr>
      <vt:lpstr>Какво е компютърна програма?</vt:lpstr>
      <vt:lpstr>Да направим конзолна програма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C++ програмите</vt:lpstr>
      <vt:lpstr>Типични грешки в C++ програмите (2)</vt:lpstr>
      <vt:lpstr>Числата от 1 до 20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Принтиране на конзолата на текст и 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Форматиране на изхода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108</cp:revision>
  <dcterms:created xsi:type="dcterms:W3CDTF">2018-05-23T13:08:44Z</dcterms:created>
  <dcterms:modified xsi:type="dcterms:W3CDTF">2022-01-04T18:47:37Z</dcterms:modified>
  <cp:category>computer programming;programming;C#;програмиране;кодиране</cp:category>
</cp:coreProperties>
</file>