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1304" r:id="rId2"/>
    <p:sldId id="1305" r:id="rId3"/>
    <p:sldId id="1306" r:id="rId4"/>
    <p:sldId id="1307" r:id="rId5"/>
    <p:sldId id="1308" r:id="rId6"/>
    <p:sldId id="1309" r:id="rId7"/>
    <p:sldId id="1266" r:id="rId8"/>
    <p:sldId id="1334" r:id="rId9"/>
    <p:sldId id="1310" r:id="rId10"/>
    <p:sldId id="1311" r:id="rId11"/>
    <p:sldId id="1312" r:id="rId12"/>
    <p:sldId id="1313" r:id="rId13"/>
    <p:sldId id="1314" r:id="rId14"/>
    <p:sldId id="1315" r:id="rId15"/>
    <p:sldId id="1316" r:id="rId16"/>
    <p:sldId id="1317" r:id="rId17"/>
    <p:sldId id="1318" r:id="rId18"/>
    <p:sldId id="1319" r:id="rId19"/>
    <p:sldId id="1325" r:id="rId20"/>
    <p:sldId id="1326" r:id="rId21"/>
    <p:sldId id="1327" r:id="rId22"/>
    <p:sldId id="1328" r:id="rId23"/>
    <p:sldId id="1320" r:id="rId24"/>
    <p:sldId id="1321" r:id="rId25"/>
    <p:sldId id="1329" r:id="rId26"/>
    <p:sldId id="1330" r:id="rId27"/>
    <p:sldId id="1331" r:id="rId28"/>
    <p:sldId id="1332" r:id="rId29"/>
    <p:sldId id="1333" r:id="rId30"/>
    <p:sldId id="401" r:id="rId31"/>
    <p:sldId id="613" r:id="rId32"/>
    <p:sldId id="615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C676B-9A98-44CC-870E-C612917B22EC}">
          <p14:sldIdLst>
            <p14:sldId id="1304"/>
            <p14:sldId id="1305"/>
            <p14:sldId id="1306"/>
          </p14:sldIdLst>
        </p14:section>
        <p14:section name="Introduction to ORM" id="{160D947D-82E4-4CCF-B6C9-4AC94E860389}">
          <p14:sldIdLst>
            <p14:sldId id="1307"/>
            <p14:sldId id="1308"/>
            <p14:sldId id="1309"/>
            <p14:sldId id="1266"/>
            <p14:sldId id="1334"/>
            <p14:sldId id="1310"/>
          </p14:sldIdLst>
        </p14:section>
        <p14:section name="Entity Classes" id="{C6E3DF66-3E89-4F89-B6FB-F8A7FC85FD67}">
          <p14:sldIdLst>
            <p14:sldId id="1311"/>
            <p14:sldId id="1312"/>
            <p14:sldId id="1313"/>
            <p14:sldId id="1314"/>
          </p14:sldIdLst>
        </p14:section>
        <p14:section name="DBSet&lt;T&gt;" id="{C492C77A-8A78-46E2-988A-74BF2069354E}">
          <p14:sldIdLst>
            <p14:sldId id="1315"/>
            <p14:sldId id="1316"/>
            <p14:sldId id="1317"/>
          </p14:sldIdLst>
        </p14:section>
        <p14:section name="DBContext" id="{EFF87CB2-1643-4858-AB8F-931514AA709F}">
          <p14:sldIdLst>
            <p14:sldId id="1318"/>
            <p14:sldId id="1319"/>
          </p14:sldIdLst>
        </p14:section>
        <p14:section name="Reading Data" id="{F7E9D1C0-E98D-46B7-A118-6285CDB05925}">
          <p14:sldIdLst>
            <p14:sldId id="1325"/>
            <p14:sldId id="1326"/>
            <p14:sldId id="1327"/>
            <p14:sldId id="1328"/>
          </p14:sldIdLst>
        </p14:section>
        <p14:section name="ChangeTracker&lt;T&gt;" id="{6DE9C7AA-7775-4307-8DDD-FBF180A1DC7E}">
          <p14:sldIdLst>
            <p14:sldId id="1320"/>
            <p14:sldId id="1321"/>
          </p14:sldIdLst>
        </p14:section>
        <p14:section name="CRUD Operations" id="{07C5DD5A-ADE9-4824-BA26-B473E187505A}">
          <p14:sldIdLst>
            <p14:sldId id="1329"/>
            <p14:sldId id="1330"/>
            <p14:sldId id="1331"/>
            <p14:sldId id="1332"/>
          </p14:sldIdLst>
        </p14:section>
        <p14:section name="Conclusion" id="{EEF783E4-896D-4A40-8151-751DD59FA1E4}">
          <p14:sldIdLst>
            <p14:sldId id="1333"/>
            <p14:sldId id="401"/>
            <p14:sldId id="613"/>
            <p14:sldId id="61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itsa Nenova" initials="RN" lastIdx="1" clrIdx="0">
    <p:extLst>
      <p:ext uri="{19B8F6BF-5375-455C-9EA6-DF929625EA0E}">
        <p15:presenceInfo xmlns:p15="http://schemas.microsoft.com/office/powerpoint/2012/main" userId="Rositsa Ne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5214" autoAdjust="0"/>
  </p:normalViewPr>
  <p:slideViewPr>
    <p:cSldViewPr showGuides="1">
      <p:cViewPr varScale="1">
        <p:scale>
          <a:sx n="100" d="100"/>
          <a:sy n="100" d="100"/>
        </p:scale>
        <p:origin x="11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F5D7EEB-AE58-485E-B1B1-F941A0C70F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69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CE5897-7973-480C-BAB0-77AAF1FC55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587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584235-0FD7-49E1-B9F7-211DA6AB7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5012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249B-1C2E-49C2-8FA3-95245C68F7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6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B0B870D-6EA3-4776-A1B9-7FE3AA7EE7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8627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33F69B4-A920-43C9-9E64-1AB8141FC8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9991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4E9EF7-8ABC-4A30-8B34-4DA7540590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578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813F72-BF7C-4970-8B58-1015D3D94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2325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398A057-2F24-4A0A-9DC3-7A9873058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496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2.jpe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5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ORM Concept, Config, CRUD Operations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Fundamentals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00" y="2009919"/>
            <a:ext cx="4345381" cy="329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E9BE62-3BBB-43DA-AAE5-9881988CF7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Entity Classes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F1EF0BB-F5EF-4CE4-BF37-AF154023DE0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Data Holders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9FA72-EA32-4ACA-BA91-43CE46BA95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49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8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95CAFB-2539-410E-81FC-DB15621B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E1B38-3F1F-4DB7-9405-63CF5E64B8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 classes </a:t>
            </a:r>
            <a:r>
              <a:rPr lang="en-US" dirty="0"/>
              <a:t>are regular </a:t>
            </a:r>
            <a:r>
              <a:rPr lang="en-US" b="1" dirty="0">
                <a:solidFill>
                  <a:schemeClr val="bg1"/>
                </a:solidFill>
              </a:rPr>
              <a:t>C#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Used for </a:t>
            </a:r>
            <a:r>
              <a:rPr lang="en-US" b="1" dirty="0">
                <a:solidFill>
                  <a:schemeClr val="bg1"/>
                </a:solidFill>
              </a:rPr>
              <a:t>storing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from the DB </a:t>
            </a:r>
            <a:r>
              <a:rPr lang="en-US" b="1" dirty="0">
                <a:solidFill>
                  <a:schemeClr val="bg1"/>
                </a:solidFill>
              </a:rPr>
              <a:t>in-memory</a:t>
            </a:r>
          </a:p>
          <a:p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3E63A5-2AE4-4D3E-AE8E-990C7419FF37}"/>
              </a:ext>
            </a:extLst>
          </p:cNvPr>
          <p:cNvSpPr/>
          <p:nvPr/>
        </p:nvSpPr>
        <p:spPr>
          <a:xfrm>
            <a:off x="5246556" y="4025644"/>
            <a:ext cx="646599" cy="5021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E467F-32CC-4402-B129-0E1F3DC02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98847" y="2669473"/>
            <a:ext cx="4927786" cy="3127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BE9C2A-767B-4826-81CD-0D9CD0CD9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75" y="2740787"/>
            <a:ext cx="2869466" cy="3071876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A4E1C7EC-C01C-45A6-AE26-CF8442B349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8892-B37B-40F4-9C66-D47AF15B30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/>
            <a:r>
              <a:rPr lang="en-US" dirty="0"/>
              <a:t>Reference type properties</a:t>
            </a:r>
          </a:p>
          <a:p>
            <a:pPr marL="0"/>
            <a:r>
              <a:rPr lang="en-US" dirty="0"/>
              <a:t>Point to relevant object, connected by foreign key</a:t>
            </a:r>
          </a:p>
          <a:p>
            <a:pPr marL="0"/>
            <a:r>
              <a:rPr lang="en-US" dirty="0"/>
              <a:t>Set by the framework</a:t>
            </a:r>
          </a:p>
          <a:p>
            <a:pPr marL="0"/>
            <a:r>
              <a:rPr lang="en-US" dirty="0"/>
              <a:t>Example: Employee</a:t>
            </a:r>
            <a:r>
              <a:rPr lang="bg-BG" dirty="0"/>
              <a:t>'</a:t>
            </a:r>
            <a:r>
              <a:rPr lang="en-US" dirty="0"/>
              <a:t>s Department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DB43E-A337-454C-936A-EA496C79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Classes: Navigation Properties (1)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C3FA2-0A7A-4ECC-A706-9C47B34DE221}"/>
              </a:ext>
            </a:extLst>
          </p:cNvPr>
          <p:cNvSpPr txBox="1">
            <a:spLocks/>
          </p:cNvSpPr>
          <p:nvPr/>
        </p:nvSpPr>
        <p:spPr>
          <a:xfrm>
            <a:off x="2361000" y="4194000"/>
            <a:ext cx="7677801" cy="21659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Employee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int Id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Department Department </a:t>
            </a:r>
            <a:r>
              <a:rPr lang="en-US" sz="2400" b="1" noProof="1">
                <a:latin typeface="Consolas" pitchFamily="49" charset="0"/>
              </a:rPr>
              <a:t>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C3B82B2-6D0F-4D78-923F-AAE99710F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247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8892-B37B-40F4-9C66-D47AF15B3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Navigation Properties can also be collections</a:t>
            </a:r>
          </a:p>
          <a:p>
            <a:r>
              <a:rPr lang="en-US" dirty="0"/>
              <a:t>Usually of type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ICollection&lt;T&gt;</a:t>
            </a:r>
          </a:p>
          <a:p>
            <a:r>
              <a:rPr lang="en-US" dirty="0"/>
              <a:t>Hold all of the objects whose </a:t>
            </a:r>
            <a:r>
              <a:rPr lang="en-US" b="1" dirty="0">
                <a:solidFill>
                  <a:schemeClr val="bg1"/>
                </a:solidFill>
              </a:rPr>
              <a:t>foreign keys </a:t>
            </a:r>
            <a:r>
              <a:rPr lang="en-US" dirty="0"/>
              <a:t>are the same as the entity's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r>
              <a:rPr lang="en-US" dirty="0"/>
              <a:t>Set by the ORM framework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DB43E-A337-454C-936A-EA496C79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Classes: Navigation Properties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C3FA2-0A7A-4ECC-A706-9C47B34DE221}"/>
              </a:ext>
            </a:extLst>
          </p:cNvPr>
          <p:cNvSpPr txBox="1">
            <a:spLocks/>
          </p:cNvSpPr>
          <p:nvPr/>
        </p:nvSpPr>
        <p:spPr>
          <a:xfrm>
            <a:off x="1293812" y="4512144"/>
            <a:ext cx="10059988" cy="19200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public class Department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public int Id { get; set; }</a:t>
            </a:r>
          </a:p>
          <a:p>
            <a:r>
              <a:rPr lang="en-US" noProof="1"/>
              <a:t>  ...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ICollection&lt;Employee&gt;</a:t>
            </a:r>
            <a:r>
              <a:rPr lang="en-US" noProof="1"/>
              <a:t> Employees { get; set;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72EFC1-3A68-4C5A-9438-E4F094E64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83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5AABAC-040A-4376-B623-C3C7C806A7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DbSet</a:t>
            </a:r>
            <a:r>
              <a:rPr lang="en-US" dirty="0"/>
              <a:t>&lt;T&gt;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C40C54-EA26-4A54-A41B-CC5E2315854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Specialized Collections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413BD-3D50-4547-BDF1-A11198C72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67" y="1385091"/>
            <a:ext cx="2835666" cy="26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4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CDEA32-6BF9-4F82-A4A2-8C63CA497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983404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Generic collection with additional features</a:t>
            </a:r>
          </a:p>
          <a:p>
            <a:pPr>
              <a:buClr>
                <a:schemeClr val="tx1"/>
              </a:buClr>
            </a:pPr>
            <a:r>
              <a:rPr lang="en-US" dirty="0"/>
              <a:t>Each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r>
              <a:rPr lang="en-US" dirty="0"/>
              <a:t> corresponds to a single database </a:t>
            </a:r>
            <a:br>
              <a:rPr lang="en-US" dirty="0"/>
            </a:br>
            <a:r>
              <a:rPr lang="en-US" dirty="0"/>
              <a:t>table</a:t>
            </a:r>
          </a:p>
          <a:p>
            <a:pPr>
              <a:buClr>
                <a:schemeClr val="tx1"/>
              </a:buClr>
            </a:pPr>
            <a:r>
              <a:rPr lang="en-US" dirty="0"/>
              <a:t>Inherits from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ICollection&lt;T&gt;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latin typeface="Consolas" panose="020B0609020204030204" pitchFamily="49" charset="0"/>
              </a:rPr>
              <a:t>-able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operations</a:t>
            </a:r>
          </a:p>
          <a:p>
            <a:pPr>
              <a:buClr>
                <a:schemeClr val="tx1"/>
              </a:buClr>
            </a:pPr>
            <a:r>
              <a:rPr lang="en-US" dirty="0"/>
              <a:t>Usually several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DbSets</a:t>
            </a:r>
            <a:r>
              <a:rPr lang="en-US" dirty="0"/>
              <a:t> are a part of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2F2654-7DE1-4ED3-B7B4-62F50D78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DbSet&lt;T&gt; Class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676A710-6DFC-4BF1-83C3-E487F0CDE0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5FDF-64F3-439C-9580-5B208CF982D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DbSet</a:t>
            </a:r>
            <a:r>
              <a:rPr lang="en-US" dirty="0"/>
              <a:t> tracks its own entities through a change tracker</a:t>
            </a:r>
          </a:p>
          <a:p>
            <a:pPr>
              <a:buClr>
                <a:schemeClr val="tx1"/>
              </a:buClr>
            </a:pPr>
            <a:r>
              <a:rPr lang="en-US" dirty="0"/>
              <a:t>Has every other feature of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ICollection&lt;T&gt;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Accessing </a:t>
            </a:r>
            <a:r>
              <a:rPr lang="en-US" dirty="0"/>
              <a:t>the elements (LINQ)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Adding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an entity/a range of entities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Checking</a:t>
            </a:r>
            <a:r>
              <a:rPr lang="en-US" dirty="0"/>
              <a:t> for element </a:t>
            </a:r>
            <a:r>
              <a:rPr lang="en-US" b="1" dirty="0">
                <a:solidFill>
                  <a:schemeClr val="bg1"/>
                </a:solidFill>
              </a:rPr>
              <a:t>existence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Accessing the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en-US" dirty="0"/>
              <a:t> of elements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48C0D-8568-4AA6-B8D5-60CA7D01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DbSet&lt;T&gt; Features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224874-13D7-4A50-89A3-90E2ED2D36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87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60EBFB-8259-4781-BD8A-F0F7882D0F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endParaRPr lang="en-US" dirty="0"/>
          </a:p>
        </p:txBody>
      </p:sp>
      <p:pic>
        <p:nvPicPr>
          <p:cNvPr id="1028" name="Picture 4" descr="Image result for database png">
            <a:extLst>
              <a:ext uri="{FF2B5EF4-FFF2-40B4-BE49-F238E27FC236}">
                <a16:creationId xmlns:a16="http://schemas.microsoft.com/office/drawing/2014/main" id="{D73A89E5-60D7-4C72-9138-03CE5EE0D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000" y="1314000"/>
            <a:ext cx="3284649" cy="24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57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2F532FD9-ECE2-44E7-9F4E-8FEFCED5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CCDD8A-D6F9-4230-A76B-1C1B0DA29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r>
              <a:rPr lang="en-US" dirty="0"/>
              <a:t>Holds several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</a:p>
          <a:p>
            <a:r>
              <a:rPr lang="en-US" dirty="0"/>
              <a:t>Responsible for </a:t>
            </a:r>
            <a:r>
              <a:rPr lang="en-US" b="1" dirty="0">
                <a:solidFill>
                  <a:schemeClr val="bg1"/>
                </a:solidFill>
              </a:rPr>
              <a:t>populating</a:t>
            </a:r>
            <a:r>
              <a:rPr lang="en-US" dirty="0"/>
              <a:t>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DbSets</a:t>
            </a:r>
          </a:p>
          <a:p>
            <a:r>
              <a:rPr lang="en-US" dirty="0"/>
              <a:t>Users create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, which </a:t>
            </a:r>
            <a:r>
              <a:rPr lang="en-US" b="1" dirty="0">
                <a:solidFill>
                  <a:schemeClr val="bg1"/>
                </a:solidFill>
              </a:rPr>
              <a:t>inherits</a:t>
            </a:r>
            <a:r>
              <a:rPr lang="en-US" dirty="0"/>
              <a:t> from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</a:p>
          <a:p>
            <a:pPr lvl="1"/>
            <a:r>
              <a:rPr lang="en-US" dirty="0"/>
              <a:t>Using one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</a:t>
            </a:r>
            <a:r>
              <a:rPr lang="en-US" dirty="0"/>
              <a:t> per database table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24AF8C-E319-4F67-A8C4-A21A5845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DbContext Class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33A11D-880F-4BFC-9D6E-27F4FAFF34FB}"/>
              </a:ext>
            </a:extLst>
          </p:cNvPr>
          <p:cNvSpPr txBox="1">
            <a:spLocks/>
          </p:cNvSpPr>
          <p:nvPr/>
        </p:nvSpPr>
        <p:spPr>
          <a:xfrm>
            <a:off x="1776000" y="4341086"/>
            <a:ext cx="10348308" cy="1722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200" noProof="1"/>
              <a:t>public class </a:t>
            </a:r>
            <a:r>
              <a:rPr lang="en-US" sz="2200" noProof="1">
                <a:solidFill>
                  <a:schemeClr val="bg1"/>
                </a:solidFill>
              </a:rPr>
              <a:t>SoftUniDbContext</a:t>
            </a:r>
            <a:r>
              <a:rPr lang="en-US" sz="2200" noProof="1"/>
              <a:t> </a:t>
            </a:r>
            <a:r>
              <a:rPr lang="en-US" sz="2200" noProof="1">
                <a:solidFill>
                  <a:schemeClr val="bg1"/>
                </a:solidFill>
              </a:rPr>
              <a:t>: DbContext</a:t>
            </a:r>
          </a:p>
          <a:p>
            <a:r>
              <a:rPr lang="en-US" sz="2200" noProof="1"/>
              <a:t>{  </a:t>
            </a:r>
          </a:p>
          <a:p>
            <a:r>
              <a:rPr lang="en-US" sz="2200" noProof="1"/>
              <a:t>  public </a:t>
            </a:r>
            <a:r>
              <a:rPr lang="en-US" sz="2200" noProof="1">
                <a:solidFill>
                  <a:schemeClr val="bg1"/>
                </a:solidFill>
              </a:rPr>
              <a:t>DbSet</a:t>
            </a:r>
            <a:r>
              <a:rPr lang="en-US" sz="2200" noProof="1"/>
              <a:t>&lt;Employee&gt; Employees { get; set; }</a:t>
            </a:r>
          </a:p>
          <a:p>
            <a:r>
              <a:rPr lang="en-US" sz="2200" noProof="1"/>
              <a:t>  public </a:t>
            </a:r>
            <a:r>
              <a:rPr lang="en-US" sz="2200" noProof="1">
                <a:solidFill>
                  <a:schemeClr val="bg1"/>
                </a:solidFill>
              </a:rPr>
              <a:t>DbSet</a:t>
            </a:r>
            <a:r>
              <a:rPr lang="en-US" sz="2200" noProof="1"/>
              <a:t>&lt;Department&gt; Departments { get; set; }</a:t>
            </a:r>
          </a:p>
          <a:p>
            <a:r>
              <a:rPr lang="en-US" sz="2200" noProof="1"/>
              <a:t>  public </a:t>
            </a:r>
            <a:r>
              <a:rPr lang="en-US" sz="2200" noProof="1">
                <a:solidFill>
                  <a:schemeClr val="bg1"/>
                </a:solidFill>
              </a:rPr>
              <a:t>DbSet</a:t>
            </a:r>
            <a:r>
              <a:rPr lang="en-US" sz="2200" noProof="1"/>
              <a:t>&lt;Project&gt; Projects { get; set; }</a:t>
            </a:r>
          </a:p>
          <a:p>
            <a:r>
              <a:rPr lang="en-US" sz="22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80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3A32ED-8502-4F26-99DB-0A0F8C48BF4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95" y="1394086"/>
            <a:ext cx="2786861" cy="247337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1A90AD9F-BC30-4BEC-965B-9058873DF3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Querying the DB Using ORM</a:t>
            </a:r>
          </a:p>
        </p:txBody>
      </p:sp>
    </p:spTree>
    <p:extLst>
      <p:ext uri="{BB962C8B-B14F-4D97-AF65-F5344CB8AC3E}">
        <p14:creationId xmlns:p14="http://schemas.microsoft.com/office/powerpoint/2010/main" val="11075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ORM Technologies: Basic Concepts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ORM Advantages and Disadvantages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ORM Features</a:t>
            </a:r>
          </a:p>
          <a:p>
            <a:pPr lvl="1"/>
            <a:r>
              <a:rPr lang="en-US" dirty="0"/>
              <a:t>Retrieving Entities from Database</a:t>
            </a:r>
          </a:p>
          <a:p>
            <a:pPr lvl="1"/>
            <a:r>
              <a:rPr lang="en-US" dirty="0"/>
              <a:t>Mapping Navigation Properties</a:t>
            </a:r>
          </a:p>
          <a:p>
            <a:pPr lvl="1"/>
            <a:r>
              <a:rPr lang="en-US" dirty="0"/>
              <a:t>Change Tracking</a:t>
            </a:r>
          </a:p>
          <a:p>
            <a:pPr lvl="1"/>
            <a:r>
              <a:rPr lang="en-US" dirty="0"/>
              <a:t>Generating SQL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E39E9D-66A9-41C4-B9FB-FD0B9611B1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400" dirty="0"/>
              <a:t> First create instance of the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endParaRPr lang="en-US" sz="3400" dirty="0"/>
          </a:p>
          <a:p>
            <a:pPr lvl="1"/>
            <a:endParaRPr lang="en-US" sz="3400" dirty="0"/>
          </a:p>
          <a:p>
            <a:r>
              <a:rPr lang="en-US" sz="3400" dirty="0"/>
              <a:t> In the constructor, you can pass a database connection string</a:t>
            </a:r>
          </a:p>
          <a:p>
            <a:r>
              <a:rPr lang="en-US" sz="3400" b="1" dirty="0">
                <a:latin typeface="+mj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endParaRPr lang="en-US" sz="3400" dirty="0"/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entity classes </a:t>
            </a:r>
            <a:r>
              <a:rPr lang="en-US" dirty="0"/>
              <a:t>(tables) are listed as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2"/>
            <a:r>
              <a:rPr lang="en-US" dirty="0"/>
              <a:t>e.g.,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</a:t>
            </a:r>
            <a:r>
              <a:rPr lang="en-US" noProof="1">
                <a:latin typeface="Consolas" panose="020B0609020204030204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</a:t>
            </a:r>
            <a:r>
              <a:rPr lang="en-US" noProof="1">
                <a:latin typeface="Consolas" panose="020B0609020204030204" pitchFamily="49" charset="0"/>
              </a:rPr>
              <a:t>&gt;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noProof="1"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{ get;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DbContext Class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966000" y="2034000"/>
            <a:ext cx="9165257" cy="3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context = new SoftUniDbContext();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CCFCF2D-44E9-4E78-B1E5-F0D75AFA7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55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LINQ-to-Entities</a:t>
            </a:r>
            <a:r>
              <a:rPr lang="en-US" dirty="0"/>
              <a:t> query over entity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Query (1)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08155" y="4689000"/>
            <a:ext cx="8375691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public class SoftUniDbContext : DbContext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public DbSet&lt;Employee&gt; Employees { get; }</a:t>
            </a:r>
          </a:p>
          <a:p>
            <a:r>
              <a:rPr lang="en-US" noProof="1"/>
              <a:t>  public DbSet&lt;Project&gt; Projects { get; }</a:t>
            </a:r>
          </a:p>
          <a:p>
            <a:r>
              <a:rPr lang="en-US" noProof="1"/>
              <a:t>  public DbSet&lt;Department&gt; Departments { get;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908155" y="2041785"/>
            <a:ext cx="8375691" cy="16939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 algn="l"/>
            <a:r>
              <a:rPr lang="en-US" noProof="1"/>
              <a:t>var context = new SoftUniDbContext()</a:t>
            </a:r>
          </a:p>
          <a:p>
            <a:pPr algn="l"/>
            <a:endParaRPr lang="en-US" noProof="1"/>
          </a:p>
          <a:p>
            <a:pPr algn="l"/>
            <a:r>
              <a:rPr lang="en-US" noProof="1"/>
              <a:t>var employees = context.Employees</a:t>
            </a:r>
          </a:p>
          <a:p>
            <a:pPr algn="l"/>
            <a:r>
              <a:rPr lang="en-US" noProof="1"/>
              <a:t>  .Where(</a:t>
            </a:r>
            <a:r>
              <a:rPr lang="en-US" noProof="1">
                <a:solidFill>
                  <a:schemeClr val="bg1"/>
                </a:solidFill>
              </a:rPr>
              <a:t>e =&gt; e.JobTitle == "Design Engineer"</a:t>
            </a:r>
            <a:r>
              <a:rPr lang="en-US" noProof="1"/>
              <a:t>)</a:t>
            </a:r>
          </a:p>
          <a:p>
            <a:pPr algn="l"/>
            <a:r>
              <a:rPr lang="en-US" noProof="1"/>
              <a:t>  .ToList();</a:t>
            </a:r>
          </a:p>
          <a:p>
            <a:pPr algn="l"/>
            <a:endParaRPr lang="en-US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046341B-A89C-4C2D-84D5-F57258E86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954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use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Query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71805" y="5006311"/>
            <a:ext cx="8848390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context = new SoftUniEntities()</a:t>
            </a:r>
          </a:p>
          <a:p>
            <a:r>
              <a:rPr lang="en-US" noProof="1"/>
              <a:t>var project = context.Projects</a:t>
            </a:r>
            <a:br>
              <a:rPr lang="en-US" noProof="1"/>
            </a:br>
            <a:r>
              <a:rPr lang="en-US" noProof="1"/>
              <a:t>	.FirstOrDefault(p =&gt; </a:t>
            </a:r>
            <a:r>
              <a:rPr lang="en-US" noProof="1">
                <a:solidFill>
                  <a:schemeClr val="bg1"/>
                </a:solidFill>
              </a:rPr>
              <a:t>p.Id == 2</a:t>
            </a:r>
            <a:r>
              <a:rPr lang="en-US" noProof="1"/>
              <a:t>);</a:t>
            </a:r>
          </a:p>
          <a:p>
            <a:r>
              <a:rPr lang="en-US" noProof="1"/>
              <a:t>Console.WriteLine(project.Name);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94885" y="2230572"/>
            <a:ext cx="8831218" cy="171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context = new SoftUniDbContext()</a:t>
            </a:r>
          </a:p>
          <a:p>
            <a:r>
              <a:rPr lang="en-US" noProof="1"/>
              <a:t>var employees = context.Employees</a:t>
            </a:r>
          </a:p>
          <a:p>
            <a:r>
              <a:rPr lang="en-US" noProof="1"/>
              <a:t>    .Where(c =&gt; c.JobTitle == "Design Engineering")</a:t>
            </a:r>
          </a:p>
          <a:p>
            <a:r>
              <a:rPr lang="en-US" noProof="1"/>
              <a:t>    .Select(c =&gt; c.FirstName)</a:t>
            </a:r>
          </a:p>
          <a:p>
            <a:r>
              <a:rPr lang="en-US" noProof="1"/>
              <a:t>    .ToList();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BBD0C5A-3B49-4470-8525-85C56A498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17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6F3AC5-5D10-4FBB-9754-5EF6B52644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Change Tracking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BC3AF-A58B-4333-B834-FEA0F7EED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67" y="1373114"/>
            <a:ext cx="2790666" cy="25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5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5211F-A645-41EB-822A-28B907EF6A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92857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instance tracks changes made to entities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These tracked entities in turn drive the changes to the database when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US" dirty="0"/>
              <a:t> is called</a:t>
            </a:r>
          </a:p>
          <a:p>
            <a:pPr>
              <a:buClr>
                <a:schemeClr val="tx1"/>
              </a:buClr>
            </a:pPr>
            <a:r>
              <a:rPr lang="en-US" dirty="0"/>
              <a:t>Entity instances become tracked when they are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Returned from a query, executed against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Explicitly attached to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by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Attach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dirty="0"/>
              <a:t> or similar methods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Detected as new entities connected to existing tracked entities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D03810-9000-4B14-9319-79B7F73C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Tracking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265789-C7DC-4ED8-8D77-0E206AD083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5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6C30-EAFF-40AD-A427-B41C3ABF64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74" y="1572359"/>
            <a:ext cx="5038980" cy="20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1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noProof="1"/>
              <a:t>To create a new table row use the method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Add(…)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noProof="1"/>
              <a:t>of the </a:t>
            </a:r>
            <a:r>
              <a:rPr lang="en-US" b="1" dirty="0">
                <a:solidFill>
                  <a:schemeClr val="bg1"/>
                </a:solidFill>
              </a:rPr>
              <a:t>corresponding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New Entities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23820" y="3267914"/>
            <a:ext cx="10544360" cy="2209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project = new Project()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Name = "Judge System"</a:t>
            </a:r>
          </a:p>
          <a:p>
            <a:r>
              <a:rPr lang="en-US" noProof="1"/>
              <a:t>};</a:t>
            </a:r>
          </a:p>
          <a:p>
            <a:endParaRPr lang="en-US" noProof="1"/>
          </a:p>
          <a:p>
            <a:r>
              <a:rPr lang="en-US" noProof="1"/>
              <a:t>context.Projects.Add(project);</a:t>
            </a:r>
          </a:p>
          <a:p>
            <a:r>
              <a:rPr lang="en-US" noProof="1"/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2600" y="5524500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011137" y="5313229"/>
            <a:ext cx="3650502" cy="510778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SQL statements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44904" y="2461956"/>
            <a:ext cx="2516735" cy="919401"/>
          </a:xfrm>
          <a:prstGeom prst="wedgeRoundRectCallout">
            <a:avLst>
              <a:gd name="adj1" fmla="val -71838"/>
              <a:gd name="adj2" fmla="val 45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Project 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728820" y="4154409"/>
            <a:ext cx="4078308" cy="510778"/>
          </a:xfrm>
          <a:prstGeom prst="wedgeRoundRectCallout">
            <a:avLst>
              <a:gd name="adj1" fmla="val -40204"/>
              <a:gd name="adj2" fmla="val 871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the object to the DbSet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43C5059-6806-4424-8B4E-9176BB01AB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allows modifying entity properties and persisting </a:t>
            </a:r>
            <a:br>
              <a:rPr lang="en-US" dirty="0"/>
            </a:br>
            <a:r>
              <a:rPr lang="en-US" dirty="0"/>
              <a:t>them 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Just load an entity, modify it and call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automatically tracks all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made on its </a:t>
            </a:r>
            <a:br>
              <a:rPr lang="en-US" dirty="0"/>
            </a:br>
            <a:r>
              <a:rPr lang="en-US" dirty="0"/>
              <a:t>entity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Existing Entities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914401" y="4346139"/>
            <a:ext cx="10501199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employee =</a:t>
            </a:r>
          </a:p>
          <a:p>
            <a:r>
              <a:rPr lang="en-US" noProof="1"/>
              <a:t>  context.Employees.FirstOrDefault();</a:t>
            </a:r>
          </a:p>
          <a:p>
            <a:r>
              <a:rPr lang="en-US" noProof="1"/>
              <a:t>employees.FirstName = "Alex";</a:t>
            </a:r>
          </a:p>
          <a:p>
            <a:r>
              <a:rPr lang="en-US" noProof="1"/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372101" y="5344484"/>
            <a:ext cx="2343899" cy="914400"/>
          </a:xfrm>
          <a:prstGeom prst="wedgeRoundRectCallout">
            <a:avLst>
              <a:gd name="adj1" fmla="val -68252"/>
              <a:gd name="adj2" fmla="val -314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71000" y="3699000"/>
            <a:ext cx="2430000" cy="919401"/>
          </a:xfrm>
          <a:prstGeom prst="wedgeRoundRectCallout">
            <a:avLst>
              <a:gd name="adj1" fmla="val -66132"/>
              <a:gd name="adj2" fmla="val 748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the first employee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DC80AC5-0192-462D-92B2-1508FAA3E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75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Delete is done by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on the specified entity collection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 performs the delete action in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Existing Data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2000" y="3367183"/>
            <a:ext cx="10366376" cy="12988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employee =</a:t>
            </a:r>
          </a:p>
          <a:p>
            <a:r>
              <a:rPr lang="en-US" noProof="1"/>
              <a:t>  context.Employees.First();</a:t>
            </a:r>
          </a:p>
          <a:p>
            <a:r>
              <a:rPr lang="en-US" noProof="1"/>
              <a:t>context.Employees.</a:t>
            </a:r>
            <a:r>
              <a:rPr lang="en-US" noProof="1">
                <a:solidFill>
                  <a:schemeClr val="bg1"/>
                </a:solidFill>
              </a:rPr>
              <a:t>Remove</a:t>
            </a:r>
            <a:r>
              <a:rPr lang="en-US" noProof="1"/>
              <a:t>(employee);</a:t>
            </a:r>
          </a:p>
          <a:p>
            <a:r>
              <a:rPr lang="en-US" noProof="1"/>
              <a:t>context.SaveChanges();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63887" y="2857221"/>
            <a:ext cx="3564489" cy="919401"/>
          </a:xfrm>
          <a:prstGeom prst="wedgeRoundRectCallout">
            <a:avLst>
              <a:gd name="adj1" fmla="val -70165"/>
              <a:gd name="adj2" fmla="val 853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8249" y="4545387"/>
            <a:ext cx="3182752" cy="919401"/>
          </a:xfrm>
          <a:prstGeom prst="wedgeRoundRectCallout">
            <a:avLst>
              <a:gd name="adj1" fmla="val -64210"/>
              <a:gd name="adj2" fmla="val -422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the SQL DELETE command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E8FE4C5-F0D1-43B1-9C25-276F2FDFE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28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ORM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frameworks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map database schema to objects in a programming language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LINQ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can be used to query the DB through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DB Context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71ABE94D-38C2-4190-88E0-7E3A2944AB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9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675" y="1281813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</a:t>
            </a:r>
            <a:r>
              <a:rPr lang="en-US" sz="11500" b="1" dirty="0"/>
              <a:t>csharp-</a:t>
            </a:r>
            <a:r>
              <a:rPr lang="en-US" sz="11500" b="1" dirty="0" err="1"/>
              <a:t>db</a:t>
            </a:r>
            <a:endParaRPr lang="en-US" sz="11500" dirty="0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2822B85-1051-4105-933C-036C66AE1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00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8011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668129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6372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3B9F1F-174F-4A88-8926-136B79AEA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EF18F3C-94D9-443A-A656-BE52603FF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20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10E6-3490-4093-A463-EEB8F04263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Introduction to 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769109"/>
            <a:ext cx="6705598" cy="3702628"/>
          </a:xfrm>
          <a:prstGeom prst="roundRect">
            <a:avLst>
              <a:gd name="adj" fmla="val 10811"/>
            </a:avLst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6494906D-DAC4-4689-A5D6-51EA0A1CF52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Object-Relational Mapping</a:t>
            </a:r>
          </a:p>
        </p:txBody>
      </p:sp>
    </p:spTree>
    <p:extLst>
      <p:ext uri="{BB962C8B-B14F-4D97-AF65-F5344CB8AC3E}">
        <p14:creationId xmlns:p14="http://schemas.microsoft.com/office/powerpoint/2010/main" val="254859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Object-Relational Mapping </a:t>
            </a:r>
            <a:r>
              <a:rPr lang="en-US" dirty="0"/>
              <a:t>(ORM) allows </a:t>
            </a:r>
            <a:br>
              <a:rPr lang="en-US" dirty="0"/>
            </a:br>
            <a:r>
              <a:rPr lang="en-US" dirty="0"/>
              <a:t>manipulating databases </a:t>
            </a:r>
            <a:r>
              <a:rPr lang="en-US" b="1" dirty="0">
                <a:solidFill>
                  <a:schemeClr val="bg1"/>
                </a:solidFill>
              </a:rPr>
              <a:t>using common classes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Tables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C#/Java/etc. classes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ORM?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D9456A-AAEA-4CFD-A4F3-BD682D0EA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157227" y="3701122"/>
            <a:ext cx="4074708" cy="2586464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CDD821-449B-4EFD-BF45-5A442F93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982" y="3696462"/>
            <a:ext cx="2420391" cy="259112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85BFB93-E3A2-4A7E-8CCE-369EC23FEDD4}"/>
              </a:ext>
            </a:extLst>
          </p:cNvPr>
          <p:cNvSpPr/>
          <p:nvPr/>
        </p:nvSpPr>
        <p:spPr>
          <a:xfrm>
            <a:off x="5877870" y="4708621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580FDC-E29C-4E71-AF4C-5D4A09FF2E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 frameworks </a:t>
            </a:r>
            <a:r>
              <a:rPr lang="en-US" dirty="0"/>
              <a:t>typically </a:t>
            </a:r>
            <a:r>
              <a:rPr lang="en-US" b="1" dirty="0">
                <a:solidFill>
                  <a:schemeClr val="bg1"/>
                </a:solidFill>
              </a:rPr>
              <a:t>provide</a:t>
            </a:r>
            <a:r>
              <a:rPr lang="en-US" dirty="0"/>
              <a:t> the following functionality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generate SQL </a:t>
            </a:r>
            <a:r>
              <a:rPr lang="en-US" dirty="0"/>
              <a:t>to perform data operations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object model from database schema </a:t>
            </a:r>
            <a:r>
              <a:rPr lang="en-US" dirty="0"/>
              <a:t>(DB First model)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database schema from object model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Code First model)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Query data by object-oriented API </a:t>
            </a:r>
            <a:r>
              <a:rPr lang="en-US" dirty="0"/>
              <a:t>(e.g., LINQ queries)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Frameworks: Features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964865-E965-443F-8463-D8D318E2144F}"/>
              </a:ext>
            </a:extLst>
          </p:cNvPr>
          <p:cNvSpPr/>
          <p:nvPr/>
        </p:nvSpPr>
        <p:spPr>
          <a:xfrm>
            <a:off x="5846582" y="3145597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606000" y="2664000"/>
            <a:ext cx="4962042" cy="1724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database.Employees.Add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(new Employee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FirstName =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George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LastName =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Peterson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IsEmployed = true    });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20982" y="2740239"/>
            <a:ext cx="4962042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Employees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(FirstName, LastName, IsEmployed)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George 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Peterson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1)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DD8C86-1753-4BC5-8D09-E70E1FC7B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0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model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models the entity classes after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First Model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322675" y="4036605"/>
            <a:ext cx="813907" cy="6190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8483B-4047-4A32-8169-92A18C46E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41000" y="2766791"/>
            <a:ext cx="5106113" cy="3153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070704-862A-431C-AC38-00A83460F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8015" y="3348219"/>
            <a:ext cx="3282343" cy="199035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89E6C41-384B-405C-A330-DBD935C28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1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Code-first model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begins with classes that describe the model and then the ORM generates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Code-First Model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5060319" y="4062541"/>
            <a:ext cx="813907" cy="6190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70704-862A-431C-AC38-00A83460F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9753" y="3438758"/>
            <a:ext cx="3078274" cy="186661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89E6C41-384B-405C-A330-DBD935C28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BFAD24-E944-44D8-84D1-AFF78B497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366910" y="2709000"/>
            <a:ext cx="5386120" cy="332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Advantages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Developer productivity – </a:t>
            </a:r>
            <a:r>
              <a:rPr lang="en-US" b="1" dirty="0">
                <a:solidFill>
                  <a:schemeClr val="bg1"/>
                </a:solidFill>
              </a:rPr>
              <a:t>writing less code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Abstract from differences between object and relational world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Manageability of the CRUD operations </a:t>
            </a:r>
            <a:r>
              <a:rPr lang="en-US" dirty="0"/>
              <a:t>for complex relationships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Easier maintainability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Disadvantages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Reduced performance </a:t>
            </a:r>
            <a:r>
              <a:rPr lang="en-US" dirty="0"/>
              <a:t>(due to overhead or autogenerated SQL)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Reduces flexibility </a:t>
            </a:r>
            <a:r>
              <a:rPr lang="en-US" dirty="0"/>
              <a:t>(some operations are hard to implement)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Advantages and Disadvantages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FC4AD5-6FCF-43CF-881E-3A6478EFD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4729</TotalTime>
  <Words>1460</Words>
  <Application>Microsoft Office PowerPoint</Application>
  <PresentationFormat>Widescreen</PresentationFormat>
  <Paragraphs>256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ORM Fundamentals</vt:lpstr>
      <vt:lpstr>Table of Contents</vt:lpstr>
      <vt:lpstr>Questions</vt:lpstr>
      <vt:lpstr>Introduction to ORM</vt:lpstr>
      <vt:lpstr>What is ORM?</vt:lpstr>
      <vt:lpstr>ORM Frameworks: Features</vt:lpstr>
      <vt:lpstr>Database First Model</vt:lpstr>
      <vt:lpstr>Code-First Model</vt:lpstr>
      <vt:lpstr>ORM Advantages and Disadvantages</vt:lpstr>
      <vt:lpstr>Entity Classes</vt:lpstr>
      <vt:lpstr>Entity Classes</vt:lpstr>
      <vt:lpstr>Entity Classes: Navigation Properties (1)</vt:lpstr>
      <vt:lpstr>Entity Classes: Navigation Properties (2)</vt:lpstr>
      <vt:lpstr>DbSet&lt;T&gt;</vt:lpstr>
      <vt:lpstr>DbSet&lt;T&gt; Class</vt:lpstr>
      <vt:lpstr>DbSet&lt;T&gt; Features</vt:lpstr>
      <vt:lpstr>DbContext</vt:lpstr>
      <vt:lpstr>DbContext Class</vt:lpstr>
      <vt:lpstr>Reading Data</vt:lpstr>
      <vt:lpstr>Using DbContext Class</vt:lpstr>
      <vt:lpstr>Reading Data with LINQ Query (1)</vt:lpstr>
      <vt:lpstr>Reading Data with LINQ Query (2)</vt:lpstr>
      <vt:lpstr>Change Tracking</vt:lpstr>
      <vt:lpstr>Change Tracking</vt:lpstr>
      <vt:lpstr>CRUD Operations</vt:lpstr>
      <vt:lpstr>Creating New Entities</vt:lpstr>
      <vt:lpstr>Updating Existing Entities</vt:lpstr>
      <vt:lpstr>Deleting Existing Data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Entity Framework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104</cp:revision>
  <dcterms:created xsi:type="dcterms:W3CDTF">2018-05-23T13:08:44Z</dcterms:created>
  <dcterms:modified xsi:type="dcterms:W3CDTF">2023-02-17T19:48:53Z</dcterms:modified>
  <cp:category>programming;computer programming;software development; databases</cp:category>
</cp:coreProperties>
</file>