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402" r:id="rId2"/>
    <p:sldId id="493" r:id="rId3"/>
    <p:sldId id="572" r:id="rId4"/>
    <p:sldId id="467" r:id="rId5"/>
    <p:sldId id="548" r:id="rId6"/>
    <p:sldId id="549" r:id="rId7"/>
    <p:sldId id="581" r:id="rId8"/>
    <p:sldId id="578" r:id="rId9"/>
    <p:sldId id="579" r:id="rId10"/>
    <p:sldId id="580" r:id="rId11"/>
    <p:sldId id="575" r:id="rId12"/>
    <p:sldId id="576" r:id="rId13"/>
    <p:sldId id="480" r:id="rId14"/>
    <p:sldId id="553" r:id="rId15"/>
    <p:sldId id="554" r:id="rId16"/>
    <p:sldId id="555" r:id="rId17"/>
    <p:sldId id="556" r:id="rId18"/>
    <p:sldId id="557" r:id="rId19"/>
    <p:sldId id="558" r:id="rId20"/>
    <p:sldId id="559" r:id="rId21"/>
    <p:sldId id="569" r:id="rId22"/>
    <p:sldId id="560" r:id="rId23"/>
    <p:sldId id="561" r:id="rId24"/>
    <p:sldId id="571" r:id="rId25"/>
    <p:sldId id="349" r:id="rId26"/>
    <p:sldId id="401" r:id="rId27"/>
    <p:sldId id="613" r:id="rId28"/>
    <p:sldId id="615" r:id="rId29"/>
    <p:sldId id="405" r:id="rId30"/>
    <p:sldId id="57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189D4BD-703B-43E9-B0C8-535B06D40128}">
          <p14:sldIdLst>
            <p14:sldId id="402"/>
            <p14:sldId id="493"/>
            <p14:sldId id="572"/>
          </p14:sldIdLst>
        </p14:section>
        <p14:section name="JSON Data Format" id="{36F8A084-5E34-44B7-B333-05A461FA0B95}">
          <p14:sldIdLst>
            <p14:sldId id="467"/>
            <p14:sldId id="548"/>
            <p14:sldId id="549"/>
            <p14:sldId id="581"/>
          </p14:sldIdLst>
        </p14:section>
        <p14:section name="Processing JSON" id="{58E84EA7-D723-45D7-A90A-C42EB7AB917A}">
          <p14:sldIdLst>
            <p14:sldId id="578"/>
            <p14:sldId id="579"/>
            <p14:sldId id="580"/>
            <p14:sldId id="575"/>
            <p14:sldId id="576"/>
          </p14:sldIdLst>
        </p14:section>
        <p14:section name="JSON.NET" id="{A7491E5E-CA18-45B7-9BF5-62CE55430F9A}">
          <p14:sldIdLst>
            <p14:sldId id="480"/>
            <p14:sldId id="553"/>
            <p14:sldId id="554"/>
            <p14:sldId id="555"/>
            <p14:sldId id="556"/>
            <p14:sldId id="557"/>
            <p14:sldId id="558"/>
            <p14:sldId id="559"/>
            <p14:sldId id="569"/>
            <p14:sldId id="560"/>
            <p14:sldId id="561"/>
            <p14:sldId id="571"/>
          </p14:sldIdLst>
        </p14:section>
        <p14:section name="Conclusion" id="{9D803F68-B90F-475A-ADED-CE7AB900613D}">
          <p14:sldIdLst>
            <p14:sldId id="349"/>
            <p14:sldId id="401"/>
            <p14:sldId id="613"/>
            <p14:sldId id="615"/>
            <p14:sldId id="405"/>
            <p14:sldId id="5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ay" initials="N" lastIdx="1" clrIdx="0">
    <p:extLst>
      <p:ext uri="{19B8F6BF-5375-455C-9EA6-DF929625EA0E}">
        <p15:presenceInfo xmlns:p15="http://schemas.microsoft.com/office/powerpoint/2012/main" userId="Nikola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5214" autoAdjust="0"/>
  </p:normalViewPr>
  <p:slideViewPr>
    <p:cSldViewPr showGuides="1">
      <p:cViewPr varScale="1">
        <p:scale>
          <a:sx n="60" d="100"/>
          <a:sy n="60" d="100"/>
        </p:scale>
        <p:origin x="96" y="10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9.2.2023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730066F-C6B5-41EA-B442-C863126B27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4524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81529C-D555-43DA-BFD3-B4B183F23C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8635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1D7E95-CAC1-4303-9C0B-FA7A4BC1D9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0765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ED478BC-2F1A-4041-B0C2-6EAD02E5E7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0625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CE122C8-A644-4A5F-BAE7-D96488877F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41993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94EAAFB-E7E5-4E9D-9027-08CEDFB608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5331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7D62E9-17C1-4ED8-93B8-DC4AC686C2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9645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90089C4-B83A-4016-90BA-848B40AC51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8766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try-the-new-system-text-json-apis/#user-content-systemtextjson-in-aspnet-core-mvc" TargetMode="External"/><Relationship Id="rId2" Type="http://schemas.openxmlformats.org/officeDocument/2006/relationships/hyperlink" Target="http://www.newtonsoft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microsoft.com/en-us/dotnet/standard/serialization/system-text-json-migrate-from-newtonsoft-how-to#table-of-differences-between-newtonsoftjson-and-systemtextjson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9.jpe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2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Parsing JSON, JSON.NET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Format Processing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" descr="Image result for JS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000" y="2519626"/>
            <a:ext cx="4587184" cy="1818748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26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71556" y="1228484"/>
            <a:ext cx="11143096" cy="55287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System.Text.Json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serializer can read and write JSON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Serializing JSON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08500" y="1989241"/>
            <a:ext cx="10575000" cy="43765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class </a:t>
            </a:r>
            <a:r>
              <a:rPr lang="en-US" sz="2400" noProof="1">
                <a:solidFill>
                  <a:schemeClr val="bg1"/>
                </a:solidFill>
                <a:effectLst/>
              </a:rPr>
              <a:t>WeatherForecast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public DateTime Date { get; set; } = DateTime.Now;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public int TemperatureC { get; set; } = 30;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public string Summary { get; set; } = "Hot summer day";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80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WeatherForecast forecast = new WeatherForecast();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string weatherInfo = </a:t>
            </a:r>
            <a:r>
              <a:rPr lang="en-US" sz="2400" dirty="0">
                <a:solidFill>
                  <a:schemeClr val="bg1"/>
                </a:solidFill>
                <a:effectLst/>
              </a:rPr>
              <a:t>JsonSerializer</a:t>
            </a:r>
            <a:r>
              <a:rPr lang="en-US" sz="2400" dirty="0">
                <a:solidFill>
                  <a:schemeClr val="tx1"/>
                </a:solidFill>
                <a:effectLst/>
              </a:rPr>
              <a:t>.</a:t>
            </a:r>
            <a:r>
              <a:rPr lang="en-US" sz="2400" dirty="0">
                <a:solidFill>
                  <a:schemeClr val="bg1"/>
                </a:solidFill>
                <a:effectLst/>
              </a:rPr>
              <a:t>Serialize</a:t>
            </a:r>
            <a:r>
              <a:rPr lang="en-US" sz="2400" dirty="0">
                <a:solidFill>
                  <a:schemeClr val="tx1"/>
                </a:solidFill>
                <a:effectLst/>
              </a:rPr>
              <a:t>(forecast);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Console.WriteLine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weatherInfo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8FE705F-D107-447E-86CD-95C6F9A406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242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0FC76-F498-418E-9983-AC6196F368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00517-6E25-4F06-80CF-294FB21842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951" y="1228484"/>
            <a:ext cx="11818096" cy="5528766"/>
          </a:xfrm>
        </p:spPr>
        <p:txBody>
          <a:bodyPr/>
          <a:lstStyle/>
          <a:p>
            <a:r>
              <a:rPr lang="en-US" dirty="0"/>
              <a:t>Creating a JSON file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DB564-7E11-4A3A-9E86-BC00FFFA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Serializing JSON (2)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13423A2-0767-4D61-8172-083C5452A214}"/>
              </a:ext>
            </a:extLst>
          </p:cNvPr>
          <p:cNvSpPr txBox="1">
            <a:spLocks/>
          </p:cNvSpPr>
          <p:nvPr/>
        </p:nvSpPr>
        <p:spPr>
          <a:xfrm>
            <a:off x="796499" y="2058590"/>
            <a:ext cx="10599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WeatherForecast forecast = new WeatherForecast();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string weatherInfo = JsonSerializer.Serialize(forecast);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>
                <a:solidFill>
                  <a:schemeClr val="bg1"/>
                </a:solidFill>
                <a:effectLst/>
              </a:rPr>
              <a:t>File</a:t>
            </a:r>
            <a:r>
              <a:rPr lang="en-US" sz="2400" dirty="0">
                <a:solidFill>
                  <a:schemeClr val="tx1"/>
                </a:solidFill>
                <a:effectLst/>
              </a:rPr>
              <a:t>.</a:t>
            </a:r>
            <a:r>
              <a:rPr lang="en-US" sz="2400" dirty="0">
                <a:solidFill>
                  <a:schemeClr val="bg1"/>
                </a:solidFill>
                <a:effectLst/>
              </a:rPr>
              <a:t>WriteAllText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(file, weatherInfo);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230C67E-816E-4288-9272-28E2F7621165}"/>
              </a:ext>
            </a:extLst>
          </p:cNvPr>
          <p:cNvSpPr/>
          <p:nvPr/>
        </p:nvSpPr>
        <p:spPr bwMode="auto">
          <a:xfrm>
            <a:off x="5839999" y="4557461"/>
            <a:ext cx="360000" cy="495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6E6005B-434E-4304-9B15-5B778D6F01E1}"/>
              </a:ext>
            </a:extLst>
          </p:cNvPr>
          <p:cNvSpPr txBox="1">
            <a:spLocks/>
          </p:cNvSpPr>
          <p:nvPr/>
        </p:nvSpPr>
        <p:spPr>
          <a:xfrm>
            <a:off x="658348" y="5243008"/>
            <a:ext cx="1087530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{"Date":"2020-07-16T13:33:25","TemperatureC":30,"Summary":"Hot summer day"}</a:t>
            </a:r>
            <a:endParaRPr lang="en-US" noProof="1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978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3E5D93-CDF2-487A-AE4C-C225C2708C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3656B-54B7-4F52-B65D-B5714DC91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Deserializing</a:t>
            </a:r>
            <a:r>
              <a:rPr lang="en-US" dirty="0"/>
              <a:t> JSON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939E369-043A-4A8A-BB1E-0218B9F590B0}"/>
              </a:ext>
            </a:extLst>
          </p:cNvPr>
          <p:cNvSpPr txBox="1">
            <a:spLocks/>
          </p:cNvSpPr>
          <p:nvPr/>
        </p:nvSpPr>
        <p:spPr>
          <a:xfrm>
            <a:off x="711401" y="2274838"/>
            <a:ext cx="1076919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string jsonString = </a:t>
            </a:r>
            <a:r>
              <a:rPr lang="en-US" sz="2400" dirty="0">
                <a:solidFill>
                  <a:schemeClr val="bg1"/>
                </a:solidFill>
                <a:effectLst/>
              </a:rPr>
              <a:t>File</a:t>
            </a:r>
            <a:r>
              <a:rPr lang="en-US" sz="2400" dirty="0">
                <a:solidFill>
                  <a:schemeClr val="tx1"/>
                </a:solidFill>
                <a:effectLst/>
              </a:rPr>
              <a:t>.</a:t>
            </a:r>
            <a:r>
              <a:rPr lang="en-US" sz="2400" dirty="0">
                <a:solidFill>
                  <a:schemeClr val="bg1"/>
                </a:solidFill>
                <a:effectLst/>
              </a:rPr>
              <a:t>ReadAllText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(file);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WeatherForecast forecast =   	  	JsonSerializer.</a:t>
            </a:r>
            <a:r>
              <a:rPr lang="en-US" sz="2400" dirty="0">
                <a:solidFill>
                  <a:schemeClr val="bg1"/>
                </a:solidFill>
                <a:effectLst/>
              </a:rPr>
              <a:t>Deserialize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&lt;WeatherForecast&gt;(jsonString);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BDC8387-C481-4CF6-BCFE-4C84B5E41AE8}"/>
              </a:ext>
            </a:extLst>
          </p:cNvPr>
          <p:cNvSpPr txBox="1">
            <a:spLocks/>
          </p:cNvSpPr>
          <p:nvPr/>
        </p:nvSpPr>
        <p:spPr>
          <a:xfrm>
            <a:off x="-238365" y="1230174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To deserialize from a file, we read the file into a string and then use 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Deserialize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59066-885A-4911-A787-F79D2C362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9971" y="5509801"/>
            <a:ext cx="7052058" cy="1002815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45580006-5160-4E3E-B871-A293F0AB37EF}"/>
              </a:ext>
            </a:extLst>
          </p:cNvPr>
          <p:cNvSpPr/>
          <p:nvPr/>
        </p:nvSpPr>
        <p:spPr bwMode="auto">
          <a:xfrm>
            <a:off x="5770841" y="4829932"/>
            <a:ext cx="650317" cy="48906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849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64FC03-C7A5-4A1D-83CB-9152FDCA93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JSON.NET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257800" y="1881184"/>
            <a:ext cx="1447800" cy="1426330"/>
            <a:chOff x="4447904" y="1720562"/>
            <a:chExt cx="1113269" cy="1121530"/>
          </a:xfrm>
        </p:grpSpPr>
        <p:sp>
          <p:nvSpPr>
            <p:cNvPr id="7" name="Rectangle 2"/>
            <p:cNvSpPr/>
            <p:nvPr/>
          </p:nvSpPr>
          <p:spPr>
            <a:xfrm>
              <a:off x="4447904" y="1720562"/>
              <a:ext cx="1113269" cy="1121530"/>
            </a:xfrm>
            <a:custGeom>
              <a:avLst/>
              <a:gdLst>
                <a:gd name="connsiteX0" fmla="*/ 0 w 762000"/>
                <a:gd name="connsiteY0" fmla="*/ 0 h 838200"/>
                <a:gd name="connsiteX1" fmla="*/ 762000 w 762000"/>
                <a:gd name="connsiteY1" fmla="*/ 0 h 838200"/>
                <a:gd name="connsiteX2" fmla="*/ 762000 w 762000"/>
                <a:gd name="connsiteY2" fmla="*/ 838200 h 838200"/>
                <a:gd name="connsiteX3" fmla="*/ 0 w 762000"/>
                <a:gd name="connsiteY3" fmla="*/ 838200 h 838200"/>
                <a:gd name="connsiteX4" fmla="*/ 0 w 762000"/>
                <a:gd name="connsiteY4" fmla="*/ 0 h 838200"/>
                <a:gd name="connsiteX0" fmla="*/ 0 w 1006475"/>
                <a:gd name="connsiteY0" fmla="*/ 111125 h 949325"/>
                <a:gd name="connsiteX1" fmla="*/ 1006475 w 1006475"/>
                <a:gd name="connsiteY1" fmla="*/ 0 h 949325"/>
                <a:gd name="connsiteX2" fmla="*/ 762000 w 1006475"/>
                <a:gd name="connsiteY2" fmla="*/ 949325 h 949325"/>
                <a:gd name="connsiteX3" fmla="*/ 0 w 1006475"/>
                <a:gd name="connsiteY3" fmla="*/ 949325 h 949325"/>
                <a:gd name="connsiteX4" fmla="*/ 0 w 1006475"/>
                <a:gd name="connsiteY4" fmla="*/ 111125 h 949325"/>
                <a:gd name="connsiteX0" fmla="*/ 346075 w 1006475"/>
                <a:gd name="connsiteY0" fmla="*/ 349250 h 949325"/>
                <a:gd name="connsiteX1" fmla="*/ 1006475 w 1006475"/>
                <a:gd name="connsiteY1" fmla="*/ 0 h 949325"/>
                <a:gd name="connsiteX2" fmla="*/ 762000 w 1006475"/>
                <a:gd name="connsiteY2" fmla="*/ 949325 h 949325"/>
                <a:gd name="connsiteX3" fmla="*/ 0 w 1006475"/>
                <a:gd name="connsiteY3" fmla="*/ 949325 h 949325"/>
                <a:gd name="connsiteX4" fmla="*/ 346075 w 1006475"/>
                <a:gd name="connsiteY4" fmla="*/ 349250 h 949325"/>
                <a:gd name="connsiteX0" fmla="*/ 327025 w 1006475"/>
                <a:gd name="connsiteY0" fmla="*/ 355600 h 949325"/>
                <a:gd name="connsiteX1" fmla="*/ 1006475 w 1006475"/>
                <a:gd name="connsiteY1" fmla="*/ 0 h 949325"/>
                <a:gd name="connsiteX2" fmla="*/ 762000 w 1006475"/>
                <a:gd name="connsiteY2" fmla="*/ 949325 h 949325"/>
                <a:gd name="connsiteX3" fmla="*/ 0 w 1006475"/>
                <a:gd name="connsiteY3" fmla="*/ 949325 h 949325"/>
                <a:gd name="connsiteX4" fmla="*/ 327025 w 1006475"/>
                <a:gd name="connsiteY4" fmla="*/ 355600 h 949325"/>
                <a:gd name="connsiteX0" fmla="*/ 327025 w 1006475"/>
                <a:gd name="connsiteY0" fmla="*/ 355600 h 949325"/>
                <a:gd name="connsiteX1" fmla="*/ 1006475 w 1006475"/>
                <a:gd name="connsiteY1" fmla="*/ 0 h 949325"/>
                <a:gd name="connsiteX2" fmla="*/ 587375 w 1006475"/>
                <a:gd name="connsiteY2" fmla="*/ 727075 h 949325"/>
                <a:gd name="connsiteX3" fmla="*/ 0 w 1006475"/>
                <a:gd name="connsiteY3" fmla="*/ 949325 h 949325"/>
                <a:gd name="connsiteX4" fmla="*/ 327025 w 1006475"/>
                <a:gd name="connsiteY4" fmla="*/ 355600 h 949325"/>
                <a:gd name="connsiteX0" fmla="*/ 327025 w 1006475"/>
                <a:gd name="connsiteY0" fmla="*/ 355600 h 949325"/>
                <a:gd name="connsiteX1" fmla="*/ 1006475 w 1006475"/>
                <a:gd name="connsiteY1" fmla="*/ 0 h 949325"/>
                <a:gd name="connsiteX2" fmla="*/ 641350 w 1006475"/>
                <a:gd name="connsiteY2" fmla="*/ 666750 h 949325"/>
                <a:gd name="connsiteX3" fmla="*/ 0 w 1006475"/>
                <a:gd name="connsiteY3" fmla="*/ 949325 h 949325"/>
                <a:gd name="connsiteX4" fmla="*/ 327025 w 1006475"/>
                <a:gd name="connsiteY4" fmla="*/ 355600 h 949325"/>
                <a:gd name="connsiteX0" fmla="*/ 158750 w 838200"/>
                <a:gd name="connsiteY0" fmla="*/ 355600 h 666750"/>
                <a:gd name="connsiteX1" fmla="*/ 838200 w 838200"/>
                <a:gd name="connsiteY1" fmla="*/ 0 h 666750"/>
                <a:gd name="connsiteX2" fmla="*/ 473075 w 838200"/>
                <a:gd name="connsiteY2" fmla="*/ 666750 h 666750"/>
                <a:gd name="connsiteX3" fmla="*/ 0 w 838200"/>
                <a:gd name="connsiteY3" fmla="*/ 647700 h 666750"/>
                <a:gd name="connsiteX4" fmla="*/ 158750 w 838200"/>
                <a:gd name="connsiteY4" fmla="*/ 355600 h 666750"/>
                <a:gd name="connsiteX0" fmla="*/ 158750 w 838200"/>
                <a:gd name="connsiteY0" fmla="*/ 355600 h 666750"/>
                <a:gd name="connsiteX1" fmla="*/ 838200 w 838200"/>
                <a:gd name="connsiteY1" fmla="*/ 0 h 666750"/>
                <a:gd name="connsiteX2" fmla="*/ 473075 w 838200"/>
                <a:gd name="connsiteY2" fmla="*/ 666750 h 666750"/>
                <a:gd name="connsiteX3" fmla="*/ 300037 w 838200"/>
                <a:gd name="connsiteY3" fmla="*/ 660401 h 666750"/>
                <a:gd name="connsiteX4" fmla="*/ 0 w 838200"/>
                <a:gd name="connsiteY4" fmla="*/ 647700 h 666750"/>
                <a:gd name="connsiteX5" fmla="*/ 158750 w 838200"/>
                <a:gd name="connsiteY5" fmla="*/ 355600 h 666750"/>
                <a:gd name="connsiteX0" fmla="*/ 158750 w 838200"/>
                <a:gd name="connsiteY0" fmla="*/ 355600 h 847726"/>
                <a:gd name="connsiteX1" fmla="*/ 838200 w 838200"/>
                <a:gd name="connsiteY1" fmla="*/ 0 h 847726"/>
                <a:gd name="connsiteX2" fmla="*/ 473075 w 838200"/>
                <a:gd name="connsiteY2" fmla="*/ 666750 h 847726"/>
                <a:gd name="connsiteX3" fmla="*/ 176212 w 838200"/>
                <a:gd name="connsiteY3" fmla="*/ 847726 h 847726"/>
                <a:gd name="connsiteX4" fmla="*/ 0 w 838200"/>
                <a:gd name="connsiteY4" fmla="*/ 647700 h 847726"/>
                <a:gd name="connsiteX5" fmla="*/ 158750 w 838200"/>
                <a:gd name="connsiteY5" fmla="*/ 355600 h 847726"/>
                <a:gd name="connsiteX0" fmla="*/ 158750 w 838200"/>
                <a:gd name="connsiteY0" fmla="*/ 355600 h 847726"/>
                <a:gd name="connsiteX1" fmla="*/ 838200 w 838200"/>
                <a:gd name="connsiteY1" fmla="*/ 0 h 847726"/>
                <a:gd name="connsiteX2" fmla="*/ 473075 w 838200"/>
                <a:gd name="connsiteY2" fmla="*/ 666750 h 847726"/>
                <a:gd name="connsiteX3" fmla="*/ 309562 w 838200"/>
                <a:gd name="connsiteY3" fmla="*/ 755651 h 847726"/>
                <a:gd name="connsiteX4" fmla="*/ 176212 w 838200"/>
                <a:gd name="connsiteY4" fmla="*/ 847726 h 847726"/>
                <a:gd name="connsiteX5" fmla="*/ 0 w 838200"/>
                <a:gd name="connsiteY5" fmla="*/ 647700 h 847726"/>
                <a:gd name="connsiteX6" fmla="*/ 158750 w 838200"/>
                <a:gd name="connsiteY6" fmla="*/ 355600 h 847726"/>
                <a:gd name="connsiteX0" fmla="*/ 158750 w 838200"/>
                <a:gd name="connsiteY0" fmla="*/ 355600 h 1054101"/>
                <a:gd name="connsiteX1" fmla="*/ 838200 w 838200"/>
                <a:gd name="connsiteY1" fmla="*/ 0 h 1054101"/>
                <a:gd name="connsiteX2" fmla="*/ 473075 w 838200"/>
                <a:gd name="connsiteY2" fmla="*/ 666750 h 1054101"/>
                <a:gd name="connsiteX3" fmla="*/ 119062 w 838200"/>
                <a:gd name="connsiteY3" fmla="*/ 1054101 h 1054101"/>
                <a:gd name="connsiteX4" fmla="*/ 176212 w 838200"/>
                <a:gd name="connsiteY4" fmla="*/ 847726 h 1054101"/>
                <a:gd name="connsiteX5" fmla="*/ 0 w 838200"/>
                <a:gd name="connsiteY5" fmla="*/ 647700 h 1054101"/>
                <a:gd name="connsiteX6" fmla="*/ 158750 w 838200"/>
                <a:gd name="connsiteY6" fmla="*/ 355600 h 1054101"/>
                <a:gd name="connsiteX0" fmla="*/ 158750 w 838200"/>
                <a:gd name="connsiteY0" fmla="*/ 355600 h 1054101"/>
                <a:gd name="connsiteX1" fmla="*/ 838200 w 838200"/>
                <a:gd name="connsiteY1" fmla="*/ 0 h 1054101"/>
                <a:gd name="connsiteX2" fmla="*/ 473075 w 838200"/>
                <a:gd name="connsiteY2" fmla="*/ 666750 h 1054101"/>
                <a:gd name="connsiteX3" fmla="*/ 312737 w 838200"/>
                <a:gd name="connsiteY3" fmla="*/ 835026 h 1054101"/>
                <a:gd name="connsiteX4" fmla="*/ 119062 w 838200"/>
                <a:gd name="connsiteY4" fmla="*/ 1054101 h 1054101"/>
                <a:gd name="connsiteX5" fmla="*/ 176212 w 838200"/>
                <a:gd name="connsiteY5" fmla="*/ 847726 h 1054101"/>
                <a:gd name="connsiteX6" fmla="*/ 0 w 838200"/>
                <a:gd name="connsiteY6" fmla="*/ 647700 h 1054101"/>
                <a:gd name="connsiteX7" fmla="*/ 158750 w 838200"/>
                <a:gd name="connsiteY7" fmla="*/ 355600 h 1054101"/>
                <a:gd name="connsiteX0" fmla="*/ 158750 w 838200"/>
                <a:gd name="connsiteY0" fmla="*/ 355600 h 1114426"/>
                <a:gd name="connsiteX1" fmla="*/ 838200 w 838200"/>
                <a:gd name="connsiteY1" fmla="*/ 0 h 1114426"/>
                <a:gd name="connsiteX2" fmla="*/ 473075 w 838200"/>
                <a:gd name="connsiteY2" fmla="*/ 666750 h 1114426"/>
                <a:gd name="connsiteX3" fmla="*/ 188912 w 838200"/>
                <a:gd name="connsiteY3" fmla="*/ 1114426 h 1114426"/>
                <a:gd name="connsiteX4" fmla="*/ 119062 w 838200"/>
                <a:gd name="connsiteY4" fmla="*/ 1054101 h 1114426"/>
                <a:gd name="connsiteX5" fmla="*/ 176212 w 838200"/>
                <a:gd name="connsiteY5" fmla="*/ 847726 h 1114426"/>
                <a:gd name="connsiteX6" fmla="*/ 0 w 838200"/>
                <a:gd name="connsiteY6" fmla="*/ 647700 h 1114426"/>
                <a:gd name="connsiteX7" fmla="*/ 158750 w 838200"/>
                <a:gd name="connsiteY7" fmla="*/ 355600 h 1114426"/>
                <a:gd name="connsiteX0" fmla="*/ 158750 w 838200"/>
                <a:gd name="connsiteY0" fmla="*/ 355600 h 1114426"/>
                <a:gd name="connsiteX1" fmla="*/ 838200 w 838200"/>
                <a:gd name="connsiteY1" fmla="*/ 0 h 1114426"/>
                <a:gd name="connsiteX2" fmla="*/ 473075 w 838200"/>
                <a:gd name="connsiteY2" fmla="*/ 666750 h 1114426"/>
                <a:gd name="connsiteX3" fmla="*/ 188912 w 838200"/>
                <a:gd name="connsiteY3" fmla="*/ 1114426 h 1114426"/>
                <a:gd name="connsiteX4" fmla="*/ 122237 w 838200"/>
                <a:gd name="connsiteY4" fmla="*/ 1047751 h 1114426"/>
                <a:gd name="connsiteX5" fmla="*/ 176212 w 838200"/>
                <a:gd name="connsiteY5" fmla="*/ 847726 h 1114426"/>
                <a:gd name="connsiteX6" fmla="*/ 0 w 838200"/>
                <a:gd name="connsiteY6" fmla="*/ 647700 h 1114426"/>
                <a:gd name="connsiteX7" fmla="*/ 158750 w 838200"/>
                <a:gd name="connsiteY7" fmla="*/ 355600 h 1114426"/>
                <a:gd name="connsiteX0" fmla="*/ 158750 w 838200"/>
                <a:gd name="connsiteY0" fmla="*/ 355600 h 1114426"/>
                <a:gd name="connsiteX1" fmla="*/ 838200 w 838200"/>
                <a:gd name="connsiteY1" fmla="*/ 0 h 1114426"/>
                <a:gd name="connsiteX2" fmla="*/ 473075 w 838200"/>
                <a:gd name="connsiteY2" fmla="*/ 666750 h 1114426"/>
                <a:gd name="connsiteX3" fmla="*/ 280987 w 838200"/>
                <a:gd name="connsiteY3" fmla="*/ 968375 h 1114426"/>
                <a:gd name="connsiteX4" fmla="*/ 188912 w 838200"/>
                <a:gd name="connsiteY4" fmla="*/ 1114426 h 1114426"/>
                <a:gd name="connsiteX5" fmla="*/ 122237 w 838200"/>
                <a:gd name="connsiteY5" fmla="*/ 1047751 h 1114426"/>
                <a:gd name="connsiteX6" fmla="*/ 176212 w 838200"/>
                <a:gd name="connsiteY6" fmla="*/ 847726 h 1114426"/>
                <a:gd name="connsiteX7" fmla="*/ 0 w 838200"/>
                <a:gd name="connsiteY7" fmla="*/ 647700 h 1114426"/>
                <a:gd name="connsiteX8" fmla="*/ 158750 w 838200"/>
                <a:gd name="connsiteY8" fmla="*/ 355600 h 1114426"/>
                <a:gd name="connsiteX0" fmla="*/ 158750 w 838200"/>
                <a:gd name="connsiteY0" fmla="*/ 355600 h 1114426"/>
                <a:gd name="connsiteX1" fmla="*/ 838200 w 838200"/>
                <a:gd name="connsiteY1" fmla="*/ 0 h 1114426"/>
                <a:gd name="connsiteX2" fmla="*/ 473075 w 838200"/>
                <a:gd name="connsiteY2" fmla="*/ 666750 h 1114426"/>
                <a:gd name="connsiteX3" fmla="*/ 468312 w 838200"/>
                <a:gd name="connsiteY3" fmla="*/ 946150 h 1114426"/>
                <a:gd name="connsiteX4" fmla="*/ 188912 w 838200"/>
                <a:gd name="connsiteY4" fmla="*/ 1114426 h 1114426"/>
                <a:gd name="connsiteX5" fmla="*/ 122237 w 838200"/>
                <a:gd name="connsiteY5" fmla="*/ 1047751 h 1114426"/>
                <a:gd name="connsiteX6" fmla="*/ 176212 w 838200"/>
                <a:gd name="connsiteY6" fmla="*/ 847726 h 1114426"/>
                <a:gd name="connsiteX7" fmla="*/ 0 w 838200"/>
                <a:gd name="connsiteY7" fmla="*/ 647700 h 1114426"/>
                <a:gd name="connsiteX8" fmla="*/ 158750 w 838200"/>
                <a:gd name="connsiteY8" fmla="*/ 355600 h 1114426"/>
                <a:gd name="connsiteX0" fmla="*/ 158750 w 838200"/>
                <a:gd name="connsiteY0" fmla="*/ 355600 h 1114426"/>
                <a:gd name="connsiteX1" fmla="*/ 838200 w 838200"/>
                <a:gd name="connsiteY1" fmla="*/ 0 h 1114426"/>
                <a:gd name="connsiteX2" fmla="*/ 473075 w 838200"/>
                <a:gd name="connsiteY2" fmla="*/ 666750 h 1114426"/>
                <a:gd name="connsiteX3" fmla="*/ 468312 w 838200"/>
                <a:gd name="connsiteY3" fmla="*/ 946150 h 1114426"/>
                <a:gd name="connsiteX4" fmla="*/ 188912 w 838200"/>
                <a:gd name="connsiteY4" fmla="*/ 1114426 h 1114426"/>
                <a:gd name="connsiteX5" fmla="*/ 122237 w 838200"/>
                <a:gd name="connsiteY5" fmla="*/ 1047751 h 1114426"/>
                <a:gd name="connsiteX6" fmla="*/ 176212 w 838200"/>
                <a:gd name="connsiteY6" fmla="*/ 847726 h 1114426"/>
                <a:gd name="connsiteX7" fmla="*/ 0 w 838200"/>
                <a:gd name="connsiteY7" fmla="*/ 647700 h 1114426"/>
                <a:gd name="connsiteX8" fmla="*/ 30162 w 838200"/>
                <a:gd name="connsiteY8" fmla="*/ 574675 h 1114426"/>
                <a:gd name="connsiteX9" fmla="*/ 158750 w 838200"/>
                <a:gd name="connsiteY9" fmla="*/ 355600 h 1114426"/>
                <a:gd name="connsiteX0" fmla="*/ 382588 w 1062038"/>
                <a:gd name="connsiteY0" fmla="*/ 355600 h 1114426"/>
                <a:gd name="connsiteX1" fmla="*/ 1062038 w 1062038"/>
                <a:gd name="connsiteY1" fmla="*/ 0 h 1114426"/>
                <a:gd name="connsiteX2" fmla="*/ 696913 w 1062038"/>
                <a:gd name="connsiteY2" fmla="*/ 666750 h 1114426"/>
                <a:gd name="connsiteX3" fmla="*/ 692150 w 1062038"/>
                <a:gd name="connsiteY3" fmla="*/ 946150 h 1114426"/>
                <a:gd name="connsiteX4" fmla="*/ 412750 w 1062038"/>
                <a:gd name="connsiteY4" fmla="*/ 1114426 h 1114426"/>
                <a:gd name="connsiteX5" fmla="*/ 346075 w 1062038"/>
                <a:gd name="connsiteY5" fmla="*/ 1047751 h 1114426"/>
                <a:gd name="connsiteX6" fmla="*/ 400050 w 1062038"/>
                <a:gd name="connsiteY6" fmla="*/ 847726 h 1114426"/>
                <a:gd name="connsiteX7" fmla="*/ 223838 w 1062038"/>
                <a:gd name="connsiteY7" fmla="*/ 647700 h 1114426"/>
                <a:gd name="connsiteX8" fmla="*/ 0 w 1062038"/>
                <a:gd name="connsiteY8" fmla="*/ 720725 h 1114426"/>
                <a:gd name="connsiteX9" fmla="*/ 382588 w 1062038"/>
                <a:gd name="connsiteY9" fmla="*/ 355600 h 1114426"/>
                <a:gd name="connsiteX0" fmla="*/ 382588 w 1062038"/>
                <a:gd name="connsiteY0" fmla="*/ 355600 h 1114426"/>
                <a:gd name="connsiteX1" fmla="*/ 1062038 w 1062038"/>
                <a:gd name="connsiteY1" fmla="*/ 0 h 1114426"/>
                <a:gd name="connsiteX2" fmla="*/ 696913 w 1062038"/>
                <a:gd name="connsiteY2" fmla="*/ 666750 h 1114426"/>
                <a:gd name="connsiteX3" fmla="*/ 692150 w 1062038"/>
                <a:gd name="connsiteY3" fmla="*/ 946150 h 1114426"/>
                <a:gd name="connsiteX4" fmla="*/ 412750 w 1062038"/>
                <a:gd name="connsiteY4" fmla="*/ 1114426 h 1114426"/>
                <a:gd name="connsiteX5" fmla="*/ 346075 w 1062038"/>
                <a:gd name="connsiteY5" fmla="*/ 1047751 h 1114426"/>
                <a:gd name="connsiteX6" fmla="*/ 400050 w 1062038"/>
                <a:gd name="connsiteY6" fmla="*/ 847726 h 1114426"/>
                <a:gd name="connsiteX7" fmla="*/ 223838 w 1062038"/>
                <a:gd name="connsiteY7" fmla="*/ 647700 h 1114426"/>
                <a:gd name="connsiteX8" fmla="*/ 0 w 1062038"/>
                <a:gd name="connsiteY8" fmla="*/ 720725 h 1114426"/>
                <a:gd name="connsiteX9" fmla="*/ 155575 w 1062038"/>
                <a:gd name="connsiteY9" fmla="*/ 571500 h 1114426"/>
                <a:gd name="connsiteX10" fmla="*/ 382588 w 1062038"/>
                <a:gd name="connsiteY10" fmla="*/ 355600 h 1114426"/>
                <a:gd name="connsiteX0" fmla="*/ 433388 w 1112838"/>
                <a:gd name="connsiteY0" fmla="*/ 355600 h 1114426"/>
                <a:gd name="connsiteX1" fmla="*/ 1112838 w 1112838"/>
                <a:gd name="connsiteY1" fmla="*/ 0 h 1114426"/>
                <a:gd name="connsiteX2" fmla="*/ 747713 w 1112838"/>
                <a:gd name="connsiteY2" fmla="*/ 666750 h 1114426"/>
                <a:gd name="connsiteX3" fmla="*/ 742950 w 1112838"/>
                <a:gd name="connsiteY3" fmla="*/ 946150 h 1114426"/>
                <a:gd name="connsiteX4" fmla="*/ 463550 w 1112838"/>
                <a:gd name="connsiteY4" fmla="*/ 1114426 h 1114426"/>
                <a:gd name="connsiteX5" fmla="*/ 396875 w 1112838"/>
                <a:gd name="connsiteY5" fmla="*/ 1047751 h 1114426"/>
                <a:gd name="connsiteX6" fmla="*/ 450850 w 1112838"/>
                <a:gd name="connsiteY6" fmla="*/ 847726 h 1114426"/>
                <a:gd name="connsiteX7" fmla="*/ 274638 w 1112838"/>
                <a:gd name="connsiteY7" fmla="*/ 647700 h 1114426"/>
                <a:gd name="connsiteX8" fmla="*/ 50800 w 1112838"/>
                <a:gd name="connsiteY8" fmla="*/ 720725 h 1114426"/>
                <a:gd name="connsiteX9" fmla="*/ 0 w 1112838"/>
                <a:gd name="connsiteY9" fmla="*/ 647700 h 1114426"/>
                <a:gd name="connsiteX10" fmla="*/ 433388 w 1112838"/>
                <a:gd name="connsiteY10" fmla="*/ 355600 h 1114426"/>
                <a:gd name="connsiteX0" fmla="*/ 433388 w 1112838"/>
                <a:gd name="connsiteY0" fmla="*/ 355600 h 1114426"/>
                <a:gd name="connsiteX1" fmla="*/ 1112838 w 1112838"/>
                <a:gd name="connsiteY1" fmla="*/ 0 h 1114426"/>
                <a:gd name="connsiteX2" fmla="*/ 747713 w 1112838"/>
                <a:gd name="connsiteY2" fmla="*/ 666750 h 1114426"/>
                <a:gd name="connsiteX3" fmla="*/ 742950 w 1112838"/>
                <a:gd name="connsiteY3" fmla="*/ 946150 h 1114426"/>
                <a:gd name="connsiteX4" fmla="*/ 463550 w 1112838"/>
                <a:gd name="connsiteY4" fmla="*/ 1114426 h 1114426"/>
                <a:gd name="connsiteX5" fmla="*/ 396875 w 1112838"/>
                <a:gd name="connsiteY5" fmla="*/ 1047751 h 1114426"/>
                <a:gd name="connsiteX6" fmla="*/ 450850 w 1112838"/>
                <a:gd name="connsiteY6" fmla="*/ 847726 h 1114426"/>
                <a:gd name="connsiteX7" fmla="*/ 274638 w 1112838"/>
                <a:gd name="connsiteY7" fmla="*/ 647700 h 1114426"/>
                <a:gd name="connsiteX8" fmla="*/ 76200 w 1112838"/>
                <a:gd name="connsiteY8" fmla="*/ 714375 h 1114426"/>
                <a:gd name="connsiteX9" fmla="*/ 0 w 1112838"/>
                <a:gd name="connsiteY9" fmla="*/ 647700 h 1114426"/>
                <a:gd name="connsiteX10" fmla="*/ 433388 w 1112838"/>
                <a:gd name="connsiteY10" fmla="*/ 355600 h 1114426"/>
                <a:gd name="connsiteX0" fmla="*/ 433388 w 1112838"/>
                <a:gd name="connsiteY0" fmla="*/ 355600 h 1114426"/>
                <a:gd name="connsiteX1" fmla="*/ 1112838 w 1112838"/>
                <a:gd name="connsiteY1" fmla="*/ 0 h 1114426"/>
                <a:gd name="connsiteX2" fmla="*/ 747713 w 1112838"/>
                <a:gd name="connsiteY2" fmla="*/ 666750 h 1114426"/>
                <a:gd name="connsiteX3" fmla="*/ 742950 w 1112838"/>
                <a:gd name="connsiteY3" fmla="*/ 946150 h 1114426"/>
                <a:gd name="connsiteX4" fmla="*/ 463550 w 1112838"/>
                <a:gd name="connsiteY4" fmla="*/ 1114426 h 1114426"/>
                <a:gd name="connsiteX5" fmla="*/ 396875 w 1112838"/>
                <a:gd name="connsiteY5" fmla="*/ 1047751 h 1114426"/>
                <a:gd name="connsiteX6" fmla="*/ 450850 w 1112838"/>
                <a:gd name="connsiteY6" fmla="*/ 847726 h 1114426"/>
                <a:gd name="connsiteX7" fmla="*/ 274638 w 1112838"/>
                <a:gd name="connsiteY7" fmla="*/ 647700 h 1114426"/>
                <a:gd name="connsiteX8" fmla="*/ 76200 w 1112838"/>
                <a:gd name="connsiteY8" fmla="*/ 714375 h 1114426"/>
                <a:gd name="connsiteX9" fmla="*/ 0 w 1112838"/>
                <a:gd name="connsiteY9" fmla="*/ 647700 h 1114426"/>
                <a:gd name="connsiteX10" fmla="*/ 180975 w 1112838"/>
                <a:gd name="connsiteY10" fmla="*/ 523875 h 1114426"/>
                <a:gd name="connsiteX11" fmla="*/ 433388 w 1112838"/>
                <a:gd name="connsiteY11" fmla="*/ 355600 h 1114426"/>
                <a:gd name="connsiteX0" fmla="*/ 433388 w 1112838"/>
                <a:gd name="connsiteY0" fmla="*/ 355600 h 1114426"/>
                <a:gd name="connsiteX1" fmla="*/ 1112838 w 1112838"/>
                <a:gd name="connsiteY1" fmla="*/ 0 h 1114426"/>
                <a:gd name="connsiteX2" fmla="*/ 747713 w 1112838"/>
                <a:gd name="connsiteY2" fmla="*/ 666750 h 1114426"/>
                <a:gd name="connsiteX3" fmla="*/ 742950 w 1112838"/>
                <a:gd name="connsiteY3" fmla="*/ 946150 h 1114426"/>
                <a:gd name="connsiteX4" fmla="*/ 463550 w 1112838"/>
                <a:gd name="connsiteY4" fmla="*/ 1114426 h 1114426"/>
                <a:gd name="connsiteX5" fmla="*/ 396875 w 1112838"/>
                <a:gd name="connsiteY5" fmla="*/ 1047751 h 1114426"/>
                <a:gd name="connsiteX6" fmla="*/ 450850 w 1112838"/>
                <a:gd name="connsiteY6" fmla="*/ 847726 h 1114426"/>
                <a:gd name="connsiteX7" fmla="*/ 274638 w 1112838"/>
                <a:gd name="connsiteY7" fmla="*/ 647700 h 1114426"/>
                <a:gd name="connsiteX8" fmla="*/ 76200 w 1112838"/>
                <a:gd name="connsiteY8" fmla="*/ 714375 h 1114426"/>
                <a:gd name="connsiteX9" fmla="*/ 0 w 1112838"/>
                <a:gd name="connsiteY9" fmla="*/ 647700 h 1114426"/>
                <a:gd name="connsiteX10" fmla="*/ 168275 w 1112838"/>
                <a:gd name="connsiteY10" fmla="*/ 361950 h 1114426"/>
                <a:gd name="connsiteX11" fmla="*/ 433388 w 1112838"/>
                <a:gd name="connsiteY11" fmla="*/ 355600 h 1114426"/>
                <a:gd name="connsiteX0" fmla="*/ 433388 w 1112838"/>
                <a:gd name="connsiteY0" fmla="*/ 355600 h 1114426"/>
                <a:gd name="connsiteX1" fmla="*/ 1112838 w 1112838"/>
                <a:gd name="connsiteY1" fmla="*/ 0 h 1114426"/>
                <a:gd name="connsiteX2" fmla="*/ 747713 w 1112838"/>
                <a:gd name="connsiteY2" fmla="*/ 666750 h 1114426"/>
                <a:gd name="connsiteX3" fmla="*/ 742950 w 1112838"/>
                <a:gd name="connsiteY3" fmla="*/ 946150 h 1114426"/>
                <a:gd name="connsiteX4" fmla="*/ 463550 w 1112838"/>
                <a:gd name="connsiteY4" fmla="*/ 1114426 h 1114426"/>
                <a:gd name="connsiteX5" fmla="*/ 396875 w 1112838"/>
                <a:gd name="connsiteY5" fmla="*/ 1047751 h 1114426"/>
                <a:gd name="connsiteX6" fmla="*/ 450850 w 1112838"/>
                <a:gd name="connsiteY6" fmla="*/ 847726 h 1114426"/>
                <a:gd name="connsiteX7" fmla="*/ 274638 w 1112838"/>
                <a:gd name="connsiteY7" fmla="*/ 647700 h 1114426"/>
                <a:gd name="connsiteX8" fmla="*/ 76200 w 1112838"/>
                <a:gd name="connsiteY8" fmla="*/ 714375 h 1114426"/>
                <a:gd name="connsiteX9" fmla="*/ 0 w 1112838"/>
                <a:gd name="connsiteY9" fmla="*/ 647700 h 1114426"/>
                <a:gd name="connsiteX10" fmla="*/ 168275 w 1112838"/>
                <a:gd name="connsiteY10" fmla="*/ 361950 h 1114426"/>
                <a:gd name="connsiteX11" fmla="*/ 433388 w 1112838"/>
                <a:gd name="connsiteY11" fmla="*/ 355600 h 1114426"/>
                <a:gd name="connsiteX0" fmla="*/ 433388 w 1112838"/>
                <a:gd name="connsiteY0" fmla="*/ 362704 h 1121530"/>
                <a:gd name="connsiteX1" fmla="*/ 1112838 w 1112838"/>
                <a:gd name="connsiteY1" fmla="*/ 7104 h 1121530"/>
                <a:gd name="connsiteX2" fmla="*/ 747713 w 1112838"/>
                <a:gd name="connsiteY2" fmla="*/ 673854 h 1121530"/>
                <a:gd name="connsiteX3" fmla="*/ 742950 w 1112838"/>
                <a:gd name="connsiteY3" fmla="*/ 953254 h 1121530"/>
                <a:gd name="connsiteX4" fmla="*/ 463550 w 1112838"/>
                <a:gd name="connsiteY4" fmla="*/ 1121530 h 1121530"/>
                <a:gd name="connsiteX5" fmla="*/ 396875 w 1112838"/>
                <a:gd name="connsiteY5" fmla="*/ 1054855 h 1121530"/>
                <a:gd name="connsiteX6" fmla="*/ 450850 w 1112838"/>
                <a:gd name="connsiteY6" fmla="*/ 854830 h 1121530"/>
                <a:gd name="connsiteX7" fmla="*/ 274638 w 1112838"/>
                <a:gd name="connsiteY7" fmla="*/ 654804 h 1121530"/>
                <a:gd name="connsiteX8" fmla="*/ 76200 w 1112838"/>
                <a:gd name="connsiteY8" fmla="*/ 721479 h 1121530"/>
                <a:gd name="connsiteX9" fmla="*/ 0 w 1112838"/>
                <a:gd name="connsiteY9" fmla="*/ 654804 h 1121530"/>
                <a:gd name="connsiteX10" fmla="*/ 168275 w 1112838"/>
                <a:gd name="connsiteY10" fmla="*/ 369054 h 1121530"/>
                <a:gd name="connsiteX11" fmla="*/ 433388 w 1112838"/>
                <a:gd name="connsiteY11" fmla="*/ 362704 h 1121530"/>
                <a:gd name="connsiteX0" fmla="*/ 433388 w 1140667"/>
                <a:gd name="connsiteY0" fmla="*/ 362704 h 1121530"/>
                <a:gd name="connsiteX1" fmla="*/ 1112838 w 1140667"/>
                <a:gd name="connsiteY1" fmla="*/ 7104 h 1121530"/>
                <a:gd name="connsiteX2" fmla="*/ 747713 w 1140667"/>
                <a:gd name="connsiteY2" fmla="*/ 673854 h 1121530"/>
                <a:gd name="connsiteX3" fmla="*/ 742950 w 1140667"/>
                <a:gd name="connsiteY3" fmla="*/ 953254 h 1121530"/>
                <a:gd name="connsiteX4" fmla="*/ 463550 w 1140667"/>
                <a:gd name="connsiteY4" fmla="*/ 1121530 h 1121530"/>
                <a:gd name="connsiteX5" fmla="*/ 396875 w 1140667"/>
                <a:gd name="connsiteY5" fmla="*/ 1054855 h 1121530"/>
                <a:gd name="connsiteX6" fmla="*/ 450850 w 1140667"/>
                <a:gd name="connsiteY6" fmla="*/ 854830 h 1121530"/>
                <a:gd name="connsiteX7" fmla="*/ 274638 w 1140667"/>
                <a:gd name="connsiteY7" fmla="*/ 654804 h 1121530"/>
                <a:gd name="connsiteX8" fmla="*/ 76200 w 1140667"/>
                <a:gd name="connsiteY8" fmla="*/ 721479 h 1121530"/>
                <a:gd name="connsiteX9" fmla="*/ 0 w 1140667"/>
                <a:gd name="connsiteY9" fmla="*/ 654804 h 1121530"/>
                <a:gd name="connsiteX10" fmla="*/ 168275 w 1140667"/>
                <a:gd name="connsiteY10" fmla="*/ 369054 h 1121530"/>
                <a:gd name="connsiteX11" fmla="*/ 433388 w 1140667"/>
                <a:gd name="connsiteY11" fmla="*/ 362704 h 1121530"/>
                <a:gd name="connsiteX0" fmla="*/ 433388 w 1142317"/>
                <a:gd name="connsiteY0" fmla="*/ 362704 h 1121530"/>
                <a:gd name="connsiteX1" fmla="*/ 1112838 w 1142317"/>
                <a:gd name="connsiteY1" fmla="*/ 7104 h 1121530"/>
                <a:gd name="connsiteX2" fmla="*/ 747713 w 1142317"/>
                <a:gd name="connsiteY2" fmla="*/ 673854 h 1121530"/>
                <a:gd name="connsiteX3" fmla="*/ 742950 w 1142317"/>
                <a:gd name="connsiteY3" fmla="*/ 953254 h 1121530"/>
                <a:gd name="connsiteX4" fmla="*/ 463550 w 1142317"/>
                <a:gd name="connsiteY4" fmla="*/ 1121530 h 1121530"/>
                <a:gd name="connsiteX5" fmla="*/ 396875 w 1142317"/>
                <a:gd name="connsiteY5" fmla="*/ 1054855 h 1121530"/>
                <a:gd name="connsiteX6" fmla="*/ 450850 w 1142317"/>
                <a:gd name="connsiteY6" fmla="*/ 854830 h 1121530"/>
                <a:gd name="connsiteX7" fmla="*/ 274638 w 1142317"/>
                <a:gd name="connsiteY7" fmla="*/ 654804 h 1121530"/>
                <a:gd name="connsiteX8" fmla="*/ 76200 w 1142317"/>
                <a:gd name="connsiteY8" fmla="*/ 721479 h 1121530"/>
                <a:gd name="connsiteX9" fmla="*/ 0 w 1142317"/>
                <a:gd name="connsiteY9" fmla="*/ 654804 h 1121530"/>
                <a:gd name="connsiteX10" fmla="*/ 168275 w 1142317"/>
                <a:gd name="connsiteY10" fmla="*/ 369054 h 1121530"/>
                <a:gd name="connsiteX11" fmla="*/ 433388 w 1142317"/>
                <a:gd name="connsiteY11" fmla="*/ 362704 h 1121530"/>
                <a:gd name="connsiteX0" fmla="*/ 433388 w 1113269"/>
                <a:gd name="connsiteY0" fmla="*/ 362704 h 1121530"/>
                <a:gd name="connsiteX1" fmla="*/ 1112838 w 1113269"/>
                <a:gd name="connsiteY1" fmla="*/ 7104 h 1121530"/>
                <a:gd name="connsiteX2" fmla="*/ 747713 w 1113269"/>
                <a:gd name="connsiteY2" fmla="*/ 673854 h 1121530"/>
                <a:gd name="connsiteX3" fmla="*/ 742950 w 1113269"/>
                <a:gd name="connsiteY3" fmla="*/ 953254 h 1121530"/>
                <a:gd name="connsiteX4" fmla="*/ 463550 w 1113269"/>
                <a:gd name="connsiteY4" fmla="*/ 1121530 h 1121530"/>
                <a:gd name="connsiteX5" fmla="*/ 396875 w 1113269"/>
                <a:gd name="connsiteY5" fmla="*/ 1054855 h 1121530"/>
                <a:gd name="connsiteX6" fmla="*/ 450850 w 1113269"/>
                <a:gd name="connsiteY6" fmla="*/ 854830 h 1121530"/>
                <a:gd name="connsiteX7" fmla="*/ 274638 w 1113269"/>
                <a:gd name="connsiteY7" fmla="*/ 654804 h 1121530"/>
                <a:gd name="connsiteX8" fmla="*/ 76200 w 1113269"/>
                <a:gd name="connsiteY8" fmla="*/ 721479 h 1121530"/>
                <a:gd name="connsiteX9" fmla="*/ 0 w 1113269"/>
                <a:gd name="connsiteY9" fmla="*/ 654804 h 1121530"/>
                <a:gd name="connsiteX10" fmla="*/ 168275 w 1113269"/>
                <a:gd name="connsiteY10" fmla="*/ 369054 h 1121530"/>
                <a:gd name="connsiteX11" fmla="*/ 433388 w 1113269"/>
                <a:gd name="connsiteY11" fmla="*/ 362704 h 112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13269" h="1121530">
                  <a:moveTo>
                    <a:pt x="433388" y="362704"/>
                  </a:moveTo>
                  <a:cubicBezTo>
                    <a:pt x="583671" y="209246"/>
                    <a:pt x="791105" y="-45813"/>
                    <a:pt x="1112838" y="7104"/>
                  </a:cubicBezTo>
                  <a:cubicBezTo>
                    <a:pt x="1124480" y="388104"/>
                    <a:pt x="897996" y="553204"/>
                    <a:pt x="747713" y="673854"/>
                  </a:cubicBezTo>
                  <a:cubicBezTo>
                    <a:pt x="746125" y="766987"/>
                    <a:pt x="744538" y="860121"/>
                    <a:pt x="742950" y="953254"/>
                  </a:cubicBezTo>
                  <a:lnTo>
                    <a:pt x="463550" y="1121530"/>
                  </a:lnTo>
                  <a:lnTo>
                    <a:pt x="396875" y="1054855"/>
                  </a:lnTo>
                  <a:lnTo>
                    <a:pt x="450850" y="854830"/>
                  </a:lnTo>
                  <a:lnTo>
                    <a:pt x="274638" y="654804"/>
                  </a:lnTo>
                  <a:lnTo>
                    <a:pt x="76200" y="721479"/>
                  </a:lnTo>
                  <a:lnTo>
                    <a:pt x="0" y="654804"/>
                  </a:lnTo>
                  <a:lnTo>
                    <a:pt x="168275" y="369054"/>
                  </a:lnTo>
                  <a:lnTo>
                    <a:pt x="433388" y="36270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291137" y="2012950"/>
              <a:ext cx="146050" cy="1460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906620" y="1274776"/>
            <a:ext cx="2542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noProof="1">
                <a:solidFill>
                  <a:schemeClr val="bg2"/>
                </a:solidFill>
              </a:rPr>
              <a:t>Newtonsoft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06620" y="3202883"/>
            <a:ext cx="2484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noProof="1">
                <a:solidFill>
                  <a:schemeClr val="bg2"/>
                </a:solidFill>
              </a:rPr>
              <a:t>Json.NET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0228AEE-E45A-44D3-83BB-07601D2DE69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Better JSON Parsing for .NET Developers</a:t>
            </a:r>
          </a:p>
        </p:txBody>
      </p:sp>
    </p:spTree>
    <p:extLst>
      <p:ext uri="{BB962C8B-B14F-4D97-AF65-F5344CB8AC3E}">
        <p14:creationId xmlns:p14="http://schemas.microsoft.com/office/powerpoint/2010/main" val="259470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4130B90-0D67-4EB3-9E64-13D8EA72A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JSON.NET</a:t>
            </a:r>
            <a:r>
              <a:rPr lang="en-US" dirty="0"/>
              <a:t> is a JSON 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 for .NET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More functionality </a:t>
            </a:r>
            <a:r>
              <a:rPr lang="en-US" dirty="0"/>
              <a:t>than built-in functionality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dirty="0"/>
              <a:t>Supports </a:t>
            </a:r>
            <a:r>
              <a:rPr lang="en-US" b="1" dirty="0">
                <a:solidFill>
                  <a:schemeClr val="bg1"/>
                </a:solidFill>
              </a:rPr>
              <a:t>LINQ-to-JSON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Out-of-the-box support for parsing between </a:t>
            </a:r>
            <a:r>
              <a:rPr lang="en-US" b="1" dirty="0">
                <a:solidFill>
                  <a:schemeClr val="bg1"/>
                </a:solidFill>
              </a:rPr>
              <a:t>JSON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XML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Open-source project: </a:t>
            </a: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http://www.newtonsoft.com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Newtonsoft.Json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vs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System.Text.Json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Performance comparison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differences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JSON.NET?</a:t>
            </a:r>
          </a:p>
        </p:txBody>
      </p:sp>
    </p:spTree>
    <p:extLst>
      <p:ext uri="{BB962C8B-B14F-4D97-AF65-F5344CB8AC3E}">
        <p14:creationId xmlns:p14="http://schemas.microsoft.com/office/powerpoint/2010/main" val="175838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install JSON.NET use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NuGet</a:t>
            </a:r>
            <a:r>
              <a:rPr lang="en-US" b="1" dirty="0">
                <a:solidFill>
                  <a:schemeClr val="bg1"/>
                </a:solidFill>
              </a:rPr>
              <a:t> Package Manager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with a command in the Package Manager Console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JSON.NET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349995" y="4014000"/>
            <a:ext cx="549201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Install-Package</a:t>
            </a:r>
            <a:r>
              <a:rPr lang="en-US" sz="2400" dirty="0">
                <a:solidFill>
                  <a:schemeClr val="tx1"/>
                </a:solidFill>
                <a:effectLst/>
              </a:rPr>
              <a:t> Newtonsoft.Json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DC18445-B7F1-4A80-9172-905186FCBE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4E4D8-0386-4C89-BC5B-85BF3D788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56000" y="1968927"/>
            <a:ext cx="8280000" cy="99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1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JSON.NET exposes a static service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JsonConvert</a:t>
            </a:r>
          </a:p>
          <a:p>
            <a:r>
              <a:rPr lang="en-US" noProof="1"/>
              <a:t>Used for parsing and configuration to</a:t>
            </a:r>
          </a:p>
          <a:p>
            <a:pPr lvl="1"/>
            <a:r>
              <a:rPr lang="en-US" b="1" dirty="0"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Serialize</a:t>
            </a:r>
            <a:r>
              <a:rPr lang="en-US" dirty="0"/>
              <a:t> an object</a:t>
            </a:r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  <a:latin typeface="+mj-lt"/>
              </a:rPr>
              <a:t>Deserialize</a:t>
            </a:r>
            <a:r>
              <a:rPr lang="en-US" dirty="0"/>
              <a:t> an object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Usage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46000" y="3339000"/>
            <a:ext cx="961242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var jsonProduct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JsonConvert</a:t>
            </a:r>
            <a:r>
              <a:rPr lang="en-US" sz="2400" noProof="1">
                <a:solidFill>
                  <a:schemeClr val="tx1"/>
                </a:solidFill>
                <a:effectLst/>
              </a:rPr>
              <a:t>.</a:t>
            </a:r>
            <a:r>
              <a:rPr lang="en-US" sz="2400" noProof="1">
                <a:solidFill>
                  <a:schemeClr val="bg1"/>
                </a:solidFill>
                <a:effectLst/>
              </a:rPr>
              <a:t>SerializeObject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(product);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160475" y="4689000"/>
            <a:ext cx="961242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var objProduct = 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</a:t>
            </a:r>
            <a:r>
              <a:rPr lang="en-US" sz="2400" noProof="1">
                <a:solidFill>
                  <a:schemeClr val="bg1"/>
                </a:solidFill>
                <a:effectLst/>
              </a:rPr>
              <a:t>JsonConvert</a:t>
            </a:r>
            <a:r>
              <a:rPr lang="en-US" sz="2400" noProof="1">
                <a:solidFill>
                  <a:schemeClr val="tx1"/>
                </a:solidFill>
                <a:effectLst/>
              </a:rPr>
              <a:t>.</a:t>
            </a:r>
            <a:r>
              <a:rPr lang="en-US" sz="2400" noProof="1">
                <a:solidFill>
                  <a:schemeClr val="bg1"/>
                </a:solidFill>
                <a:effectLst/>
              </a:rPr>
              <a:t>DeserializeObject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&lt;Product&gt;(jsonProduct);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7EF9AE1-F941-4678-BC91-97D15ACB48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859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JSON.NET can be configured to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Indent</a:t>
            </a:r>
            <a:r>
              <a:rPr lang="en-US" dirty="0"/>
              <a:t> the output JSON string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Convert JSON to </a:t>
            </a:r>
            <a:r>
              <a:rPr lang="en-US" b="1" dirty="0">
                <a:solidFill>
                  <a:schemeClr val="bg1"/>
                </a:solidFill>
              </a:rPr>
              <a:t>anonymous types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Control the </a:t>
            </a:r>
            <a:r>
              <a:rPr lang="en-US" b="1" dirty="0">
                <a:solidFill>
                  <a:schemeClr val="bg1"/>
                </a:solidFill>
              </a:rPr>
              <a:t>casing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to parse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Skip errors</a:t>
            </a:r>
          </a:p>
          <a:p>
            <a:r>
              <a:rPr lang="en-US" dirty="0"/>
              <a:t>JSON.NET also supports</a:t>
            </a:r>
          </a:p>
          <a:p>
            <a:pPr lvl="1"/>
            <a:r>
              <a:rPr lang="en-US" dirty="0"/>
              <a:t>LINQ-to-JSON</a:t>
            </a:r>
          </a:p>
          <a:p>
            <a:pPr lvl="1"/>
            <a:r>
              <a:rPr lang="en-US" dirty="0"/>
              <a:t>Direct parsing between XML and JSON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JSON.NET Features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9A09ACE-94F9-4550-ADAD-225A96A025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580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By default, the result is a </a:t>
            </a:r>
            <a:r>
              <a:rPr lang="en-US" b="1" dirty="0">
                <a:solidFill>
                  <a:schemeClr val="bg1"/>
                </a:solidFill>
              </a:rPr>
              <a:t>single line of text</a:t>
            </a:r>
          </a:p>
          <a:p>
            <a:r>
              <a:rPr lang="en-US" dirty="0"/>
              <a:t>To indent the output string use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Formatting.Indented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JSON.NET (1)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4400" y="2510136"/>
            <a:ext cx="1036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JsonConvert.</a:t>
            </a:r>
            <a:r>
              <a:rPr lang="en-US" sz="2400" noProof="1">
                <a:solidFill>
                  <a:schemeClr val="bg1"/>
                </a:solidFill>
                <a:effectLst/>
              </a:rPr>
              <a:t>SerializeObject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(products, </a:t>
            </a:r>
            <a:r>
              <a:rPr lang="en-US" sz="2400" noProof="1">
                <a:solidFill>
                  <a:schemeClr val="bg1"/>
                </a:solidFill>
                <a:effectLst/>
              </a:rPr>
              <a:t>Formatting.Indented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4000500" y="3129703"/>
            <a:ext cx="4191000" cy="35438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"pump": {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"Id": 0,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"Name": "Oil Pump",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"Description": null,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"Cost": 25.0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},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"filter": {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"Id": 0,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"Name": "Oil Filter",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"Description": null,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"Cost": 15.0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0DA1026-8615-4C87-82A2-0B8F2FA184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886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Deserializing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anonymous</a:t>
            </a:r>
            <a:r>
              <a:rPr lang="en-US" dirty="0"/>
              <a:t> types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191000" y="2048809"/>
            <a:ext cx="9906000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var json = @"{ 'firstName': 'Svetlin',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           'lastName': 'Nakov',</a:t>
            </a:r>
            <a:endParaRPr lang="bg-BG" sz="2400" noProof="1">
              <a:solidFill>
                <a:schemeClr val="tx1"/>
              </a:solidFill>
              <a:effectLst/>
            </a:endParaRP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           'jobTitle': 'Technical Trainer' }";</a:t>
            </a:r>
          </a:p>
          <a:p>
            <a:pPr>
              <a:spcBef>
                <a:spcPts val="12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var template = new 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FirstName = string.Empty,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LastName = string.Empty,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JobTitle = string.Empty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};</a:t>
            </a:r>
          </a:p>
          <a:p>
            <a:pPr>
              <a:spcBef>
                <a:spcPts val="12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var person = JsonConvert.</a:t>
            </a:r>
            <a:r>
              <a:rPr lang="en-US" sz="2400" noProof="1">
                <a:solidFill>
                  <a:schemeClr val="bg1"/>
                </a:solidFill>
                <a:effectLst/>
              </a:rPr>
              <a:t>DeserializeAnonymousType</a:t>
            </a:r>
            <a:r>
              <a:rPr lang="en-US" sz="2400" noProof="1">
                <a:solidFill>
                  <a:schemeClr val="tx1"/>
                </a:solidFill>
                <a:effectLst/>
              </a:rPr>
              <a:t>(json, template);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JSON.NET (2)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8209337" y="1390809"/>
            <a:ext cx="2895600" cy="578882"/>
          </a:xfrm>
          <a:prstGeom prst="wedgeRoundRectCallout">
            <a:avLst>
              <a:gd name="adj1" fmla="val -57545"/>
              <a:gd name="adj2" fmla="val 520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Incoming JSON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546000" y="4280189"/>
            <a:ext cx="1981200" cy="1055608"/>
          </a:xfrm>
          <a:prstGeom prst="wedgeRoundRectCallout">
            <a:avLst>
              <a:gd name="adj1" fmla="val -55665"/>
              <a:gd name="adj2" fmla="val -431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objects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91000" y="2048809"/>
            <a:ext cx="8595000" cy="1222949"/>
          </a:xfrm>
          <a:prstGeom prst="round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91000" y="3350876"/>
            <a:ext cx="5040000" cy="2310999"/>
          </a:xfrm>
          <a:prstGeom prst="roundRect">
            <a:avLst>
              <a:gd name="adj" fmla="val 1000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0942BBB-3832-4A6C-8C18-306BC89CA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521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" grpId="0" animBg="1"/>
      <p:bldP spid="2" grpId="1" animBg="1"/>
      <p:bldP spid="15" grpId="0" animBg="1"/>
      <p:bldP spid="1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sv-SE" dirty="0"/>
              <a:t>JSON Data Format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sv-SE" dirty="0"/>
              <a:t>Processing JSON</a:t>
            </a:r>
          </a:p>
          <a:p>
            <a:pPr lvl="1"/>
            <a:r>
              <a:rPr lang="sv-SE" dirty="0">
                <a:latin typeface="+mj-lt"/>
              </a:rPr>
              <a:t>System.Text.Json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sv-SE" dirty="0"/>
              <a:t>JSON.NET</a:t>
            </a:r>
          </a:p>
          <a:p>
            <a:pPr lvl="1"/>
            <a:r>
              <a:rPr lang="en-US" dirty="0"/>
              <a:t>Configuring JSON.NET</a:t>
            </a:r>
          </a:p>
          <a:p>
            <a:pPr lvl="1"/>
            <a:r>
              <a:rPr lang="en-US" dirty="0"/>
              <a:t>LINQ-to-JSON</a:t>
            </a:r>
          </a:p>
          <a:p>
            <a:pPr lvl="1"/>
            <a:r>
              <a:rPr lang="en-US" dirty="0"/>
              <a:t>XML-to-JSON</a:t>
            </a:r>
            <a:endParaRPr lang="sv-S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0FB5DE3-6C45-4207-8D1F-0FFD821008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5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By default JSON.NET takes each property / field from the class </a:t>
            </a:r>
            <a:br>
              <a:rPr lang="en-US" dirty="0"/>
            </a:br>
            <a:r>
              <a:rPr lang="en-US" dirty="0"/>
              <a:t>and parses it</a:t>
            </a:r>
          </a:p>
          <a:p>
            <a:pPr lvl="1"/>
            <a:r>
              <a:rPr lang="en-US" dirty="0"/>
              <a:t>This can be controlled using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JSON.NET Attributes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27732" y="3276600"/>
            <a:ext cx="9733360" cy="31239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public class User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[JsonProperty("user")]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public string Username { get; set; }</a:t>
            </a:r>
          </a:p>
          <a:p>
            <a:pPr>
              <a:spcBef>
                <a:spcPts val="1800"/>
              </a:spcBef>
            </a:pPr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[JsonIgnore]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public string Password { get; set; 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 rot="10800000" flipV="1">
            <a:off x="5871000" y="3416089"/>
            <a:ext cx="2438402" cy="919401"/>
          </a:xfrm>
          <a:prstGeom prst="wedgeRoundRectCallout">
            <a:avLst>
              <a:gd name="adj1" fmla="val 55316"/>
              <a:gd name="adj2" fmla="val 489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Username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user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 rot="10800000" flipV="1">
            <a:off x="4071000" y="5014656"/>
            <a:ext cx="2510334" cy="510778"/>
          </a:xfrm>
          <a:prstGeom prst="wedgeRoundRectCallout">
            <a:avLst>
              <a:gd name="adj1" fmla="val 54537"/>
              <a:gd name="adj2" fmla="val 171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Skip the property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7951948-E584-4D4F-89D6-C308A813E8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79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By default JSON.NET takes each property / field from the class </a:t>
            </a:r>
            <a:br>
              <a:rPr lang="en-US" dirty="0"/>
            </a:br>
            <a:r>
              <a:rPr lang="en-US" dirty="0"/>
              <a:t>and parses it</a:t>
            </a:r>
          </a:p>
          <a:p>
            <a:pPr lvl="1"/>
            <a:r>
              <a:rPr lang="en-US" dirty="0"/>
              <a:t>This can be controlled using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ContractResolver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JSON.NET Parsing of Objects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36470" y="3114000"/>
            <a:ext cx="8919059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bg1"/>
                </a:solidFill>
                <a:effectLst/>
              </a:rPr>
              <a:t>DefaultContractResolver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</a:rPr>
              <a:t>contractResolver</a:t>
            </a:r>
            <a:r>
              <a:rPr lang="en-US" dirty="0">
                <a:solidFill>
                  <a:schemeClr val="tx1"/>
                </a:solidFill>
                <a:effectLst/>
              </a:rPr>
              <a:t> =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new </a:t>
            </a:r>
            <a:r>
              <a:rPr lang="en-US" dirty="0" err="1">
                <a:solidFill>
                  <a:schemeClr val="bg1"/>
                </a:solidFill>
                <a:effectLst/>
              </a:rPr>
              <a:t>DefaultContractResolver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</a:t>
            </a:r>
            <a:r>
              <a:rPr lang="en-US" dirty="0" err="1">
                <a:solidFill>
                  <a:schemeClr val="tx1"/>
                </a:solidFill>
                <a:effectLst/>
              </a:rPr>
              <a:t>NamingStrategy</a:t>
            </a:r>
            <a:r>
              <a:rPr lang="en-US" dirty="0">
                <a:solidFill>
                  <a:schemeClr val="tx1"/>
                </a:solidFill>
                <a:effectLst/>
              </a:rPr>
              <a:t> = new </a:t>
            </a:r>
            <a:r>
              <a:rPr lang="en-US" dirty="0" err="1">
                <a:solidFill>
                  <a:schemeClr val="bg1"/>
                </a:solidFill>
                <a:effectLst/>
              </a:rPr>
              <a:t>SnakeCaseNamingStrategy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var serialized = </a:t>
            </a:r>
            <a:r>
              <a:rPr lang="en-US" dirty="0" err="1">
                <a:solidFill>
                  <a:schemeClr val="bg1"/>
                </a:solidFill>
                <a:effectLst/>
              </a:rPr>
              <a:t>JsonConvert</a:t>
            </a:r>
            <a:r>
              <a:rPr lang="en-US" dirty="0" err="1">
                <a:solidFill>
                  <a:schemeClr val="tx1"/>
                </a:solidFill>
                <a:effectLst/>
              </a:rPr>
              <a:t>.</a:t>
            </a:r>
            <a:r>
              <a:rPr lang="en-US" dirty="0" err="1">
                <a:solidFill>
                  <a:schemeClr val="bg1"/>
                </a:solidFill>
                <a:effectLst/>
              </a:rPr>
              <a:t>SerializeObject</a:t>
            </a:r>
            <a:r>
              <a:rPr lang="en-US" dirty="0">
                <a:solidFill>
                  <a:schemeClr val="tx1"/>
                </a:solidFill>
                <a:effectLst/>
              </a:rPr>
              <a:t>(person,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new </a:t>
            </a:r>
            <a:r>
              <a:rPr lang="en-US" dirty="0" err="1">
                <a:solidFill>
                  <a:schemeClr val="bg1"/>
                </a:solidFill>
                <a:effectLst/>
              </a:rPr>
              <a:t>JsonSerializerSettings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</a:t>
            </a:r>
            <a:r>
              <a:rPr lang="en-US" dirty="0" err="1">
                <a:solidFill>
                  <a:schemeClr val="tx1"/>
                </a:solidFill>
                <a:effectLst/>
              </a:rPr>
              <a:t>ContractResolver</a:t>
            </a:r>
            <a:r>
              <a:rPr lang="en-US" dirty="0">
                <a:solidFill>
                  <a:schemeClr val="tx1"/>
                </a:solidFill>
                <a:effectLst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</a:rPr>
              <a:t>contractResolver</a:t>
            </a:r>
            <a:r>
              <a:rPr lang="en-US" dirty="0"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Formatting = </a:t>
            </a:r>
            <a:r>
              <a:rPr lang="en-US" dirty="0" err="1">
                <a:solidFill>
                  <a:schemeClr val="bg1"/>
                </a:solidFill>
                <a:effectLst/>
              </a:rPr>
              <a:t>Formatting</a:t>
            </a:r>
            <a:r>
              <a:rPr lang="en-US" dirty="0" err="1">
                <a:solidFill>
                  <a:schemeClr val="tx1"/>
                </a:solidFill>
                <a:effectLst/>
              </a:rPr>
              <a:t>.</a:t>
            </a:r>
            <a:r>
              <a:rPr lang="en-US" dirty="0" err="1">
                <a:solidFill>
                  <a:schemeClr val="bg1"/>
                </a:solidFill>
                <a:effectLst/>
              </a:rPr>
              <a:t>Indented</a:t>
            </a:r>
            <a:endParaRPr lang="en-US" dirty="0">
              <a:solidFill>
                <a:schemeClr val="bg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FDD1363-8971-46C6-9C09-7AC8ECA69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376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LINQ-to-JSON works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JObject</a:t>
            </a:r>
            <a:r>
              <a:rPr lang="en-US" b="1" noProof="1">
                <a:solidFill>
                  <a:schemeClr val="bg1"/>
                </a:solidFill>
              </a:rPr>
              <a:t>s</a:t>
            </a:r>
          </a:p>
          <a:p>
            <a:pPr lvl="1"/>
            <a:r>
              <a:rPr lang="en-US" noProof="1"/>
              <a:t>Create from JSON string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Reading from file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Using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JObject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LINQ-to-JSON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7964" y="2590801"/>
            <a:ext cx="716063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bg1"/>
                </a:solidFill>
                <a:effectLst/>
              </a:rPr>
              <a:t>JObject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 obj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JObject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.</a:t>
            </a:r>
            <a:r>
              <a:rPr lang="en-US" sz="2400" noProof="1">
                <a:solidFill>
                  <a:schemeClr val="bg1"/>
                </a:solidFill>
                <a:effectLst/>
              </a:rPr>
              <a:t>Parse</a:t>
            </a:r>
            <a:r>
              <a:rPr lang="en-US" sz="2400" noProof="1">
                <a:solidFill>
                  <a:schemeClr val="tx1"/>
                </a:solidFill>
                <a:effectLst/>
              </a:rPr>
              <a:t>(jsonProduct);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7963" y="3962401"/>
            <a:ext cx="1081289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var people = JObject.</a:t>
            </a:r>
            <a:r>
              <a:rPr lang="en-US" sz="2400" noProof="1">
                <a:solidFill>
                  <a:schemeClr val="bg1"/>
                </a:solidFill>
                <a:effectLst/>
              </a:rPr>
              <a:t>Parse</a:t>
            </a:r>
            <a:r>
              <a:rPr lang="en-US" sz="2400" noProof="1">
                <a:solidFill>
                  <a:schemeClr val="tx1"/>
                </a:solidFill>
                <a:effectLst/>
              </a:rPr>
              <a:t>(File.ReadAllText(@"c:\people.json"))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7963" y="5159392"/>
            <a:ext cx="7313037" cy="13278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foreach (JToken person in people)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Console.WriteLine(person</a:t>
            </a:r>
            <a:r>
              <a:rPr lang="en-US" noProof="1">
                <a:solidFill>
                  <a:schemeClr val="bg1"/>
                </a:solidFill>
                <a:effectLst/>
              </a:rPr>
              <a:t>["FirstName"]</a:t>
            </a:r>
            <a:r>
              <a:rPr lang="en-US" noProof="1">
                <a:solidFill>
                  <a:schemeClr val="tx1"/>
                </a:solidFill>
                <a:effectLst/>
              </a:rPr>
              <a:t>); </a:t>
            </a:r>
            <a:r>
              <a:rPr lang="en-US" noProof="1">
                <a:solidFill>
                  <a:schemeClr val="accent2"/>
                </a:solidFill>
                <a:effectLst/>
              </a:rPr>
              <a:t>// </a:t>
            </a:r>
            <a:r>
              <a:rPr lang="en-US" i="1" noProof="1">
                <a:solidFill>
                  <a:schemeClr val="accent2"/>
                </a:solidFill>
                <a:effectLst/>
              </a:rPr>
              <a:t>Ivan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Console.WriteLine(person</a:t>
            </a:r>
            <a:r>
              <a:rPr lang="en-US" noProof="1">
                <a:solidFill>
                  <a:schemeClr val="bg1"/>
                </a:solidFill>
                <a:effectLst/>
              </a:rPr>
              <a:t>["LastName"]</a:t>
            </a:r>
            <a:r>
              <a:rPr lang="en-US" noProof="1">
                <a:solidFill>
                  <a:schemeClr val="tx1"/>
                </a:solidFill>
                <a:effectLst/>
              </a:rPr>
              <a:t>); </a:t>
            </a:r>
            <a:r>
              <a:rPr lang="en-US" noProof="1">
                <a:solidFill>
                  <a:schemeClr val="accent2"/>
                </a:solidFill>
                <a:effectLst/>
              </a:rPr>
              <a:t>// </a:t>
            </a:r>
            <a:r>
              <a:rPr lang="en-US" i="1" noProof="1">
                <a:solidFill>
                  <a:schemeClr val="accent2"/>
                </a:solidFill>
                <a:effectLst/>
              </a:rPr>
              <a:t>Petrov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714E4DF-06DE-43A6-A257-6BC9253E05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172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65113" indent="-265113"/>
            <a:r>
              <a:rPr lang="en-US" b="1" noProof="1">
                <a:latin typeface="+mj-lt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JObjects</a:t>
            </a:r>
            <a:r>
              <a:rPr lang="en-US" dirty="0"/>
              <a:t> can be queried with LINQ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LINQ-to-JSON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5800" y="1981201"/>
            <a:ext cx="10820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var json = JObject.Parse(@"{'products': [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{'name': 'Fruits', 'products': ['apple', 'banana']},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{'name': 'Vegetables', 'products': ['cucumber']}]}");</a:t>
            </a:r>
          </a:p>
          <a:p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var products = json</a:t>
            </a:r>
            <a:r>
              <a:rPr lang="en-US" sz="2400" noProof="1">
                <a:solidFill>
                  <a:schemeClr val="bg1"/>
                </a:solidFill>
                <a:effectLst/>
              </a:rPr>
              <a:t>["products"]</a:t>
            </a:r>
            <a:r>
              <a:rPr lang="en-US" sz="2400" noProof="1">
                <a:solidFill>
                  <a:schemeClr val="tx1"/>
                </a:solidFill>
                <a:effectLst/>
              </a:rPr>
              <a:t>.Select(t =&gt;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string.Format("{0} ({1})",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t</a:t>
            </a:r>
            <a:r>
              <a:rPr lang="en-US" sz="2400" noProof="1">
                <a:solidFill>
                  <a:schemeClr val="bg1"/>
                </a:solidFill>
                <a:effectLst/>
              </a:rPr>
              <a:t>["name"]</a:t>
            </a:r>
            <a:r>
              <a:rPr lang="en-US" sz="2400" noProof="1"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string.Join(", ", c</a:t>
            </a:r>
            <a:r>
              <a:rPr lang="en-US" sz="2400" noProof="1">
                <a:solidFill>
                  <a:schemeClr val="bg1"/>
                </a:solidFill>
                <a:effectLst/>
              </a:rPr>
              <a:t>["products"]</a:t>
            </a:r>
            <a:r>
              <a:rPr lang="en-US" sz="2400" noProof="1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));</a:t>
            </a:r>
          </a:p>
          <a:p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Fruits (apple, banana)</a:t>
            </a:r>
          </a:p>
          <a:p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Vegetables (cucumber)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998526E-0178-4E60-A924-0DC8DA265A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483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XML-to-JSON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35999" y="1879714"/>
            <a:ext cx="6561543" cy="40164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lvl="0" eaLnBrk="0" hangingPunct="0">
              <a:spcBef>
                <a:spcPct val="0"/>
              </a:spcBef>
            </a:pPr>
            <a:r>
              <a:rPr lang="bg-BG" altLang="bg-BG" sz="1700" noProof="1">
                <a:solidFill>
                  <a:schemeClr val="bg1"/>
                </a:solidFill>
                <a:effectLst/>
              </a:rPr>
              <a:t>string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xml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=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@"&lt;?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xml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version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='1.0'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standalone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='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no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'?&gt;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root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person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id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='1'&gt;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name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Alan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&lt;/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name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url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&gt;www.google.com&lt;/url&gt;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&lt;/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person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person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id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='2'&gt;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name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&gt;Louis&lt;/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name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url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&gt;www.yahoo.com&lt;/url&gt;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&lt;/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person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>
                <a:solidFill>
                  <a:schemeClr val="tx1"/>
                </a:solidFill>
                <a:effectLst/>
              </a:rPr>
              <a:t>&lt;/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root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&gt;";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endParaRPr lang="en-US" altLang="bg-BG" sz="1700" b="0" dirty="0">
              <a:solidFill>
                <a:srgbClr val="000000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 err="1">
                <a:solidFill>
                  <a:schemeClr val="bg1"/>
                </a:solidFill>
                <a:effectLst/>
              </a:rPr>
              <a:t>XmlDocument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doc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</a:t>
            </a:r>
            <a:r>
              <a:rPr lang="bg-BG" altLang="bg-BG" sz="1700" b="0" dirty="0">
                <a:solidFill>
                  <a:schemeClr val="tx1"/>
                </a:solidFill>
                <a:effectLst/>
              </a:rPr>
              <a:t>=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bg1"/>
                </a:solidFill>
                <a:effectLst/>
              </a:rPr>
              <a:t>new</a:t>
            </a:r>
            <a:r>
              <a:rPr lang="bg-BG" altLang="bg-BG" sz="1700" dirty="0">
                <a:solidFill>
                  <a:schemeClr val="bg1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bg1"/>
                </a:solidFill>
                <a:effectLst/>
              </a:rPr>
              <a:t>XmlDocument</a:t>
            </a:r>
            <a:r>
              <a:rPr lang="bg-BG" altLang="bg-BG" sz="1700" dirty="0">
                <a:solidFill>
                  <a:schemeClr val="bg1"/>
                </a:solidFill>
                <a:effectLst/>
              </a:rPr>
              <a:t>()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;</a:t>
            </a:r>
            <a:r>
              <a:rPr lang="bg-BG" altLang="bg-BG" sz="1700" b="0" dirty="0">
                <a:solidFill>
                  <a:schemeClr val="tx1"/>
                </a:solidFill>
                <a:effectLst/>
              </a:rPr>
              <a:t> </a:t>
            </a:r>
            <a:endParaRPr lang="en-US" altLang="bg-BG" sz="1700" b="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 err="1">
                <a:solidFill>
                  <a:schemeClr val="tx1"/>
                </a:solidFill>
                <a:effectLst/>
              </a:rPr>
              <a:t>doc.</a:t>
            </a:r>
            <a:r>
              <a:rPr lang="bg-BG" altLang="bg-BG" sz="1700" dirty="0" err="1">
                <a:solidFill>
                  <a:schemeClr val="bg1"/>
                </a:solidFill>
                <a:effectLst/>
              </a:rPr>
              <a:t>LoadXml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(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xml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);</a:t>
            </a:r>
            <a:r>
              <a:rPr lang="bg-BG" altLang="bg-BG" sz="1700" dirty="0">
                <a:solidFill>
                  <a:srgbClr val="000000"/>
                </a:solidFill>
                <a:effectLst/>
              </a:rPr>
              <a:t> </a:t>
            </a:r>
            <a:endParaRPr lang="en-US" altLang="bg-BG" sz="1700" dirty="0">
              <a:solidFill>
                <a:srgbClr val="000000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 err="1">
                <a:solidFill>
                  <a:schemeClr val="bg1"/>
                </a:solidFill>
                <a:effectLst/>
              </a:rPr>
              <a:t>string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jsonText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</a:t>
            </a:r>
            <a:r>
              <a:rPr lang="bg-BG" altLang="bg-BG" sz="1700" b="0" dirty="0">
                <a:solidFill>
                  <a:schemeClr val="tx1"/>
                </a:solidFill>
                <a:effectLst/>
              </a:rPr>
              <a:t>=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bg1"/>
                </a:solidFill>
                <a:effectLst/>
              </a:rPr>
              <a:t>JsonConvert</a:t>
            </a:r>
            <a:r>
              <a:rPr lang="en-US" altLang="bg-BG" sz="1700" dirty="0">
                <a:solidFill>
                  <a:schemeClr val="tx1"/>
                </a:solidFill>
                <a:effectLst/>
              </a:rPr>
              <a:t>.</a:t>
            </a:r>
            <a:r>
              <a:rPr lang="bg-BG" altLang="bg-BG" sz="1700" dirty="0" err="1">
                <a:solidFill>
                  <a:schemeClr val="bg1"/>
                </a:solidFill>
                <a:effectLst/>
              </a:rPr>
              <a:t>SerializeXmlNode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(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doc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); </a:t>
            </a:r>
            <a:endParaRPr lang="bg-BG" altLang="bg-BG" sz="170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21000" y="1225690"/>
            <a:ext cx="47250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{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"?xml": {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"@version": "1.0",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"@standalone": "no"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},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"root": {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"person": [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{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"@id": "1",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"name": "Alan",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"</a:t>
            </a:r>
            <a:r>
              <a:rPr lang="en-US" altLang="bg-BG" sz="1700" dirty="0" err="1">
                <a:solidFill>
                  <a:schemeClr val="tx1"/>
                </a:solidFill>
                <a:effectLst/>
              </a:rPr>
              <a:t>url</a:t>
            </a:r>
            <a:r>
              <a:rPr lang="en-US" altLang="bg-BG" sz="1700" dirty="0">
                <a:solidFill>
                  <a:schemeClr val="tx1"/>
                </a:solidFill>
                <a:effectLst/>
              </a:rPr>
              <a:t>": "www.google.com"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},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{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"@id": "2",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"name": "Louis",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"</a:t>
            </a:r>
            <a:r>
              <a:rPr lang="en-US" altLang="bg-BG" sz="1700" dirty="0" err="1">
                <a:solidFill>
                  <a:schemeClr val="tx1"/>
                </a:solidFill>
                <a:effectLst/>
              </a:rPr>
              <a:t>url</a:t>
            </a:r>
            <a:r>
              <a:rPr lang="en-US" altLang="bg-BG" sz="1700" dirty="0">
                <a:solidFill>
                  <a:schemeClr val="tx1"/>
                </a:solidFill>
                <a:effectLst/>
              </a:rPr>
              <a:t>": "www.yahoo.com"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}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]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}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}</a:t>
            </a:r>
            <a:endParaRPr lang="bg-BG" altLang="bg-BG" sz="170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B92C36C-BA79-4C60-ACB3-7DCF87F2E4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594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  </a:t>
            </a:r>
            <a:r>
              <a:rPr lang="en-US" sz="3600" b="1" dirty="0">
                <a:solidFill>
                  <a:schemeClr val="bg1"/>
                </a:solidFill>
              </a:rPr>
              <a:t>JSON</a:t>
            </a:r>
            <a:r>
              <a:rPr lang="en-US" sz="3600" dirty="0">
                <a:solidFill>
                  <a:schemeClr val="bg2"/>
                </a:solidFill>
              </a:rPr>
              <a:t> is a cross platform text-based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 data format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System.Text.Json</a:t>
            </a:r>
            <a:r>
              <a:rPr lang="bg-BG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dirty="0">
                <a:solidFill>
                  <a:schemeClr val="bg2"/>
                </a:solidFill>
                <a:latin typeface="+mj-lt"/>
              </a:rPr>
              <a:t>is the</a:t>
            </a:r>
            <a:br>
              <a:rPr lang="en-US" sz="3600" dirty="0">
                <a:solidFill>
                  <a:schemeClr val="bg2"/>
                </a:solidFill>
                <a:latin typeface="+mj-lt"/>
              </a:rPr>
            </a:br>
            <a:r>
              <a:rPr lang="en-US" sz="3600" dirty="0">
                <a:solidFill>
                  <a:schemeClr val="bg2"/>
                </a:solidFill>
                <a:latin typeface="+mj-lt"/>
              </a:rPr>
              <a:t>  JSON Parser in C#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 JSON.NET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is a fast framework for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  working with JSON data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EDACDAAC-DFA2-491F-B999-AC9D387668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80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6816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1668129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6372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1DE5788-B4EE-4D5A-8EB8-2700436500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832FC08-0997-4D01-A15A-A44B6CF8D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4E690F2-73D8-435F-884D-BF0BFE3DFC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373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0CE6-657C-4A76-B568-B1A0717C59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JSON Data Format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1" y="1828801"/>
            <a:ext cx="3200400" cy="150461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000" b="1" i="1" dirty="0">
                <a:solidFill>
                  <a:schemeClr val="bg2"/>
                </a:solidFill>
              </a:rPr>
              <a:t>{JSON}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699E4F5-2BEC-4F87-A8BD-1B622AE5D05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Syntax</a:t>
            </a:r>
          </a:p>
        </p:txBody>
      </p:sp>
    </p:spTree>
    <p:extLst>
      <p:ext uri="{BB962C8B-B14F-4D97-AF65-F5344CB8AC3E}">
        <p14:creationId xmlns:p14="http://schemas.microsoft.com/office/powerpoint/2010/main" val="41458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cript </a:t>
            </a: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dirty="0"/>
              <a:t>bject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otation) is a lightweight data format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Human and machine-readable plain 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Based on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 objects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Independent of development platforms and languages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JSON data consists of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Values (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Key-value pairs: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>
              <a:buClr>
                <a:schemeClr val="tx1"/>
              </a:buClr>
            </a:pPr>
            <a:r>
              <a:rPr lang="en-US" dirty="0"/>
              <a:t>Arrays: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[value1,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value2,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…]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Data Format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EC2F562-3E3C-42D8-B46F-F8A8F6CBD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67F5AE0-37CE-4876-BF03-24FB8661EDAB}"/>
              </a:ext>
            </a:extLst>
          </p:cNvPr>
          <p:cNvSpPr txBox="1">
            <a:spLocks/>
          </p:cNvSpPr>
          <p:nvPr/>
        </p:nvSpPr>
        <p:spPr>
          <a:xfrm>
            <a:off x="6906000" y="4104000"/>
            <a:ext cx="441915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"firstName": "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Pesho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"courses": ["C#", "JS", "ASP.NET"]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"age": 23,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"hasDriverLicense": true,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"date": "2012-04-23T18:25:43.511Z",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//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576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JSON data format follows the rules of object creation in JS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Strings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Booleans</a:t>
            </a:r>
            <a:r>
              <a:rPr lang="en-US" dirty="0"/>
              <a:t> are valid JSON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 are valid JSON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are valid JSON (key-value pairs)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Data Format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39050" y="2540912"/>
            <a:ext cx="5862398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"this is a string and is valid JSON"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131025" y="3960508"/>
            <a:ext cx="2892398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[5, </a:t>
            </a:r>
            <a:r>
              <a:rPr lang="en-US" sz="2200" noProof="1">
                <a:solidFill>
                  <a:schemeClr val="tx1"/>
                </a:solidFill>
                <a:effectLst/>
              </a:rPr>
              <a:t>"</a:t>
            </a:r>
            <a:r>
              <a:rPr lang="en-US" sz="2200" dirty="0">
                <a:solidFill>
                  <a:schemeClr val="tx1"/>
                </a:solidFill>
                <a:effectLst/>
              </a:rPr>
              <a:t>text</a:t>
            </a:r>
            <a:r>
              <a:rPr lang="en-US" sz="2200" noProof="1">
                <a:solidFill>
                  <a:schemeClr val="tx1"/>
                </a:solidFill>
                <a:effectLst/>
              </a:rPr>
              <a:t>"</a:t>
            </a:r>
            <a:r>
              <a:rPr lang="en-US" sz="2200" dirty="0">
                <a:solidFill>
                  <a:schemeClr val="tx1"/>
                </a:solidFill>
                <a:effectLst/>
              </a:rPr>
              <a:t>, true] 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139185" y="5204284"/>
            <a:ext cx="801681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  <a:effectLst/>
              </a:rPr>
              <a:t>{ 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  "firstName": "Svetlin", "lastName": "Nakov",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  "jobTitle": "Technical Trainer", "age": 40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427518" y="2536246"/>
            <a:ext cx="93529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3.14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788880" y="2536245"/>
            <a:ext cx="86509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true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78772C8-F8A4-4180-93BF-53A64AD801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446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1FF503-4637-4E4A-8BFA-B2ED20A5CE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5A311C-47CC-45F6-ADC9-FEC81390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Object, Array and Value in JSON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3C0747-10BF-4111-8F2A-78E5384D5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07" y="1263297"/>
            <a:ext cx="6615000" cy="308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76D4B32-7A27-45E8-9A07-BEB44F016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06" y="4781760"/>
            <a:ext cx="6614999" cy="172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85534C0-32B8-4156-9311-E25F1261D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000" y="2259000"/>
            <a:ext cx="5622834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62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F1D5-3471-4D6D-A9F5-E82C0F7877C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Processing JSON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5801" y="2337573"/>
            <a:ext cx="3200400" cy="150461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000" b="1" i="1" dirty="0">
                <a:solidFill>
                  <a:schemeClr val="bg2"/>
                </a:solidFill>
              </a:rPr>
              <a:t>{JSON}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395" y="1278027"/>
            <a:ext cx="1343212" cy="1352739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76B0AAD1-D1BD-4E0C-B1FA-C56E34B4E50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Parsing JSON in C# and .NET with </a:t>
            </a:r>
            <a:r>
              <a:rPr lang="en-US" dirty="0" err="1"/>
              <a:t>System.Text.Json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4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046451" y="983404"/>
            <a:ext cx="10129234" cy="5546589"/>
          </a:xfrm>
        </p:spPr>
        <p:txBody>
          <a:bodyPr/>
          <a:lstStyle/>
          <a:p>
            <a:r>
              <a:rPr lang="en-US" dirty="0"/>
              <a:t>.NET has built-in JSON support through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System.Text.Json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NuGet</a:t>
            </a:r>
            <a:r>
              <a:rPr lang="en-US" dirty="0"/>
              <a:t> Package</a:t>
            </a:r>
          </a:p>
          <a:p>
            <a:endParaRPr lang="en-US" u="sng" dirty="0"/>
          </a:p>
          <a:p>
            <a:pPr lvl="1"/>
            <a:endParaRPr lang="en-US" dirty="0"/>
          </a:p>
          <a:p>
            <a:pPr lvl="1"/>
            <a:r>
              <a:rPr lang="en-US" dirty="0"/>
              <a:t>It supports</a:t>
            </a:r>
            <a:r>
              <a:rPr lang="en-US" b="1" dirty="0">
                <a:solidFill>
                  <a:schemeClr val="bg1"/>
                </a:solidFill>
              </a:rPr>
              <a:t> serializing</a:t>
            </a:r>
            <a:r>
              <a:rPr lang="en-US" dirty="0"/>
              <a:t> objects and </a:t>
            </a:r>
            <a:r>
              <a:rPr lang="en-US" b="1" noProof="1">
                <a:solidFill>
                  <a:schemeClr val="bg1"/>
                </a:solidFill>
              </a:rPr>
              <a:t>deserializing </a:t>
            </a:r>
            <a:r>
              <a:rPr lang="en-US" dirty="0"/>
              <a:t>(parsing) strings </a:t>
            </a:r>
          </a:p>
          <a:p>
            <a:r>
              <a:rPr lang="en-US" dirty="0"/>
              <a:t>Include </a:t>
            </a:r>
            <a:r>
              <a:rPr lang="en-US" b="1" noProof="1">
                <a:solidFill>
                  <a:schemeClr val="bg1"/>
                </a:solidFill>
              </a:rPr>
              <a:t>the following namespaces</a:t>
            </a:r>
            <a:r>
              <a:rPr lang="en-US" dirty="0"/>
              <a:t> into your project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</a:t>
            </a:r>
            <a:r>
              <a:rPr lang="bg-BG" dirty="0"/>
              <a:t>-</a:t>
            </a:r>
            <a:r>
              <a:rPr lang="en-US" dirty="0"/>
              <a:t>in JSON Support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ED398C5-3BB9-4099-BC95-4F6B6EB2AD32}"/>
              </a:ext>
            </a:extLst>
          </p:cNvPr>
          <p:cNvSpPr txBox="1">
            <a:spLocks/>
          </p:cNvSpPr>
          <p:nvPr/>
        </p:nvSpPr>
        <p:spPr>
          <a:xfrm>
            <a:off x="2541000" y="5319000"/>
            <a:ext cx="921203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chemeClr val="tx1"/>
                </a:solidFill>
                <a:effectLst/>
                <a:cs typeface="+mn-cs"/>
              </a:rPr>
              <a:t>using</a:t>
            </a:r>
            <a:r>
              <a:rPr lang="en-US" sz="2800" noProof="1">
                <a:solidFill>
                  <a:schemeClr val="tx1"/>
                </a:solidFill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System.Text.Json</a:t>
            </a:r>
            <a:r>
              <a:rPr lang="en-US" sz="2800" noProof="1">
                <a:solidFill>
                  <a:schemeClr val="tx1"/>
                </a:solidFill>
                <a:effectLst/>
                <a:cs typeface="+mn-cs"/>
              </a:rPr>
              <a:t>;</a:t>
            </a:r>
          </a:p>
          <a:p>
            <a:r>
              <a:rPr lang="en-US" sz="2800" noProof="1">
                <a:solidFill>
                  <a:schemeClr val="tx1"/>
                </a:solidFill>
                <a:effectLst/>
              </a:rPr>
              <a:t>using </a:t>
            </a:r>
            <a:r>
              <a:rPr lang="en-US" sz="2800" dirty="0">
                <a:solidFill>
                  <a:schemeClr val="bg1"/>
                </a:solidFill>
                <a:effectLst/>
              </a:rPr>
              <a:t>System.Text.Json.Serialization</a:t>
            </a:r>
            <a:r>
              <a:rPr lang="en-US" sz="2800" noProof="1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4505C49-CDD3-4F76-8B7A-2BFB25F2A7B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2AD1E7-5EF2-4E9D-9F66-62D605B49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4551" y="2490384"/>
            <a:ext cx="5573034" cy="93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0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4782</TotalTime>
  <Words>1744</Words>
  <Application>Microsoft Office PowerPoint</Application>
  <PresentationFormat>Widescreen</PresentationFormat>
  <Paragraphs>319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External Format Processing</vt:lpstr>
      <vt:lpstr>Table of Contents</vt:lpstr>
      <vt:lpstr>Have a Question?</vt:lpstr>
      <vt:lpstr>JSON Data Format</vt:lpstr>
      <vt:lpstr>JSON Data Format</vt:lpstr>
      <vt:lpstr>JSON Data Format (2)</vt:lpstr>
      <vt:lpstr>Object, Array and Value in JSON</vt:lpstr>
      <vt:lpstr>Processing JSON</vt:lpstr>
      <vt:lpstr>Built-in JSON Support</vt:lpstr>
      <vt:lpstr>Serializing JSON</vt:lpstr>
      <vt:lpstr>Serializing JSON (2)</vt:lpstr>
      <vt:lpstr>Deserializing JSON</vt:lpstr>
      <vt:lpstr>JSON.NET</vt:lpstr>
      <vt:lpstr>What is JSON.NET?</vt:lpstr>
      <vt:lpstr>Installing JSON.NET</vt:lpstr>
      <vt:lpstr>General Usage</vt:lpstr>
      <vt:lpstr>JSON.NET Features</vt:lpstr>
      <vt:lpstr>Configuring JSON.NET (1)</vt:lpstr>
      <vt:lpstr>Configuring JSON.NET (2)</vt:lpstr>
      <vt:lpstr>JSON.NET Attributes</vt:lpstr>
      <vt:lpstr>JSON.NET Parsing of Objects</vt:lpstr>
      <vt:lpstr>LINQ-to-JSON (1)</vt:lpstr>
      <vt:lpstr>LINQ-to-JSON (2)</vt:lpstr>
      <vt:lpstr>XML-to-JSON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Advanced - JSON Processing</dc:title>
  <dc:subject>Software Development Course</dc:subject>
  <dc:creator>Software University</dc:creator>
  <cp:keywords>DB; Advanced; JSON; Processing;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107</cp:revision>
  <dcterms:created xsi:type="dcterms:W3CDTF">2018-05-23T13:08:44Z</dcterms:created>
  <dcterms:modified xsi:type="dcterms:W3CDTF">2023-02-09T14:04:23Z</dcterms:modified>
  <cp:category>programming;computer programming;software development;web development</cp:category>
</cp:coreProperties>
</file>