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6" r:id="rId57"/>
    <p:sldId id="614" r:id="rId58"/>
    <p:sldId id="321" r:id="rId59"/>
    <p:sldId id="318" r:id="rId60"/>
    <p:sldId id="31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AE18D-56BF-48F4-911E-EDAA1277A0FA}">
          <p14:sldIdLst>
            <p14:sldId id="256"/>
            <p14:sldId id="257"/>
            <p14:sldId id="258"/>
          </p14:sldIdLst>
        </p14:section>
        <p14:section name="What is a Method" id="{7FC37A36-8ED7-4356-8465-D375731C3E70}">
          <p14:sldIdLst>
            <p14:sldId id="259"/>
            <p14:sldId id="260"/>
            <p14:sldId id="261"/>
            <p14:sldId id="262"/>
          </p14:sldIdLst>
        </p14:section>
        <p14:section name="Declaring and Invoking Methods" id="{D635DE29-EBDE-4215-AEE2-A6C0DF183072}">
          <p14:sldIdLst>
            <p14:sldId id="263"/>
            <p14:sldId id="264"/>
            <p14:sldId id="265"/>
            <p14:sldId id="266"/>
          </p14:sldIdLst>
        </p14:section>
        <p14:section name="Methods with Parameters" id="{E0B60FD1-D1C7-415A-928F-1D2DE7FF395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Value vs Reference Types" id="{2DF6E67D-2F0E-4DCE-8026-413520E954D3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Returning Values from Methods" id="{E0C62BD0-753A-478A-A892-FFB7EC987A9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Overloading Methods" id="{53D9F83C-9342-4C5A-884B-A54037AACFFC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Program Execution Flow" id="{BCD8651C-648C-4EEE-B460-C0596A52E93D}">
          <p14:sldIdLst>
            <p14:sldId id="301"/>
            <p14:sldId id="302"/>
            <p14:sldId id="303"/>
            <p14:sldId id="304"/>
          </p14:sldIdLst>
        </p14:section>
        <p14:section name="Naming and Best Practices" id="{AD9E6168-403D-4C88-B6E0-DC1B465E00C3}">
          <p14:sldIdLst>
            <p14:sldId id="305"/>
            <p14:sldId id="306"/>
            <p14:sldId id="307"/>
            <p14:sldId id="308"/>
            <p14:sldId id="309"/>
          </p14:sldIdLst>
        </p14:section>
        <p14:section name="Conclusion" id="{1680F85E-E96E-4255-8678-8844424EF449}">
          <p14:sldIdLst>
            <p14:sldId id="310"/>
            <p14:sldId id="316"/>
            <p14:sldId id="614"/>
            <p14:sldId id="321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1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3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bs-latn-ba/dotnet/csharp/language-reference/statements/jump-statements#the-return-stateme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5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5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6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6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6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7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8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debugger/how-to-use-the-call-stack-window?view=vs-2022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8#9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lasses-and-structs/metho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virtualracingschool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65" y="2137381"/>
            <a:ext cx="3206670" cy="2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Methods are first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, then </a:t>
            </a:r>
            <a:r>
              <a:rPr lang="en-US" sz="3600" b="1" dirty="0">
                <a:solidFill>
                  <a:schemeClr val="bg1"/>
                </a:solidFill>
              </a:rPr>
              <a:t>invoked</a:t>
            </a:r>
            <a:r>
              <a:rPr lang="en-US" sz="3600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can be </a:t>
            </a:r>
            <a:r>
              <a:rPr lang="en-US" sz="3600" b="1" dirty="0">
                <a:solidFill>
                  <a:schemeClr val="bg1"/>
                </a:solidFill>
              </a:rPr>
              <a:t>invoked </a:t>
            </a:r>
            <a:r>
              <a:rPr lang="en-US" sz="3600" dirty="0"/>
              <a:t>(called) by their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7714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10200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method can be invoked from:</a:t>
            </a:r>
          </a:p>
          <a:p>
            <a:pPr lvl="1"/>
            <a:r>
              <a:rPr lang="en-US" sz="3400" dirty="0"/>
              <a:t>The main method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Its own body</a:t>
            </a:r>
            <a:r>
              <a:rPr lang="en-US" sz="3400" b="1" dirty="0"/>
              <a:t> </a:t>
            </a:r>
            <a:r>
              <a:rPr lang="en-US" sz="3400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2103" y="2575560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196346" y="2575560"/>
            <a:ext cx="4924097" cy="224900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3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749692" y="1888793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Some </a:t>
            </a:r>
            <a:r>
              <a:rPr lang="en-US" sz="3400" b="1" dirty="0">
                <a:solidFill>
                  <a:schemeClr val="bg1"/>
                </a:solidFill>
              </a:rPr>
              <a:t>other</a:t>
            </a:r>
            <a:r>
              <a:rPr lang="en-US" sz="3400" b="1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0867" y="3393349"/>
            <a:ext cx="81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0963" y="2028367"/>
            <a:ext cx="920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175" y="2373425"/>
            <a:ext cx="94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79" y="228818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224" y="1660390"/>
            <a:ext cx="77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16" y="3694585"/>
            <a:ext cx="87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788" y="287833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234" y="299754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5818" y="1180718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can be of </a:t>
            </a:r>
            <a:r>
              <a:rPr lang="en-US" sz="3600" b="1" dirty="0">
                <a:solidFill>
                  <a:srgbClr val="FFA000"/>
                </a:solidFill>
              </a:rPr>
              <a:t>any data type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sz="3600" dirty="0"/>
              <a:t>Call the method with certain values (</a:t>
            </a:r>
            <a:r>
              <a:rPr lang="en-US" sz="3600" b="1" dirty="0">
                <a:solidFill>
                  <a:srgbClr val="FFA000"/>
                </a:solidFill>
              </a:rPr>
              <a:t>arguments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1000" y="5155231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1383" y="1944646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000" y="5170754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9809" y="2085696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 can pass </a:t>
            </a:r>
            <a:r>
              <a:rPr lang="en-US" sz="3600" b="1" dirty="0">
                <a:solidFill>
                  <a:srgbClr val="FFA000"/>
                </a:solidFill>
              </a:rPr>
              <a:t>zero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</a:rPr>
              <a:t>several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parameters</a:t>
            </a:r>
          </a:p>
          <a:p>
            <a:r>
              <a:rPr lang="en-US" sz="3600" dirty="0"/>
              <a:t>You can pass parameters of </a:t>
            </a:r>
            <a:r>
              <a:rPr lang="en-US" sz="3600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sz="3600" dirty="0"/>
              <a:t>Each parameter has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1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2130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601200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6730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8974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sign</a:t>
            </a:r>
            <a:r>
              <a:rPr lang="en-US" sz="3600" dirty="0"/>
              <a:t> of an integer number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1000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2435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90998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2435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2435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5788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https://judge.softuni.org/Contests/Practice/Index/1208#0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2769" y="1325353"/>
            <a:ext cx="11276999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https://judge.softuni.org/Contests/Practice/Index/1208#0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method that receives a grade between 2.00 and 6.00 and prints the corresponding grade in words</a:t>
            </a: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932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720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5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720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https://judge.softuni.org/Contests/Practice/Index/1208#1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1100" y="1134000"/>
            <a:ext cx="10009800" cy="53887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static void Main()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double.Parse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Console.ReadLine</a:t>
            </a:r>
            <a:r>
              <a:rPr lang="en-US" sz="2800" dirty="0">
                <a:solidFill>
                  <a:schemeClr val="tx1"/>
                </a:solidFill>
              </a:rPr>
              <a:t>()));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private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static void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double grade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</a:rPr>
              <a:t>string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string.Empty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TODO: write the rest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 err="1">
                <a:solidFill>
                  <a:schemeClr val="tx1"/>
                </a:solidFill>
              </a:rPr>
              <a:t>Console.WriteLine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Parameters can accept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default values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marL="0" indent="0">
              <a:buNone/>
            </a:pP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The above method can be called in several ways: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828800"/>
            <a:ext cx="9296400" cy="208672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7444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71000" y="5732390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469872" y="5486745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36000" y="4823281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167761" y="4823281"/>
            <a:ext cx="3106757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46515" y="6200392"/>
            <a:ext cx="2725263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78142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What Is a Method?</a:t>
            </a:r>
          </a:p>
          <a:p>
            <a:r>
              <a:rPr lang="en-GB" sz="3400" dirty="0"/>
              <a:t>Declaring and Invoking Methods</a:t>
            </a:r>
            <a:endParaRPr lang="bg-BG" sz="3400" dirty="0"/>
          </a:p>
          <a:p>
            <a:r>
              <a:rPr lang="en-GB" sz="3400" dirty="0"/>
              <a:t>Methods with Parameters</a:t>
            </a:r>
          </a:p>
          <a:p>
            <a:r>
              <a:rPr lang="en-GB" sz="3400" dirty="0"/>
              <a:t>Value vs Reference Types</a:t>
            </a:r>
          </a:p>
          <a:p>
            <a:r>
              <a:rPr lang="en-GB" sz="3400" dirty="0"/>
              <a:t>Returning Values from Methods</a:t>
            </a:r>
          </a:p>
          <a:p>
            <a:r>
              <a:rPr lang="en-US" sz="3400" dirty="0"/>
              <a:t>Overloading Methods</a:t>
            </a:r>
          </a:p>
          <a:p>
            <a:r>
              <a:rPr lang="en-US" sz="3400" dirty="0"/>
              <a:t>Program Execution Flow</a:t>
            </a:r>
          </a:p>
          <a:p>
            <a:r>
              <a:rPr lang="en-US" sz="3400" dirty="0"/>
              <a:t>Naming and 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200" y="2676637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5214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83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0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https://judge.softuni.org/Contests/Practice/Index/1208#3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that </a:t>
            </a:r>
            <a:r>
              <a:rPr lang="en-US" sz="3600" b="1" dirty="0">
                <a:solidFill>
                  <a:srgbClr val="FFA000"/>
                </a:solidFill>
              </a:rPr>
              <a:t>prints a single line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3600" dirty="0"/>
              <a:t> consisting of numbers from a </a:t>
            </a:r>
            <a:r>
              <a:rPr lang="en-US" sz="3600" b="1" dirty="0">
                <a:solidFill>
                  <a:srgbClr val="FFA000"/>
                </a:solidFill>
              </a:rPr>
              <a:t>given start</a:t>
            </a:r>
            <a:r>
              <a:rPr lang="en-US" sz="3600" b="1" dirty="0"/>
              <a:t> </a:t>
            </a:r>
            <a:r>
              <a:rPr lang="en-US" sz="3600" dirty="0"/>
              <a:t>to a </a:t>
            </a:r>
            <a:r>
              <a:rPr lang="en-US" sz="3600" b="1" dirty="0">
                <a:solidFill>
                  <a:srgbClr val="FFA000"/>
                </a:solidFill>
              </a:rPr>
              <a:t>given end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20000" y="5334001"/>
            <a:ext cx="3200400" cy="941797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continues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first half (1..n)</a:t>
            </a:r>
            <a:r>
              <a:rPr lang="en-US" sz="3600" b="1" dirty="0"/>
              <a:t> </a:t>
            </a:r>
            <a:r>
              <a:rPr lang="en-US" sz="3600" dirty="0"/>
              <a:t>and then the </a:t>
            </a:r>
            <a:r>
              <a:rPr lang="en-US" sz="3600" b="1" dirty="0">
                <a:solidFill>
                  <a:srgbClr val="FFA000"/>
                </a:solidFill>
              </a:rPr>
              <a:t>second half (n-1…1) </a:t>
            </a:r>
            <a:r>
              <a:rPr lang="en-US" sz="3600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51000" y="2372820"/>
            <a:ext cx="2390858" cy="978316"/>
          </a:xfrm>
          <a:prstGeom prst="wedgeRoundRectCallout">
            <a:avLst>
              <a:gd name="adj1" fmla="val -65926"/>
              <a:gd name="adj2" fmla="val -116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9800" y="3869786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9800" y="5229367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https://judge.softuni.org/Contests/Practice/Index/1208#3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int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float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double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char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BigInteger</a:t>
            </a:r>
            <a:r>
              <a:rPr lang="en-US" sz="3400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int</a:t>
            </a:r>
            <a:r>
              <a:rPr lang="en-US" sz="3400" b="1" dirty="0">
                <a:solidFill>
                  <a:schemeClr val="bg1"/>
                </a:solidFill>
              </a:rPr>
              <a:t>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char[]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string[]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Random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8196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7400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9466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5000" y="1290533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10400" y="2438400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20414" y="1295401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33600" y="1601400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3600" dirty="0"/>
              <a:t> keyword immediately stops</a:t>
            </a:r>
            <a:br>
              <a:rPr lang="en-US" sz="3600" dirty="0"/>
            </a:br>
            <a:r>
              <a:rPr lang="en-US" sz="3600" dirty="0"/>
              <a:t>the method's execution</a:t>
            </a:r>
          </a:p>
          <a:p>
            <a:r>
              <a:rPr lang="en-US" sz="3600" dirty="0"/>
              <a:t>Returns the specified value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Void methods can be </a:t>
            </a:r>
            <a:r>
              <a:rPr lang="en-US" sz="3600" b="1" dirty="0">
                <a:solidFill>
                  <a:srgbClr val="FFA000"/>
                </a:solidFill>
              </a:rPr>
              <a:t>terminated</a:t>
            </a:r>
            <a:r>
              <a:rPr lang="en-US" sz="3600" dirty="0"/>
              <a:t> by just using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36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136000" y="29790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3188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Assigned</a:t>
            </a:r>
            <a:r>
              <a:rPr lang="en-US" sz="34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Used</a:t>
            </a:r>
            <a:r>
              <a:rPr lang="en-US" sz="34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Passed</a:t>
            </a:r>
            <a:r>
              <a:rPr lang="en-US" sz="3400" dirty="0"/>
              <a:t> to another method: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624895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414497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63571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which returns rectangle area </a:t>
            </a:r>
            <a:br>
              <a:rPr lang="en-US" sz="3600" dirty="0"/>
            </a:br>
            <a:r>
              <a:rPr lang="en-US" sz="3600" dirty="0"/>
              <a:t>with given width and height 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305119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5811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452551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5811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3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3161922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2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880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4636244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880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https://judge.softuni.org/Contests/Practice/Index/1208#5</a:t>
            </a:r>
            <a:endParaRPr lang="en-US" sz="2000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7200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1324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https://judge.softuni.org/Contests/Practice/Index/1208#5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method that receives a string and a repeat count n. The method should return a new string.</a:t>
            </a:r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6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3136613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5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1816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4610935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1816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https://judge.softuni.org/Contests/Practice/Index/1208#6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70456" y="1600200"/>
            <a:ext cx="8451089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result =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, count);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https://judge.softuni.org/Contests/Practice/Index/1208#6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5401" y="1600201"/>
            <a:ext cx="9822689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private static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(string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result = new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count;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result.Append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result.ToString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https://judge.softuni.org/Contests/Practice/Index/1208#6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094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calculates and returns the value of a </a:t>
            </a:r>
            <a:r>
              <a:rPr lang="en-US" sz="3600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4754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7600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600" y="2384857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2000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200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0" y="2362201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6600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https://judge.softuni.org/Contests/Practice/Index/1208#7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801757" cy="5517876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The combination of method's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/>
              <a:t>is called </a:t>
            </a:r>
            <a:r>
              <a:rPr lang="en-US" sz="3600" b="1" dirty="0">
                <a:solidFill>
                  <a:srgbClr val="FFA000"/>
                </a:solidFill>
              </a:rPr>
              <a:t>signature</a:t>
            </a:r>
          </a:p>
          <a:p>
            <a:pPr marL="0" indent="0">
              <a:buNone/>
            </a:pP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/>
              <a:t>Signature </a:t>
            </a:r>
            <a:r>
              <a:rPr lang="en-US" sz="3600" b="1" dirty="0">
                <a:solidFill>
                  <a:srgbClr val="FFA000"/>
                </a:solidFill>
              </a:rPr>
              <a:t>differentiates</a:t>
            </a:r>
            <a:r>
              <a:rPr lang="en-US" sz="3600" dirty="0"/>
              <a:t> between methods with same names</a:t>
            </a:r>
          </a:p>
          <a:p>
            <a:r>
              <a:rPr lang="en-US" sz="3600" dirty="0"/>
              <a:t>When methods with the </a:t>
            </a:r>
            <a:r>
              <a:rPr lang="en-US" sz="3600" b="1" dirty="0">
                <a:solidFill>
                  <a:srgbClr val="FFA000"/>
                </a:solidFill>
              </a:rPr>
              <a:t>same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have </a:t>
            </a:r>
            <a:r>
              <a:rPr lang="en-US" sz="3600" b="1" dirty="0">
                <a:solidFill>
                  <a:srgbClr val="FFA000"/>
                </a:solidFill>
              </a:rPr>
              <a:t>different signature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this is called method "</a:t>
            </a:r>
            <a:r>
              <a:rPr lang="en-US" sz="3600" b="1" dirty="0">
                <a:solidFill>
                  <a:srgbClr val="FFA000"/>
                </a:solidFill>
              </a:rPr>
              <a:t>overloading</a:t>
            </a:r>
            <a:r>
              <a:rPr lang="en-US" sz="3600" dirty="0"/>
              <a:t>"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8929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8001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Using same name for multiple methods with different </a:t>
            </a:r>
            <a:r>
              <a:rPr lang="en-US" sz="3600" b="1" dirty="0">
                <a:solidFill>
                  <a:schemeClr val="bg1"/>
                </a:solidFill>
              </a:rPr>
              <a:t>signatures</a:t>
            </a:r>
            <a:r>
              <a:rPr lang="en-US" sz="3600" dirty="0"/>
              <a:t> (method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5589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1298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5589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10600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Method's return type </a:t>
            </a:r>
            <a:r>
              <a:rPr lang="en-US" sz="3600" b="1" dirty="0">
                <a:solidFill>
                  <a:schemeClr val="bg1"/>
                </a:solidFill>
              </a:rPr>
              <a:t>is not part </a:t>
            </a:r>
            <a:r>
              <a:rPr lang="en-US" sz="3600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How would the compiler know </a:t>
            </a:r>
            <a:r>
              <a:rPr lang="en-US" sz="3600" b="1" dirty="0">
                <a:solidFill>
                  <a:schemeClr val="bg1"/>
                </a:solidFill>
              </a:rPr>
              <a:t>which method to call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1400" y="2577354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that </a:t>
            </a:r>
            <a:r>
              <a:rPr lang="en-US" sz="3600" b="1" dirty="0">
                <a:solidFill>
                  <a:srgbClr val="FFA000"/>
                </a:solidFill>
              </a:rPr>
              <a:t>returns the greater </a:t>
            </a:r>
            <a:r>
              <a:rPr lang="en-US" sz="3600" dirty="0"/>
              <a:t>of two values (the values can be of type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0807" y="356168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1000" y="3078895"/>
            <a:ext cx="141224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33427" y="36327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47951" y="350191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12208" y="3069606"/>
            <a:ext cx="155218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2592" y="357160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6812" y="5257821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60342" y="4795239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901708" y="532893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https://judge.softuni.org/Contests/Practice/Index/1208#8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219202"/>
            <a:ext cx="2362200" cy="2666999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0810" y="2565228"/>
            <a:ext cx="9482287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>
            <a:noAutofit/>
          </a:bodyPr>
          <a:lstStyle/>
          <a:p>
            <a:r>
              <a:rPr lang="en-US" sz="3600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"</a:t>
            </a:r>
            <a:r>
              <a:rPr lang="en-GB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stack</a:t>
            </a:r>
            <a:r>
              <a:rPr lang="en-GB" sz="3600" dirty="0"/>
              <a:t>"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stores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information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about the </a:t>
            </a:r>
            <a:r>
              <a:rPr lang="en-GB" sz="3600" b="1" dirty="0">
                <a:solidFill>
                  <a:schemeClr val="bg1"/>
                </a:solidFill>
              </a:rPr>
              <a:t>active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subroutines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(methods) of a computer program</a:t>
            </a:r>
          </a:p>
          <a:p>
            <a:r>
              <a:rPr lang="en-GB" sz="3600" dirty="0"/>
              <a:t>Keeps track of </a:t>
            </a:r>
            <a:r>
              <a:rPr lang="en-GB" sz="3600" b="1" dirty="0">
                <a:solidFill>
                  <a:schemeClr val="bg1"/>
                </a:solidFill>
              </a:rPr>
              <a:t>the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point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to which each active subroutine should </a:t>
            </a:r>
            <a:r>
              <a:rPr lang="en-GB" sz="3600" b="1" dirty="0">
                <a:solidFill>
                  <a:schemeClr val="bg1"/>
                </a:solidFill>
              </a:rPr>
              <a:t>return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control</a:t>
            </a:r>
            <a:r>
              <a:rPr lang="en-GB" sz="3600" b="1" dirty="0"/>
              <a:t> </a:t>
            </a:r>
            <a:r>
              <a:rPr lang="en-GB" sz="3600" dirty="0"/>
              <a:t>when it </a:t>
            </a:r>
            <a:r>
              <a:rPr lang="en-GB" sz="3600" b="1" dirty="0">
                <a:solidFill>
                  <a:schemeClr val="bg1"/>
                </a:solidFill>
              </a:rPr>
              <a:t>finishes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executing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70116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program that </a:t>
            </a:r>
            <a:r>
              <a:rPr lang="en-US" sz="3600" b="1" dirty="0">
                <a:solidFill>
                  <a:srgbClr val="FFA000"/>
                </a:solidFill>
              </a:rPr>
              <a:t>multiplies the sum </a:t>
            </a:r>
            <a:r>
              <a:rPr lang="en-US" sz="3600" dirty="0"/>
              <a:t>of </a:t>
            </a:r>
            <a:r>
              <a:rPr lang="en-US" sz="3600" b="1" dirty="0">
                <a:solidFill>
                  <a:srgbClr val="FFA000"/>
                </a:solidFill>
              </a:rPr>
              <a:t>all even digits </a:t>
            </a:r>
            <a:r>
              <a:rPr lang="en-US" sz="3600" dirty="0"/>
              <a:t>of a number </a:t>
            </a:r>
            <a:r>
              <a:rPr lang="en-US" sz="3600" b="1" dirty="0">
                <a:solidFill>
                  <a:srgbClr val="FFA000"/>
                </a:solidFill>
              </a:rPr>
              <a:t>by the sum of all odd digits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 the same number:</a:t>
            </a:r>
          </a:p>
          <a:p>
            <a:pPr lvl="2"/>
            <a:r>
              <a:rPr lang="en-US" sz="3400" dirty="0"/>
              <a:t>You may need to use </a:t>
            </a:r>
            <a:r>
              <a:rPr lang="en-US" sz="34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69904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88037" y="4726412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306153" y="48237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61000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330105" y="48219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351644" y="479752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45095" y="472641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https://judge.softuni.org/Contests/Practice/Index/1208#9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Named</a:t>
            </a:r>
            <a:r>
              <a:rPr lang="en-US" sz="3600" b="1" dirty="0">
                <a:solidFill>
                  <a:schemeClr val="bg1"/>
                </a:solidFill>
              </a:rPr>
              <a:t> block of code</a:t>
            </a:r>
            <a:r>
              <a:rPr lang="en-US" sz="3600" dirty="0"/>
              <a:t> that can be invoked later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Sample method </a:t>
            </a:r>
            <a:r>
              <a:rPr lang="en-US" sz="3600" b="1" dirty="0">
                <a:solidFill>
                  <a:schemeClr val="bg1"/>
                </a:solidFill>
              </a:rPr>
              <a:t>definition</a:t>
            </a:r>
            <a:r>
              <a:rPr lang="en-US" sz="3600" dirty="0"/>
              <a:t>: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Invoking</a:t>
            </a:r>
            <a:r>
              <a:rPr lang="en-US" sz="3600" dirty="0"/>
              <a:t> (calling) the </a:t>
            </a:r>
            <a:br>
              <a:rPr lang="en-US" sz="3600" dirty="0"/>
            </a:br>
            <a:r>
              <a:rPr lang="en-US" sz="3600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3236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8047" y="1691228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76926" y="4963452"/>
            <a:ext cx="3934074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PrintHelloWorld();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PrintHelloWorld();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46054" y="2865522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{ }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Methods naming guidelines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meaningful</a:t>
            </a:r>
            <a:r>
              <a:rPr lang="en-US" sz="3400" dirty="0"/>
              <a:t> method names</a:t>
            </a:r>
          </a:p>
          <a:p>
            <a:pPr lvl="1"/>
            <a:r>
              <a:rPr lang="en-US" sz="3400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What does this method do</a:t>
            </a:r>
            <a:r>
              <a:rPr lang="en-US" sz="32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sz="3400" dirty="0"/>
              <a:t>If you cannot find a good name for a method, think</a:t>
            </a:r>
            <a:br>
              <a:rPr lang="en-US" sz="3400" dirty="0"/>
            </a:br>
            <a:r>
              <a:rPr lang="en-US" sz="3400" dirty="0"/>
              <a:t>about whether it has a </a:t>
            </a:r>
            <a:r>
              <a:rPr lang="en-US" sz="3400" b="1" dirty="0">
                <a:solidFill>
                  <a:schemeClr val="bg1"/>
                </a:solidFill>
              </a:rPr>
              <a:t>clear intent</a:t>
            </a:r>
            <a:endParaRPr lang="en-US" sz="3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4506" y="3969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0809" y="5703230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54608" y="3969000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608" y="5734526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parameters names</a:t>
            </a:r>
          </a:p>
          <a:p>
            <a:pPr lvl="1"/>
            <a:r>
              <a:rPr lang="en-US" sz="3400" dirty="0"/>
              <a:t>Preferred form: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 or [</a:t>
            </a:r>
            <a:r>
              <a:rPr lang="en-US" sz="3400" b="1" dirty="0">
                <a:solidFill>
                  <a:schemeClr val="bg1"/>
                </a:solidFill>
              </a:rPr>
              <a:t>Adjective</a:t>
            </a:r>
            <a:r>
              <a:rPr lang="en-US" sz="3400" dirty="0"/>
              <a:t>] +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</a:t>
            </a:r>
          </a:p>
          <a:p>
            <a:pPr lvl="1"/>
            <a:r>
              <a:rPr lang="en-US" sz="3400" dirty="0"/>
              <a:t>Should be in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rgbClr val="FFA000"/>
                </a:solidFill>
              </a:rPr>
              <a:t>meaningful</a:t>
            </a:r>
            <a:endParaRPr lang="bg-BG" sz="3400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sz="3400" dirty="0"/>
              <a:t>Unit of measure should be obvious</a:t>
            </a:r>
            <a:endParaRPr lang="en-US" sz="3400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3200" y="3894437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method should perform a </a:t>
            </a:r>
            <a:r>
              <a:rPr lang="en-US" sz="3600" b="1" dirty="0">
                <a:solidFill>
                  <a:schemeClr val="bg1"/>
                </a:solidFill>
              </a:rPr>
              <a:t>single</a:t>
            </a:r>
            <a:r>
              <a:rPr lang="en-US" sz="3600" dirty="0"/>
              <a:t>, well-defined task</a:t>
            </a:r>
          </a:p>
          <a:p>
            <a:pPr lvl="1"/>
            <a:r>
              <a:rPr lang="en-US" sz="3400" dirty="0"/>
              <a:t>A method's name should </a:t>
            </a:r>
            <a:r>
              <a:rPr lang="en-US" sz="3400" b="1" dirty="0">
                <a:solidFill>
                  <a:schemeClr val="bg1"/>
                </a:solidFill>
              </a:rPr>
              <a:t>describe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that task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a clear and </a:t>
            </a:r>
            <a:br>
              <a:rPr lang="en-US" sz="3400" dirty="0"/>
            </a:br>
            <a:r>
              <a:rPr lang="en-US" sz="34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Avoid</a:t>
            </a:r>
            <a:r>
              <a:rPr lang="en-US" sz="3600" dirty="0"/>
              <a:t> methods </a:t>
            </a:r>
            <a:r>
              <a:rPr lang="en-US" sz="36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them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4423563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06000" y="4845527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</a:rPr>
              <a:t>and </a:t>
            </a:r>
            <a:r>
              <a:rPr lang="en-US" sz="3200" b="1" noProof="1">
                <a:solidFill>
                  <a:srgbClr val="FFA000"/>
                </a:solidFill>
              </a:rPr>
              <a:t>easy to test</a:t>
            </a:r>
            <a:endParaRPr lang="en-US" sz="3200" b="1" noProof="1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</a:p>
          <a:p>
            <a:endParaRPr lang="en-US" sz="3600" dirty="0"/>
          </a:p>
          <a:p>
            <a:pPr marL="0" indent="0">
              <a:spcBef>
                <a:spcPts val="1800"/>
              </a:spcBef>
              <a:buNone/>
            </a:pPr>
            <a:endParaRPr lang="en-US" sz="3600" dirty="0"/>
          </a:p>
          <a:p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, after </a:t>
            </a:r>
            <a:r>
              <a:rPr lang="en-US" sz="3600" b="1" dirty="0">
                <a:solidFill>
                  <a:schemeClr val="bg1"/>
                </a:solidFill>
              </a:rPr>
              <a:t>loops</a:t>
            </a:r>
            <a:r>
              <a:rPr lang="en-US" sz="3600" dirty="0"/>
              <a:t> and after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for </a:t>
            </a:r>
            <a:r>
              <a:rPr lang="en-US" sz="3600" dirty="0"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statements and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loops 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0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17526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19805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19805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9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09001"/>
            <a:ext cx="10129234" cy="5949000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Using existing methods several times</a:t>
            </a:r>
            <a:endParaRPr lang="bg-BG" sz="36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Executes the code between the brackets</a:t>
            </a:r>
          </a:p>
          <a:p>
            <a:r>
              <a:rPr lang="en-GB" sz="3600" dirty="0"/>
              <a:t>Does not return result</a:t>
            </a:r>
          </a:p>
          <a:p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9" y="2590801"/>
            <a:ext cx="6203244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4653638"/>
            <a:ext cx="620483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64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Main() </a:t>
            </a:r>
            <a:r>
              <a:rPr lang="en-US" sz="3200" b="1" dirty="0">
                <a:solidFill>
                  <a:schemeClr val="bg2"/>
                </a:solidFill>
              </a:rPr>
              <a:t>is also a method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310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Prints "Hello" on the console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dirty="0"/>
              <a:t>Methods are declared </a:t>
            </a:r>
            <a:r>
              <a:rPr lang="en-US" sz="3600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sz="3600" dirty="0"/>
              <a:t>Variables inside a method are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9276" y="1914395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8444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60152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2657" y="1233629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3600" y="2479546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3874</TotalTime>
  <Words>3450</Words>
  <Application>Microsoft Office PowerPoint</Application>
  <PresentationFormat>Widescreen</PresentationFormat>
  <Paragraphs>698</Paragraphs>
  <Slides>60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</vt:lpstr>
      <vt:lpstr>Simple Methods</vt:lpstr>
      <vt:lpstr>Why Use Methods?</vt:lpstr>
      <vt:lpstr>Void Type Method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Methods</dc:title>
  <dc:subject>Software Development Course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56</cp:revision>
  <dcterms:created xsi:type="dcterms:W3CDTF">2018-05-23T13:08:44Z</dcterms:created>
  <dcterms:modified xsi:type="dcterms:W3CDTF">2022-04-27T07:09:30Z</dcterms:modified>
  <cp:category>Programming;computer programming;software development;web development</cp:category>
</cp:coreProperties>
</file>