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3"/>
  </p:sldMasterIdLst>
  <p:notesMasterIdLst>
    <p:notesMasterId r:id="rId45"/>
  </p:notesMasterIdLst>
  <p:handoutMasterIdLst>
    <p:handoutMasterId r:id="rId46"/>
  </p:handoutMasterIdLst>
  <p:sldIdLst>
    <p:sldId id="274" r:id="rId4"/>
    <p:sldId id="583" r:id="rId5"/>
    <p:sldId id="522" r:id="rId6"/>
    <p:sldId id="523" r:id="rId7"/>
    <p:sldId id="534" r:id="rId8"/>
    <p:sldId id="526" r:id="rId9"/>
    <p:sldId id="531" r:id="rId10"/>
    <p:sldId id="584" r:id="rId11"/>
    <p:sldId id="542" r:id="rId12"/>
    <p:sldId id="449" r:id="rId13"/>
    <p:sldId id="476" r:id="rId14"/>
    <p:sldId id="589" r:id="rId15"/>
    <p:sldId id="590" r:id="rId16"/>
    <p:sldId id="473" r:id="rId17"/>
    <p:sldId id="395" r:id="rId18"/>
    <p:sldId id="477" r:id="rId19"/>
    <p:sldId id="478" r:id="rId20"/>
    <p:sldId id="591" r:id="rId21"/>
    <p:sldId id="495" r:id="rId22"/>
    <p:sldId id="494" r:id="rId23"/>
    <p:sldId id="445" r:id="rId24"/>
    <p:sldId id="480" r:id="rId25"/>
    <p:sldId id="475" r:id="rId26"/>
    <p:sldId id="479" r:id="rId27"/>
    <p:sldId id="581" r:id="rId28"/>
    <p:sldId id="582" r:id="rId29"/>
    <p:sldId id="595" r:id="rId30"/>
    <p:sldId id="592" r:id="rId31"/>
    <p:sldId id="593" r:id="rId32"/>
    <p:sldId id="594" r:id="rId33"/>
    <p:sldId id="496" r:id="rId34"/>
    <p:sldId id="460" r:id="rId35"/>
    <p:sldId id="485" r:id="rId36"/>
    <p:sldId id="464" r:id="rId37"/>
    <p:sldId id="465" r:id="rId38"/>
    <p:sldId id="498" r:id="rId39"/>
    <p:sldId id="499" r:id="rId40"/>
    <p:sldId id="596" r:id="rId41"/>
    <p:sldId id="489" r:id="rId42"/>
    <p:sldId id="413" r:id="rId43"/>
    <p:sldId id="492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4298657-51AB-41AC-8479-B41D5E09D71C}">
          <p14:sldIdLst>
            <p14:sldId id="274"/>
            <p14:sldId id="583"/>
          </p14:sldIdLst>
        </p14:section>
        <p14:section name="Преговор" id="{C0257C9F-6AA4-4F4C-B2CE-DA948E92B968}">
          <p14:sldIdLst>
            <p14:sldId id="522"/>
            <p14:sldId id="523"/>
            <p14:sldId id="534"/>
            <p14:sldId id="526"/>
            <p14:sldId id="531"/>
          </p14:sldIdLst>
        </p14:section>
        <p14:section name="Логически изрази и проверки" id="{DE145E72-6F2E-4C7D-AB67-ED53E5ADFDA7}">
          <p14:sldIdLst>
            <p14:sldId id="584"/>
            <p14:sldId id="542"/>
            <p14:sldId id="449"/>
            <p14:sldId id="476"/>
            <p14:sldId id="589"/>
            <p14:sldId id="590"/>
          </p14:sldIdLst>
        </p14:section>
        <p14:section name="Прости проверки" id="{AE6B04AE-F808-4264-9AFC-F55F8793D5EE}">
          <p14:sldIdLst>
            <p14:sldId id="473"/>
            <p14:sldId id="395"/>
            <p14:sldId id="477"/>
            <p14:sldId id="478"/>
            <p14:sldId id="59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95"/>
          </p14:sldIdLst>
        </p14:section>
        <p14:section name="Дебъгване" id="{840D3412-EC3C-4C77-9384-6969A0ADEA3F}">
          <p14:sldIdLst>
            <p14:sldId id="592"/>
            <p14:sldId id="593"/>
            <p14:sldId id="594"/>
          </p14:sldIdLst>
        </p14:section>
        <p14:section name="Серии от проверки" id="{E9EC52CD-E2F8-4F8F-A9BC-3481B32FD3A3}">
          <p14:sldIdLst>
            <p14:sldId id="496"/>
            <p14:sldId id="460"/>
            <p14:sldId id="485"/>
          </p14:sldIdLst>
        </p14:section>
        <p14:section name="Живот на променлива" id="{897C72FF-24CF-420C-A718-6EE71606EE1A}">
          <p14:sldIdLst>
            <p14:sldId id="464"/>
            <p14:sldId id="465"/>
          </p14:sldIdLst>
        </p14:section>
        <p14:section name="Условни конструкции" id="{B9119E0A-AD18-41FF-872C-536DA2C8F941}">
          <p14:sldIdLst>
            <p14:sldId id="498"/>
            <p14:sldId id="499"/>
          </p14:sldIdLst>
        </p14:section>
        <p14:section name="Задачи" id="{404568EE-C957-4972-8FF5-F398C2C614C3}">
          <p14:sldIdLst>
            <p14:sldId id="596"/>
            <p14:sldId id="489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0097CC"/>
    <a:srgbClr val="FFF0D9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1032" dt="2018-05-31T16:29:1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7" autoAdjust="0"/>
    <p:restoredTop sz="94533" autoAdjust="0"/>
  </p:normalViewPr>
  <p:slideViewPr>
    <p:cSldViewPr>
      <p:cViewPr varScale="1">
        <p:scale>
          <a:sx n="94" d="100"/>
          <a:sy n="94" d="100"/>
        </p:scale>
        <p:origin x="90" y="52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7" d="100"/>
          <a:sy n="47" d="100"/>
        </p:scale>
        <p:origin x="2784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1/15/2022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6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071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4949" y="5585916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1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3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024" y="1121143"/>
            <a:ext cx="11407090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024" y="100750"/>
            <a:ext cx="1140709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68" y="5591710"/>
            <a:ext cx="641582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47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3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024" y="1121143"/>
            <a:ext cx="11407090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024" y="100750"/>
            <a:ext cx="1140709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68" y="5591710"/>
            <a:ext cx="641582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799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799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799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789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1/15/2022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4" r:id="rId13"/>
    <p:sldLayoutId id="2147483685" r:id="rId14"/>
    <p:sldLayoutId id="2147483686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Логически изрази и проверки. Условна конструкция </a:t>
            </a:r>
            <a:r>
              <a:rPr lang="en-US" dirty="0"/>
              <a:t>if-else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2240921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Резултатът от логическите изрази 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2" y="2470735"/>
            <a:ext cx="7239000" cy="4249982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 &lt;&lt; endl;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cout &lt;&lt; 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 </a:t>
            </a:r>
            <a:r>
              <a:rPr lang="en-US" dirty="0"/>
              <a:t>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20733" y="3604339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06293" y="4080560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06293" y="514603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09716" y="460194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8610" y="565562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092824" y="617700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1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37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7">
            <a:extLst>
              <a:ext uri="{FF2B5EF4-FFF2-40B4-BE49-F238E27FC236}">
                <a16:creationId xmlns:a16="http://schemas.microsoft.com/office/drawing/2014/main" id="{C057EDA7-AF79-4A1E-8198-593F8C221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875" y="3186148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 = true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A430D1D5-3CA0-4C6A-8EFF-D5887597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874" y="4170282"/>
            <a:ext cx="1820253" cy="555982"/>
          </a:xfrm>
          <a:prstGeom prst="wedgeRoundRectCallout">
            <a:avLst>
              <a:gd name="adj1" fmla="val -61763"/>
              <a:gd name="adj2" fmla="val 4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 = false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Сравняване</a:t>
            </a:r>
            <a:r>
              <a:rPr lang="en-US" dirty="0"/>
              <a:t> </a:t>
            </a:r>
            <a:r>
              <a:rPr lang="bg-BG" dirty="0"/>
              <a:t>на текст чрез оператор за равенство </a:t>
            </a:r>
            <a:r>
              <a:rPr lang="en-US" sz="3600" dirty="0"/>
              <a:t>(</a:t>
            </a:r>
            <a:r>
              <a:rPr lang="en-US" sz="3600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6612" y="4501958"/>
            <a:ext cx="6939293" cy="18970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lang="en-US" sz="27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string a, b;</a:t>
            </a:r>
          </a:p>
          <a:p>
            <a:r>
              <a:rPr lang="en-US" dirty="0"/>
              <a:t>cin &gt;&gt; a &gt;&gt; b; </a:t>
            </a:r>
          </a:p>
          <a:p>
            <a:r>
              <a:rPr lang="en-US" dirty="0"/>
              <a:t>cout &lt;&lt; (a == b) &lt;&lt; endl;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2015884"/>
            <a:ext cx="6939293" cy="1871832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string a =</a:t>
            </a:r>
            <a:r>
              <a:rPr lang="bg-BG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chemeClr val="tx1"/>
                </a:solidFill>
              </a:rPr>
              <a:t>"Exampl</a:t>
            </a:r>
            <a:r>
              <a:rPr lang="bg-BG" sz="2700" dirty="0">
                <a:solidFill>
                  <a:schemeClr val="tx1"/>
                </a:solidFill>
              </a:rPr>
              <a:t>е</a:t>
            </a:r>
            <a:r>
              <a:rPr lang="en-US" sz="2700" dirty="0">
                <a:solidFill>
                  <a:schemeClr val="tx1"/>
                </a:solidFill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cout &lt;&lt; (a</a:t>
            </a:r>
            <a:r>
              <a:rPr lang="bg-BG" sz="2700" dirty="0">
                <a:solidFill>
                  <a:schemeClr val="tx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</a:rPr>
              <a:t>==</a:t>
            </a:r>
            <a:r>
              <a:rPr lang="bg-BG" sz="2700" dirty="0"/>
              <a:t> </a:t>
            </a:r>
            <a:r>
              <a:rPr lang="en-US" sz="2700" dirty="0">
                <a:solidFill>
                  <a:schemeClr val="tx1"/>
                </a:solidFill>
              </a:rPr>
              <a:t>b) &lt;&lt; endl;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стойности</a:t>
            </a:r>
            <a:r>
              <a:rPr lang="en-US" dirty="0"/>
              <a:t>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6919" y="3293527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 // 1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4412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1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613" y="4493116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95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</a:t>
            </a:r>
            <a:r>
              <a:rPr lang="en-US" dirty="0"/>
              <a:t>          </a:t>
            </a:r>
            <a:r>
              <a:rPr lang="bg-BG" dirty="0"/>
              <a:t>променлива </a:t>
            </a:r>
            <a:endParaRPr lang="en-US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       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en-US" dirty="0"/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rgbClr val="FFA72A"/>
                </a:solidFill>
              </a:rPr>
              <a:t>true</a:t>
            </a:r>
            <a:r>
              <a:rPr lang="en-US" dirty="0"/>
              <a:t>     </a:t>
            </a:r>
            <a:r>
              <a:rPr lang="bg-BG" dirty="0"/>
              <a:t>или </a:t>
            </a:r>
            <a:r>
              <a:rPr lang="en-US" b="1" dirty="0">
                <a:solidFill>
                  <a:srgbClr val="FFA72A"/>
                </a:solidFill>
              </a:rPr>
              <a:t>false</a:t>
            </a:r>
            <a:endParaRPr lang="bg-BG" b="1" dirty="0">
              <a:solidFill>
                <a:srgbClr val="FFA72A"/>
              </a:solidFill>
            </a:endParaRPr>
          </a:p>
          <a:p>
            <a:pPr marL="457063" indent="-457063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7536" y="3429000"/>
            <a:ext cx="4813746" cy="649597"/>
          </a:xfrm>
        </p:spPr>
        <p:txBody>
          <a:bodyPr/>
          <a:lstStyle/>
          <a:p>
            <a:r>
              <a:rPr lang="en-US" sz="2799" dirty="0">
                <a:solidFill>
                  <a:schemeClr val="tx1"/>
                </a:solidFill>
              </a:rPr>
              <a:t>bool isValid</a:t>
            </a:r>
            <a:r>
              <a:rPr lang="en-US" sz="2799" dirty="0"/>
              <a:t> = </a:t>
            </a:r>
            <a:r>
              <a:rPr lang="en-US" sz="2799" dirty="0">
                <a:solidFill>
                  <a:schemeClr val="bg1"/>
                </a:solidFill>
              </a:rPr>
              <a:t>true</a:t>
            </a:r>
            <a:r>
              <a:rPr lang="en-US" sz="2799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3955" y="5498461"/>
            <a:ext cx="5660908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0471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 err="1"/>
              <a:t>cout</a:t>
            </a:r>
            <a:r>
              <a:rPr lang="en-US" sz="2799" dirty="0"/>
              <a:t> &lt;&lt; </a:t>
            </a:r>
            <a:r>
              <a:rPr lang="en-US" sz="2799" dirty="0" err="1"/>
              <a:t>isPositive</a:t>
            </a:r>
            <a:r>
              <a:rPr lang="en-US" sz="2799" dirty="0"/>
              <a:t> &lt;&lt; </a:t>
            </a:r>
            <a:r>
              <a:rPr lang="en-US" sz="2799" dirty="0" err="1"/>
              <a:t>endl</a:t>
            </a:r>
            <a:r>
              <a:rPr lang="en-US" sz="2799" dirty="0"/>
              <a:t>; </a:t>
            </a:r>
            <a:r>
              <a:rPr lang="en-US" sz="2799" i="1" dirty="0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0470" y="4114800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cout &lt;&lt; isPositive &lt;&lt; endl; </a:t>
            </a:r>
            <a:r>
              <a:rPr lang="en-US" sz="2799" i="1" dirty="0">
                <a:solidFill>
                  <a:schemeClr val="accent2"/>
                </a:solidFill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23" y="1600678"/>
            <a:ext cx="2973779" cy="192831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Често проверяваме условия и извършваме действия </a:t>
            </a:r>
            <a:r>
              <a:rPr lang="en-US" sz="3200" dirty="0"/>
              <a:t>      </a:t>
            </a:r>
            <a:r>
              <a:rPr lang="bg-BG" sz="3200" dirty="0"/>
              <a:t>според резултата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</a:t>
            </a:r>
            <a:r>
              <a:rPr lang="bg-BG" sz="3200" dirty="0"/>
              <a:t>или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bg-BG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0" y="3505200"/>
            <a:ext cx="4866922" cy="1912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351212" y="2480684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3289142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91" y="1196706"/>
            <a:ext cx="11811941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оценка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</a:t>
            </a:r>
            <a:r>
              <a:rPr lang="en-US" sz="3199" dirty="0"/>
              <a:t>"</a:t>
            </a:r>
            <a:r>
              <a:rPr lang="bg-BG" sz="3199" dirty="0"/>
              <a:t>, ако оценката е по-голяма или равна на 5</a:t>
            </a:r>
          </a:p>
          <a:p>
            <a:pPr lvl="1"/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61" y="5835142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335" y="587514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61" y="504620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5545" y="5165935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335" y="5046200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5545" y="5939613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0350" y="954645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2916" y="1654426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5934" y="2176277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0458" y="4367326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2919" y="3274976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5200" y="419380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4736" y="3271444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3732" y="4923706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69506" y="2934129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5584" y="1121744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 </a:t>
            </a:r>
            <a:r>
              <a:rPr lang="en-US" sz="3399" dirty="0"/>
              <a:t>        </a:t>
            </a:r>
            <a:r>
              <a:rPr lang="bg-BG" sz="3399" dirty="0"/>
              <a:t>изпълним други действия -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2" y="2554411"/>
            <a:ext cx="5533559" cy="395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68768" y="3833895"/>
            <a:ext cx="3374121" cy="1531935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4191" y="2286000"/>
            <a:ext cx="5360913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"tomato"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"yellow")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cout &lt;&lt; "banana" &lt;&lt; endl;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cout &lt;&lt; </a:t>
            </a:r>
            <a:r>
              <a:rPr lang="en-US" sz="2400" b="1" noProof="1">
                <a:latin typeface="Consolas" pitchFamily="49" charset="0"/>
              </a:rPr>
              <a:t>"bye" 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A9C38-2DBC-4980-BEF0-48867A08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2614503"/>
            <a:ext cx="3570876" cy="177487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peech Bubble: Rectangle with Corners Rounded 4">
            <a:extLst>
              <a:ext uri="{FF2B5EF4-FFF2-40B4-BE49-F238E27FC236}">
                <a16:creationId xmlns:a16="http://schemas.microsoft.com/office/drawing/2014/main" id="{1F5747C0-91EB-46A4-95CB-6B12C2531C8B}"/>
              </a:ext>
            </a:extLst>
          </p:cNvPr>
          <p:cNvSpPr/>
          <p:nvPr/>
        </p:nvSpPr>
        <p:spPr bwMode="auto">
          <a:xfrm>
            <a:off x="4341812" y="4867903"/>
            <a:ext cx="4751786" cy="1043326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rgbClr val="FFFFFF"/>
                </a:solidFill>
              </a:rPr>
              <a:t>Изпълнява се </a:t>
            </a:r>
            <a:r>
              <a:rPr lang="bg-BG" sz="2700" b="1" dirty="0">
                <a:solidFill>
                  <a:schemeClr val="bg2"/>
                </a:solidFill>
              </a:rPr>
              <a:t>винаги – не е част от </a:t>
            </a:r>
            <a:r>
              <a:rPr lang="en-US" sz="2700" b="1" dirty="0">
                <a:solidFill>
                  <a:schemeClr val="bg2"/>
                </a:solidFill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4159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2140"/>
            <a:ext cx="9181842" cy="5206040"/>
          </a:xfrm>
        </p:spPr>
        <p:txBody>
          <a:bodyPr>
            <a:normAutofit fontScale="92500" lnSpcReduction="10000"/>
          </a:bodyPr>
          <a:lstStyle/>
          <a:p>
            <a:pPr marL="514196" indent="-514196"/>
            <a:r>
              <a:rPr lang="bg-BG" dirty="0"/>
              <a:t>Преговор</a:t>
            </a:r>
            <a:endParaRPr lang="en-US" dirty="0"/>
          </a:p>
          <a:p>
            <a:pPr marL="514196" indent="-514196"/>
            <a:r>
              <a:rPr lang="bg-BG" dirty="0"/>
              <a:t>Логически изрази и проверки</a:t>
            </a:r>
          </a:p>
          <a:p>
            <a:pPr marL="712574" lvl="1" indent="-409452"/>
            <a:r>
              <a:rPr lang="bg-BG" dirty="0"/>
              <a:t>Оператори за сравнение</a:t>
            </a:r>
            <a:endParaRPr lang="en-US" dirty="0"/>
          </a:p>
          <a:p>
            <a:pPr marL="514196" indent="-514196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196" indent="-514196"/>
            <a:r>
              <a:rPr lang="bg-BG" dirty="0"/>
              <a:t>Закръгляне и форматиране</a:t>
            </a:r>
          </a:p>
          <a:p>
            <a:pPr marL="514196" indent="-514196"/>
            <a:r>
              <a:rPr lang="bg-BG" dirty="0"/>
              <a:t>Дебъгване</a:t>
            </a:r>
          </a:p>
          <a:p>
            <a:pPr marL="514196" indent="-514196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196" indent="-514196"/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2314E-255C-4069-96BC-C7524ACD7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09" y="2012746"/>
            <a:ext cx="6004327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tomato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 &lt;&lt; endl;</a:t>
            </a:r>
            <a:endParaRPr lang="bg-BG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cout &lt;&lt; "strawberry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</a:t>
            </a:r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endl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(color == "yellow")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{</a:t>
            </a:r>
            <a:endParaRPr lang="it-IT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"banana"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"bye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0355" y="1279559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включим скоби,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5103812" y="1783206"/>
            <a:ext cx="3552482" cy="1189629"/>
          </a:xfrm>
          <a:prstGeom prst="wedgeRoundRectCallout">
            <a:avLst>
              <a:gd name="adj1" fmla="val -60280"/>
              <a:gd name="adj2" fmla="val 43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accent6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21054-DD94-4F19-9E8F-AF09F260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3607960"/>
            <a:ext cx="3725710" cy="180774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1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59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Извежда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Greater number: </a:t>
            </a:r>
            <a:r>
              <a:rPr lang="en-US" sz="3399" dirty="0"/>
              <a:t>"</a:t>
            </a:r>
            <a:endParaRPr lang="bg-BG" sz="3399" dirty="0"/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978" y="5034809"/>
            <a:ext cx="444486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325" y="5429227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114" y="5357439"/>
            <a:ext cx="444486" cy="4932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8</a:t>
            </a:r>
            <a:endParaRPr lang="en-US" sz="31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426" y="5065576"/>
            <a:ext cx="444486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7</a:t>
            </a:r>
            <a:endParaRPr lang="bg-BG" sz="31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4774" y="5429226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563" y="5357438"/>
            <a:ext cx="444486" cy="4932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9495" y="2514840"/>
            <a:ext cx="3333347" cy="360953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0303" y="909657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2869" y="16094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5887" y="2131289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0411" y="4322337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2872" y="322998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5153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4689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3685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49459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>
                <a:solidFill>
                  <a:schemeClr val="bg1"/>
                </a:solidFill>
              </a:rPr>
              <a:t>четно</a:t>
            </a:r>
            <a:r>
              <a:rPr lang="bg-BG" sz="3399" dirty="0"/>
              <a:t> или </a:t>
            </a:r>
            <a:r>
              <a:rPr lang="bg-BG" sz="3399" b="1" dirty="0">
                <a:solidFill>
                  <a:schemeClr val="bg1"/>
                </a:solidFill>
              </a:rPr>
              <a:t>нечетно</a:t>
            </a:r>
            <a:endParaRPr lang="bg-BG" sz="3399" dirty="0">
              <a:solidFill>
                <a:schemeClr val="bg1"/>
              </a:solidFill>
            </a:endParaRPr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>
                <a:solidFill>
                  <a:schemeClr val="bg1"/>
                </a:solidFill>
              </a:rPr>
              <a:t>"</a:t>
            </a:r>
            <a:endParaRPr lang="bg-BG" sz="3399" dirty="0">
              <a:solidFill>
                <a:schemeClr val="bg1"/>
              </a:solidFill>
            </a:endParaRPr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530" y="4868625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6359" y="5015897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451" y="4868625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528" y="5812412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6359" y="5973203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448" y="5825931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7412" y="1574237"/>
            <a:ext cx="5334000" cy="408070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int num;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cin &gt;&gt; num;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if (num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en-US" sz="2700" dirty="0">
                <a:solidFill>
                  <a:schemeClr val="bg1"/>
                </a:solidFill>
              </a:rPr>
              <a:t>% </a:t>
            </a:r>
            <a:r>
              <a:rPr lang="en-US" sz="2700" dirty="0">
                <a:solidFill>
                  <a:schemeClr val="tx1"/>
                </a:solidFill>
              </a:rPr>
              <a:t>2</a:t>
            </a:r>
            <a:r>
              <a:rPr lang="en-US" sz="2700" dirty="0">
                <a:solidFill>
                  <a:schemeClr val="bg1"/>
                </a:solidFill>
              </a:rPr>
              <a:t> ==</a:t>
            </a:r>
            <a:r>
              <a:rPr lang="it-IT" sz="2700" dirty="0">
                <a:solidFill>
                  <a:schemeClr val="bg1"/>
                </a:solidFill>
              </a:rPr>
              <a:t> </a:t>
            </a:r>
            <a:r>
              <a:rPr lang="it-IT" sz="2700" dirty="0">
                <a:solidFill>
                  <a:schemeClr val="tx1"/>
                </a:solidFill>
              </a:rPr>
              <a:t>0)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cout &lt;&lt; "even" &lt;&lt; endl;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else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dirty="0">
                <a:solidFill>
                  <a:schemeClr val="tx1"/>
                </a:solidFill>
              </a:rPr>
              <a:t>  cout &lt;&lt; "odd" &lt;&lt; endl;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dirty="0">
                <a:solidFill>
                  <a:schemeClr val="tx1"/>
                </a:solidFill>
              </a:rPr>
              <a:t>}</a:t>
            </a:r>
            <a:endParaRPr lang="bg-BG" sz="27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597" y="1448316"/>
            <a:ext cx="3391632" cy="242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707"/>
            <a:ext cx="11815018" cy="5309492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779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0713" y="2529234"/>
            <a:ext cx="86083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ceil(23.45);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799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13" y="3861762"/>
            <a:ext cx="861336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floor(45.67);    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799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939" y="3968859"/>
            <a:ext cx="2031945" cy="18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713" y="5155185"/>
            <a:ext cx="861336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 поток при извеждане на                    </a:t>
            </a:r>
            <a:r>
              <a:rPr lang="en-GB" dirty="0"/>
              <a:t> </a:t>
            </a:r>
            <a:r>
              <a:rPr lang="bg-BG" dirty="0"/>
              <a:t>дробни числа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0388" y="6396422"/>
            <a:ext cx="428598" cy="308765"/>
          </a:xfrm>
          <a:prstGeom prst="rect">
            <a:avLst/>
          </a:prstGeom>
        </p:spPr>
        <p:txBody>
          <a:bodyPr vert="horz" lIns="35991" tIns="35991" rIns="35991" bIns="35991" rtlCol="0" anchor="ctr"/>
          <a:lstStyle>
            <a:defPPr>
              <a:defRPr lang="en-US"/>
            </a:defPPr>
            <a:lvl1pPr marL="0" algn="r" defTabSz="1218621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310" algn="l" defTabSz="1218621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21" algn="l" defTabSz="1218621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31" algn="l" defTabSz="1218621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42" algn="l" defTabSz="1218621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53" algn="l" defTabSz="1218621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63" algn="l" defTabSz="1218621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173" algn="l" defTabSz="1218621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484" algn="l" defTabSz="1218621" rtl="0" eaLnBrk="1" latinLnBrk="0" hangingPunct="1"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1" y="2514838"/>
            <a:ext cx="8684538" cy="524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6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10480" y="3063794"/>
            <a:ext cx="3656648" cy="914162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161" y="4128095"/>
            <a:ext cx="8684538" cy="5240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699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6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6088" y="4677335"/>
            <a:ext cx="3819199" cy="980949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934722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150ABE-CE99-4378-94B7-2ADAE240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3395472"/>
            <a:ext cx="3986616" cy="3139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050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432" y="1385625"/>
            <a:ext cx="2285404" cy="22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06E5B-F555-4025-BBAE-5903EA49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12" y="4120975"/>
            <a:ext cx="3352800" cy="2630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39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87A7-33BC-4652-8405-54CCE13559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683" y="1219200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95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/>
              <a:t> </a:t>
            </a:r>
            <a:r>
              <a:rPr lang="bg-BG" sz="3000" dirty="0"/>
              <a:t>може да е в серия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000" dirty="0"/>
              <a:t>При истинност на едно условие, </a:t>
            </a:r>
            <a:r>
              <a:rPr lang="bg-BG" sz="3000" b="1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649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8221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502210"/>
            <a:ext cx="6019800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  cout &lt;&lt; "Bigger than 4"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  cout &lt;&lt; "Bigger than 5" &lt;&lt; endl;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else </a:t>
            </a:r>
            <a:r>
              <a:rPr lang="en-US" sz="2400" b="1" noProof="1">
                <a:latin typeface="Consolas" pitchFamily="49" charset="0"/>
              </a:rPr>
              <a:t>if (a == 7)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400" b="1" noProof="1">
                <a:latin typeface="Consolas" pitchFamily="49" charset="0"/>
              </a:rPr>
              <a:t>  cout &lt;&lt; "Equal to 7" &lt;&lt; endl;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1563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303FA91-00F3-4991-B2F4-CC72411C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114" y="39624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C9EF-4125-4554-BBA3-D0B114A03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6AB2-7B88-48B0-BF2C-8EC0F93F6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Диапазон на използване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06" y="1400331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bg-BG" dirty="0"/>
              <a:t>Пример: Променливата </a:t>
            </a:r>
            <a:r>
              <a:rPr lang="en-US" b="1" dirty="0">
                <a:latin typeface="Consolas" panose="020B0609020204030204" pitchFamily="49" charset="0"/>
              </a:rPr>
              <a:t>salary</a:t>
            </a:r>
            <a:r>
              <a:rPr lang="en-US" dirty="0"/>
              <a:t> </a:t>
            </a:r>
            <a:r>
              <a:rPr lang="bg-BG" dirty="0"/>
              <a:t>съществува само в блока </a:t>
            </a:r>
            <a:br>
              <a:rPr lang="bg-BG" dirty="0"/>
            </a:br>
            <a:r>
              <a:rPr lang="bg-BG" dirty="0"/>
              <a:t>от код на </a:t>
            </a: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/>
              <a:t>-</a:t>
            </a:r>
            <a:r>
              <a:rPr lang="bg-BG" dirty="0"/>
              <a:t>конструкцията </a:t>
            </a:r>
            <a:endParaRPr lang="en-GB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3812" y="3105742"/>
            <a:ext cx="9601200" cy="3203542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bg-BG" sz="2400" dirty="0">
                <a:solidFill>
                  <a:schemeClr val="tx1"/>
                </a:solidFill>
              </a:rPr>
              <a:t>tring currentDay = </a:t>
            </a:r>
            <a:r>
              <a:rPr lang="en-US" sz="2400" dirty="0">
                <a:solidFill>
                  <a:schemeClr val="tx1"/>
                </a:solidFill>
              </a:rPr>
              <a:t>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bg-BG" sz="2400" dirty="0">
                <a:solidFill>
                  <a:schemeClr val="tx1"/>
                </a:solidFill>
              </a:rPr>
              <a:t>cur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bg-BG" sz="2400" dirty="0">
                <a:solidFill>
                  <a:schemeClr val="tx1"/>
                </a:solidFill>
              </a:rPr>
              <a:t>entDay</a:t>
            </a:r>
            <a:r>
              <a:rPr lang="en-US" sz="2400" dirty="0">
                <a:solidFill>
                  <a:schemeClr val="tx1"/>
                </a:solidFill>
              </a:rPr>
              <a:t> ==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"Monday")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    </a:t>
            </a:r>
            <a:r>
              <a:rPr lang="en-US" sz="2400" dirty="0">
                <a:solidFill>
                  <a:schemeClr val="tx1"/>
                </a:solidFill>
              </a:rPr>
              <a:t>double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cin &gt;&gt; </a:t>
            </a:r>
            <a:r>
              <a:rPr lang="en-US" sz="2400" dirty="0">
                <a:solidFill>
                  <a:schemeClr val="bg1"/>
                </a:solidFill>
              </a:rPr>
              <a:t>salary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cout &lt;&lt; </a:t>
            </a:r>
            <a:r>
              <a:rPr lang="en-US" sz="2400" dirty="0">
                <a:solidFill>
                  <a:schemeClr val="bg1"/>
                </a:solidFill>
              </a:rPr>
              <a:t>salary </a:t>
            </a:r>
            <a:r>
              <a:rPr lang="en-US" sz="2400" dirty="0">
                <a:solidFill>
                  <a:schemeClr val="tx1"/>
                </a:solidFill>
              </a:rPr>
              <a:t>&lt;&lt; endl;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408612" y="5714524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Прочита </a:t>
            </a:r>
            <a:r>
              <a:rPr lang="bg-BG" sz="3399" b="1" dirty="0">
                <a:solidFill>
                  <a:schemeClr val="bg1"/>
                </a:solidFill>
              </a:rPr>
              <a:t>вид</a:t>
            </a:r>
            <a:r>
              <a:rPr lang="bg-BG" sz="3399" dirty="0"/>
              <a:t> на </a:t>
            </a:r>
            <a:r>
              <a:rPr lang="bg-BG" sz="3399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399" dirty="0"/>
            </a:br>
            <a:r>
              <a:rPr lang="en-US" sz="3399" dirty="0"/>
              <a:t>("</a:t>
            </a:r>
            <a:r>
              <a:rPr lang="en-US" sz="3199" b="1" dirty="0">
                <a:latin typeface="Consolas" panose="020B0609020204030204" pitchFamily="49" charset="0"/>
              </a:rPr>
              <a:t>square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rectangle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circle</a:t>
            </a:r>
            <a:r>
              <a:rPr lang="en-US" sz="3399" dirty="0"/>
              <a:t>" </a:t>
            </a:r>
            <a:r>
              <a:rPr lang="bg-BG" sz="3399" dirty="0"/>
              <a:t>или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triangle</a:t>
            </a:r>
            <a:r>
              <a:rPr lang="en-US" sz="3399" dirty="0"/>
              <a:t>")</a:t>
            </a:r>
            <a:endParaRPr lang="bg-BG" sz="3399" dirty="0"/>
          </a:p>
          <a:p>
            <a:pPr lvl="1"/>
            <a:r>
              <a:rPr lang="bg-BG" sz="3399" dirty="0"/>
              <a:t>Пресмята </a:t>
            </a:r>
            <a:r>
              <a:rPr lang="bg-BG" sz="3399" b="1" dirty="0">
                <a:solidFill>
                  <a:schemeClr val="bg1"/>
                </a:solidFill>
              </a:rPr>
              <a:t>лицето</a:t>
            </a:r>
            <a:r>
              <a:rPr lang="bg-BG" sz="3399" dirty="0"/>
              <a:t> спрямо вида на фигурата</a:t>
            </a:r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85" y="3988494"/>
            <a:ext cx="203481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2831" y="4351152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639" y="4203880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86" y="5148558"/>
            <a:ext cx="2034815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2831" y="5726604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639" y="5579332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7712" y="1371600"/>
            <a:ext cx="8153400" cy="464360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if</a:t>
            </a:r>
            <a:r>
              <a:rPr lang="it-IT" sz="2600" dirty="0">
                <a:solidFill>
                  <a:schemeClr val="tx1"/>
                </a:solidFill>
              </a:rPr>
              <a:t> (figureName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>
                <a:solidFill>
                  <a:schemeClr val="tx1"/>
                </a:solidFill>
              </a:rPr>
              <a:t>"square"){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>
                <a:solidFill>
                  <a:schemeClr val="tx1"/>
                </a:solidFill>
              </a:rPr>
              <a:t>double squareSide;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cin &gt;&gt; squareSide;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cout &lt;&lt; squareSide * squareSide &lt;&lt; endl;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>
                <a:solidFill>
                  <a:schemeClr val="tx1"/>
                </a:solidFill>
              </a:rPr>
              <a:t>(figureName </a:t>
            </a:r>
            <a:r>
              <a:rPr lang="it-IT" sz="2600" dirty="0">
                <a:solidFill>
                  <a:schemeClr val="bg1"/>
                </a:solidFill>
              </a:rPr>
              <a:t>==</a:t>
            </a:r>
            <a:r>
              <a:rPr lang="it-IT" sz="2600" dirty="0">
                <a:solidFill>
                  <a:schemeClr val="tx1"/>
                </a:solidFill>
              </a:rPr>
              <a:t> "rectangle"){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double sideA, sideB;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cin &gt;&gt; sideA &gt;&gt; sideB;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  cout &lt;&lt; sideA * sideB &lt;&lt; endl;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  <a:r>
              <a:rPr lang="it-IT" sz="2600" dirty="0">
                <a:solidFill>
                  <a:schemeClr val="bg1"/>
                </a:solidFill>
              </a:rPr>
              <a:t>else if </a:t>
            </a:r>
            <a:r>
              <a:rPr lang="it-IT" sz="2600" dirty="0">
                <a:solidFill>
                  <a:schemeClr val="tx1"/>
                </a:solidFill>
              </a:rPr>
              <a:t>(...){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rgbClr val="FF0000"/>
                </a:solidFill>
              </a:rPr>
              <a:t>  </a:t>
            </a:r>
            <a:r>
              <a:rPr lang="it-IT" sz="2600" dirty="0">
                <a:solidFill>
                  <a:schemeClr val="accent2"/>
                </a:solidFill>
              </a:rPr>
              <a:t>//TODO: </a:t>
            </a:r>
            <a:r>
              <a:rPr lang="en-US" sz="2600" dirty="0">
                <a:solidFill>
                  <a:schemeClr val="accent2"/>
                </a:solidFill>
              </a:rPr>
              <a:t>Add more conditional statements</a:t>
            </a:r>
            <a:endParaRPr lang="it-IT" sz="2600" dirty="0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48" y="1402655"/>
            <a:ext cx="8630747" cy="529895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81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1" y="1624965"/>
            <a:ext cx="7824678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599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599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dirty="0">
                <a:solidFill>
                  <a:schemeClr val="bg2"/>
                </a:solidFill>
              </a:rPr>
              <a:t>и </a:t>
            </a:r>
            <a:r>
              <a:rPr lang="en-US" sz="3399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399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399" dirty="0">
                <a:solidFill>
                  <a:schemeClr val="bg2"/>
                </a:solidFill>
              </a:rPr>
              <a:t>Закръгляне и форматиране</a:t>
            </a:r>
            <a:endParaRPr lang="en-US" sz="3399" dirty="0">
              <a:solidFill>
                <a:schemeClr val="bg2"/>
              </a:solidFill>
            </a:endParaRPr>
          </a:p>
          <a:p>
            <a:pPr latinLnBrk="0"/>
            <a:r>
              <a:rPr lang="bg-BG" sz="3399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399" dirty="0">
              <a:solidFill>
                <a:schemeClr val="bg2"/>
              </a:solidFill>
            </a:endParaRPr>
          </a:p>
          <a:p>
            <a:pPr latinLnBrk="0"/>
            <a:r>
              <a:rPr lang="bg-BG" sz="3599" dirty="0">
                <a:solidFill>
                  <a:schemeClr val="bg2"/>
                </a:solidFill>
              </a:rPr>
              <a:t>Дебъгване</a:t>
            </a:r>
            <a:endParaRPr lang="en-US" sz="3599" dirty="0">
              <a:solidFill>
                <a:schemeClr val="bg2"/>
              </a:solidFill>
            </a:endParaRPr>
          </a:p>
          <a:p>
            <a:pPr latinLnBrk="0"/>
            <a:r>
              <a:rPr lang="bg-BG" sz="3599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77000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86" y="1219777"/>
            <a:ext cx="11804946" cy="5184275"/>
          </a:xfrm>
        </p:spPr>
        <p:txBody>
          <a:bodyPr>
            <a:normAutofit/>
          </a:bodyPr>
          <a:lstStyle/>
          <a:p>
            <a:pPr marL="514196" indent="-514196">
              <a:buFont typeface="+mj-lt"/>
              <a:buAutoNum type="arabicPeriod"/>
            </a:pPr>
            <a:r>
              <a:rPr lang="en-US" sz="3599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523" y="4356030"/>
            <a:ext cx="3164592" cy="11262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9500" y="2591020"/>
            <a:ext cx="2738489" cy="2113382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999" b="1" dirty="0">
                  <a:solidFill>
                    <a:schemeClr val="bg2"/>
                  </a:solidFill>
                </a:rPr>
                <a:t>char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80" y="2670887"/>
            <a:ext cx="2672654" cy="2068215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999" b="1" dirty="0">
                  <a:solidFill>
                    <a:schemeClr val="bg2"/>
                  </a:solidFill>
                </a:rPr>
                <a:t>int</a:t>
              </a:r>
              <a:endParaRPr lang="en-US" sz="1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564" y="4539312"/>
            <a:ext cx="3195707" cy="117236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4060" y="1269563"/>
            <a:ext cx="3958969" cy="5869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7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212" y="4114800"/>
            <a:ext cx="4791405" cy="167640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786" y="1219777"/>
            <a:ext cx="11804946" cy="5184275"/>
          </a:xfrm>
        </p:spPr>
        <p:txBody>
          <a:bodyPr>
            <a:normAutofit/>
          </a:bodyPr>
          <a:lstStyle/>
          <a:p>
            <a:pPr marL="514196" indent="-514196">
              <a:buFont typeface="+mj-lt"/>
              <a:buAutoNum type="arabicPeriod" startAt="2"/>
            </a:pPr>
            <a:r>
              <a:rPr lang="en-US" sz="3599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3223" y="1269563"/>
            <a:ext cx="3669876" cy="58696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523" y="4356029"/>
            <a:ext cx="3164592" cy="1126233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89500" y="2591019"/>
            <a:ext cx="2738489" cy="2113382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999" b="1" dirty="0">
                  <a:solidFill>
                    <a:schemeClr val="bg2"/>
                  </a:solidFill>
                </a:rPr>
                <a:t>int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39180" y="2670887"/>
            <a:ext cx="2672654" cy="2068215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999" b="1" dirty="0">
                  <a:solidFill>
                    <a:schemeClr val="bg2"/>
                  </a:solidFill>
                </a:rPr>
                <a:t>string</a:t>
              </a:r>
              <a:endParaRPr lang="en-US" sz="1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6564" y="4539313"/>
            <a:ext cx="3195707" cy="1172363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3. </a:t>
            </a:r>
            <a:r>
              <a:rPr lang="en-US" sz="3599" dirty="0" err="1"/>
              <a:t>Какво</a:t>
            </a:r>
            <a:r>
              <a:rPr lang="en-US" sz="3599" dirty="0"/>
              <a:t> ще се отпечата на конзолата, </a:t>
            </a:r>
            <a:r>
              <a:rPr lang="en-US" sz="3599" dirty="0" err="1"/>
              <a:t>ако</a:t>
            </a:r>
            <a:r>
              <a:rPr lang="en-US" sz="3599" dirty="0"/>
              <a:t> </a:t>
            </a:r>
            <a:r>
              <a:rPr lang="en-US" sz="3599" dirty="0" err="1"/>
              <a:t>изпълним</a:t>
            </a:r>
            <a:endParaRPr lang="bg-BG" sz="3599" dirty="0"/>
          </a:p>
          <a:p>
            <a:r>
              <a:rPr lang="bg-BG" sz="3599" dirty="0"/>
              <a:t>     с</a:t>
            </a:r>
            <a:r>
              <a:rPr lang="en-US" sz="3599" dirty="0" err="1"/>
              <a:t>ледната</a:t>
            </a:r>
            <a:r>
              <a:rPr lang="bg-BG" sz="3599" dirty="0"/>
              <a:t> </a:t>
            </a:r>
            <a:r>
              <a:rPr lang="en-US" sz="3599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39271" y="1970810"/>
            <a:ext cx="4951710" cy="586968"/>
          </a:xfrm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&lt;&lt; 10 % 3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5535" y="3348146"/>
            <a:ext cx="2618607" cy="1475858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999" dirty="0"/>
                <a:t>10</a:t>
              </a:r>
              <a:endParaRPr lang="en-US" sz="3999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7272" y="2744800"/>
            <a:ext cx="2386033" cy="1971290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399" b="1" dirty="0">
                  <a:solidFill>
                    <a:schemeClr val="bg2"/>
                  </a:solidFill>
                </a:rPr>
                <a:t>1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5759" y="4858418"/>
            <a:ext cx="2618608" cy="138023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999" dirty="0"/>
                <a:t>3</a:t>
              </a:r>
              <a:endParaRPr lang="en-US" sz="3999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1678" y="4679721"/>
            <a:ext cx="2310719" cy="1822097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399" b="1" dirty="0">
                  <a:solidFill>
                    <a:schemeClr val="bg2"/>
                  </a:solidFill>
                </a:rPr>
                <a:t>0</a:t>
              </a:r>
              <a:endParaRPr lang="en-US" sz="1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12" y="1190818"/>
            <a:ext cx="11804946" cy="5184275"/>
          </a:xfrm>
        </p:spPr>
        <p:txBody>
          <a:bodyPr>
            <a:normAutofit/>
          </a:bodyPr>
          <a:lstStyle/>
          <a:p>
            <a:pPr marL="514196" indent="-514196">
              <a:buFont typeface="+mj-lt"/>
              <a:buAutoNum type="arabicPeriod" startAt="5"/>
            </a:pPr>
            <a:r>
              <a:rPr lang="en-US" sz="3599" dirty="0"/>
              <a:t>Каква стойност държи променливата </a:t>
            </a:r>
            <a:r>
              <a:rPr lang="en-US" sz="3399" b="1" dirty="0">
                <a:latin typeface="Consolas" pitchFamily="49" charset="0"/>
              </a:rPr>
              <a:t>result</a:t>
            </a:r>
            <a:r>
              <a:rPr lang="en-US" sz="3599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783" y="2786247"/>
            <a:ext cx="4084502" cy="163249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int a = 5;</a:t>
            </a:r>
          </a:p>
          <a:p>
            <a:r>
              <a:rPr lang="en-US" dirty="0"/>
              <a:t>int b = 2;</a:t>
            </a:r>
          </a:p>
          <a:p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0721" y="3800148"/>
            <a:ext cx="2459852" cy="126665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199" dirty="0"/>
                <a:t>1</a:t>
              </a:r>
              <a:endParaRPr lang="en-US" sz="3999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6214" y="4190660"/>
            <a:ext cx="2259405" cy="1752287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2.0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5865" y="2735762"/>
            <a:ext cx="2541474" cy="1216317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599" dirty="0"/>
                <a:t>2.5</a:t>
              </a:r>
              <a:endParaRPr lang="en-US" sz="39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2698" y="2071053"/>
            <a:ext cx="2619547" cy="126665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199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2474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2757813"/>
              </p:ext>
            </p:extLst>
          </p:nvPr>
        </p:nvGraphicFramePr>
        <p:xfrm>
          <a:off x="2274183" y="1143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1687</Words>
  <Application>Microsoft Office PowerPoint</Application>
  <PresentationFormat>Custom</PresentationFormat>
  <Paragraphs>376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(Body)</vt:lpstr>
      <vt:lpstr>Consolas</vt:lpstr>
      <vt:lpstr>Wingdings</vt:lpstr>
      <vt:lpstr>Wingdings 2</vt:lpstr>
      <vt:lpstr>SoftUni3_1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Блок от код (1)</vt:lpstr>
      <vt:lpstr>Блок от код (2)</vt:lpstr>
      <vt:lpstr>По-голямото число - условие</vt:lpstr>
      <vt:lpstr>PowerPoint Presentation</vt:lpstr>
      <vt:lpstr>Четно или нечетно число - условие</vt:lpstr>
      <vt:lpstr>Четно или нечетно – решение</vt:lpstr>
      <vt:lpstr>Закръгляне и Форматиране</vt:lpstr>
      <vt:lpstr>Работа с числа</vt:lpstr>
      <vt:lpstr>Форматиране на изхода</vt:lpstr>
      <vt:lpstr>PowerPoint Presentation</vt:lpstr>
      <vt:lpstr>Дебъгване</vt:lpstr>
      <vt:lpstr>Дебъгване във Visual Studio</vt:lpstr>
      <vt:lpstr>PowerPoint Presentation</vt:lpstr>
      <vt:lpstr>Серия от проверки</vt:lpstr>
      <vt:lpstr>Серия от проверки - пример</vt:lpstr>
      <vt:lpstr>PowerPoint Presentation</vt:lpstr>
      <vt:lpstr>Живот на променлива</vt:lpstr>
      <vt:lpstr>Лица на фигури - условие</vt:lpstr>
      <vt:lpstr>Лица на фигури – решение</vt:lpstr>
      <vt:lpstr>Какво научихме днес?</vt:lpstr>
      <vt:lpstr>PowerPoint Presentation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2022-01-15T14:51:48Z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