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7"/>
  </p:notesMasterIdLst>
  <p:handoutMasterIdLst>
    <p:handoutMasterId r:id="rId48"/>
  </p:handoutMasterIdLst>
  <p:sldIdLst>
    <p:sldId id="274" r:id="rId3"/>
    <p:sldId id="581" r:id="rId4"/>
    <p:sldId id="522" r:id="rId5"/>
    <p:sldId id="523" r:id="rId6"/>
    <p:sldId id="534" r:id="rId7"/>
    <p:sldId id="525" r:id="rId8"/>
    <p:sldId id="526" r:id="rId9"/>
    <p:sldId id="599" r:id="rId10"/>
    <p:sldId id="533" r:id="rId11"/>
    <p:sldId id="470" r:id="rId12"/>
    <p:sldId id="586" r:id="rId13"/>
    <p:sldId id="449" r:id="rId14"/>
    <p:sldId id="476" r:id="rId15"/>
    <p:sldId id="611" r:id="rId16"/>
    <p:sldId id="612" r:id="rId17"/>
    <p:sldId id="473" r:id="rId18"/>
    <p:sldId id="587" r:id="rId19"/>
    <p:sldId id="588" r:id="rId20"/>
    <p:sldId id="589" r:id="rId21"/>
    <p:sldId id="590" r:id="rId22"/>
    <p:sldId id="494" r:id="rId23"/>
    <p:sldId id="495" r:id="rId24"/>
    <p:sldId id="600" r:id="rId25"/>
    <p:sldId id="592" r:id="rId26"/>
    <p:sldId id="601" r:id="rId27"/>
    <p:sldId id="479" r:id="rId28"/>
    <p:sldId id="608" r:id="rId29"/>
    <p:sldId id="609" r:id="rId30"/>
    <p:sldId id="610" r:id="rId31"/>
    <p:sldId id="583" r:id="rId32"/>
    <p:sldId id="584" r:id="rId33"/>
    <p:sldId id="585" r:id="rId34"/>
    <p:sldId id="496" r:id="rId35"/>
    <p:sldId id="602" r:id="rId36"/>
    <p:sldId id="485" r:id="rId37"/>
    <p:sldId id="464" r:id="rId38"/>
    <p:sldId id="465" r:id="rId39"/>
    <p:sldId id="497" r:id="rId40"/>
    <p:sldId id="604" r:id="rId41"/>
    <p:sldId id="499" r:id="rId42"/>
    <p:sldId id="577" r:id="rId43"/>
    <p:sldId id="504" r:id="rId44"/>
    <p:sldId id="505" r:id="rId45"/>
    <p:sldId id="5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242DFE38-120F-4AEF-8518-065E82FEBCF6}">
          <p14:sldIdLst>
            <p14:sldId id="274"/>
            <p14:sldId id="581"/>
          </p14:sldIdLst>
        </p14:section>
        <p14:section name="Преговор" id="{21597AE5-FF24-4675-8352-AA5AEDA0E43A}">
          <p14:sldIdLst>
            <p14:sldId id="522"/>
            <p14:sldId id="523"/>
            <p14:sldId id="534"/>
            <p14:sldId id="525"/>
            <p14:sldId id="526"/>
            <p14:sldId id="599"/>
            <p14:sldId id="533"/>
          </p14:sldIdLst>
        </p14:section>
        <p14:section name="Логически изрази и проверки" id="{23530654-1E7D-4CBF-8A9A-A1611097E9D2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Прости проверки" id="{74B4EC90-9717-40F6-86E9-1D5A5FC4BE7B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Закръгляне и форматиране" id="{DE113536-4AC9-4F96-913C-B63C4BD37801}">
          <p14:sldIdLst>
            <p14:sldId id="608"/>
            <p14:sldId id="609"/>
            <p14:sldId id="610"/>
          </p14:sldIdLst>
        </p14:section>
        <p14:section name="Дебъгване" id="{A1A28EE1-CDB7-49A4-9EEF-BCB37DBAF363}">
          <p14:sldIdLst>
            <p14:sldId id="583"/>
            <p14:sldId id="584"/>
            <p14:sldId id="585"/>
          </p14:sldIdLst>
        </p14:section>
        <p14:section name="Серии от проверки" id="{5C2E0A30-61FC-4EE7-AE08-1209F040A70E}">
          <p14:sldIdLst>
            <p14:sldId id="496"/>
            <p14:sldId id="602"/>
            <p14:sldId id="485"/>
          </p14:sldIdLst>
        </p14:section>
        <p14:section name="Живот на променлива" id="{2610CE0B-869D-4994-A826-F1814F003040}">
          <p14:sldIdLst>
            <p14:sldId id="464"/>
            <p14:sldId id="465"/>
          </p14:sldIdLst>
        </p14:section>
        <p14:section name="Условни конструкции" id="{7626F2E5-8ADE-4F0D-8593-5BF6146F480B}">
          <p14:sldIdLst>
            <p14:sldId id="497"/>
            <p14:sldId id="604"/>
            <p14:sldId id="499"/>
          </p14:sldIdLst>
        </p14:section>
        <p14:section name="Задачи" id="{97C3A91A-4AA1-4AA4-A3D9-AE5935732C69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1116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9E416-005A-4A72-AD02-DFD7AAD2EF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105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400D7B8-D147-41DB-B65F-0ADECDC478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07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183FD9-13A8-447F-AA29-B35DD35C51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2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D7FDA5-7C9D-4107-AC4D-C6D7A0D4B5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668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6760B8-CD75-4EF1-B0AB-1F5DFADEAE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1755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A0859BA-1C12-431D-882E-435B1C1EA2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7822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12837C-7828-4120-8EEE-7481F46804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4529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ABEAD5-46E0-46E0-99F6-C18EE20E8F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745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25533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Логически изрази и проверки. Условна конструкция</a:t>
            </a:r>
            <a:endParaRPr lang="en-US" sz="3600" dirty="0"/>
          </a:p>
          <a:p>
            <a:r>
              <a:rPr lang="en-US" sz="3600" dirty="0"/>
              <a:t>i</a:t>
            </a:r>
            <a:r>
              <a:rPr lang="ru-RU" sz="3600" dirty="0"/>
              <a:t>f-else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Логически изрази и проверки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662C2A8-A291-41AB-8A23-05B4C05608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25177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5951625D-0AAD-46C9-BF2F-CB59F71E89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7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или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7000" y="2559046"/>
            <a:ext cx="5034001" cy="40037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a = 5;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b = 10;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Console.WriteLine(b == 2 * a);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стойности</a:t>
            </a:r>
            <a:r>
              <a:rPr lang="en-US" dirty="0"/>
              <a:t>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85112" y="3601054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85112" y="4092231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85112" y="5074585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85112" y="4583408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85112" y="5565762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85112" y="6056941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619E78B-90B7-4101-B01C-8129900C8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0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оператор за равенство (</a:t>
            </a:r>
            <a:r>
              <a:rPr lang="en-US" sz="3600" b="1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8"/>
            <a:ext cx="6939293" cy="1947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string a = </a:t>
            </a:r>
            <a:r>
              <a:rPr lang="en-US" sz="28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string b = </a:t>
            </a:r>
            <a:r>
              <a:rPr lang="en-US" sz="28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Console.WriteLine(a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en-US" sz="2800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161969"/>
            <a:ext cx="6939293" cy="1921653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a = "Examplе";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b = a;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Console.WriteLine(a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en-US" sz="2800" dirty="0"/>
              <a:t> b);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стойности</a:t>
            </a:r>
            <a:r>
              <a:rPr lang="en-US" dirty="0"/>
              <a:t> 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8507" y="3439611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6001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817" y="4464000"/>
            <a:ext cx="3058183" cy="1055608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FD31C79-6627-472C-98A6-6764966A8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1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</a:t>
            </a:r>
            <a:r>
              <a:rPr lang="en-US" dirty="0"/>
              <a:t> – </a:t>
            </a:r>
            <a:r>
              <a:rPr lang="bg-BG" dirty="0"/>
              <a:t>ключова дума, с която се инициализира булева променлива 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2248" y="3429000"/>
            <a:ext cx="4207503" cy="649766"/>
          </a:xfrm>
        </p:spPr>
        <p:txBody>
          <a:bodyPr/>
          <a:lstStyle/>
          <a:p>
            <a:r>
              <a:rPr lang="en-US" sz="2800" dirty="0"/>
              <a:t>bool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577901" y="5499000"/>
            <a:ext cx="5036195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1000" y="1874371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5;</a:t>
            </a:r>
            <a:endParaRPr lang="bg-BG" sz="2800" dirty="0"/>
          </a:p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Console.WriteLine(isPositive);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1000" y="4104000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-5;</a:t>
            </a:r>
            <a:endParaRPr lang="bg-BG" sz="2800" dirty="0"/>
          </a:p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Console.WriteLine(isPositive);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9C3E97A-6144-4787-A63E-49C431CD6CA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1459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200"/>
              </a:spcBef>
              <a:spcAft>
                <a:spcPts val="102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6003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000" y="2338814"/>
            <a:ext cx="2432484" cy="1055608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800" y="3328814"/>
            <a:ext cx="3952200" cy="1055608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B570B28-B174-4B20-BF44-82D9A70000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709059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/>
              <a:t> оценка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200" dirty="0"/>
              <a:t>, ако оценката е по</a:t>
            </a:r>
            <a:r>
              <a:rPr lang="en-US" sz="3200" dirty="0"/>
              <a:t>-</a:t>
            </a:r>
            <a:r>
              <a:rPr lang="bg-BG" sz="3200" dirty="0"/>
              <a:t>голяма или равна на 5</a:t>
            </a:r>
            <a:r>
              <a:rPr lang="en-US" sz="3200" dirty="0"/>
              <a:t>.</a:t>
            </a:r>
            <a:r>
              <a:rPr lang="bg-BG" sz="3200" dirty="0"/>
              <a:t>50</a:t>
            </a:r>
            <a:endParaRPr lang="en-US" sz="3200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D05B1EE-98E3-4F3A-B6EF-1442C8E16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85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287" y="1653964"/>
            <a:ext cx="6772" cy="521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5.50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6000" y="3249000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6939" y="4194338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4951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734000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10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428" y="4338829"/>
            <a:ext cx="104941" cy="400110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DC26ED4-4303-4B69-8DCE-4BE3BA2B93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E6C6140-EA44-40F3-A575-8282BB9EC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изрази и проверки</a:t>
            </a:r>
          </a:p>
          <a:p>
            <a:pPr marL="817563" lvl="1" indent="-514350"/>
            <a:r>
              <a:rPr lang="bg-BG" sz="3200" dirty="0"/>
              <a:t>Оператори за сравнение</a:t>
            </a:r>
            <a:endParaRPr lang="en-US" sz="3200" dirty="0"/>
          </a:p>
          <a:p>
            <a:pPr marL="514350" indent="-514350"/>
            <a:r>
              <a:rPr lang="bg-BG" sz="3200" dirty="0"/>
              <a:t>Условни</a:t>
            </a:r>
            <a:r>
              <a:rPr lang="en-US" sz="3200" dirty="0"/>
              <a:t> </a:t>
            </a:r>
            <a:r>
              <a:rPr lang="bg-BG" sz="3200" dirty="0"/>
              <a:t>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Закръгляне и форматиране</a:t>
            </a:r>
            <a:endParaRPr lang="en-US" sz="3200" dirty="0"/>
          </a:p>
          <a:p>
            <a:pPr marL="514350" indent="-514350"/>
            <a:r>
              <a:rPr lang="bg-BG" sz="3200" dirty="0"/>
              <a:t>Дебъгване</a:t>
            </a:r>
            <a:endParaRPr lang="en-US" sz="3200" dirty="0"/>
          </a:p>
          <a:p>
            <a:pPr marL="514350" indent="-514350"/>
            <a:r>
              <a:rPr lang="bg-BG" sz="3200" dirty="0"/>
              <a:t>Серия от проверки</a:t>
            </a:r>
            <a:endParaRPr lang="bg-BG" sz="3200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sz="3200" dirty="0"/>
              <a:t>Живот на променлива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269828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</a:t>
            </a:r>
            <a:r>
              <a:rPr lang="en-US" sz="3400" dirty="0"/>
              <a:t> </a:t>
            </a:r>
            <a:r>
              <a:rPr lang="bg-BG" sz="3400" dirty="0"/>
              <a:t>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 – </a:t>
            </a:r>
            <a:r>
              <a:rPr lang="en-US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529000"/>
            <a:ext cx="5535000" cy="3982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1000" y="4551666"/>
            <a:ext cx="3342558" cy="1532334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245574-3264-4AE3-98F3-B7A457ECD7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98" y="2012747"/>
            <a:ext cx="6004327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 == </a:t>
            </a:r>
            <a:r>
              <a:rPr lang="it-IT" sz="2400" b="1" noProof="1">
                <a:latin typeface="Consolas" pitchFamily="49" charset="0"/>
              </a:rPr>
              <a:t>"red")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Console.WriteLine("</a:t>
            </a:r>
            <a:r>
              <a:rPr lang="en-US" sz="2400" b="1" noProof="1">
                <a:latin typeface="Consolas" pitchFamily="49" charset="0"/>
              </a:rPr>
              <a:t>tomato</a:t>
            </a:r>
            <a:r>
              <a:rPr lang="it-IT" sz="2400" b="1" noProof="1">
                <a:latin typeface="Consolas" pitchFamily="49" charset="0"/>
              </a:rPr>
              <a:t>");</a:t>
            </a:r>
            <a:endParaRPr lang="bg-BG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4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  <a:endParaRPr lang="it-IT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 Console.WriteLine("banana");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1000" y="2709000"/>
            <a:ext cx="2970000" cy="1532334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04670-07F8-466A-909B-159C74A08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56" r="1"/>
          <a:stretch/>
        </p:blipFill>
        <p:spPr>
          <a:xfrm>
            <a:off x="6726000" y="4948840"/>
            <a:ext cx="5014600" cy="158115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26F9647B-937A-4576-AA60-15682AC44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61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Ако </a:t>
            </a:r>
            <a:r>
              <a:rPr lang="bg-BG" sz="3600" b="1" dirty="0">
                <a:solidFill>
                  <a:schemeClr val="bg1"/>
                </a:solidFill>
              </a:rPr>
              <a:t>махнем скобите</a:t>
            </a:r>
            <a:r>
              <a:rPr lang="bg-BG" sz="3600" dirty="0"/>
              <a:t>, се изпълнява съответния блок</a:t>
            </a:r>
            <a:endParaRPr lang="en-US" sz="36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2210173"/>
            <a:ext cx="5619053" cy="2733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string </a:t>
            </a:r>
            <a:r>
              <a:rPr lang="en-US" sz="2600" b="1" noProof="1">
                <a:latin typeface="Consolas" pitchFamily="49" charset="0"/>
              </a:rPr>
              <a:t>color</a:t>
            </a:r>
            <a:r>
              <a:rPr lang="it-IT" sz="2600" b="1" noProof="1">
                <a:latin typeface="Consolas" pitchFamily="49" charset="0"/>
              </a:rPr>
              <a:t> = "</a:t>
            </a:r>
            <a:r>
              <a:rPr lang="en-US" sz="2600" b="1" noProof="1">
                <a:latin typeface="Consolas" pitchFamily="49" charset="0"/>
              </a:rPr>
              <a:t>red</a:t>
            </a:r>
            <a:r>
              <a:rPr lang="it-IT" sz="26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(</a:t>
            </a:r>
            <a:r>
              <a:rPr lang="en-US" sz="2600" b="1" noProof="1">
                <a:latin typeface="Consolas" pitchFamily="49" charset="0"/>
              </a:rPr>
              <a:t>color == </a:t>
            </a:r>
            <a:r>
              <a:rPr lang="it-IT" sz="2600" b="1" noProof="1"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</a:t>
            </a:r>
            <a:endParaRPr lang="it-IT" sz="26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6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Console.WriteLine</a:t>
            </a:r>
            <a:r>
              <a:rPr lang="en-US" sz="2600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214" y="5163392"/>
            <a:ext cx="4751786" cy="1055608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– не е част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конструкцията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3D1C4-3A5A-49D3-ACA7-B8A0F7E0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732" y="2263248"/>
            <a:ext cx="4948470" cy="1390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ECF0BBE0-F102-4143-B878-BB6426151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100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цели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числа</a:t>
            </a:r>
          </a:p>
          <a:p>
            <a:pPr lvl="1"/>
            <a:r>
              <a:rPr lang="bg-BG" sz="3400" dirty="0"/>
              <a:t>Отпечатва 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" y="4194002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1216994" y="4588523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994" y="4504181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en-US" sz="34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831" y="4194000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4886398" y="4588522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98" y="4504180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3021358"/>
            <a:ext cx="3334215" cy="361047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18900C6B-D32D-4DFD-AFCB-6FD8D17E7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39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3291329-E6A0-4909-A26A-E6EF0B460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0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/>
              <a:t>четно</a:t>
            </a:r>
            <a:r>
              <a:rPr lang="bg-BG" sz="3400" dirty="0"/>
              <a:t> или </a:t>
            </a:r>
            <a:r>
              <a:rPr lang="bg-BG" sz="3400" b="1" dirty="0"/>
              <a:t>нечетно</a:t>
            </a:r>
            <a:endParaRPr lang="bg-BG" sz="3400" dirty="0"/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968B6B-692D-4A96-9637-1D2F37089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3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717906"/>
            <a:ext cx="8145000" cy="4096094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)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Console.WriteLine("even");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Console.WriteLine("odd");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Четно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нечетно</a:t>
            </a:r>
            <a:r>
              <a:rPr lang="en-US" dirty="0"/>
              <a:t> –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5BA7FA-E339-4F9C-9E43-34D5ECB48C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81CE17-CF70-4191-A580-050FC2C64C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</p:spTree>
    <p:extLst>
      <p:ext uri="{BB962C8B-B14F-4D97-AF65-F5344CB8AC3E}">
        <p14:creationId xmlns:p14="http://schemas.microsoft.com/office/powerpoint/2010/main" val="9791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615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819105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470400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872" y="5184000"/>
            <a:ext cx="76200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133AAB8-2DAB-4008-8637-B0A082851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2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22" y="3165962"/>
            <a:ext cx="1011939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000" y="3819733"/>
            <a:ext cx="4365000" cy="870141"/>
          </a:xfrm>
          <a:custGeom>
            <a:avLst/>
            <a:gdLst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613393 w 3680359"/>
              <a:gd name="connsiteY3" fmla="*/ 0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-642996 w 3680359"/>
              <a:gd name="connsiteY18" fmla="*/ -132462 h 870141"/>
              <a:gd name="connsiteX19" fmla="*/ 0 w 3680359"/>
              <a:gd name="connsiteY19" fmla="*/ 145024 h 870141"/>
              <a:gd name="connsiteX20" fmla="*/ 0 w 3680359"/>
              <a:gd name="connsiteY20" fmla="*/ 145026 h 870141"/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613393 w 3680359"/>
              <a:gd name="connsiteY3" fmla="*/ 0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0 w 3680359"/>
              <a:gd name="connsiteY18" fmla="*/ 145024 h 870141"/>
              <a:gd name="connsiteX19" fmla="*/ 0 w 3680359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80359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613393" y="0"/>
                </a:lnTo>
                <a:lnTo>
                  <a:pt x="613393" y="0"/>
                </a:lnTo>
                <a:lnTo>
                  <a:pt x="1533483" y="0"/>
                </a:lnTo>
                <a:lnTo>
                  <a:pt x="3535333" y="0"/>
                </a:lnTo>
                <a:cubicBezTo>
                  <a:pt x="3615429" y="0"/>
                  <a:pt x="3680359" y="64930"/>
                  <a:pt x="3680359" y="145026"/>
                </a:cubicBezTo>
                <a:lnTo>
                  <a:pt x="3680359" y="145024"/>
                </a:lnTo>
                <a:lnTo>
                  <a:pt x="3680359" y="145024"/>
                </a:lnTo>
                <a:lnTo>
                  <a:pt x="3680359" y="362559"/>
                </a:lnTo>
                <a:lnTo>
                  <a:pt x="3680359" y="725115"/>
                </a:lnTo>
                <a:cubicBezTo>
                  <a:pt x="3680359" y="805211"/>
                  <a:pt x="3615429" y="870141"/>
                  <a:pt x="3535333" y="870141"/>
                </a:cubicBezTo>
                <a:lnTo>
                  <a:pt x="1533483" y="870141"/>
                </a:lnTo>
                <a:lnTo>
                  <a:pt x="613393" y="870141"/>
                </a:lnTo>
                <a:lnTo>
                  <a:pt x="613393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22" y="1865030"/>
            <a:ext cx="1011939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3422" y="5207243"/>
            <a:ext cx="10129180" cy="10983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Console.WriteLine(Math.Round(45.6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r>
              <a:rPr lang="bg-BG" sz="2600" b="1" noProof="1">
                <a:latin typeface="Consolas" pitchFamily="49" charset="0"/>
              </a:rPr>
              <a:t>;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Console.WriteLine("{0:F4}", 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     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5494" y="1798496"/>
            <a:ext cx="2177322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8288" y="3128785"/>
            <a:ext cx="2124528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8074" y="5191136"/>
            <a:ext cx="2124528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5280" y="5659875"/>
            <a:ext cx="2167536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599BDE8-7568-4EEE-ABD2-B8A7047D3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981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7CEFDC-57CF-4453-AA12-1657CC1DF9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</p:spTree>
    <p:extLst>
      <p:ext uri="{BB962C8B-B14F-4D97-AF65-F5344CB8AC3E}">
        <p14:creationId xmlns:p14="http://schemas.microsoft.com/office/powerpoint/2010/main" val="37296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402D-01D0-432A-8574-3F5CE6EB69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9EEB5BEC-DA7E-4DC2-8C6B-ECECE915E1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8554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3391682"/>
            <a:ext cx="6410325" cy="3143250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Процес на проследяване на изпълнението на</a:t>
            </a:r>
            <a:r>
              <a:rPr lang="en-US" sz="3600" dirty="0"/>
              <a:t> </a:t>
            </a:r>
            <a:r>
              <a:rPr lang="bg-BG" sz="3600" dirty="0"/>
              <a:t>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338" y="4537555"/>
            <a:ext cx="2095597" cy="57888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8F8080-9229-4797-985A-5141D51682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00" y="1134000"/>
            <a:ext cx="10665000" cy="5546589"/>
          </a:xfrm>
        </p:spPr>
        <p:txBody>
          <a:bodyPr>
            <a:normAutofit/>
          </a:bodyPr>
          <a:lstStyle/>
          <a:p>
            <a:r>
              <a:rPr lang="bg-BG" sz="3200" dirty="0"/>
              <a:t>Натискане на </a:t>
            </a:r>
            <a:r>
              <a:rPr lang="en-US" sz="3200" b="1" dirty="0">
                <a:solidFill>
                  <a:schemeClr val="bg1"/>
                </a:solidFill>
              </a:rPr>
              <a:t>[F5]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ще стартира програмата в </a:t>
            </a:r>
            <a:r>
              <a:rPr lang="en-US" sz="3200" dirty="0"/>
              <a:t>debug </a:t>
            </a:r>
            <a:r>
              <a:rPr lang="bg-BG" sz="3200" dirty="0"/>
              <a:t>режим</a:t>
            </a:r>
            <a:endParaRPr lang="en-US" sz="3200" dirty="0"/>
          </a:p>
          <a:p>
            <a:r>
              <a:rPr lang="bg-BG" sz="3200" dirty="0"/>
              <a:t>Можем да преминем към следващата стъпка с </a:t>
            </a:r>
            <a:r>
              <a:rPr lang="en-US" sz="3200" b="1" dirty="0">
                <a:solidFill>
                  <a:schemeClr val="bg1"/>
                </a:solidFill>
              </a:rPr>
              <a:t>[</a:t>
            </a:r>
            <a:r>
              <a:rPr lang="bg-BG" sz="3200" b="1" dirty="0">
                <a:solidFill>
                  <a:schemeClr val="bg1"/>
                </a:solidFill>
              </a:rPr>
              <a:t>F</a:t>
            </a:r>
            <a:r>
              <a:rPr lang="en-US" sz="3200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200" dirty="0"/>
              <a:t>Можем да създаваме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[F9]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стопери – </a:t>
            </a:r>
            <a:r>
              <a:rPr lang="en-US" sz="3200" dirty="0"/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b="1" dirty="0">
                <a:solidFill>
                  <a:schemeClr val="bg1"/>
                </a:solidFill>
              </a:rPr>
              <a:t>[F</a:t>
            </a:r>
            <a:r>
              <a:rPr lang="bg-BG" sz="3000" b="1" dirty="0">
                <a:solidFill>
                  <a:schemeClr val="bg1"/>
                </a:solidFill>
              </a:rPr>
              <a:t>9</a:t>
            </a:r>
            <a:r>
              <a:rPr lang="en-US" sz="3000" b="1" dirty="0">
                <a:solidFill>
                  <a:schemeClr val="bg1"/>
                </a:solidFill>
              </a:rPr>
              <a:t>]</a:t>
            </a:r>
            <a:endParaRPr lang="bg-BG" sz="3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3998700"/>
            <a:ext cx="6486525" cy="240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83F0231-FC8C-4DC6-89CA-D479BB7D5A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0E78D9B-3E3E-484A-9BBB-EFDA3C74BE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21861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9C4C8571-C7C9-4F02-8740-AEEFBAF707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175" y="2413705"/>
            <a:ext cx="6611498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975" y="3973170"/>
            <a:ext cx="2892025" cy="1532334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0999" y="1048155"/>
            <a:ext cx="10398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</a:t>
            </a:r>
            <a:r>
              <a:rPr lang="en-US" sz="3600" dirty="0"/>
              <a:t> </a:t>
            </a:r>
            <a:r>
              <a:rPr lang="bg-BG" sz="3600" dirty="0"/>
              <a:t>установява</a:t>
            </a:r>
            <a:r>
              <a:rPr lang="en-US" sz="3600" dirty="0"/>
              <a:t>, </a:t>
            </a:r>
            <a:r>
              <a:rPr lang="bg-BG" sz="3600" dirty="0"/>
              <a:t>че е вярно и приключва</a:t>
            </a:r>
            <a:endParaRPr lang="en-US" sz="3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0D1F31-E6A8-485D-9CAF-41CE97E6F7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E41922-0F89-40EF-AA6A-49CD4A12D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DA57D5-25D3-4510-AE7A-58DADD3A6F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6168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Обхват, в който може да бъде използвана</a:t>
            </a:r>
          </a:p>
          <a:p>
            <a:pPr marL="1371029" lvl="2" indent="-457200"/>
            <a:r>
              <a:rPr lang="en-US" sz="3400" dirty="0"/>
              <a:t>Пример: Променливата </a:t>
            </a:r>
            <a:r>
              <a:rPr lang="en-US" sz="3200" b="1" dirty="0">
                <a:latin typeface="Consolas" panose="020B0609020204030204" pitchFamily="49" charset="0"/>
              </a:rPr>
              <a:t>salary</a:t>
            </a:r>
            <a:r>
              <a:rPr lang="en-US" sz="3400" dirty="0"/>
              <a:t> съществува </a:t>
            </a:r>
            <a:r>
              <a:rPr lang="en-US" sz="3400" b="1" dirty="0">
                <a:solidFill>
                  <a:schemeClr val="bg1"/>
                </a:solidFill>
              </a:rPr>
              <a:t>само</a:t>
            </a:r>
            <a:r>
              <a:rPr lang="en-US" sz="3400" dirty="0"/>
              <a:t> в блока от код на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-конструкцията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4900" y="3180059"/>
            <a:ext cx="9581100" cy="3388208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currentDay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(currentDay == "Monday")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double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 double.Parse(Console.ReadLine());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Живот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6248401" y="5996557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2C88E7E-B867-4573-A98B-FBF1BD7C1D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73B7A6-C34B-4497-A433-7DF6B02918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AD8A89-C841-4753-A9C7-2808E9379C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628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</a:t>
            </a:r>
            <a:r>
              <a:rPr lang="bg-BG" sz="3400" b="1" dirty="0">
                <a:solidFill>
                  <a:schemeClr val="bg1"/>
                </a:solidFill>
              </a:rPr>
              <a:t>вид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400" dirty="0"/>
            </a:br>
            <a:r>
              <a:rPr lang="en-US" sz="34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400" dirty="0"/>
              <a:t>" </a:t>
            </a:r>
            <a:r>
              <a:rPr lang="bg-BG" sz="3400" dirty="0"/>
              <a:t>или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400" dirty="0"/>
              <a:t>")</a:t>
            </a:r>
            <a:endParaRPr lang="bg-BG" sz="3400" dirty="0"/>
          </a:p>
          <a:p>
            <a:pPr lvl="1"/>
            <a:r>
              <a:rPr lang="bg-BG" sz="3400" dirty="0"/>
              <a:t>Пресмята </a:t>
            </a:r>
            <a:r>
              <a:rPr lang="bg-BG" sz="3400" b="1" dirty="0">
                <a:solidFill>
                  <a:schemeClr val="bg1"/>
                </a:solidFill>
              </a:rPr>
              <a:t>лицето</a:t>
            </a:r>
            <a:r>
              <a:rPr lang="bg-BG" sz="3400" dirty="0"/>
              <a:t> спрямо вида на фигурата</a:t>
            </a: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Лица на фигури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988639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5000" y="435139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420408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14900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5000" y="572720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557989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5ECFEC8-E26E-475D-B6EA-E384EB47FD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78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string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2137" y="5102983"/>
              <a:ext cx="2132937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char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66A6D25-D214-454E-B76F-3A9FE340EF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ABDB273-600A-4F9D-903D-283409E09333}"/>
              </a:ext>
            </a:extLst>
          </p:cNvPr>
          <p:cNvSpPr txBox="1">
            <a:spLocks/>
          </p:cNvSpPr>
          <p:nvPr/>
        </p:nvSpPr>
        <p:spPr>
          <a:xfrm>
            <a:off x="7446000" y="1269000"/>
            <a:ext cx="396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"1000";</a:t>
            </a:r>
          </a:p>
        </p:txBody>
      </p:sp>
    </p:spTree>
    <p:extLst>
      <p:ext uri="{BB962C8B-B14F-4D97-AF65-F5344CB8AC3E}">
        <p14:creationId xmlns:p14="http://schemas.microsoft.com/office/powerpoint/2010/main" val="35063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8364" y="1371601"/>
            <a:ext cx="8797636" cy="47937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string shape = Console.ReadLine();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double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/>
              <a:t>(shape == "square")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/>
              <a:t>(shape == "rectangle")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sideA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sideB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//TODO: </a:t>
            </a:r>
            <a:r>
              <a:rPr lang="en-US" sz="2400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Лица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фигури</a:t>
            </a:r>
            <a:r>
              <a:rPr lang="en-US" dirty="0"/>
              <a:t> –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E59FEF6-D783-491B-A4EE-CAA8AD7E44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2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729554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FADCCBE-C0D6-4FC7-996F-7B9FA63C1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475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143CDF-AB21-4C2E-A4B8-9CA74E467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1758054-7CF1-4B25-831F-6BDC0F91B7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3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5168" y="1269000"/>
            <a:ext cx="3670832" cy="5871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1000;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1"/>
            <a:ext cx="3165416" cy="1126526"/>
            <a:chOff x="1022647" y="3317411"/>
            <a:chExt cx="4114800" cy="149367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1"/>
              <a:ext cx="4114800" cy="1493676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1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0"/>
            <a:ext cx="2739202" cy="2113933"/>
            <a:chOff x="5324029" y="4364465"/>
            <a:chExt cx="3048000" cy="2438817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5"/>
              <a:ext cx="3048000" cy="2438817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42164" y="5092054"/>
              <a:ext cx="1905577" cy="961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8"/>
            <a:chExt cx="3048000" cy="2133603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8"/>
              <a:ext cx="3048000" cy="2133603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645161" y="2969245"/>
              <a:ext cx="1777668" cy="8883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2"/>
            <a:ext cx="3196539" cy="1172668"/>
            <a:chOff x="1051483" y="4124628"/>
            <a:chExt cx="4114800" cy="1493673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28"/>
              <a:ext cx="4114800" cy="1493673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29"/>
              <a:ext cx="3515717" cy="10152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3809F1A-1866-4878-B3EE-1034BDD25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93401" y="3574271"/>
              <a:ext cx="3854257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Стрингосване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C15F7BD0-E02D-4EF0-BFA3-4E4B55474E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bg-BG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11000" y="1859171"/>
            <a:ext cx="47244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E20C7256-ADF1-432C-8C17-D402D30A88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2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359" y="1919121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double result = a / b;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0A2A6C9C-B105-4922-9FD8-B5113099EF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9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08000" y="1899000"/>
            <a:ext cx="6858000" cy="58712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80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D57899BC-8533-4AB7-A1C8-66A1A41433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4296</TotalTime>
  <Words>1810</Words>
  <Application>Microsoft Office PowerPoint</Application>
  <PresentationFormat>Widescreen</PresentationFormat>
  <Paragraphs>397</Paragraphs>
  <Slides>44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Закръгляне и форматиране</vt:lpstr>
      <vt:lpstr>Работа с числа</vt:lpstr>
      <vt:lpstr>Форматиране и Закръгляне</vt:lpstr>
      <vt:lpstr>Дебъгване</vt:lpstr>
      <vt:lpstr>Дебъгване</vt:lpstr>
      <vt:lpstr>Дебъгване във Visual Studio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</vt:lpstr>
      <vt:lpstr>Условни конструкции</vt:lpstr>
      <vt:lpstr>Лица на фигури – условие</vt:lpstr>
      <vt:lpstr>Лица на фигури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27</cp:revision>
  <dcterms:created xsi:type="dcterms:W3CDTF">2018-05-23T13:08:44Z</dcterms:created>
  <dcterms:modified xsi:type="dcterms:W3CDTF">2021-09-16T12:04:16Z</dcterms:modified>
  <cp:category>computer programming;programming;C#;програмиране;кодиране</cp:category>
</cp:coreProperties>
</file>