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2"/>
  </p:notesMasterIdLst>
  <p:handoutMasterIdLst>
    <p:handoutMasterId r:id="rId53"/>
  </p:handoutMasterIdLst>
  <p:sldIdLst>
    <p:sldId id="274" r:id="rId3"/>
    <p:sldId id="485" r:id="rId4"/>
    <p:sldId id="611" r:id="rId5"/>
    <p:sldId id="595" r:id="rId6"/>
    <p:sldId id="596" r:id="rId7"/>
    <p:sldId id="597" r:id="rId8"/>
    <p:sldId id="525" r:id="rId9"/>
    <p:sldId id="526" r:id="rId10"/>
    <p:sldId id="550" r:id="rId11"/>
    <p:sldId id="616" r:id="rId12"/>
    <p:sldId id="607" r:id="rId13"/>
    <p:sldId id="608" r:id="rId14"/>
    <p:sldId id="609" r:id="rId15"/>
    <p:sldId id="610" r:id="rId16"/>
    <p:sldId id="420" r:id="rId17"/>
    <p:sldId id="614" r:id="rId18"/>
    <p:sldId id="615" r:id="rId19"/>
    <p:sldId id="415" r:id="rId20"/>
    <p:sldId id="622" r:id="rId21"/>
    <p:sldId id="623" r:id="rId22"/>
    <p:sldId id="592" r:id="rId23"/>
    <p:sldId id="620" r:id="rId24"/>
    <p:sldId id="617" r:id="rId25"/>
    <p:sldId id="481" r:id="rId26"/>
    <p:sldId id="621" r:id="rId27"/>
    <p:sldId id="618" r:id="rId28"/>
    <p:sldId id="594" r:id="rId29"/>
    <p:sldId id="602" r:id="rId30"/>
    <p:sldId id="584" r:id="rId31"/>
    <p:sldId id="604" r:id="rId32"/>
    <p:sldId id="605" r:id="rId33"/>
    <p:sldId id="445" r:id="rId34"/>
    <p:sldId id="450" r:id="rId35"/>
    <p:sldId id="441" r:id="rId36"/>
    <p:sldId id="434" r:id="rId37"/>
    <p:sldId id="544" r:id="rId38"/>
    <p:sldId id="578" r:id="rId39"/>
    <p:sldId id="591" r:id="rId40"/>
    <p:sldId id="579" r:id="rId41"/>
    <p:sldId id="523" r:id="rId42"/>
    <p:sldId id="522" r:id="rId43"/>
    <p:sldId id="442" r:id="rId44"/>
    <p:sldId id="443" r:id="rId45"/>
    <p:sldId id="456" r:id="rId46"/>
    <p:sldId id="444" r:id="rId47"/>
    <p:sldId id="580" r:id="rId48"/>
    <p:sldId id="504" r:id="rId49"/>
    <p:sldId id="505" r:id="rId50"/>
    <p:sldId id="506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485"/>
            <p14:sldId id="611"/>
          </p14:sldIdLst>
        </p14:section>
        <p14:section name="Преговор" id="{93D97009-65D3-47A4-9DC6-2B6539A590EF}">
          <p14:sldIdLst>
            <p14:sldId id="595"/>
            <p14:sldId id="596"/>
            <p14:sldId id="597"/>
            <p14:sldId id="525"/>
            <p14:sldId id="526"/>
            <p14:sldId id="550"/>
          </p14:sldIdLst>
        </p14:section>
        <p14:section name="Увеличаване и Намаляване" id="{AAB432E0-57AF-458B-BF02-0F4B0C5FF6A8}">
          <p14:sldIdLst>
            <p14:sldId id="616"/>
            <p14:sldId id="607"/>
            <p14:sldId id="608"/>
            <p14:sldId id="609"/>
            <p14:sldId id="610"/>
          </p14:sldIdLst>
        </p14:section>
        <p14:section name="For - цикъл" id="{F0D37754-91EF-477E-B794-286299F27E83}">
          <p14:sldIdLst>
            <p14:sldId id="420"/>
            <p14:sldId id="614"/>
            <p14:sldId id="615"/>
            <p14:sldId id="415"/>
            <p14:sldId id="622"/>
            <p14:sldId id="623"/>
          </p14:sldIdLst>
        </p14:section>
        <p14:section name="Цикли със стъпка" id="{BB5488DA-C9B2-4D5A-BC0B-B1173D947D40}">
          <p14:sldIdLst>
            <p14:sldId id="592"/>
            <p14:sldId id="620"/>
            <p14:sldId id="617"/>
            <p14:sldId id="481"/>
            <p14:sldId id="621"/>
            <p14:sldId id="618"/>
            <p14:sldId id="594"/>
          </p14:sldIdLst>
        </p14:section>
        <p14:section name="Работа с текст" id="{71B52715-169E-4D92-B427-C49F677C0653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62C96DF0-3140-44D5-A5B6-5AA0C55A574F}">
          <p14:sldIdLst>
            <p14:sldId id="441"/>
            <p14:sldId id="434"/>
            <p14:sldId id="544"/>
            <p14:sldId id="578"/>
            <p14:sldId id="591"/>
            <p14:sldId id="579"/>
            <p14:sldId id="523"/>
            <p14:sldId id="522"/>
            <p14:sldId id="442"/>
            <p14:sldId id="443"/>
            <p14:sldId id="456"/>
            <p14:sldId id="444"/>
          </p14:sldIdLst>
        </p14:section>
        <p14:section name="End section" id="{2475F258-0C98-4F34-968F-ED15CFFC08CA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94486" autoAdjust="0"/>
  </p:normalViewPr>
  <p:slideViewPr>
    <p:cSldViewPr>
      <p:cViewPr varScale="1">
        <p:scale>
          <a:sx n="91" d="100"/>
          <a:sy n="91" d="100"/>
        </p:scale>
        <p:origin x="84" y="59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1/29/2022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3A7235-77E6-41A8-A975-E1EF37BA30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4639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053B32-A2D0-4A15-9842-5C2ABB810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0648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86BBC7-7D8F-4F54-9F57-902DE7005F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289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9CE45AA-1A1F-42BE-BDDD-C0FE9ECE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1801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6698CD-573E-47CD-AE95-577D37641B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814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13FBC-A0C4-4857-A897-3A648065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168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4.png"/><Relationship Id="rId7" Type="http://schemas.openxmlformats.org/officeDocument/2006/relationships/image" Target="../media/image18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35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3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522" y="3408497"/>
            <a:ext cx="2250471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4"/>
            <a:ext cx="9046877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9576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4949" y="5585916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00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88825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62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4319" y="1195931"/>
            <a:ext cx="5544153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1"/>
            <a:ext cx="5544154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384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241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1803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539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93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6132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8260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7561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1293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35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024" y="1121143"/>
            <a:ext cx="11407090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024" y="100750"/>
            <a:ext cx="1140709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68" y="5591710"/>
            <a:ext cx="641582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399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399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399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23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23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399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39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399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338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380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3510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35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024" y="1121143"/>
            <a:ext cx="11407090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024" y="100750"/>
            <a:ext cx="1140709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68" y="5591710"/>
            <a:ext cx="641582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399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399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399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23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23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399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39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399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767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0863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47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8" y="2898831"/>
            <a:ext cx="2450970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1349" y="1702473"/>
            <a:ext cx="8312744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17" y="703245"/>
            <a:ext cx="5914831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9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3173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601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91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9" r:id="rId20"/>
    <p:sldLayoutId id="2147483690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2.png"/><Relationship Id="rId5" Type="http://schemas.openxmlformats.org/officeDocument/2006/relationships/customXml" Target="../ink/ink2.xml"/><Relationship Id="rId4" Type="http://schemas.openxmlformats.org/officeDocument/2006/relationships/image" Target="../media/image4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4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4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4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056" y="514152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056" y="51325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073" y="508826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6073" y="507926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71" y="1219777"/>
            <a:ext cx="2683112" cy="2683112"/>
          </a:xfrm>
          <a:prstGeom prst="rect">
            <a:avLst/>
          </a:prstGeom>
        </p:spPr>
      </p:pic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4E7F1C1E-626C-43E4-ACBE-EED45968172B}"/>
              </a:ext>
            </a:extLst>
          </p:cNvPr>
          <p:cNvSpPr txBox="1">
            <a:spLocks/>
          </p:cNvSpPr>
          <p:nvPr/>
        </p:nvSpPr>
        <p:spPr>
          <a:xfrm>
            <a:off x="788431" y="5141528"/>
            <a:ext cx="10956074" cy="767884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sz="4399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399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399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B626BEF-197F-4C05-A9C5-EF06668B57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82" y="1219776"/>
            <a:ext cx="2683112" cy="26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1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999" dirty="0"/>
          </a:p>
          <a:p>
            <a:pPr lvl="1">
              <a:lnSpc>
                <a:spcPct val="100000"/>
              </a:lnSpc>
            </a:pPr>
            <a:endParaRPr lang="bg-BG" sz="2999" dirty="0"/>
          </a:p>
          <a:p>
            <a:pPr lvl="1">
              <a:lnSpc>
                <a:spcPct val="100000"/>
              </a:lnSpc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2332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3332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5608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6608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272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272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89846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0846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646112" y="4762153"/>
          <a:ext cx="108966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1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199" dirty="0"/>
          </a:p>
          <a:p>
            <a:pPr>
              <a:lnSpc>
                <a:spcPct val="100000"/>
              </a:lnSpc>
            </a:pPr>
            <a:endParaRPr lang="en-US" sz="3199" dirty="0"/>
          </a:p>
          <a:p>
            <a:pPr>
              <a:lnSpc>
                <a:spcPct val="100000"/>
              </a:lnSpc>
            </a:pPr>
            <a:endParaRPr lang="en-US" sz="3199" dirty="0"/>
          </a:p>
          <a:p>
            <a:pPr>
              <a:lnSpc>
                <a:spcPct val="100000"/>
              </a:lnSpc>
            </a:pP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199" dirty="0"/>
          </a:p>
          <a:p>
            <a:pPr marL="377774" lvl="1" indent="0">
              <a:lnSpc>
                <a:spcPct val="100000"/>
              </a:lnSpc>
              <a:buNone/>
            </a:pPr>
            <a:endParaRPr lang="en-US" sz="2399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2332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3332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5608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6608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272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272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89846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0846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976"/>
            <a:ext cx="6400800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a &lt;&lt; endl;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7291" y="240816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233"/>
            <a:ext cx="6400800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a++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a &lt;&lt; endl;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7291" y="5013624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787291" y="2943048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787291" y="55305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3831320"/>
            <a:ext cx="6173787" cy="1170277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26"/>
            <a:r>
              <a:rPr lang="bg-BG" sz="2799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799" b="1" dirty="0">
                <a:solidFill>
                  <a:schemeClr val="bg2"/>
                </a:solidFill>
              </a:rPr>
              <a:t>a </a:t>
            </a:r>
            <a:r>
              <a:rPr lang="bg-BG" sz="2799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1335601"/>
            <a:ext cx="6383388" cy="1127209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26"/>
            <a:r>
              <a:rPr lang="bg-BG" sz="2799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799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799" b="1" dirty="0">
                <a:solidFill>
                  <a:schemeClr val="bg2"/>
                </a:solidFill>
              </a:rPr>
              <a:t> </a:t>
            </a:r>
            <a:r>
              <a:rPr lang="bg-BG" sz="2799" b="1" dirty="0">
                <a:solidFill>
                  <a:schemeClr val="bg2"/>
                </a:solidFill>
              </a:rPr>
              <a:t>се увеличава с 1</a:t>
            </a:r>
            <a:r>
              <a:rPr lang="en-US" sz="2799" b="1" dirty="0">
                <a:solidFill>
                  <a:schemeClr val="bg2"/>
                </a:solidFill>
              </a:rPr>
              <a:t> </a:t>
            </a:r>
            <a:r>
              <a:rPr lang="bg-BG" sz="2799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18449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7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sz="3197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sz="3197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197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sz="3197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19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799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2999" dirty="0"/>
          </a:p>
          <a:p>
            <a:pPr lvl="1">
              <a:lnSpc>
                <a:spcPct val="100000"/>
              </a:lnSpc>
            </a:pPr>
            <a:endParaRPr lang="bg-BG" sz="2999" dirty="0"/>
          </a:p>
          <a:p>
            <a:pPr lvl="1">
              <a:lnSpc>
                <a:spcPct val="100000"/>
              </a:lnSpc>
            </a:pPr>
            <a:endParaRPr lang="bg-BG" sz="2999" dirty="0"/>
          </a:p>
          <a:p>
            <a:pPr marL="0" indent="0">
              <a:lnSpc>
                <a:spcPct val="100000"/>
              </a:lnSpc>
              <a:buNone/>
            </a:pPr>
            <a:endParaRPr lang="en-US" sz="3199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2332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3332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5608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6608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272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272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89846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0846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/>
        </p:nvGraphicFramePr>
        <p:xfrm>
          <a:off x="648121" y="4806337"/>
          <a:ext cx="109728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7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7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199" dirty="0"/>
          </a:p>
          <a:p>
            <a:pPr>
              <a:lnSpc>
                <a:spcPct val="100000"/>
              </a:lnSpc>
            </a:pPr>
            <a:endParaRPr lang="en-US" sz="3199" dirty="0"/>
          </a:p>
          <a:p>
            <a:pPr>
              <a:lnSpc>
                <a:spcPct val="100000"/>
              </a:lnSpc>
            </a:pPr>
            <a:endParaRPr lang="en-US" sz="3199" dirty="0"/>
          </a:p>
          <a:p>
            <a:pPr>
              <a:lnSpc>
                <a:spcPct val="100000"/>
              </a:lnSpc>
            </a:pPr>
            <a:r>
              <a:rPr lang="bg-BG" sz="3197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7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199" dirty="0"/>
          </a:p>
          <a:p>
            <a:pPr marL="0" indent="0">
              <a:lnSpc>
                <a:spcPct val="100000"/>
              </a:lnSpc>
              <a:buNone/>
            </a:pPr>
            <a:endParaRPr lang="bg-BG" sz="3199" dirty="0"/>
          </a:p>
          <a:p>
            <a:pPr marL="377774" lvl="1" indent="0">
              <a:lnSpc>
                <a:spcPct val="100000"/>
              </a:lnSpc>
              <a:buNone/>
            </a:pPr>
            <a:endParaRPr lang="en-US" sz="2799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2332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3332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5608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6608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272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272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89846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0846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911280"/>
            <a:ext cx="6400800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a &lt;&lt; endl;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86" y="4534295"/>
            <a:ext cx="6400800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a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Cout &lt;&lt; a &lt;&lt; endl;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946447" y="2436996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943787" y="2949675"/>
            <a:ext cx="1170208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  <a:r>
              <a:rPr lang="en-US" sz="2799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946447" y="5107440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928246" y="5642833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93" y="1321176"/>
            <a:ext cx="6248400" cy="1115819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26"/>
            <a:r>
              <a:rPr lang="bg-BG" sz="2799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799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799" b="1" dirty="0">
                <a:solidFill>
                  <a:schemeClr val="bg2"/>
                </a:solidFill>
              </a:rPr>
              <a:t> </a:t>
            </a:r>
            <a:r>
              <a:rPr lang="bg-BG" sz="2799" b="1" dirty="0">
                <a:solidFill>
                  <a:schemeClr val="bg2"/>
                </a:solidFill>
              </a:rPr>
              <a:t>се намалява с 1</a:t>
            </a:r>
            <a:r>
              <a:rPr lang="en-US" sz="2799" b="1" dirty="0">
                <a:solidFill>
                  <a:schemeClr val="bg2"/>
                </a:solidFill>
              </a:rPr>
              <a:t> </a:t>
            </a:r>
            <a:r>
              <a:rPr lang="bg-BG" sz="2799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93" y="3999301"/>
            <a:ext cx="6248400" cy="1115819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26"/>
            <a:r>
              <a:rPr lang="bg-BG" sz="2799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799" b="1" dirty="0">
                <a:solidFill>
                  <a:schemeClr val="bg2"/>
                </a:solidFill>
              </a:rPr>
              <a:t>a </a:t>
            </a:r>
            <a:r>
              <a:rPr lang="bg-BG" sz="2799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97059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5" grpId="0"/>
      <p:bldP spid="14" grpId="0"/>
      <p:bldP spid="13" grpId="0"/>
      <p:bldP spid="15" grpId="0"/>
      <p:bldP spid="17" grpId="0" uiExpand="1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16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732" y="3073493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1949" y="4628838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6496" y="3651193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7456" y="3251247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0934" y="2495794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4087" y="2318040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6441" y="1473710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38526" y="1162641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6116" y="1581631"/>
            <a:ext cx="1661233" cy="1208913"/>
            <a:chOff x="4923898" y="4570824"/>
            <a:chExt cx="3665671" cy="3787694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37673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708"/>
            <a:ext cx="6232836" cy="3132058"/>
          </a:xfrm>
        </p:spPr>
        <p:txBody>
          <a:bodyPr vert="horz" lIns="107972" tIns="35991" rIns="107972" bIns="35991" rtlCol="0">
            <a:noAutofit/>
          </a:bodyPr>
          <a:lstStyle/>
          <a:p>
            <a:pPr marL="456778" indent="-456778" eaLnBrk="0" hangingPunct="0">
              <a:buChar char="§"/>
            </a:pPr>
            <a:r>
              <a:rPr lang="bg-BG" sz="3599" dirty="0"/>
              <a:t>Циклите в програмирането ни позволяват да повтаряме </a:t>
            </a:r>
            <a:r>
              <a:rPr lang="bg-BG" sz="3599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599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54" y="4783182"/>
            <a:ext cx="8144440" cy="18646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(int i = 1; i &lt;= 12; i += 1) {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cout &lt;&lt;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B0CD90E1-B1FF-425C-B479-C93834B3D891}"/>
              </a:ext>
            </a:extLst>
          </p:cNvPr>
          <p:cNvSpPr txBox="1"/>
          <p:nvPr/>
        </p:nvSpPr>
        <p:spPr>
          <a:xfrm>
            <a:off x="9782380" y="2672356"/>
            <a:ext cx="1847901" cy="54808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99" dirty="0">
                <a:solidFill>
                  <a:srgbClr val="FDFFFF"/>
                </a:solidFill>
              </a:rPr>
              <a:t>Принтиране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D856292C-764E-4006-AA7A-9896076EBDBC}"/>
              </a:ext>
            </a:extLst>
          </p:cNvPr>
          <p:cNvSpPr txBox="1"/>
          <p:nvPr/>
        </p:nvSpPr>
        <p:spPr>
          <a:xfrm>
            <a:off x="8718764" y="2385897"/>
            <a:ext cx="1024166" cy="603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false</a:t>
            </a:r>
            <a:endParaRPr lang="en-US" sz="2399" dirty="0"/>
          </a:p>
        </p:txBody>
      </p:sp>
      <p:cxnSp>
        <p:nvCxnSpPr>
          <p:cNvPr id="12" name="Straight Arrow Connector 30">
            <a:extLst>
              <a:ext uri="{FF2B5EF4-FFF2-40B4-BE49-F238E27FC236}">
                <a16:creationId xmlns:a16="http://schemas.microsoft.com/office/drawing/2014/main" id="{CAAA75DC-A2B8-44FC-A51F-8F637F5B953D}"/>
              </a:ext>
            </a:extLst>
          </p:cNvPr>
          <p:cNvCxnSpPr>
            <a:cxnSpLocks/>
          </p:cNvCxnSpPr>
          <p:nvPr/>
        </p:nvCxnSpPr>
        <p:spPr>
          <a:xfrm>
            <a:off x="8830571" y="2899495"/>
            <a:ext cx="522825" cy="14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D32010D8-1060-4692-A438-50B938022991}"/>
              </a:ext>
            </a:extLst>
          </p:cNvPr>
          <p:cNvSpPr/>
          <p:nvPr/>
        </p:nvSpPr>
        <p:spPr bwMode="auto">
          <a:xfrm>
            <a:off x="7130569" y="3934475"/>
            <a:ext cx="1688242" cy="55712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F690F1C-9F81-406D-A4E3-BAFCEF27E02B}"/>
              </a:ext>
            </a:extLst>
          </p:cNvPr>
          <p:cNvSpPr txBox="1"/>
          <p:nvPr/>
        </p:nvSpPr>
        <p:spPr>
          <a:xfrm>
            <a:off x="7130569" y="3934476"/>
            <a:ext cx="1688242" cy="58716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dirty="0">
                <a:solidFill>
                  <a:schemeClr val="bg2"/>
                </a:solidFill>
                <a:latin typeface="+mj-lt"/>
              </a:rPr>
              <a:t>Print</a:t>
            </a:r>
            <a:r>
              <a:rPr lang="en-US" sz="2399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399" dirty="0" err="1">
                <a:solidFill>
                  <a:schemeClr val="bg2"/>
                </a:solidFill>
                <a:latin typeface="+mj-lt"/>
              </a:rPr>
              <a:t>i</a:t>
            </a:r>
            <a:endParaRPr lang="en-US" sz="2399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15" name="Elbow Connector 37">
            <a:extLst>
              <a:ext uri="{FF2B5EF4-FFF2-40B4-BE49-F238E27FC236}">
                <a16:creationId xmlns:a16="http://schemas.microsoft.com/office/drawing/2014/main" id="{B8142F72-B791-4148-9AAC-32D08EF34284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16496" y="2904492"/>
            <a:ext cx="33846" cy="1371540"/>
          </a:xfrm>
          <a:prstGeom prst="bentConnector4">
            <a:avLst>
              <a:gd name="adj1" fmla="val -1723297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6">
            <a:extLst>
              <a:ext uri="{FF2B5EF4-FFF2-40B4-BE49-F238E27FC236}">
                <a16:creationId xmlns:a16="http://schemas.microsoft.com/office/drawing/2014/main" id="{951D766D-A451-4072-A48C-3FE65D7D0FE7}"/>
              </a:ext>
            </a:extLst>
          </p:cNvPr>
          <p:cNvSpPr txBox="1"/>
          <p:nvPr/>
        </p:nvSpPr>
        <p:spPr>
          <a:xfrm>
            <a:off x="8026280" y="3378918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17" name="Flowchart: Terminator 37">
            <a:extLst>
              <a:ext uri="{FF2B5EF4-FFF2-40B4-BE49-F238E27FC236}">
                <a16:creationId xmlns:a16="http://schemas.microsoft.com/office/drawing/2014/main" id="{A9EF680E-9948-4FE3-854F-9DEF77CFBBA1}"/>
              </a:ext>
            </a:extLst>
          </p:cNvPr>
          <p:cNvSpPr/>
          <p:nvPr/>
        </p:nvSpPr>
        <p:spPr bwMode="auto">
          <a:xfrm>
            <a:off x="9397214" y="2649014"/>
            <a:ext cx="2252525" cy="51517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1999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E604F1-154B-4CF2-80CA-54F0EB2874CE}"/>
              </a:ext>
            </a:extLst>
          </p:cNvPr>
          <p:cNvSpPr/>
          <p:nvPr/>
        </p:nvSpPr>
        <p:spPr bwMode="auto">
          <a:xfrm>
            <a:off x="7130569" y="1359539"/>
            <a:ext cx="1688242" cy="55712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DBBF4751-629A-4C32-8E8B-058F5C6EC611}"/>
              </a:ext>
            </a:extLst>
          </p:cNvPr>
          <p:cNvSpPr txBox="1"/>
          <p:nvPr/>
        </p:nvSpPr>
        <p:spPr>
          <a:xfrm>
            <a:off x="7130569" y="1371092"/>
            <a:ext cx="1688242" cy="53401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dirty="0" err="1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1999" dirty="0">
                <a:solidFill>
                  <a:schemeClr val="bg2"/>
                </a:solidFill>
                <a:latin typeface="Consolas" pitchFamily="49" charset="0"/>
              </a:rPr>
              <a:t> = </a:t>
            </a:r>
            <a:r>
              <a:rPr lang="en-US" sz="1999" noProof="1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bg-BG" sz="1999" noProof="1">
              <a:solidFill>
                <a:schemeClr val="bg2"/>
              </a:solidFill>
              <a:latin typeface="Consolas" pitchFamily="49" charset="0"/>
            </a:endParaRPr>
          </a:p>
        </p:txBody>
      </p:sp>
      <p:grpSp>
        <p:nvGrpSpPr>
          <p:cNvPr id="5" name="Групиране 19">
            <a:extLst>
              <a:ext uri="{FF2B5EF4-FFF2-40B4-BE49-F238E27FC236}">
                <a16:creationId xmlns:a16="http://schemas.microsoft.com/office/drawing/2014/main" id="{8AEC38A1-D6C5-4A74-9A8B-898BFC67440A}"/>
              </a:ext>
            </a:extLst>
          </p:cNvPr>
          <p:cNvGrpSpPr/>
          <p:nvPr/>
        </p:nvGrpSpPr>
        <p:grpSpPr>
          <a:xfrm>
            <a:off x="7198155" y="2385879"/>
            <a:ext cx="1588527" cy="1041446"/>
            <a:chOff x="2010580" y="3962382"/>
            <a:chExt cx="1806822" cy="1025587"/>
          </a:xfrm>
        </p:grpSpPr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346C756F-FFAD-40AC-9353-E6B881B9E394}"/>
                </a:ext>
              </a:extLst>
            </p:cNvPr>
            <p:cNvSpPr/>
            <p:nvPr/>
          </p:nvSpPr>
          <p:spPr bwMode="auto">
            <a:xfrm>
              <a:off x="2010580" y="3962382"/>
              <a:ext cx="1806822" cy="102558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1882C-3B72-4189-9327-D11081D6E9A1}"/>
                </a:ext>
              </a:extLst>
            </p:cNvPr>
            <p:cNvSpPr/>
            <p:nvPr/>
          </p:nvSpPr>
          <p:spPr>
            <a:xfrm>
              <a:off x="2055450" y="4244343"/>
              <a:ext cx="1717081" cy="393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9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</a:t>
              </a:r>
              <a:r>
                <a:rPr lang="bg-BG" sz="19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12</a:t>
              </a:r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9D55D745-31FB-48E9-84FE-56787BEC19A8}"/>
              </a:ext>
            </a:extLst>
          </p:cNvPr>
          <p:cNvCxnSpPr>
            <a:cxnSpLocks/>
          </p:cNvCxnSpPr>
          <p:nvPr/>
        </p:nvCxnSpPr>
        <p:spPr>
          <a:xfrm rot="5400000">
            <a:off x="7798924" y="2156782"/>
            <a:ext cx="386989" cy="24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81F86AD4-125A-4CA5-9BCA-0891B7F60E9B}"/>
              </a:ext>
            </a:extLst>
          </p:cNvPr>
          <p:cNvCxnSpPr>
            <a:cxnSpLocks/>
          </p:cNvCxnSpPr>
          <p:nvPr/>
        </p:nvCxnSpPr>
        <p:spPr>
          <a:xfrm rot="5400000">
            <a:off x="7798924" y="3647789"/>
            <a:ext cx="386989" cy="24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3" grpId="0" animBg="1"/>
      <p:bldP spid="14" grpId="0"/>
      <p:bldP spid="16" grpId="0"/>
      <p:bldP spid="17" grpId="0" animBg="1"/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9" dirty="0"/>
              <a:t>Можем да повтаряме действия до определен момент чрез </a:t>
            </a:r>
            <a:br>
              <a:rPr lang="en-US" sz="3199" dirty="0"/>
            </a:b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199" dirty="0">
                <a:solidFill>
                  <a:schemeClr val="bg1"/>
                </a:solidFill>
              </a:rPr>
              <a:t>-</a:t>
            </a:r>
            <a:r>
              <a:rPr lang="bg-BG" sz="3199" dirty="0"/>
              <a:t>цикли</a:t>
            </a:r>
            <a:r>
              <a:rPr lang="en-US" sz="2999" dirty="0"/>
              <a:t>	</a:t>
            </a: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29666" y="3743918"/>
            <a:ext cx="6834019" cy="16061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(int i = 1; i &lt;= 12; i += 1) {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cout &lt;&lt;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708608" y="2665477"/>
            <a:ext cx="2939929" cy="938567"/>
          </a:xfrm>
          <a:prstGeom prst="wedgeRoundRectCallout">
            <a:avLst>
              <a:gd name="adj1" fmla="val -5140"/>
              <a:gd name="adj2" fmla="val 73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42266" y="2665477"/>
            <a:ext cx="2191319" cy="878431"/>
          </a:xfrm>
          <a:prstGeom prst="wedgeRoundRectCallout">
            <a:avLst>
              <a:gd name="adj1" fmla="val -37170"/>
              <a:gd name="adj2" fmla="val 849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59393" y="2665477"/>
            <a:ext cx="1980684" cy="878431"/>
          </a:xfrm>
          <a:prstGeom prst="wedgeRoundRectCallout">
            <a:avLst>
              <a:gd name="adj1" fmla="val -81076"/>
              <a:gd name="adj2" fmla="val 853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035" y="4355472"/>
            <a:ext cx="1947264" cy="878431"/>
          </a:xfrm>
          <a:custGeom>
            <a:avLst/>
            <a:gdLst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-475643 w 3200400"/>
              <a:gd name="connsiteY22" fmla="*/ 10131 h 878660"/>
              <a:gd name="connsiteX23" fmla="*/ 0 w 3200400"/>
              <a:gd name="connsiteY23" fmla="*/ 146443 h 878660"/>
              <a:gd name="connsiteX24" fmla="*/ 0 w 3200400"/>
              <a:gd name="connsiteY24" fmla="*/ 146446 h 878660"/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0 w 3200400"/>
              <a:gd name="connsiteY22" fmla="*/ 146443 h 878660"/>
              <a:gd name="connsiteX23" fmla="*/ 0 w 3200400"/>
              <a:gd name="connsiteY23" fmla="*/ 146446 h 87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00400" h="878660">
                <a:moveTo>
                  <a:pt x="0" y="146446"/>
                </a:moveTo>
                <a:cubicBezTo>
                  <a:pt x="0" y="107606"/>
                  <a:pt x="15429" y="70357"/>
                  <a:pt x="42893" y="42893"/>
                </a:cubicBezTo>
                <a:cubicBezTo>
                  <a:pt x="70357" y="15429"/>
                  <a:pt x="107606" y="0"/>
                  <a:pt x="146446" y="0"/>
                </a:cubicBezTo>
                <a:lnTo>
                  <a:pt x="533400" y="0"/>
                </a:lnTo>
                <a:lnTo>
                  <a:pt x="533400" y="0"/>
                </a:lnTo>
                <a:lnTo>
                  <a:pt x="1333500" y="0"/>
                </a:lnTo>
                <a:lnTo>
                  <a:pt x="3053954" y="0"/>
                </a:lnTo>
                <a:cubicBezTo>
                  <a:pt x="3092794" y="0"/>
                  <a:pt x="3130043" y="15429"/>
                  <a:pt x="3157507" y="42893"/>
                </a:cubicBezTo>
                <a:cubicBezTo>
                  <a:pt x="3184971" y="70357"/>
                  <a:pt x="3200400" y="107606"/>
                  <a:pt x="3200400" y="146446"/>
                </a:cubicBezTo>
                <a:lnTo>
                  <a:pt x="3200400" y="146443"/>
                </a:lnTo>
                <a:lnTo>
                  <a:pt x="3200400" y="146443"/>
                </a:lnTo>
                <a:lnTo>
                  <a:pt x="3200400" y="366108"/>
                </a:lnTo>
                <a:lnTo>
                  <a:pt x="3200400" y="732214"/>
                </a:lnTo>
                <a:cubicBezTo>
                  <a:pt x="3200400" y="771054"/>
                  <a:pt x="3184971" y="808303"/>
                  <a:pt x="3157507" y="835767"/>
                </a:cubicBezTo>
                <a:cubicBezTo>
                  <a:pt x="3130043" y="863231"/>
                  <a:pt x="3092794" y="878660"/>
                  <a:pt x="3053954" y="878660"/>
                </a:cubicBezTo>
                <a:lnTo>
                  <a:pt x="1333500" y="878660"/>
                </a:lnTo>
                <a:lnTo>
                  <a:pt x="533400" y="878660"/>
                </a:lnTo>
                <a:lnTo>
                  <a:pt x="533400" y="878660"/>
                </a:lnTo>
                <a:lnTo>
                  <a:pt x="146446" y="878660"/>
                </a:lnTo>
                <a:cubicBezTo>
                  <a:pt x="107606" y="878660"/>
                  <a:pt x="70357" y="863231"/>
                  <a:pt x="42893" y="835767"/>
                </a:cubicBezTo>
                <a:cubicBezTo>
                  <a:pt x="15429" y="808303"/>
                  <a:pt x="0" y="771054"/>
                  <a:pt x="0" y="732214"/>
                </a:cubicBezTo>
                <a:lnTo>
                  <a:pt x="0" y="366108"/>
                </a:lnTo>
                <a:lnTo>
                  <a:pt x="0" y="146443"/>
                </a:lnTo>
                <a:lnTo>
                  <a:pt x="0" y="14644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latin typeface="Consolas" panose="020B0609020204030204" pitchFamily="49" charset="0"/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384" y="5131184"/>
            <a:ext cx="5167088" cy="834743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041480 w 5168434"/>
              <a:gd name="connsiteY4" fmla="*/ -363558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153514 w 5168434"/>
              <a:gd name="connsiteY4" fmla="*/ 0 h 834960"/>
              <a:gd name="connsiteX5" fmla="*/ 5029271 w 5168434"/>
              <a:gd name="connsiteY5" fmla="*/ 0 h 834960"/>
              <a:gd name="connsiteX6" fmla="*/ 5127674 w 5168434"/>
              <a:gd name="connsiteY6" fmla="*/ 40760 h 834960"/>
              <a:gd name="connsiteX7" fmla="*/ 5168434 w 5168434"/>
              <a:gd name="connsiteY7" fmla="*/ 139163 h 834960"/>
              <a:gd name="connsiteX8" fmla="*/ 5168434 w 5168434"/>
              <a:gd name="connsiteY8" fmla="*/ 139160 h 834960"/>
              <a:gd name="connsiteX9" fmla="*/ 5168434 w 5168434"/>
              <a:gd name="connsiteY9" fmla="*/ 139160 h 834960"/>
              <a:gd name="connsiteX10" fmla="*/ 5168434 w 5168434"/>
              <a:gd name="connsiteY10" fmla="*/ 347900 h 834960"/>
              <a:gd name="connsiteX11" fmla="*/ 5168434 w 5168434"/>
              <a:gd name="connsiteY11" fmla="*/ 695797 h 834960"/>
              <a:gd name="connsiteX12" fmla="*/ 5127674 w 5168434"/>
              <a:gd name="connsiteY12" fmla="*/ 794200 h 834960"/>
              <a:gd name="connsiteX13" fmla="*/ 5029271 w 5168434"/>
              <a:gd name="connsiteY13" fmla="*/ 834960 h 834960"/>
              <a:gd name="connsiteX14" fmla="*/ 2153514 w 5168434"/>
              <a:gd name="connsiteY14" fmla="*/ 834960 h 834960"/>
              <a:gd name="connsiteX15" fmla="*/ 861406 w 5168434"/>
              <a:gd name="connsiteY15" fmla="*/ 834960 h 834960"/>
              <a:gd name="connsiteX16" fmla="*/ 861406 w 5168434"/>
              <a:gd name="connsiteY16" fmla="*/ 834960 h 834960"/>
              <a:gd name="connsiteX17" fmla="*/ 139163 w 5168434"/>
              <a:gd name="connsiteY17" fmla="*/ 834960 h 834960"/>
              <a:gd name="connsiteX18" fmla="*/ 40760 w 5168434"/>
              <a:gd name="connsiteY18" fmla="*/ 794200 h 834960"/>
              <a:gd name="connsiteX19" fmla="*/ 0 w 5168434"/>
              <a:gd name="connsiteY19" fmla="*/ 695797 h 834960"/>
              <a:gd name="connsiteX20" fmla="*/ 0 w 5168434"/>
              <a:gd name="connsiteY20" fmla="*/ 347900 h 834960"/>
              <a:gd name="connsiteX21" fmla="*/ 0 w 5168434"/>
              <a:gd name="connsiteY21" fmla="*/ 13916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799" b="1" dirty="0">
                <a:solidFill>
                  <a:schemeClr val="bg2"/>
                </a:solidFill>
              </a:rPr>
            </a:br>
            <a:r>
              <a:rPr lang="bg-BG" sz="2799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086747" y="4361924"/>
            <a:ext cx="3617266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AF8DCA0-44F2-4AFC-A113-784BABDFB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479801" y="3815966"/>
            <a:ext cx="1333153" cy="48882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в диапазона </a:t>
            </a:r>
            <a:r>
              <a:rPr lang="bg-BG" sz="3999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999" dirty="0"/>
              <a:t> 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999" dirty="0"/>
              <a:t> </a:t>
            </a:r>
            <a:r>
              <a:rPr lang="en-US" sz="3999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999" b="1" dirty="0">
                <a:solidFill>
                  <a:schemeClr val="bg1"/>
                </a:solidFill>
                <a:latin typeface="Consolas" panose="020B0609020204030204" pitchFamily="49" charset="0"/>
              </a:rPr>
              <a:t>00	</a:t>
            </a:r>
          </a:p>
          <a:p>
            <a:pPr lvl="1"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</a:t>
            </a:r>
            <a:r>
              <a:rPr lang="en-US" dirty="0"/>
              <a:t> </a:t>
            </a:r>
            <a:r>
              <a:rPr lang="bg-BG" dirty="0"/>
              <a:t>от 1 до </a:t>
            </a:r>
            <a:r>
              <a:rPr lang="en-US" dirty="0"/>
              <a:t>100</a:t>
            </a:r>
            <a:r>
              <a:rPr lang="bg-BG"/>
              <a:t> - условие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387630" y="4905352"/>
            <a:ext cx="2667197" cy="64084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(няма вход)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4326914" y="5039203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284623" y="4893968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2, 3, …, 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pb-jan</a:t>
            </a:r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69130" y="2214317"/>
            <a:ext cx="8168682" cy="18226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(int i = 1;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100; i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o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u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 &lt;&lt; </a:t>
            </a:r>
            <a:r>
              <a:rPr lang="en-A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e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n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d</a:t>
            </a:r>
            <a:r>
              <a:rPr lang="en-AS" sz="3199" b="1" noProof="1">
                <a:latin typeface="Consolas" pitchFamily="49" charset="0"/>
                <a:cs typeface="Consolas" pitchFamily="49" charset="0"/>
              </a:rPr>
              <a:t>l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</a:t>
            </a:r>
            <a:r>
              <a:rPr lang="en-US" dirty="0"/>
              <a:t> </a:t>
            </a:r>
            <a:r>
              <a:rPr lang="bg-BG" dirty="0"/>
              <a:t>от 1 до </a:t>
            </a:r>
            <a:r>
              <a:rPr lang="en-US" dirty="0"/>
              <a:t>100</a:t>
            </a:r>
            <a:r>
              <a:rPr lang="bg-BG" dirty="0"/>
              <a:t> - решение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BE5A-7291-4C21-B56E-8FB7C1CAEA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dirty="0"/>
              <a:t>For-</a:t>
            </a:r>
            <a:r>
              <a:rPr lang="bg-BG" dirty="0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11" y="1676858"/>
            <a:ext cx="2659068" cy="203340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C392C9-0C60-4FA5-B3E1-E5A28B8CB4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8411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9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999" dirty="0"/>
              <a:t> </a:t>
            </a:r>
            <a:r>
              <a:rPr lang="en-US" sz="39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999" dirty="0"/>
              <a:t> 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999" dirty="0"/>
              <a:t> </a:t>
            </a:r>
            <a:r>
              <a:rPr lang="en-US" sz="3999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999" dirty="0"/>
              <a:t> </a:t>
            </a:r>
            <a:r>
              <a:rPr lang="bg-BG" sz="3999" dirty="0"/>
              <a:t>в 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3999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999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75964" y="5419869"/>
            <a:ext cx="170859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656647" y="5553720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614357" y="5408485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606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23</a:t>
            </a:fld>
            <a:endParaRPr lang="en-US" dirty="0"/>
          </a:p>
        </p:txBody>
      </p:sp>
      <p:grpSp>
        <p:nvGrpSpPr>
          <p:cNvPr id="3" name="Групиране 22"/>
          <p:cNvGrpSpPr/>
          <p:nvPr/>
        </p:nvGrpSpPr>
        <p:grpSpPr>
          <a:xfrm>
            <a:off x="4154384" y="551432"/>
            <a:ext cx="2376821" cy="73133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7514" y="1565102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8272" y="3290852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7716" y="3916549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80"/>
          <p:cNvGrpSpPr/>
          <p:nvPr/>
        </p:nvGrpSpPr>
        <p:grpSpPr>
          <a:xfrm>
            <a:off x="4154384" y="5300990"/>
            <a:ext cx="2376821" cy="1005578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4929" y="3923402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0264" y="4600237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2037" y="3573141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399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24"/>
          <p:cNvGrpSpPr/>
          <p:nvPr/>
        </p:nvGrpSpPr>
        <p:grpSpPr>
          <a:xfrm>
            <a:off x="4154384" y="1858917"/>
            <a:ext cx="2376821" cy="73133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6" name="Групиране 85"/>
          <p:cNvGrpSpPr/>
          <p:nvPr/>
        </p:nvGrpSpPr>
        <p:grpSpPr>
          <a:xfrm>
            <a:off x="4229398" y="3212385"/>
            <a:ext cx="2226795" cy="1427819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3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3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7514" y="2898255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7514" y="494242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50612" y="2212105"/>
            <a:ext cx="10300231" cy="3004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cout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0339" y="3488985"/>
            <a:ext cx="149407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5313" y="3488985"/>
            <a:ext cx="761802" cy="48535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13612" y="2722108"/>
            <a:ext cx="3902254" cy="575853"/>
          </a:xfrm>
          <a:prstGeom prst="wedgeRoundRectCallout">
            <a:avLst>
              <a:gd name="adj1" fmla="val -58988"/>
              <a:gd name="adj2" fmla="val 554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799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799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67671" y="4114800"/>
            <a:ext cx="4607558" cy="672174"/>
          </a:xfrm>
          <a:prstGeom prst="wedgeRoundRectCallout">
            <a:avLst>
              <a:gd name="adj1" fmla="val -55297"/>
              <a:gd name="adj2" fmla="val -447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799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799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799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</p:spTree>
    <p:extLst>
      <p:ext uri="{BB962C8B-B14F-4D97-AF65-F5344CB8AC3E}">
        <p14:creationId xmlns:p14="http://schemas.microsoft.com/office/powerpoint/2010/main" val="337873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dirty="0"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dirty="0"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bg-BG" dirty="0"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dirty="0">
                <a:cs typeface="Calibri" panose="020F0502020204030204" pitchFamily="34" charset="0"/>
              </a:rPr>
              <a:t>Примерен вход и изход: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2964" y="4180901"/>
            <a:ext cx="662322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273" y="4368831"/>
            <a:ext cx="402859" cy="35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003" y="4200739"/>
            <a:ext cx="289484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375" y="4268350"/>
            <a:ext cx="891758" cy="1985421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60942" y="2961046"/>
            <a:ext cx="1805008" cy="866513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1308" y="4132579"/>
            <a:ext cx="1463350" cy="1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C22162-044D-4429-85FD-FA51E030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26</a:t>
            </a:fld>
            <a:endParaRPr lang="en-US" dirty="0"/>
          </a:p>
        </p:txBody>
      </p:sp>
      <p:grpSp>
        <p:nvGrpSpPr>
          <p:cNvPr id="3" name="Групиране 59"/>
          <p:cNvGrpSpPr/>
          <p:nvPr/>
        </p:nvGrpSpPr>
        <p:grpSpPr>
          <a:xfrm>
            <a:off x="4154384" y="539036"/>
            <a:ext cx="2376821" cy="73133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7514" y="1552705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8272" y="3278455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7716" y="3904152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65"/>
          <p:cNvGrpSpPr/>
          <p:nvPr/>
        </p:nvGrpSpPr>
        <p:grpSpPr>
          <a:xfrm>
            <a:off x="4154384" y="5288593"/>
            <a:ext cx="2376821" cy="1030372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399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4929" y="3911005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0264" y="4587840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2037" y="3560745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399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71"/>
          <p:cNvGrpSpPr/>
          <p:nvPr/>
        </p:nvGrpSpPr>
        <p:grpSpPr>
          <a:xfrm>
            <a:off x="4154384" y="1846520"/>
            <a:ext cx="2376821" cy="73133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6" name="Групиране 74"/>
          <p:cNvGrpSpPr/>
          <p:nvPr/>
        </p:nvGrpSpPr>
        <p:grpSpPr>
          <a:xfrm>
            <a:off x="4229398" y="3199988"/>
            <a:ext cx="2226795" cy="1427819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7514" y="2885859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7514" y="493002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72265" y="1983521"/>
            <a:ext cx="10291933" cy="3004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cout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6773" y="3260403"/>
            <a:ext cx="167596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24248" y="3935635"/>
            <a:ext cx="2818666" cy="911283"/>
          </a:xfrm>
          <a:custGeom>
            <a:avLst/>
            <a:gdLst>
              <a:gd name="connsiteX0" fmla="*/ 0 w 2819400"/>
              <a:gd name="connsiteY0" fmla="*/ 151923 h 911520"/>
              <a:gd name="connsiteX1" fmla="*/ 44497 w 2819400"/>
              <a:gd name="connsiteY1" fmla="*/ 44497 h 911520"/>
              <a:gd name="connsiteX2" fmla="*/ 151923 w 2819400"/>
              <a:gd name="connsiteY2" fmla="*/ 0 h 911520"/>
              <a:gd name="connsiteX3" fmla="*/ 469900 w 2819400"/>
              <a:gd name="connsiteY3" fmla="*/ 0 h 911520"/>
              <a:gd name="connsiteX4" fmla="*/ 572959 w 2819400"/>
              <a:gd name="connsiteY4" fmla="*/ -151723 h 911520"/>
              <a:gd name="connsiteX5" fmla="*/ 1174750 w 2819400"/>
              <a:gd name="connsiteY5" fmla="*/ 0 h 911520"/>
              <a:gd name="connsiteX6" fmla="*/ 2667477 w 2819400"/>
              <a:gd name="connsiteY6" fmla="*/ 0 h 911520"/>
              <a:gd name="connsiteX7" fmla="*/ 2774903 w 2819400"/>
              <a:gd name="connsiteY7" fmla="*/ 44497 h 911520"/>
              <a:gd name="connsiteX8" fmla="*/ 2819400 w 2819400"/>
              <a:gd name="connsiteY8" fmla="*/ 151923 h 911520"/>
              <a:gd name="connsiteX9" fmla="*/ 2819400 w 2819400"/>
              <a:gd name="connsiteY9" fmla="*/ 151920 h 911520"/>
              <a:gd name="connsiteX10" fmla="*/ 2819400 w 2819400"/>
              <a:gd name="connsiteY10" fmla="*/ 151920 h 911520"/>
              <a:gd name="connsiteX11" fmla="*/ 2819400 w 2819400"/>
              <a:gd name="connsiteY11" fmla="*/ 379800 h 911520"/>
              <a:gd name="connsiteX12" fmla="*/ 2819400 w 2819400"/>
              <a:gd name="connsiteY12" fmla="*/ 759597 h 911520"/>
              <a:gd name="connsiteX13" fmla="*/ 2774903 w 2819400"/>
              <a:gd name="connsiteY13" fmla="*/ 867023 h 911520"/>
              <a:gd name="connsiteX14" fmla="*/ 2667477 w 2819400"/>
              <a:gd name="connsiteY14" fmla="*/ 911520 h 911520"/>
              <a:gd name="connsiteX15" fmla="*/ 1174750 w 2819400"/>
              <a:gd name="connsiteY15" fmla="*/ 911520 h 911520"/>
              <a:gd name="connsiteX16" fmla="*/ 469900 w 2819400"/>
              <a:gd name="connsiteY16" fmla="*/ 911520 h 911520"/>
              <a:gd name="connsiteX17" fmla="*/ 469900 w 2819400"/>
              <a:gd name="connsiteY17" fmla="*/ 911520 h 911520"/>
              <a:gd name="connsiteX18" fmla="*/ 151923 w 2819400"/>
              <a:gd name="connsiteY18" fmla="*/ 911520 h 911520"/>
              <a:gd name="connsiteX19" fmla="*/ 44497 w 2819400"/>
              <a:gd name="connsiteY19" fmla="*/ 867023 h 911520"/>
              <a:gd name="connsiteX20" fmla="*/ 0 w 2819400"/>
              <a:gd name="connsiteY20" fmla="*/ 759597 h 911520"/>
              <a:gd name="connsiteX21" fmla="*/ 0 w 2819400"/>
              <a:gd name="connsiteY21" fmla="*/ 379800 h 911520"/>
              <a:gd name="connsiteX22" fmla="*/ 0 w 2819400"/>
              <a:gd name="connsiteY22" fmla="*/ 151920 h 911520"/>
              <a:gd name="connsiteX23" fmla="*/ 0 w 2819400"/>
              <a:gd name="connsiteY23" fmla="*/ 151920 h 911520"/>
              <a:gd name="connsiteX24" fmla="*/ 0 w 2819400"/>
              <a:gd name="connsiteY24" fmla="*/ 151923 h 911520"/>
              <a:gd name="connsiteX0" fmla="*/ 0 w 2819400"/>
              <a:gd name="connsiteY0" fmla="*/ 151923 h 911520"/>
              <a:gd name="connsiteX1" fmla="*/ 44497 w 2819400"/>
              <a:gd name="connsiteY1" fmla="*/ 44497 h 911520"/>
              <a:gd name="connsiteX2" fmla="*/ 151923 w 2819400"/>
              <a:gd name="connsiteY2" fmla="*/ 0 h 911520"/>
              <a:gd name="connsiteX3" fmla="*/ 469900 w 2819400"/>
              <a:gd name="connsiteY3" fmla="*/ 0 h 911520"/>
              <a:gd name="connsiteX4" fmla="*/ 1174750 w 2819400"/>
              <a:gd name="connsiteY4" fmla="*/ 0 h 911520"/>
              <a:gd name="connsiteX5" fmla="*/ 2667477 w 2819400"/>
              <a:gd name="connsiteY5" fmla="*/ 0 h 911520"/>
              <a:gd name="connsiteX6" fmla="*/ 2774903 w 2819400"/>
              <a:gd name="connsiteY6" fmla="*/ 44497 h 911520"/>
              <a:gd name="connsiteX7" fmla="*/ 2819400 w 2819400"/>
              <a:gd name="connsiteY7" fmla="*/ 151923 h 911520"/>
              <a:gd name="connsiteX8" fmla="*/ 2819400 w 2819400"/>
              <a:gd name="connsiteY8" fmla="*/ 151920 h 911520"/>
              <a:gd name="connsiteX9" fmla="*/ 2819400 w 2819400"/>
              <a:gd name="connsiteY9" fmla="*/ 151920 h 911520"/>
              <a:gd name="connsiteX10" fmla="*/ 2819400 w 2819400"/>
              <a:gd name="connsiteY10" fmla="*/ 379800 h 911520"/>
              <a:gd name="connsiteX11" fmla="*/ 2819400 w 2819400"/>
              <a:gd name="connsiteY11" fmla="*/ 759597 h 911520"/>
              <a:gd name="connsiteX12" fmla="*/ 2774903 w 2819400"/>
              <a:gd name="connsiteY12" fmla="*/ 867023 h 911520"/>
              <a:gd name="connsiteX13" fmla="*/ 2667477 w 2819400"/>
              <a:gd name="connsiteY13" fmla="*/ 911520 h 911520"/>
              <a:gd name="connsiteX14" fmla="*/ 1174750 w 2819400"/>
              <a:gd name="connsiteY14" fmla="*/ 911520 h 911520"/>
              <a:gd name="connsiteX15" fmla="*/ 469900 w 2819400"/>
              <a:gd name="connsiteY15" fmla="*/ 911520 h 911520"/>
              <a:gd name="connsiteX16" fmla="*/ 469900 w 2819400"/>
              <a:gd name="connsiteY16" fmla="*/ 911520 h 911520"/>
              <a:gd name="connsiteX17" fmla="*/ 151923 w 2819400"/>
              <a:gd name="connsiteY17" fmla="*/ 911520 h 911520"/>
              <a:gd name="connsiteX18" fmla="*/ 44497 w 2819400"/>
              <a:gd name="connsiteY18" fmla="*/ 867023 h 911520"/>
              <a:gd name="connsiteX19" fmla="*/ 0 w 2819400"/>
              <a:gd name="connsiteY19" fmla="*/ 759597 h 911520"/>
              <a:gd name="connsiteX20" fmla="*/ 0 w 2819400"/>
              <a:gd name="connsiteY20" fmla="*/ 379800 h 911520"/>
              <a:gd name="connsiteX21" fmla="*/ 0 w 2819400"/>
              <a:gd name="connsiteY21" fmla="*/ 151920 h 911520"/>
              <a:gd name="connsiteX22" fmla="*/ 0 w 2819400"/>
              <a:gd name="connsiteY22" fmla="*/ 151920 h 911520"/>
              <a:gd name="connsiteX23" fmla="*/ 0 w 2819400"/>
              <a:gd name="connsiteY23" fmla="*/ 151923 h 91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19400" h="911520">
                <a:moveTo>
                  <a:pt x="0" y="151923"/>
                </a:moveTo>
                <a:cubicBezTo>
                  <a:pt x="0" y="111630"/>
                  <a:pt x="16006" y="72988"/>
                  <a:pt x="44497" y="44497"/>
                </a:cubicBezTo>
                <a:cubicBezTo>
                  <a:pt x="72988" y="16006"/>
                  <a:pt x="111630" y="0"/>
                  <a:pt x="151923" y="0"/>
                </a:cubicBezTo>
                <a:lnTo>
                  <a:pt x="469900" y="0"/>
                </a:lnTo>
                <a:lnTo>
                  <a:pt x="1174750" y="0"/>
                </a:lnTo>
                <a:lnTo>
                  <a:pt x="2667477" y="0"/>
                </a:lnTo>
                <a:cubicBezTo>
                  <a:pt x="2707770" y="0"/>
                  <a:pt x="2746412" y="16006"/>
                  <a:pt x="2774903" y="44497"/>
                </a:cubicBezTo>
                <a:cubicBezTo>
                  <a:pt x="2803394" y="72988"/>
                  <a:pt x="2819400" y="111630"/>
                  <a:pt x="2819400" y="151923"/>
                </a:cubicBezTo>
                <a:lnTo>
                  <a:pt x="2819400" y="151920"/>
                </a:lnTo>
                <a:lnTo>
                  <a:pt x="2819400" y="151920"/>
                </a:lnTo>
                <a:lnTo>
                  <a:pt x="2819400" y="379800"/>
                </a:lnTo>
                <a:lnTo>
                  <a:pt x="2819400" y="759597"/>
                </a:lnTo>
                <a:cubicBezTo>
                  <a:pt x="2819400" y="799890"/>
                  <a:pt x="2803394" y="838532"/>
                  <a:pt x="2774903" y="867023"/>
                </a:cubicBezTo>
                <a:cubicBezTo>
                  <a:pt x="2746412" y="895514"/>
                  <a:pt x="2707770" y="911520"/>
                  <a:pt x="2667477" y="911520"/>
                </a:cubicBezTo>
                <a:lnTo>
                  <a:pt x="1174750" y="911520"/>
                </a:lnTo>
                <a:lnTo>
                  <a:pt x="469900" y="911520"/>
                </a:lnTo>
                <a:lnTo>
                  <a:pt x="469900" y="911520"/>
                </a:lnTo>
                <a:lnTo>
                  <a:pt x="151923" y="911520"/>
                </a:lnTo>
                <a:cubicBezTo>
                  <a:pt x="111630" y="911520"/>
                  <a:pt x="72988" y="895514"/>
                  <a:pt x="44497" y="867023"/>
                </a:cubicBezTo>
                <a:cubicBezTo>
                  <a:pt x="16006" y="838532"/>
                  <a:pt x="0" y="799890"/>
                  <a:pt x="0" y="759597"/>
                </a:cubicBezTo>
                <a:lnTo>
                  <a:pt x="0" y="379800"/>
                </a:lnTo>
                <a:lnTo>
                  <a:pt x="0" y="151920"/>
                </a:lnTo>
                <a:lnTo>
                  <a:pt x="0" y="151920"/>
                </a:lnTo>
                <a:lnTo>
                  <a:pt x="0" y="15192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4FBD919-BA75-434A-BA3A-77D9ABA3F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C9875-F40F-459C-BC4A-23D363122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4800600"/>
            <a:ext cx="10958928" cy="768084"/>
          </a:xfrm>
        </p:spPr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69681-7BC2-4A33-AA16-6FB5FC6DD1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5212" y="1447800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A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EC5D5-0C51-4CEE-B469-F0D8859B7E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90" y="4724400"/>
            <a:ext cx="10021321" cy="14881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text; </a:t>
            </a:r>
            <a:endParaRPr lang="en-AS" sz="28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cin</a:t>
            </a:r>
            <a:r>
              <a:rPr lang="en-US" sz="2800" b="1" dirty="0">
                <a:latin typeface="Consolas" panose="020B0609020204030204" pitchFamily="49" charset="0"/>
              </a:rPr>
              <a:t> &gt;&gt; text</a:t>
            </a:r>
            <a:r>
              <a:rPr lang="en-AS" sz="2800" b="1" dirty="0">
                <a:latin typeface="Consolas" panose="020B0609020204030204" pitchFamily="49" charset="0"/>
              </a:rPr>
              <a:t>;</a:t>
            </a:r>
            <a:r>
              <a:rPr lang="en-US" sz="2800" b="1" dirty="0">
                <a:latin typeface="Consolas" panose="020B0609020204030204" pitchFamily="49" charset="0"/>
              </a:rPr>
              <a:t>     </a:t>
            </a:r>
            <a:r>
              <a:rPr lang="en-AS" sz="2800" b="1" dirty="0">
                <a:latin typeface="Consolas" panose="020B0609020204030204" pitchFamily="49" charset="0"/>
              </a:rPr>
              <a:t>         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text[4];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33" y="1954862"/>
            <a:ext cx="9998278" cy="14881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text; </a:t>
            </a:r>
            <a:endParaRPr lang="en-AS" sz="28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cin</a:t>
            </a:r>
            <a:r>
              <a:rPr lang="en-US" sz="2800" b="1" dirty="0">
                <a:latin typeface="Consolas" panose="020B0609020204030204" pitchFamily="49" charset="0"/>
              </a:rPr>
              <a:t> &gt;&gt; text</a:t>
            </a:r>
            <a:r>
              <a:rPr lang="en-AS" sz="2800" b="1" dirty="0">
                <a:latin typeface="Consolas" panose="020B0609020204030204" pitchFamily="49" charset="0"/>
              </a:rPr>
              <a:t>;</a:t>
            </a:r>
            <a:r>
              <a:rPr lang="en-US" sz="2800" b="1" dirty="0">
                <a:latin typeface="Consolas" panose="020B0609020204030204" pitchFamily="49" charset="0"/>
              </a:rPr>
              <a:t>    </a:t>
            </a:r>
            <a:r>
              <a:rPr lang="en-AS" sz="2800" b="1" dirty="0">
                <a:latin typeface="Consolas" panose="020B0609020204030204" pitchFamily="49" charset="0"/>
              </a:rPr>
              <a:t>         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</a:t>
            </a:r>
            <a:r>
              <a:rPr lang="en-US" sz="2800" b="1" dirty="0" err="1">
                <a:latin typeface="Consolas" panose="020B0609020204030204" pitchFamily="49" charset="0"/>
              </a:rPr>
              <a:t>text.length</a:t>
            </a:r>
            <a:r>
              <a:rPr lang="en-US" sz="2800" b="1" dirty="0">
                <a:latin typeface="Consolas" panose="020B0609020204030204" pitchFamily="49" charset="0"/>
              </a:rPr>
              <a:t>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</a:p>
        </p:txBody>
      </p:sp>
    </p:spTree>
    <p:extLst>
      <p:ext uri="{BB962C8B-B14F-4D97-AF65-F5344CB8AC3E}">
        <p14:creationId xmlns:p14="http://schemas.microsoft.com/office/powerpoint/2010/main" val="3664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399" dirty="0">
                <a:latin typeface="+mj-lt"/>
                <a:cs typeface="Calibri" panose="020F0502020204030204" pitchFamily="34" charset="0"/>
              </a:rPr>
              <a:t>Преговор</a:t>
            </a:r>
            <a:endParaRPr lang="en-US" sz="3399" dirty="0">
              <a:latin typeface="+mj-lt"/>
              <a:cs typeface="Calibri" panose="020F0502020204030204" pitchFamily="34" charset="0"/>
            </a:endParaRPr>
          </a:p>
          <a:p>
            <a:r>
              <a:rPr lang="bg-BG" sz="3399" dirty="0"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  <a:endParaRPr lang="bg-BG" sz="3399" dirty="0">
              <a:latin typeface="+mj-lt"/>
              <a:cs typeface="Calibri" panose="020F0502020204030204" pitchFamily="34" charset="0"/>
            </a:endParaRPr>
          </a:p>
          <a:p>
            <a:r>
              <a:rPr lang="bg-BG" sz="3399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199" dirty="0">
                <a:latin typeface="+mj-lt"/>
              </a:rPr>
              <a:t>Работа с по-сложни </a:t>
            </a:r>
            <a:r>
              <a:rPr lang="en-US" sz="3199" dirty="0">
                <a:latin typeface="+mj-lt"/>
              </a:rPr>
              <a:t>for-</a:t>
            </a:r>
            <a:r>
              <a:rPr lang="bg-BG" sz="3199" dirty="0">
                <a:latin typeface="+mj-lt"/>
              </a:rPr>
              <a:t>цикли</a:t>
            </a:r>
            <a:endParaRPr lang="bg-BG" sz="3399" dirty="0">
              <a:latin typeface="+mj-lt"/>
              <a:cs typeface="Calibri" panose="020F0502020204030204" pitchFamily="34" charset="0"/>
            </a:endParaRPr>
          </a:p>
          <a:p>
            <a:pPr marL="514196" indent="-514196"/>
            <a:r>
              <a:rPr lang="bg-BG" sz="3399" dirty="0">
                <a:latin typeface="+mj-lt"/>
                <a:cs typeface="Calibri" panose="020F0502020204030204" pitchFamily="34" charset="0"/>
              </a:rPr>
              <a:t>Работа с текст</a:t>
            </a:r>
            <a:endParaRPr lang="en-US" sz="3399" dirty="0">
              <a:latin typeface="+mj-lt"/>
              <a:cs typeface="Calibri" panose="020F0502020204030204" pitchFamily="34" charset="0"/>
            </a:endParaRPr>
          </a:p>
          <a:p>
            <a:pPr marL="514196" indent="-514196"/>
            <a:r>
              <a:rPr lang="bg-BG" sz="3399" dirty="0">
                <a:latin typeface="+mj-lt"/>
              </a:rPr>
              <a:t>Техники за използване на </a:t>
            </a:r>
            <a:r>
              <a:rPr lang="en-US" sz="3199" dirty="0">
                <a:latin typeface="+mj-lt"/>
              </a:rPr>
              <a:t>for-</a:t>
            </a:r>
            <a:r>
              <a:rPr lang="bg-BG" sz="3399" dirty="0">
                <a:latin typeface="+mj-lt"/>
              </a:rPr>
              <a:t>цикли</a:t>
            </a:r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bg-BG" sz="31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655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280875"/>
          </a:xfrm>
        </p:spPr>
        <p:txBody>
          <a:bodyPr/>
          <a:lstStyle/>
          <a:p>
            <a:r>
              <a:rPr lang="bg-BG" dirty="0"/>
              <a:t>Напишете програма, която </a:t>
            </a:r>
          </a:p>
          <a:p>
            <a:pPr lvl="1"/>
            <a:r>
              <a:rPr lang="bg-BG" dirty="0"/>
              <a:t>чете текст(стринг)</a:t>
            </a:r>
          </a:p>
          <a:p>
            <a:pPr lvl="1"/>
            <a:r>
              <a:rPr lang="bg-BG" dirty="0"/>
              <a:t>печата всеки символ от текста на отделен ред</a:t>
            </a:r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C6DCC-ACF5-4A1A-8B93-92A55EEBCC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2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16" y="3482976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4412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41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095" y="3995990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6507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05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3503" y="2408174"/>
            <a:ext cx="7637273" cy="301804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dirty="0"/>
              <a:t>for (int i = 0; i &lt; </a:t>
            </a:r>
            <a:r>
              <a:rPr lang="en-US" sz="2400" dirty="0"/>
              <a:t>input.length();</a:t>
            </a:r>
            <a:r>
              <a:rPr lang="pt-BR" sz="2400" dirty="0"/>
              <a:t> i ++)</a:t>
            </a:r>
            <a:r>
              <a:rPr lang="bg-BG" sz="2400" dirty="0"/>
              <a:t> </a:t>
            </a:r>
            <a:r>
              <a:rPr lang="pt-BR" sz="2400" dirty="0"/>
              <a:t>{</a:t>
            </a:r>
            <a:endParaRPr lang="bg-BG" sz="2400" dirty="0"/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string letter;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</a:t>
            </a:r>
            <a:r>
              <a:rPr lang="en-US" sz="2400" dirty="0" err="1"/>
              <a:t>cin</a:t>
            </a:r>
            <a:r>
              <a:rPr lang="en-US" sz="2400" dirty="0"/>
              <a:t> &gt;&gt; input[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  <a:endParaRPr lang="pt-BR" sz="2400" dirty="0"/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dirty="0"/>
              <a:t>  cout &lt;&lt; </a:t>
            </a:r>
            <a:r>
              <a:rPr lang="en-US" sz="2400" dirty="0"/>
              <a:t>letter</a:t>
            </a:r>
            <a:r>
              <a:rPr lang="pt-BR" sz="2400" dirty="0"/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dirty="0"/>
              <a:t>}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69E5B-1B7D-4743-A706-6C9A7CC4B0B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1625551"/>
            <a:ext cx="3559619" cy="879952"/>
          </a:xfrm>
          <a:prstGeom prst="wedgeRoundRectCallout">
            <a:avLst>
              <a:gd name="adj1" fmla="val -55840"/>
              <a:gd name="adj2" fmla="val 4712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3173010"/>
            <a:ext cx="3595800" cy="792850"/>
          </a:xfrm>
          <a:prstGeom prst="wedgeRoundRectCallout">
            <a:avLst>
              <a:gd name="adj1" fmla="val -64521"/>
              <a:gd name="adj2" fmla="val 45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1798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5811" y="1524000"/>
            <a:ext cx="7620000" cy="45388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string input; cin &gt;&gt; input;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0; i &lt; input.length(); i++)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switch (input[i])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cout &lt;&lt; "Vowels sum = " &lt;&lt; sum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bg-BG" dirty="0"/>
              <a:t> последователни пъти числа и ги сумира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832" y="4221619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8DE05-B19A-4F30-BA29-5C1C6E0DABC0}"/>
              </a:ext>
            </a:extLst>
          </p:cNvPr>
          <p:cNvGrpSpPr/>
          <p:nvPr/>
        </p:nvGrpSpPr>
        <p:grpSpPr>
          <a:xfrm>
            <a:off x="4799012" y="1752600"/>
            <a:ext cx="1842644" cy="944334"/>
            <a:chOff x="4615555" y="2118244"/>
            <a:chExt cx="1485906" cy="944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DD8D48-FA16-4468-BDEE-9CE3E63C31EA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4AE62B-4B4A-4340-B1D3-B6478B1FA97F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93E5A0-5ACC-41D2-BBCD-C26BD1F895C1}"/>
              </a:ext>
            </a:extLst>
          </p:cNvPr>
          <p:cNvGrpSpPr/>
          <p:nvPr/>
        </p:nvGrpSpPr>
        <p:grpSpPr>
          <a:xfrm>
            <a:off x="4820914" y="2973898"/>
            <a:ext cx="2187574" cy="1174255"/>
            <a:chOff x="4584696" y="3694194"/>
            <a:chExt cx="1848604" cy="944561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23A3986-7205-4980-83EE-EF4E1C567286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2F0FA-320F-415A-AC61-674787EE10EB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3DC1F1-021F-4CDB-B2D1-D360CF2AE33B}"/>
              </a:ext>
            </a:extLst>
          </p:cNvPr>
          <p:cNvSpPr txBox="1"/>
          <p:nvPr/>
        </p:nvSpPr>
        <p:spPr>
          <a:xfrm>
            <a:off x="9223562" y="4945595"/>
            <a:ext cx="187812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solidFill>
                  <a:srgbClr val="FDFFFF"/>
                </a:solidFill>
              </a:rPr>
              <a:t>Принтиране на сумата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66CFAD-54AF-429B-A3C0-59FBC835EDE8}"/>
              </a:ext>
            </a:extLst>
          </p:cNvPr>
          <p:cNvGrpSpPr/>
          <p:nvPr/>
        </p:nvGrpSpPr>
        <p:grpSpPr>
          <a:xfrm>
            <a:off x="4462420" y="844907"/>
            <a:ext cx="2526925" cy="643895"/>
            <a:chOff x="4250494" y="464929"/>
            <a:chExt cx="2526925" cy="64389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E243E1-3EDD-4D7F-9C9A-F7ACBD6E532D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36C424-ED0D-4770-A578-0623B4A4159D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4A8F74-8E76-43F6-B6E9-B9A70676D1B0}"/>
              </a:ext>
            </a:extLst>
          </p:cNvPr>
          <p:cNvCxnSpPr/>
          <p:nvPr/>
        </p:nvCxnSpPr>
        <p:spPr>
          <a:xfrm>
            <a:off x="5725882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C339F-29FF-4E04-8193-A161DDD489EA}"/>
              </a:ext>
            </a:extLst>
          </p:cNvPr>
          <p:cNvCxnSpPr/>
          <p:nvPr/>
        </p:nvCxnSpPr>
        <p:spPr>
          <a:xfrm>
            <a:off x="5696614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2906D2-5934-4789-8FEF-AB8DA937B104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DFD1D1-7D47-4470-A614-C3887A473CE2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11B143-8590-46ED-AE4C-135FEDF65410}"/>
              </a:ext>
            </a:extLst>
          </p:cNvPr>
          <p:cNvGrpSpPr/>
          <p:nvPr/>
        </p:nvGrpSpPr>
        <p:grpSpPr>
          <a:xfrm>
            <a:off x="4462312" y="4614668"/>
            <a:ext cx="2526925" cy="948646"/>
            <a:chOff x="4615555" y="2224880"/>
            <a:chExt cx="1485906" cy="74692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8B1BD0-C684-40DB-8245-7CEE018FF5D5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4EBD9-68E0-48C6-BCE6-ACD9D22DDAFB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5667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BDF98-8D3C-482D-9C51-F8A393F9D9C5}"/>
              </a:ext>
            </a:extLst>
          </p:cNvPr>
          <p:cNvCxnSpPr>
            <a:cxnSpLocks/>
          </p:cNvCxnSpPr>
          <p:nvPr/>
        </p:nvCxnSpPr>
        <p:spPr>
          <a:xfrm>
            <a:off x="5706603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18A9C8B-37E4-4B41-A387-BA19630EE076}"/>
              </a:ext>
            </a:extLst>
          </p:cNvPr>
          <p:cNvCxnSpPr>
            <a:cxnSpLocks/>
            <a:stCxn id="30" idx="1"/>
            <a:endCxn id="3" idx="1"/>
          </p:cNvCxnSpPr>
          <p:nvPr/>
        </p:nvCxnSpPr>
        <p:spPr>
          <a:xfrm rot="10800000" flipH="1">
            <a:off x="4462312" y="3561027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1773BC-54A3-41AB-9D4E-C1DBCC80D9E8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1D9ACEB0-D66F-4357-8FD4-FF9536E0BFC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3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на брой цели числа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760412" y="4038600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5771189" y="4038600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005196" y="1087391"/>
            <a:ext cx="158" cy="336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74179" y="5048775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endCxn id="23" idx="0"/>
          </p:cNvCxnSpPr>
          <p:nvPr/>
        </p:nvCxnSpPr>
        <p:spPr>
          <a:xfrm>
            <a:off x="6022994" y="1956542"/>
            <a:ext cx="1" cy="436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09307" y="2393424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4206" y="2836419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59777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5871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5871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6091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1241" y="4728206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2014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2011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1780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42388" y="-467309"/>
            <a:ext cx="8041116" cy="1620352"/>
            <a:chOff x="4266852" y="45856"/>
            <a:chExt cx="6955127" cy="1723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58108" y="92983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146400" cy="1653995"/>
              <a:chOff x="4192090" y="201817"/>
              <a:chExt cx="6498332" cy="191264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937618" y="1660099"/>
                <a:ext cx="1752804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INT_MIN</a:t>
                </a:r>
                <a:endPara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56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932715" y="985908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INT_MAX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5252" y="5712886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1779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5251" y="3107521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6682" y="2666428"/>
            <a:ext cx="1080261" cy="441091"/>
            <a:chOff x="7136682" y="2274338"/>
            <a:chExt cx="1080261" cy="799750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6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5397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63290" y="1294794"/>
            <a:ext cx="1484130" cy="857663"/>
            <a:chOff x="4615555" y="2052201"/>
            <a:chExt cx="1485906" cy="9983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998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sz="1800" dirty="0">
                  <a:solidFill>
                    <a:schemeClr val="bg2"/>
                  </a:solidFill>
                </a:rPr>
                <a:t>Read n</a:t>
              </a:r>
              <a:endParaRPr lang="bg-BG" sz="18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>
                  <a:solidFill>
                    <a:schemeClr val="bg2"/>
                  </a:solidFill>
                </a:rPr>
                <a:t>i = 0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6507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645" y="1742575"/>
            <a:ext cx="7462071" cy="3785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smallest = INT_MAX;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biggest = INT_MIN;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0; i &lt; n;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int num; cin &gt;&gt;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cout &lt;&lt; "Max number: " &lt;&lt; biggest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cout &lt;&lt; "Min number: " &lt;&lt; smallest &lt;&lt; endl;</a:t>
            </a: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086373" y="2607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2819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504180" y="3640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29650" y="1300380"/>
            <a:ext cx="7529518" cy="472815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n; cin &gt;&gt; n;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1; i &lt;= n; i++)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int currentNum; cin &gt;&gt; currentNum;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leftSum = leftSum + currentNum;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cout &lt;&lt; "Yes, sum = " &lt;&lt; leftSum &lt;&lt; endl;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int diff =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а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bs(rightSum - leftSum);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cout &lt;&lt; "No, diff = " &lt;&lt; diff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33427" y="1438058"/>
            <a:ext cx="7121970" cy="44280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element; cin &gt;&gt;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744" y="1251846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599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241" y="1668618"/>
            <a:ext cx="8184792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599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599" b="1" dirty="0">
                <a:solidFill>
                  <a:schemeClr val="bg1"/>
                </a:solidFill>
              </a:rPr>
              <a:t>for</a:t>
            </a:r>
            <a:r>
              <a:rPr lang="en-US" sz="3599" dirty="0">
                <a:solidFill>
                  <a:schemeClr val="bg2"/>
                </a:solidFill>
              </a:rPr>
              <a:t>-</a:t>
            </a:r>
            <a:r>
              <a:rPr lang="bg-BG" sz="3599" dirty="0">
                <a:solidFill>
                  <a:schemeClr val="bg2"/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599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399" dirty="0">
                <a:solidFill>
                  <a:schemeClr val="bg2"/>
                </a:solidFill>
              </a:rPr>
              <a:t>Цикли с увеличаваща стъпка</a:t>
            </a:r>
            <a:endParaRPr lang="en-US" sz="3399" dirty="0">
              <a:solidFill>
                <a:schemeClr val="bg2"/>
              </a:solidFill>
            </a:endParaRPr>
          </a:p>
          <a:p>
            <a:pPr lvl="1"/>
            <a:r>
              <a:rPr lang="bg-BG" sz="3399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599" dirty="0">
                <a:solidFill>
                  <a:schemeClr val="bg2"/>
                </a:solidFill>
              </a:rPr>
              <a:t>Достъпване на символ по индекс от текст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bg-BG" sz="3199" dirty="0">
              <a:solidFill>
                <a:schemeClr val="bg2"/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endParaRPr lang="bg-BG" sz="3199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DE11B4B-17C8-4B3B-8168-4A145034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4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797" dirty="0">
                <a:solidFill>
                  <a:srgbClr val="234465"/>
                </a:solidFill>
              </a:rPr>
              <a:t>Въпроси</a:t>
            </a:r>
            <a:r>
              <a:rPr lang="en-US" sz="8797" dirty="0">
                <a:solidFill>
                  <a:srgbClr val="234465"/>
                </a:solidFill>
              </a:rPr>
              <a:t>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41224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2608C4-612F-4934-9DD2-3DD661E4E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4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354" y="1179586"/>
            <a:ext cx="9863027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 </a:t>
            </a:r>
            <a:r>
              <a:rPr lang="en-US" sz="3199" dirty="0"/>
              <a:t>– </a:t>
            </a:r>
            <a:r>
              <a:rPr lang="bg-BG" sz="3199" dirty="0"/>
              <a:t>качествено образование, професия и работа за софтуерни инженери</a:t>
            </a:r>
            <a:endParaRPr lang="en-US" sz="3199" dirty="0"/>
          </a:p>
          <a:p>
            <a:pPr lvl="1"/>
            <a:r>
              <a:rPr lang="en-US" sz="2999" noProof="1">
                <a:hlinkClick r:id="rId3"/>
              </a:rPr>
              <a:t>softuni.bg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Фондация "Софтуерен университет"</a:t>
            </a:r>
          </a:p>
          <a:p>
            <a:pPr lvl="1"/>
            <a:r>
              <a:rPr lang="en-US" sz="2999" noProof="1">
                <a:hlinkClick r:id="rId4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</a:t>
            </a:r>
            <a:r>
              <a:rPr lang="en-US" sz="3199" dirty="0"/>
              <a:t> @ Facebook</a:t>
            </a:r>
          </a:p>
          <a:p>
            <a:pPr lvl="1"/>
            <a:r>
              <a:rPr lang="en-US" sz="2999" noProof="1">
                <a:hlinkClick r:id="rId5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Дискусионни форуми на СофтУни</a:t>
            </a:r>
            <a:endParaRPr lang="en-US" sz="3199" dirty="0"/>
          </a:p>
          <a:p>
            <a:pPr lvl="1"/>
            <a:r>
              <a:rPr lang="en-US" sz="2999" dirty="0">
                <a:hlinkClick r:id="rId6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FBA6-4371-4643-B602-0400BC382960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353921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F294B1-D8EF-4D93-93DE-220290DEB502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D713B462-50F9-4C14-BCB9-3C1182A91F25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83A7B0-532C-4B19-B679-004916CC6D32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979958-B691-443F-8311-A762DFF27BA5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004D2A9B-08C6-43B6-9249-055D0C439BD6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F2D71E-5A4F-4B28-84DC-3081FC679BB8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D5CF2-3F6F-4585-992F-823E6F43AF46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728A0119-BE79-411D-9E8D-FCA98A3122E1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E93BFF-E9EE-4808-A0C5-519DE064B7B4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51EAB1-F931-4A22-84F8-97CC1862B609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>
              <a:alpha val="8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50F21311-B1FA-4054-9064-76231E595A80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D749A3-98E6-4370-898E-7AC0616BBA6A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73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8358" y="1821787"/>
            <a:ext cx="7624276" cy="584136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&lt;&lt; (!(5 == 5) &amp;&amp; (4 + 1 == 5))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A52449-8F4C-4DCD-A5CF-8F60742401D2}"/>
              </a:ext>
            </a:extLst>
          </p:cNvPr>
          <p:cNvSpPr txBox="1"/>
          <p:nvPr/>
        </p:nvSpPr>
        <p:spPr>
          <a:xfrm>
            <a:off x="870223" y="4624346"/>
            <a:ext cx="2491480" cy="145663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3600" b="1">
                <a:solidFill>
                  <a:schemeClr val="bg2"/>
                </a:solidFill>
              </a:defRPr>
            </a:lvl1pPr>
          </a:lstStyle>
          <a:p>
            <a:pPr algn="ctr"/>
            <a:r>
              <a:rPr lang="en-US" dirty="0"/>
              <a:t>Runtime error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154C5A-3C28-4971-B49F-F5F5726A331A}"/>
              </a:ext>
            </a:extLst>
          </p:cNvPr>
          <p:cNvSpPr txBox="1"/>
          <p:nvPr/>
        </p:nvSpPr>
        <p:spPr>
          <a:xfrm>
            <a:off x="7890456" y="4790076"/>
            <a:ext cx="3250647" cy="1360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3600" b="1">
                <a:solidFill>
                  <a:schemeClr val="bg2"/>
                </a:solidFill>
              </a:defRPr>
            </a:lvl1pPr>
          </a:lstStyle>
          <a:p>
            <a:pPr algn="ctr"/>
            <a:r>
              <a:rPr lang="en-US" dirty="0"/>
              <a:t>Compile time error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465CD3-B79A-4A02-8377-52E857EB2142}"/>
              </a:ext>
            </a:extLst>
          </p:cNvPr>
          <p:cNvGrpSpPr/>
          <p:nvPr/>
        </p:nvGrpSpPr>
        <p:grpSpPr>
          <a:xfrm>
            <a:off x="781013" y="4260201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991C5562-1265-44EE-AD9F-11460D833021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1A62D6-3F43-42D9-B394-E28EE886C04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E4A20D-169F-4A2A-8193-1ACC5E485EB0}"/>
              </a:ext>
            </a:extLst>
          </p:cNvPr>
          <p:cNvGrpSpPr/>
          <p:nvPr/>
        </p:nvGrpSpPr>
        <p:grpSpPr>
          <a:xfrm>
            <a:off x="7852451" y="4395765"/>
            <a:ext cx="3804561" cy="1673707"/>
            <a:chOff x="1051483" y="4124632"/>
            <a:chExt cx="4114800" cy="1493675"/>
          </a:xfrm>
          <a:solidFill>
            <a:schemeClr val="tx1">
              <a:alpha val="80000"/>
            </a:schemeClr>
          </a:solidFill>
        </p:grpSpPr>
        <p:sp>
          <p:nvSpPr>
            <p:cNvPr id="31" name="Speech Bubble: Rectangle with Corners Rounded 30">
              <a:extLst>
                <a:ext uri="{FF2B5EF4-FFF2-40B4-BE49-F238E27FC236}">
                  <a16:creationId xmlns:a16="http://schemas.microsoft.com/office/drawing/2014/main" id="{360904B8-3466-4A7E-80CF-35AD774FD41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F3A533-2731-41C1-A84C-310896DD7AD2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FE9E13-5609-4381-B7BC-01DC3F2B0571}"/>
              </a:ext>
            </a:extLst>
          </p:cNvPr>
          <p:cNvGrpSpPr/>
          <p:nvPr/>
        </p:nvGrpSpPr>
        <p:grpSpPr>
          <a:xfrm>
            <a:off x="2904476" y="2819400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34" name="Speech Bubble: Oval 33">
              <a:extLst>
                <a:ext uri="{FF2B5EF4-FFF2-40B4-BE49-F238E27FC236}">
                  <a16:creationId xmlns:a16="http://schemas.microsoft.com/office/drawing/2014/main" id="{B1EE8DD6-0311-491F-831E-730254FB5546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14D734-A0A8-48D7-87A6-58721A6990F4}"/>
                </a:ext>
              </a:extLst>
            </p:cNvPr>
            <p:cNvSpPr txBox="1"/>
            <p:nvPr/>
          </p:nvSpPr>
          <p:spPr>
            <a:xfrm>
              <a:off x="5746788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88B1BE-D60E-498F-BBED-32235EED15B6}"/>
              </a:ext>
            </a:extLst>
          </p:cNvPr>
          <p:cNvGrpSpPr/>
          <p:nvPr/>
        </p:nvGrpSpPr>
        <p:grpSpPr>
          <a:xfrm>
            <a:off x="5737277" y="2913403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7" name="Speech Bubble: Oval 36">
              <a:extLst>
                <a:ext uri="{FF2B5EF4-FFF2-40B4-BE49-F238E27FC236}">
                  <a16:creationId xmlns:a16="http://schemas.microsoft.com/office/drawing/2014/main" id="{AB93D934-73C8-4DFE-9CAC-C0D8F36AC47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3C9848-815E-41B8-A776-8DB4CE604216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07888" y="1920883"/>
            <a:ext cx="7028514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&lt;&lt; (!(3 == 3) || (3 == 5))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88221-874E-4FF7-8580-CD3636623647}"/>
              </a:ext>
            </a:extLst>
          </p:cNvPr>
          <p:cNvSpPr txBox="1"/>
          <p:nvPr/>
        </p:nvSpPr>
        <p:spPr>
          <a:xfrm>
            <a:off x="7614520" y="4630473"/>
            <a:ext cx="3326487" cy="171165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3600" b="1">
                <a:solidFill>
                  <a:schemeClr val="bg2"/>
                </a:solidFill>
              </a:defRPr>
            </a:lvl1pPr>
          </a:lstStyle>
          <a:p>
            <a:pPr algn="ctr"/>
            <a:r>
              <a:rPr lang="en-US" sz="4000" dirty="0"/>
              <a:t>Compile time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8EFCE-0BDC-40B4-9587-9EA9CF824A7B}"/>
              </a:ext>
            </a:extLst>
          </p:cNvPr>
          <p:cNvSpPr txBox="1"/>
          <p:nvPr/>
        </p:nvSpPr>
        <p:spPr>
          <a:xfrm>
            <a:off x="740333" y="4670776"/>
            <a:ext cx="2590872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3600" b="1">
                <a:solidFill>
                  <a:schemeClr val="bg2"/>
                </a:solidFill>
              </a:defRPr>
            </a:lvl1pPr>
          </a:lstStyle>
          <a:p>
            <a:pPr lvl="1"/>
            <a:r>
              <a:rPr lang="en-US" sz="4400" b="1" dirty="0">
                <a:solidFill>
                  <a:schemeClr val="bg2"/>
                </a:solidFill>
              </a:rPr>
              <a:t>(1)True</a:t>
            </a:r>
            <a:endParaRPr lang="en-US" sz="3600" b="1" dirty="0">
              <a:solidFill>
                <a:schemeClr val="bg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A68EEC-71B3-4821-B3E5-AF7AC400FFB7}"/>
              </a:ext>
            </a:extLst>
          </p:cNvPr>
          <p:cNvGrpSpPr/>
          <p:nvPr/>
        </p:nvGrpSpPr>
        <p:grpSpPr>
          <a:xfrm>
            <a:off x="7382688" y="4419536"/>
            <a:ext cx="3893324" cy="2023447"/>
            <a:chOff x="1047229" y="4098002"/>
            <a:chExt cx="4114800" cy="1493675"/>
          </a:xfrm>
          <a:solidFill>
            <a:schemeClr val="tx1">
              <a:alpha val="80000"/>
            </a:schemeClr>
          </a:solidFill>
        </p:grpSpPr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AAFD3429-AD3E-4F10-97C9-8CB0F1367604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8F894B-EFEE-4051-83AC-EE13CD330461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C28603F-94AE-43A7-9A6F-0EB11955095D}"/>
              </a:ext>
            </a:extLst>
          </p:cNvPr>
          <p:cNvGrpSpPr/>
          <p:nvPr/>
        </p:nvGrpSpPr>
        <p:grpSpPr>
          <a:xfrm>
            <a:off x="871408" y="3832759"/>
            <a:ext cx="3008540" cy="2720441"/>
            <a:chOff x="5541569" y="4570824"/>
            <a:chExt cx="3048000" cy="2438818"/>
          </a:xfrm>
        </p:grpSpPr>
        <p:sp>
          <p:nvSpPr>
            <p:cNvPr id="25" name="Speech Bubble: Oval 24">
              <a:extLst>
                <a:ext uri="{FF2B5EF4-FFF2-40B4-BE49-F238E27FC236}">
                  <a16:creationId xmlns:a16="http://schemas.microsoft.com/office/drawing/2014/main" id="{CD208375-C330-4C74-88C6-0E0085EBE934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81948F-82C4-4BF6-B9A3-9FFFAEE54A17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BA66A3-ECF1-455C-8014-61099ED7D329}"/>
              </a:ext>
            </a:extLst>
          </p:cNvPr>
          <p:cNvGrpSpPr/>
          <p:nvPr/>
        </p:nvGrpSpPr>
        <p:grpSpPr>
          <a:xfrm>
            <a:off x="2611755" y="3026871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28" name="Speech Bubble: Rectangle with Corners Rounded 27">
              <a:extLst>
                <a:ext uri="{FF2B5EF4-FFF2-40B4-BE49-F238E27FC236}">
                  <a16:creationId xmlns:a16="http://schemas.microsoft.com/office/drawing/2014/main" id="{A9B5CBD3-33B2-4B67-A8DF-C32E4016DB8E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6AF966-07A3-4499-B137-B6583AEE316F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A59B1C-32A8-49E4-ADA1-F50F9EE1B659}"/>
              </a:ext>
            </a:extLst>
          </p:cNvPr>
          <p:cNvGrpSpPr/>
          <p:nvPr/>
        </p:nvGrpSpPr>
        <p:grpSpPr>
          <a:xfrm>
            <a:off x="5496778" y="2726157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1" name="Speech Bubble: Oval 30">
              <a:extLst>
                <a:ext uri="{FF2B5EF4-FFF2-40B4-BE49-F238E27FC236}">
                  <a16:creationId xmlns:a16="http://schemas.microsoft.com/office/drawing/2014/main" id="{FE49BD67-6440-4C6B-86AE-73596D33646E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F9ACA4-535B-438E-83FD-475F648B01E7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1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3505" y="1847248"/>
            <a:ext cx="6952314" cy="540545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&lt;&lt; (!(3 &gt; 5) || (1 == 1))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93C4B-BAE8-4D7B-A81E-93C3E8B689CB}"/>
              </a:ext>
            </a:extLst>
          </p:cNvPr>
          <p:cNvSpPr txBox="1"/>
          <p:nvPr/>
        </p:nvSpPr>
        <p:spPr>
          <a:xfrm>
            <a:off x="1157054" y="3364958"/>
            <a:ext cx="3169116" cy="159147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3600" b="1">
                <a:solidFill>
                  <a:schemeClr val="bg2"/>
                </a:solidFill>
              </a:defRPr>
            </a:lvl1pPr>
          </a:lstStyle>
          <a:p>
            <a:pPr algn="ctr"/>
            <a:r>
              <a:rPr lang="en-US" sz="4000" dirty="0"/>
              <a:t>Compile time error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C6B5DC-D20E-45BF-BEA7-864D50FEB8DF}"/>
              </a:ext>
            </a:extLst>
          </p:cNvPr>
          <p:cNvGrpSpPr/>
          <p:nvPr/>
        </p:nvGrpSpPr>
        <p:grpSpPr>
          <a:xfrm>
            <a:off x="888631" y="3102502"/>
            <a:ext cx="3709138" cy="1816544"/>
            <a:chOff x="1065712" y="4121282"/>
            <a:chExt cx="4114800" cy="1505094"/>
          </a:xfrm>
          <a:solidFill>
            <a:schemeClr val="tx1">
              <a:alpha val="80000"/>
            </a:schemeClr>
          </a:solidFill>
        </p:grpSpPr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271ADEBF-67CF-494F-8FE8-0F0D1A052B64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B80D1-61EA-4D4F-8766-A1ED7FCBF766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BC4244-C945-4632-B361-8F577F700E76}"/>
              </a:ext>
            </a:extLst>
          </p:cNvPr>
          <p:cNvGrpSpPr/>
          <p:nvPr/>
        </p:nvGrpSpPr>
        <p:grpSpPr>
          <a:xfrm>
            <a:off x="8001000" y="3623923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84A62BEB-C174-426A-864A-8278F25BFAF5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9CCA6E-C2DC-4CF4-9138-E5748267B0D3}"/>
                </a:ext>
              </a:extLst>
            </p:cNvPr>
            <p:cNvSpPr txBox="1"/>
            <p:nvPr/>
          </p:nvSpPr>
          <p:spPr>
            <a:xfrm>
              <a:off x="5928418" y="5358007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1CF18F-C358-42E2-AE04-F2ACF6542026}"/>
              </a:ext>
            </a:extLst>
          </p:cNvPr>
          <p:cNvGrpSpPr/>
          <p:nvPr/>
        </p:nvGrpSpPr>
        <p:grpSpPr>
          <a:xfrm>
            <a:off x="5423671" y="2895600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DA4A8A72-93DC-42E7-9128-DFCBE6AA6080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077B6D-FF8F-4943-9C9A-260B4C087F3F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7FC462-20FB-4EA1-A18F-8B7AFCDBE60E}"/>
              </a:ext>
            </a:extLst>
          </p:cNvPr>
          <p:cNvGrpSpPr/>
          <p:nvPr/>
        </p:nvGrpSpPr>
        <p:grpSpPr>
          <a:xfrm>
            <a:off x="3507920" y="3957152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0" name="Speech Bubble: Oval 29">
              <a:extLst>
                <a:ext uri="{FF2B5EF4-FFF2-40B4-BE49-F238E27FC236}">
                  <a16:creationId xmlns:a16="http://schemas.microsoft.com/office/drawing/2014/main" id="{9344F2F2-F3A3-4DA7-8D19-CD38B76CED6E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8C81B1-3FE3-43ED-82AE-F3536C5D1110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4470" y="2544204"/>
            <a:ext cx="5540059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string role = "Administrators";</a:t>
            </a:r>
          </a:p>
          <a:p>
            <a:r>
              <a:rPr lang="en-US" sz="2400" dirty="0"/>
              <a:t>string password = "</a:t>
            </a:r>
            <a:r>
              <a:rPr lang="en-US" sz="2400" dirty="0" err="1"/>
              <a:t>SoftUni</a:t>
            </a:r>
            <a:r>
              <a:rPr lang="en-US" sz="2400" dirty="0"/>
              <a:t>";</a:t>
            </a:r>
          </a:p>
          <a:p>
            <a:r>
              <a:rPr lang="en-US" sz="2400" dirty="0"/>
              <a:t>if(role == "Administrator") {</a:t>
            </a:r>
          </a:p>
          <a:p>
            <a:r>
              <a:rPr lang="en-US" sz="2400" dirty="0"/>
              <a:t>  if(password == "</a:t>
            </a:r>
            <a:r>
              <a:rPr lang="en-US" sz="2400" dirty="0" err="1"/>
              <a:t>SoftUni</a:t>
            </a:r>
            <a:r>
              <a:rPr lang="en-US" sz="2400" dirty="0"/>
              <a:t>")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cout</a:t>
            </a:r>
            <a:r>
              <a:rPr lang="en-US" sz="2400" dirty="0"/>
              <a:t> &lt;&lt; "Welcome!"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7AD0A9-8579-478B-A6DE-B88065F73219}"/>
              </a:ext>
            </a:extLst>
          </p:cNvPr>
          <p:cNvGrpSpPr/>
          <p:nvPr/>
        </p:nvGrpSpPr>
        <p:grpSpPr>
          <a:xfrm>
            <a:off x="8881447" y="3795465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B76FBD7A-51FB-4865-86D5-E6012BCEA065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9D57F6-F97F-4F31-8C75-6681041689AA}"/>
                </a:ext>
              </a:extLst>
            </p:cNvPr>
            <p:cNvSpPr txBox="1"/>
            <p:nvPr/>
          </p:nvSpPr>
          <p:spPr>
            <a:xfrm>
              <a:off x="1426004" y="4318792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C378AE-F355-4261-BE08-9F9F5036B0BA}"/>
              </a:ext>
            </a:extLst>
          </p:cNvPr>
          <p:cNvGrpSpPr/>
          <p:nvPr/>
        </p:nvGrpSpPr>
        <p:grpSpPr>
          <a:xfrm>
            <a:off x="5713412" y="4111223"/>
            <a:ext cx="3061053" cy="1901866"/>
            <a:chOff x="5015996" y="4570824"/>
            <a:chExt cx="3573573" cy="2438818"/>
          </a:xfrm>
          <a:solidFill>
            <a:schemeClr val="tx1">
              <a:alpha val="80000"/>
            </a:schemeClr>
          </a:solidFill>
        </p:grpSpPr>
        <p:sp>
          <p:nvSpPr>
            <p:cNvPr id="23" name="Speech Bubble: Oval 22">
              <a:extLst>
                <a:ext uri="{FF2B5EF4-FFF2-40B4-BE49-F238E27FC236}">
                  <a16:creationId xmlns:a16="http://schemas.microsoft.com/office/drawing/2014/main" id="{AA294E88-6E62-46B3-864A-FE3A2C749D06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241B9C-D359-4C71-8EB0-1DA1E47889D7}"/>
                </a:ext>
              </a:extLst>
            </p:cNvPr>
            <p:cNvSpPr txBox="1"/>
            <p:nvPr/>
          </p:nvSpPr>
          <p:spPr>
            <a:xfrm>
              <a:off x="5015996" y="5246445"/>
              <a:ext cx="3375808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531210-1CB3-4DCD-B15D-D109F0959E52}"/>
              </a:ext>
            </a:extLst>
          </p:cNvPr>
          <p:cNvGrpSpPr/>
          <p:nvPr/>
        </p:nvGrpSpPr>
        <p:grpSpPr>
          <a:xfrm>
            <a:off x="5856679" y="2697324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33AE55D0-3A6E-4E0B-BF63-000E367E0AB5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BF9E62-39FC-42C1-8517-56297F6AD8AA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Welcome!</a:t>
              </a:r>
              <a:endParaRPr lang="en-US" sz="4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5901C6A-C6D0-480E-9DAC-0B2614A5DD83}"/>
              </a:ext>
            </a:extLst>
          </p:cNvPr>
          <p:cNvGrpSpPr/>
          <p:nvPr/>
        </p:nvGrpSpPr>
        <p:grpSpPr>
          <a:xfrm>
            <a:off x="8621892" y="2090203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C913FCB1-C88A-45F8-99EA-DF4DC07E380F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A1A05F-12E5-42F1-84B8-B2DA38C8CAB7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2721</Words>
  <Application>Microsoft Office PowerPoint</Application>
  <PresentationFormat>Custom</PresentationFormat>
  <Paragraphs>601</Paragraphs>
  <Slides>49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Имате въпроси?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PowerPoint Presentation</vt:lpstr>
      <vt:lpstr>Какво е цикъл?  </vt:lpstr>
      <vt:lpstr>Какво е цикъл? (2)</vt:lpstr>
      <vt:lpstr>For-цикъл – конструкция</vt:lpstr>
      <vt:lpstr>Числата от 1 до 100 - условие</vt:lpstr>
      <vt:lpstr>Числата от 1 до 100 - решение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PowerPoint Presentation</vt:lpstr>
      <vt:lpstr>Работа с текст</vt:lpstr>
      <vt:lpstr>Поток от символи - условие</vt:lpstr>
      <vt:lpstr>Поток от символи - решение</vt:lpstr>
      <vt:lpstr>Сумиране на гласни букви - условие</vt:lpstr>
      <vt:lpstr>Сумиране на гласни букви - решение</vt:lpstr>
      <vt:lpstr>PowerPoint Presentation</vt:lpstr>
      <vt:lpstr>Сумиране на числа - условие</vt:lpstr>
      <vt:lpstr>PowerPoint Presentation</vt:lpstr>
      <vt:lpstr>Редица цели числа - условие</vt:lpstr>
      <vt:lpstr>PowerPoint Presentation</vt:lpstr>
      <vt:lpstr>Редица цели числа - решение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2022-01-29T12:05:45Z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