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0" r:id="rId31"/>
    <p:sldId id="614" r:id="rId32"/>
    <p:sldId id="316" r:id="rId33"/>
    <p:sldId id="292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A70C80C-26FD-4812-B93B-8924CEF5514F}">
          <p14:sldIdLst>
            <p14:sldId id="256"/>
            <p14:sldId id="257"/>
            <p14:sldId id="258"/>
          </p14:sldIdLst>
        </p14:section>
        <p14:section name="Model-View Controller (MVC)" id="{C784EF45-90D0-4E63-9599-F333C6BE27A8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ASP.NET Core Framework" id="{A8D1BA9B-3042-4AC5-9FCA-959CEA50FB43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Conclusion" id="{5883268C-528D-4E30-A422-94E243881F11}">
          <p14:sldIdLst>
            <p14:sldId id="284"/>
            <p14:sldId id="290"/>
            <p14:sldId id="614"/>
            <p14:sldId id="316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6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984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27.4.2022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7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42.png"/><Relationship Id="rId21" Type="http://schemas.openxmlformats.org/officeDocument/2006/relationships/image" Target="../media/image51.png"/><Relationship Id="rId7" Type="http://schemas.openxmlformats.org/officeDocument/2006/relationships/image" Target="../media/image44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9.png"/><Relationship Id="rId25" Type="http://schemas.openxmlformats.org/officeDocument/2006/relationships/image" Target="../media/image53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46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43.png"/><Relationship Id="rId15" Type="http://schemas.openxmlformats.org/officeDocument/2006/relationships/image" Target="../media/image48.jpeg"/><Relationship Id="rId23" Type="http://schemas.openxmlformats.org/officeDocument/2006/relationships/image" Target="../media/image52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50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45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hyperlink" Target="https://virtualracingschool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MVC, ASP.NET Core, Razor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Web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74962"/>
            <a:ext cx="2951518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BF37657-577C-400D-AA30-257DE54D4868}"/>
              </a:ext>
            </a:extLst>
          </p:cNvPr>
          <p:cNvGrpSpPr/>
          <p:nvPr/>
        </p:nvGrpSpPr>
        <p:grpSpPr>
          <a:xfrm>
            <a:off x="3094515" y="2363066"/>
            <a:ext cx="5258897" cy="3186892"/>
            <a:chOff x="3027280" y="2351427"/>
            <a:chExt cx="5258897" cy="318689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FB6BC43-3DF3-4762-872A-20D42C222C98}"/>
                </a:ext>
              </a:extLst>
            </p:cNvPr>
            <p:cNvGrpSpPr/>
            <p:nvPr/>
          </p:nvGrpSpPr>
          <p:grpSpPr>
            <a:xfrm>
              <a:off x="3027280" y="2351427"/>
              <a:ext cx="5258897" cy="3186892"/>
              <a:chOff x="3027280" y="2351427"/>
              <a:chExt cx="5258897" cy="3186892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61A25CD3-1074-4B23-B37C-7367884A0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7280" y="2351427"/>
                <a:ext cx="5258897" cy="3186892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92DD533-0B42-43B1-8284-45E4F5ED8B40}"/>
                  </a:ext>
                </a:extLst>
              </p:cNvPr>
              <p:cNvSpPr txBox="1"/>
              <p:nvPr/>
            </p:nvSpPr>
            <p:spPr>
              <a:xfrm>
                <a:off x="3334871" y="2760639"/>
                <a:ext cx="748553" cy="66836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dirty="0">
                    <a:solidFill>
                      <a:schemeClr val="bg2"/>
                    </a:solidFill>
                  </a:rPr>
                  <a:t>C#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CEC5E5-A11D-40DC-97B1-933639C888CB}"/>
                </a:ext>
              </a:extLst>
            </p:cNvPr>
            <p:cNvSpPr txBox="1"/>
            <p:nvPr/>
          </p:nvSpPr>
          <p:spPr>
            <a:xfrm>
              <a:off x="4598892" y="2478251"/>
              <a:ext cx="748553" cy="66836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dirty="0">
                  <a:solidFill>
                    <a:schemeClr val="bg2"/>
                  </a:solidFill>
                </a:rPr>
                <a:t>JS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0324B76-9D34-43EC-BEB4-90C0AE430149}"/>
                </a:ext>
              </a:extLst>
            </p:cNvPr>
            <p:cNvSpPr txBox="1"/>
            <p:nvPr/>
          </p:nvSpPr>
          <p:spPr>
            <a:xfrm>
              <a:off x="6171920" y="2518589"/>
              <a:ext cx="1142999" cy="66836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dirty="0">
                  <a:solidFill>
                    <a:schemeClr val="bg2"/>
                  </a:solidFill>
                </a:rPr>
                <a:t>HTML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C910C21-F9C1-462D-868C-A82ED04705E8}"/>
                </a:ext>
              </a:extLst>
            </p:cNvPr>
            <p:cNvSpPr txBox="1"/>
            <p:nvPr/>
          </p:nvSpPr>
          <p:spPr>
            <a:xfrm>
              <a:off x="7271508" y="3094819"/>
              <a:ext cx="926152" cy="66836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dirty="0">
                  <a:solidFill>
                    <a:schemeClr val="bg2"/>
                  </a:solidFill>
                </a:rPr>
                <a:t>CSS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ASP.NET Core Framework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1277AA-B747-450D-ABE7-DEAC0E7C0C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567" y="667871"/>
            <a:ext cx="4132730" cy="413273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Web Application MVC Framework for C# and .NET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94422E-1EDF-4FE3-95DC-B0EDC5CA2B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7"/>
            <a:ext cx="9929724" cy="558489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Framework</a:t>
            </a:r>
            <a:r>
              <a:rPr lang="en-US" dirty="0"/>
              <a:t> == set of resources and tools, used as</a:t>
            </a:r>
            <a:br>
              <a:rPr lang="en-US" dirty="0"/>
            </a:br>
            <a:r>
              <a:rPr lang="en-US" dirty="0"/>
              <a:t>base for building a software system 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Web application framework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provides a standard</a:t>
            </a:r>
            <a:br>
              <a:rPr lang="en-US" dirty="0"/>
            </a:br>
            <a:r>
              <a:rPr lang="en-US" dirty="0"/>
              <a:t>way to build and deploy </a:t>
            </a:r>
            <a:r>
              <a:rPr lang="en-US" b="1" dirty="0">
                <a:solidFill>
                  <a:schemeClr val="bg1"/>
                </a:solidFill>
              </a:rPr>
              <a:t>Web applications</a:t>
            </a:r>
          </a:p>
          <a:p>
            <a:pPr>
              <a:lnSpc>
                <a:spcPct val="110000"/>
              </a:lnSpc>
            </a:pPr>
            <a:r>
              <a:rPr lang="en-US" dirty="0"/>
              <a:t>Designed to support the development of: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Web services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Web resources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Web APIs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75A1C0-6722-49DD-BB3E-42328BC9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Framework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D3C146-276C-44BE-84E8-D15879F2862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130" y="4041053"/>
            <a:ext cx="2814707" cy="240758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205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72CDB0-2E36-44FB-85B9-85E0F54EE7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36688" y="1121148"/>
            <a:ext cx="9929724" cy="5276048"/>
          </a:xfrm>
        </p:spPr>
        <p:txBody>
          <a:bodyPr/>
          <a:lstStyle/>
          <a:p>
            <a:pPr lvl="1"/>
            <a:r>
              <a:rPr lang="en-US" sz="3400" dirty="0"/>
              <a:t>Lightweight, open-source and highly testable Web </a:t>
            </a:r>
            <a:br>
              <a:rPr lang="en-US" sz="3400" dirty="0"/>
            </a:br>
            <a:r>
              <a:rPr lang="en-US" sz="3400" dirty="0"/>
              <a:t>application framework </a:t>
            </a:r>
          </a:p>
          <a:p>
            <a:pPr lvl="1"/>
            <a:r>
              <a:rPr lang="en-US" sz="3400" dirty="0"/>
              <a:t>Uses the </a:t>
            </a:r>
            <a:r>
              <a:rPr lang="en-US" sz="3400" b="1" dirty="0">
                <a:solidFill>
                  <a:schemeClr val="bg1"/>
                </a:solidFill>
              </a:rPr>
              <a:t>Model-View-Controller</a:t>
            </a:r>
            <a:r>
              <a:rPr lang="en-US" sz="3400" dirty="0"/>
              <a:t> design pattern</a:t>
            </a:r>
          </a:p>
          <a:p>
            <a:pPr lvl="1"/>
            <a:r>
              <a:rPr lang="en-US" sz="3400" dirty="0"/>
              <a:t>Redesign of</a:t>
            </a:r>
            <a:r>
              <a:rPr lang="bg-BG" sz="3400" dirty="0"/>
              <a:t> </a:t>
            </a:r>
            <a:r>
              <a:rPr lang="en-US" sz="3400" dirty="0"/>
              <a:t>ASP.NET 4.x</a:t>
            </a:r>
          </a:p>
          <a:p>
            <a:pPr lvl="1"/>
            <a:r>
              <a:rPr lang="en-US" sz="3400" dirty="0"/>
              <a:t>Cross-platform – targeting the .NET Core platform</a:t>
            </a:r>
          </a:p>
          <a:p>
            <a:pPr lvl="2"/>
            <a:r>
              <a:rPr lang="en-US" dirty="0"/>
              <a:t>Runs on multiple operating systems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D16DB6-F6AF-40A5-9230-8EF1CF87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  <a:r>
              <a:rPr lang="bg-BG" dirty="0"/>
              <a:t> </a:t>
            </a:r>
            <a:r>
              <a:rPr lang="en-US" dirty="0"/>
              <a:t>MVC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504B9A-C51A-4DC2-83E3-7E6398CDA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661" y="4299720"/>
            <a:ext cx="2563906" cy="25639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5B1D7E-BCA6-4A73-8166-752553A3D2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965" y="4374391"/>
            <a:ext cx="3056556" cy="22748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820D59-B987-4ABC-AF3C-0D0653ECCB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4919568"/>
            <a:ext cx="894489" cy="1046276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3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D16DB6-F6AF-40A5-9230-8EF1CF87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ASP.NET Core MVC App: Project Type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17" y="1267266"/>
            <a:ext cx="8905875" cy="54387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33D809-60D1-4039-AEBB-4601A1953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557" y="3986653"/>
            <a:ext cx="4590435" cy="13716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9696451" y="4672453"/>
            <a:ext cx="2172087" cy="1203306"/>
          </a:xfrm>
          <a:prstGeom prst="wedgeRoundRectCallout">
            <a:avLst>
              <a:gd name="adj1" fmla="val -69960"/>
              <a:gd name="adj2" fmla="val -37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Install this in Visual Studio!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69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D16DB6-F6AF-40A5-9230-8EF1CF87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ASP.NET Core MVC App: Choose Template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271588"/>
            <a:ext cx="7429500" cy="52800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7758651" y="4271963"/>
            <a:ext cx="4022172" cy="985836"/>
          </a:xfrm>
          <a:prstGeom prst="wedgeRoundRectCallout">
            <a:avLst>
              <a:gd name="adj1" fmla="val -61079"/>
              <a:gd name="adj2" fmla="val -23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Make sure Authentication is set to "No Authentication"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680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818413"/>
          </a:xfrm>
        </p:spPr>
        <p:txBody>
          <a:bodyPr/>
          <a:lstStyle/>
          <a:p>
            <a:r>
              <a:rPr lang="en-US" dirty="0"/>
              <a:t>Run the project using [Ctrl + F5] or [F5]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ASP.NET Core MVC App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331" y="1939890"/>
            <a:ext cx="8758238" cy="460398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3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App: What's Inside?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538" y="1293714"/>
            <a:ext cx="3267707" cy="5293919"/>
          </a:xfrm>
          <a:prstGeom prst="rect">
            <a:avLst/>
          </a:prstGeom>
        </p:spPr>
      </p:pic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116133" y="1199968"/>
            <a:ext cx="2727246" cy="1219200"/>
          </a:xfrm>
          <a:prstGeom prst="wedgeRoundRectCallout">
            <a:avLst>
              <a:gd name="adj1" fmla="val 71559"/>
              <a:gd name="adj2" fmla="val 283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Static files:</a:t>
            </a:r>
            <a:br>
              <a:rPr lang="en-US" sz="2400" b="1" noProof="1">
                <a:solidFill>
                  <a:schemeClr val="bg2"/>
                </a:solidFill>
              </a:rPr>
            </a:br>
            <a:r>
              <a:rPr lang="en-US" sz="2400" b="1" noProof="1">
                <a:solidFill>
                  <a:schemeClr val="bg2"/>
                </a:solidFill>
              </a:rPr>
              <a:t>CSS styles images, fonts, …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116134" y="2635733"/>
            <a:ext cx="2727245" cy="1219200"/>
          </a:xfrm>
          <a:prstGeom prst="wedgeRoundRectCallout">
            <a:avLst>
              <a:gd name="adj1" fmla="val 76449"/>
              <a:gd name="adj2" fmla="val -480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Controller</a:t>
            </a:r>
            <a:r>
              <a:rPr lang="en-US" sz="2400" b="1" noProof="1">
                <a:solidFill>
                  <a:schemeClr val="bg2"/>
                </a:solidFill>
              </a:rPr>
              <a:t> classes holding actions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025403" y="2522069"/>
            <a:ext cx="3238342" cy="1322926"/>
          </a:xfrm>
          <a:prstGeom prst="wedgeRoundRectCallout">
            <a:avLst>
              <a:gd name="adj1" fmla="val -91642"/>
              <a:gd name="adj2" fmla="val -135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Models</a:t>
            </a:r>
            <a:r>
              <a:rPr lang="en-US" sz="2400" b="1" noProof="1">
                <a:solidFill>
                  <a:schemeClr val="bg2"/>
                </a:solidFill>
              </a:rPr>
              <a:t>: entity classes + view models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86EDCC44-1E54-4E25-81D4-9E9BE5429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135" y="4046274"/>
            <a:ext cx="2727245" cy="1269005"/>
          </a:xfrm>
          <a:prstGeom prst="wedgeRoundRectCallout">
            <a:avLst>
              <a:gd name="adj1" fmla="val 64623"/>
              <a:gd name="adj2" fmla="val -336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Views:</a:t>
            </a:r>
            <a:br>
              <a:rPr lang="en-US" sz="2400" b="1" noProof="1">
                <a:solidFill>
                  <a:schemeClr val="bg2"/>
                </a:solidFill>
              </a:rPr>
            </a:br>
            <a:r>
              <a:rPr lang="en-US" sz="2400" b="1" noProof="1">
                <a:solidFill>
                  <a:schemeClr val="bg2"/>
                </a:solidFill>
              </a:rPr>
              <a:t>HTML templates</a:t>
            </a:r>
            <a:br>
              <a:rPr lang="en-US" sz="2400" b="1" noProof="1">
                <a:solidFill>
                  <a:schemeClr val="bg2"/>
                </a:solidFill>
              </a:rPr>
            </a:br>
            <a:r>
              <a:rPr lang="en-US" sz="2400" b="1" noProof="1">
                <a:solidFill>
                  <a:schemeClr val="bg2"/>
                </a:solidFill>
              </a:rPr>
              <a:t>for the pages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EDE97DDD-79B6-4534-8384-4D4261051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5403" y="4295536"/>
            <a:ext cx="2708303" cy="1322927"/>
          </a:xfrm>
          <a:prstGeom prst="wedgeRoundRectCallout">
            <a:avLst>
              <a:gd name="adj1" fmla="val -67196"/>
              <a:gd name="adj2" fmla="val -123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Shared views:</a:t>
            </a:r>
            <a:br>
              <a:rPr lang="en-US" sz="2400" b="1" noProof="1">
                <a:solidFill>
                  <a:schemeClr val="bg2"/>
                </a:solidFill>
              </a:rPr>
            </a:br>
            <a:r>
              <a:rPr lang="en-US" sz="2400" b="1" noProof="1">
                <a:solidFill>
                  <a:schemeClr val="bg2"/>
                </a:solidFill>
              </a:rPr>
              <a:t>layout for all pages + partial views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644C61AB-0424-4BD6-B5D1-1C71858FE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133" y="5759613"/>
            <a:ext cx="2519426" cy="637583"/>
          </a:xfrm>
          <a:prstGeom prst="wedgeRoundRectCallout">
            <a:avLst>
              <a:gd name="adj1" fmla="val 74285"/>
              <a:gd name="adj2" fmla="val 305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App start </a:t>
            </a:r>
            <a:r>
              <a:rPr lang="en-US" sz="2400" b="1" noProof="1">
                <a:solidFill>
                  <a:schemeClr val="bg2"/>
                </a:solidFill>
              </a:rPr>
              <a:t>files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C78465C6-AAC5-44A3-9588-9F2DD3209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5403" y="1433945"/>
            <a:ext cx="2708304" cy="637583"/>
          </a:xfrm>
          <a:prstGeom prst="wedgeRoundRectCallout">
            <a:avLst>
              <a:gd name="adj1" fmla="val -86988"/>
              <a:gd name="adj2" fmla="val 5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NuGet packages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8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 in ASP.NET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5" y="1175657"/>
            <a:ext cx="11617420" cy="5447393"/>
          </a:xfrm>
        </p:spPr>
        <p:txBody>
          <a:bodyPr>
            <a:normAutofit/>
          </a:bodyPr>
          <a:lstStyle/>
          <a:p>
            <a:r>
              <a:rPr lang="en-US" sz="3200" dirty="0"/>
              <a:t>MVC controllers hold logic to process user interactions</a:t>
            </a:r>
          </a:p>
          <a:p>
            <a:r>
              <a:rPr lang="en-US" sz="3200" dirty="0"/>
              <a:t>The URL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/Home/About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invokes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HomeController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About()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86121" y="2582468"/>
            <a:ext cx="10442576" cy="3920972"/>
            <a:chOff x="684212" y="883182"/>
            <a:chExt cx="5791200" cy="5254903"/>
          </a:xfrm>
        </p:grpSpPr>
        <p:sp>
          <p:nvSpPr>
            <p:cNvPr id="6" name="Text Placeholder 5"/>
            <p:cNvSpPr txBox="1">
              <a:spLocks/>
            </p:cNvSpPr>
            <p:nvPr/>
          </p:nvSpPr>
          <p:spPr>
            <a:xfrm>
              <a:off x="684212" y="1672901"/>
              <a:ext cx="5791200" cy="446518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3152" rIns="144000" bIns="73152" rtlCol="0">
              <a:no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>
                <a:spcBef>
                  <a:spcPts val="0"/>
                </a:spcBef>
              </a:pPr>
              <a:r>
                <a:rPr lang="en-US" sz="2200" dirty="0"/>
                <a:t>public class </a:t>
              </a:r>
              <a:r>
                <a:rPr lang="en-US" sz="2200" dirty="0">
                  <a:solidFill>
                    <a:schemeClr val="bg1"/>
                  </a:solidFill>
                </a:rPr>
                <a:t>Home</a:t>
              </a:r>
              <a:r>
                <a:rPr lang="en-US" sz="2200" dirty="0"/>
                <a:t>Controller : Controller</a:t>
              </a:r>
            </a:p>
            <a:p>
              <a:pPr>
                <a:spcBef>
                  <a:spcPts val="0"/>
                </a:spcBef>
              </a:pPr>
              <a:r>
                <a:rPr lang="en-US" sz="2200" dirty="0"/>
                <a:t>{</a:t>
              </a:r>
            </a:p>
            <a:p>
              <a:pPr>
                <a:spcBef>
                  <a:spcPts val="0"/>
                </a:spcBef>
              </a:pPr>
              <a:r>
                <a:rPr lang="en-US" sz="2200" dirty="0"/>
                <a:t>  public IActionResult </a:t>
              </a:r>
              <a:r>
                <a:rPr lang="en-US" sz="2200" dirty="0">
                  <a:solidFill>
                    <a:schemeClr val="bg1"/>
                  </a:solidFill>
                </a:rPr>
                <a:t>About()</a:t>
              </a:r>
            </a:p>
            <a:p>
              <a:pPr>
                <a:spcBef>
                  <a:spcPts val="0"/>
                </a:spcBef>
              </a:pPr>
              <a:r>
                <a:rPr lang="en-US" sz="2200" dirty="0"/>
                <a:t>  {</a:t>
              </a:r>
            </a:p>
            <a:p>
              <a:pPr>
                <a:spcBef>
                  <a:spcPts val="0"/>
                </a:spcBef>
              </a:pPr>
              <a:r>
                <a:rPr lang="en-US" sz="2200" dirty="0"/>
                <a:t>     </a:t>
              </a:r>
              <a:r>
                <a:rPr lang="en-US" sz="2200" dirty="0">
                  <a:solidFill>
                    <a:schemeClr val="bg1"/>
                  </a:solidFill>
                </a:rPr>
                <a:t>ViewBag</a:t>
              </a:r>
              <a:r>
                <a:rPr lang="en-US" sz="2200" dirty="0"/>
                <a:t>.Message = "Your application description page.";</a:t>
              </a:r>
            </a:p>
            <a:p>
              <a:pPr>
                <a:spcBef>
                  <a:spcPts val="0"/>
                </a:spcBef>
              </a:pPr>
              <a:r>
                <a:rPr lang="en-US" sz="2200" dirty="0"/>
                <a:t>     return </a:t>
              </a:r>
              <a:r>
                <a:rPr lang="en-US" sz="2200" dirty="0">
                  <a:solidFill>
                    <a:schemeClr val="bg1"/>
                  </a:solidFill>
                </a:rPr>
                <a:t>View()</a:t>
              </a:r>
              <a:r>
                <a:rPr lang="en-US" sz="2200" dirty="0"/>
                <a:t>;</a:t>
              </a:r>
            </a:p>
            <a:p>
              <a:pPr>
                <a:spcBef>
                  <a:spcPts val="0"/>
                </a:spcBef>
              </a:pPr>
              <a:r>
                <a:rPr lang="en-US" sz="2200" dirty="0"/>
                <a:t>  }</a:t>
              </a:r>
            </a:p>
            <a:p>
              <a:pPr>
                <a:spcBef>
                  <a:spcPts val="0"/>
                </a:spcBef>
              </a:pPr>
              <a:r>
                <a:rPr lang="en-US" sz="2200" dirty="0"/>
                <a:t>}</a:t>
              </a:r>
            </a:p>
          </p:txBody>
        </p:sp>
        <p:sp>
          <p:nvSpPr>
            <p:cNvPr id="7" name="Text Placeholder 5"/>
            <p:cNvSpPr txBox="1">
              <a:spLocks/>
            </p:cNvSpPr>
            <p:nvPr/>
          </p:nvSpPr>
          <p:spPr>
            <a:xfrm>
              <a:off x="684212" y="883182"/>
              <a:ext cx="5791200" cy="78971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no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dirty="0"/>
                <a:t>\Controllers\HomeController.cs</a:t>
              </a:r>
            </a:p>
          </p:txBody>
        </p:sp>
      </p:grp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282681" y="5379898"/>
            <a:ext cx="5368319" cy="660407"/>
          </a:xfrm>
          <a:prstGeom prst="wedgeRoundRectCallout">
            <a:avLst>
              <a:gd name="adj1" fmla="val -59863"/>
              <a:gd name="adj2" fmla="val -327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Renders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Views\Home\About.cshtml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947280" y="3760974"/>
            <a:ext cx="5426738" cy="660407"/>
          </a:xfrm>
          <a:prstGeom prst="wedgeRoundRectCallout">
            <a:avLst>
              <a:gd name="adj1" fmla="val -57580"/>
              <a:gd name="adj2" fmla="val 253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Controller's </a:t>
            </a:r>
            <a:r>
              <a:rPr lang="en-US" sz="2400" b="1" noProof="1">
                <a:solidFill>
                  <a:schemeClr val="bg2"/>
                </a:solidFill>
              </a:rPr>
              <a:t>methods are called actions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345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661875"/>
          </a:xfrm>
        </p:spPr>
        <p:txBody>
          <a:bodyPr>
            <a:normAutofit/>
          </a:bodyPr>
          <a:lstStyle/>
          <a:p>
            <a:r>
              <a:rPr lang="en-US" sz="3100" dirty="0"/>
              <a:t>Routing is configured within Configure Method in the </a:t>
            </a:r>
            <a:r>
              <a:rPr lang="en-US" sz="3100" dirty="0">
                <a:latin typeface="Consolas" panose="020B0609020204030204" pitchFamily="49" charset="0"/>
              </a:rPr>
              <a:t>StartUp</a:t>
            </a:r>
            <a:r>
              <a:rPr lang="en-US" sz="3100" dirty="0"/>
              <a:t> Class</a:t>
            </a:r>
          </a:p>
          <a:p>
            <a:endParaRPr lang="en-US" sz="3100" dirty="0"/>
          </a:p>
          <a:p>
            <a:endParaRPr lang="en-US" sz="3100" dirty="0"/>
          </a:p>
          <a:p>
            <a:endParaRPr lang="en-US" sz="3100" dirty="0"/>
          </a:p>
          <a:p>
            <a:pPr>
              <a:buClr>
                <a:schemeClr val="tx1"/>
              </a:buClr>
            </a:pPr>
            <a:r>
              <a:rPr lang="en-US" sz="3100" dirty="0"/>
              <a:t>Template Matches URL path like:</a:t>
            </a:r>
          </a:p>
          <a:p>
            <a:pPr lvl="1"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/Orders/Details/17</a:t>
            </a:r>
          </a:p>
          <a:p>
            <a:pPr lvl="1"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/Orders/All</a:t>
            </a:r>
          </a:p>
          <a:p>
            <a:pPr>
              <a:buClr>
                <a:schemeClr val="tx1"/>
              </a:buClr>
            </a:pPr>
            <a:r>
              <a:rPr lang="en-US" sz="3000" noProof="1"/>
              <a:t>Also match the URL path </a:t>
            </a:r>
            <a:r>
              <a:rPr lang="en-US" sz="3000" b="1" noProof="1"/>
              <a:t>"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3000" b="1" noProof="1"/>
              <a:t>"</a:t>
            </a:r>
            <a:r>
              <a:rPr lang="en-US" sz="3000" noProof="1"/>
              <a:t>, </a:t>
            </a:r>
            <a:r>
              <a:rPr lang="en-US" sz="3000" b="1" noProof="1">
                <a:solidFill>
                  <a:schemeClr val="bg1"/>
                </a:solidFill>
              </a:rPr>
              <a:t>{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controller</a:t>
            </a:r>
            <a:r>
              <a:rPr lang="en-US" sz="3000" b="1" noProof="1">
                <a:solidFill>
                  <a:schemeClr val="bg1"/>
                </a:solidFill>
              </a:rPr>
              <a:t>}</a:t>
            </a:r>
            <a:r>
              <a:rPr lang="en-US" sz="3000" noProof="1">
                <a:solidFill>
                  <a:schemeClr val="bg1"/>
                </a:solidFill>
              </a:rPr>
              <a:t> </a:t>
            </a:r>
            <a:r>
              <a:rPr lang="en-US" sz="3000" noProof="1"/>
              <a:t>and </a:t>
            </a:r>
            <a:r>
              <a:rPr lang="en-US" sz="3000" b="1" noProof="1">
                <a:solidFill>
                  <a:schemeClr val="bg1"/>
                </a:solidFill>
              </a:rPr>
              <a:t>{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action</a:t>
            </a:r>
            <a:r>
              <a:rPr lang="en-US" sz="3000" b="1" noProof="1">
                <a:solidFill>
                  <a:schemeClr val="bg1"/>
                </a:solidFill>
              </a:rPr>
              <a:t>} </a:t>
            </a:r>
            <a:r>
              <a:rPr lang="en-US" sz="3000" noProof="1"/>
              <a:t>parameters have default values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Home</a:t>
            </a:r>
            <a:r>
              <a:rPr lang="en-US" sz="3000" noProof="1"/>
              <a:t> and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Index</a:t>
            </a:r>
          </a:p>
          <a:p>
            <a:pPr>
              <a:buClr>
                <a:schemeClr val="tx1"/>
              </a:buClr>
            </a:pPr>
            <a:endParaRPr lang="en-US" sz="3000" b="1" noProof="1">
              <a:solidFill>
                <a:schemeClr val="bg1"/>
              </a:solidFill>
            </a:endParaRPr>
          </a:p>
          <a:p>
            <a:pPr lvl="1"/>
            <a:endParaRPr lang="en-US" sz="2900" dirty="0"/>
          </a:p>
          <a:p>
            <a:endParaRPr lang="en-US" sz="3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App Routing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F67605-E94F-48FF-B292-DEDD58DAF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20" y="1774165"/>
            <a:ext cx="10017522" cy="196516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app.UseMvc(routes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routes.MapRoute(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name: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"default"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template: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"{controller=Home}/{action=Index}/{id?}"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});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255351" y="1887586"/>
            <a:ext cx="4769885" cy="902387"/>
          </a:xfrm>
          <a:prstGeom prst="wedgeRoundRectCallout">
            <a:avLst>
              <a:gd name="adj1" fmla="val -61503"/>
              <a:gd name="adj2" fmla="val 570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Route values are determined by </a:t>
            </a:r>
            <a:r>
              <a:rPr lang="en-US" sz="2400" b="1" noProof="1">
                <a:solidFill>
                  <a:schemeClr val="bg1"/>
                </a:solidFill>
              </a:rPr>
              <a:t>splitting</a:t>
            </a:r>
            <a:r>
              <a:rPr lang="en-US" sz="2400" b="1" noProof="1">
                <a:solidFill>
                  <a:schemeClr val="bg2"/>
                </a:solidFill>
              </a:rPr>
              <a:t> the URL into </a:t>
            </a:r>
            <a:r>
              <a:rPr lang="en-US" sz="2400" b="1" noProof="1">
                <a:solidFill>
                  <a:schemeClr val="bg1"/>
                </a:solidFill>
              </a:rPr>
              <a:t>segments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009331" y="3770493"/>
            <a:ext cx="4497166" cy="580497"/>
          </a:xfrm>
          <a:prstGeom prst="wedgeRoundRectCallout">
            <a:avLst>
              <a:gd name="adj1" fmla="val -4158"/>
              <a:gd name="adj2" fmla="val -1189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400" b="1" noProof="1">
                <a:solidFill>
                  <a:schemeClr val="bg2"/>
                </a:solidFill>
              </a:rPr>
              <a:t> route parameter is optional</a:t>
            </a:r>
            <a:endParaRPr lang="en-US" sz="2400" b="1" noProof="1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320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in ASP.NET Core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0413" y="1212980"/>
            <a:ext cx="11804822" cy="5508496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400" dirty="0"/>
              <a:t>Views render the HTML code for the </a:t>
            </a:r>
            <a:r>
              <a:rPr lang="en-US" sz="3400" b="1" dirty="0">
                <a:solidFill>
                  <a:schemeClr val="bg1"/>
                </a:solidFill>
              </a:rPr>
              <a:t>invoked action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Views combine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C# code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ASP.NET MVC uses </a:t>
            </a:r>
            <a:r>
              <a:rPr lang="en-US" sz="3400" b="1" dirty="0">
                <a:solidFill>
                  <a:schemeClr val="bg1"/>
                </a:solidFill>
              </a:rPr>
              <a:t>Razor</a:t>
            </a:r>
            <a:r>
              <a:rPr lang="en-US" sz="3400" dirty="0"/>
              <a:t> view engine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Markup syntax </a:t>
            </a:r>
            <a:r>
              <a:rPr lang="en-US" sz="3400" dirty="0"/>
              <a:t>for embedding server-based code into </a:t>
            </a:r>
            <a:br>
              <a:rPr lang="en-US" sz="3400" dirty="0"/>
            </a:br>
            <a:r>
              <a:rPr lang="en-US" sz="3400" dirty="0"/>
              <a:t>webpages</a:t>
            </a:r>
          </a:p>
          <a:p>
            <a:pPr lvl="1"/>
            <a:r>
              <a:rPr lang="en-US" sz="3400" dirty="0"/>
              <a:t>Syntax consists of </a:t>
            </a:r>
            <a:r>
              <a:rPr lang="en-US" sz="3400" b="1" dirty="0">
                <a:solidFill>
                  <a:schemeClr val="bg1"/>
                </a:solidFill>
              </a:rPr>
              <a:t>Razor markup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C#</a:t>
            </a:r>
            <a:r>
              <a:rPr lang="en-US" sz="3400" dirty="0"/>
              <a:t>, and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</a:p>
          <a:p>
            <a:pPr lvl="1"/>
            <a:r>
              <a:rPr lang="en-US" sz="3400" dirty="0"/>
              <a:t>Files generally have a 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cshtml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/>
              <a:t>file extension</a:t>
            </a:r>
          </a:p>
          <a:p>
            <a:r>
              <a:rPr lang="en-US" sz="3400" dirty="0"/>
              <a:t>By convention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Action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View</a:t>
            </a:r>
            <a:r>
              <a:rPr lang="en-US" sz="3400" dirty="0"/>
              <a:t> name are identical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948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296835"/>
            <a:ext cx="9049234" cy="5207396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</a:pPr>
            <a:r>
              <a:rPr lang="en-GB" sz="3400" dirty="0"/>
              <a:t>Model-View Controller (</a:t>
            </a:r>
            <a:r>
              <a:rPr lang="en-GB" sz="3400" b="1" dirty="0"/>
              <a:t>MVC</a:t>
            </a:r>
            <a:r>
              <a:rPr lang="en-GB" sz="3400" dirty="0"/>
              <a:t>)</a:t>
            </a:r>
            <a:endParaRPr lang="bg-BG" sz="3400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400" dirty="0"/>
              <a:t>ASP.NET Core Framework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Introduction</a:t>
            </a:r>
          </a:p>
          <a:p>
            <a:pPr marL="933139" lvl="1" indent="-457200">
              <a:lnSpc>
                <a:spcPts val="4000"/>
              </a:lnSpc>
            </a:pPr>
            <a:r>
              <a:rPr lang="en-US" b="1" dirty="0"/>
              <a:t>Controllers</a:t>
            </a:r>
            <a:r>
              <a:rPr lang="en-US" dirty="0"/>
              <a:t> and Routing</a:t>
            </a:r>
          </a:p>
          <a:p>
            <a:pPr marL="933139" lvl="1" indent="-457200">
              <a:lnSpc>
                <a:spcPts val="4000"/>
              </a:lnSpc>
            </a:pPr>
            <a:r>
              <a:rPr lang="en-US" b="1" dirty="0"/>
              <a:t>Views</a:t>
            </a:r>
            <a:r>
              <a:rPr lang="en-US" dirty="0"/>
              <a:t> and Razor View Engine</a:t>
            </a:r>
          </a:p>
          <a:p>
            <a:pPr marL="933139" lvl="1" indent="-457200">
              <a:lnSpc>
                <a:spcPts val="4000"/>
              </a:lnSpc>
            </a:pPr>
            <a:r>
              <a:rPr lang="en-US" b="1" dirty="0"/>
              <a:t>Models</a:t>
            </a:r>
            <a:r>
              <a:rPr lang="en-US" dirty="0"/>
              <a:t> in ASP.NET Core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Processing Requests</a:t>
            </a:r>
          </a:p>
          <a:p>
            <a:pPr marL="457200" indent="-457200">
              <a:lnSpc>
                <a:spcPts val="4000"/>
              </a:lnSpc>
            </a:pPr>
            <a:r>
              <a:rPr lang="en-US" sz="3400" dirty="0"/>
              <a:t>ASP.NET Core Web App – Live </a:t>
            </a:r>
            <a:r>
              <a:rPr lang="en-US" sz="3400" b="1" dirty="0"/>
              <a:t>Demo</a:t>
            </a:r>
          </a:p>
          <a:p>
            <a:pPr marL="0" indent="0">
              <a:lnSpc>
                <a:spcPts val="4000"/>
              </a:lnSpc>
              <a:buNone/>
            </a:pPr>
            <a:endParaRPr lang="en-US" sz="3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"Razor" Syntax (Templating Engine)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44968" y="1546472"/>
            <a:ext cx="10948651" cy="4851470"/>
            <a:chOff x="684211" y="1085462"/>
            <a:chExt cx="6071857" cy="3716356"/>
          </a:xfrm>
        </p:grpSpPr>
        <p:sp>
          <p:nvSpPr>
            <p:cNvPr id="6" name="Text Placeholder 5"/>
            <p:cNvSpPr txBox="1">
              <a:spLocks/>
            </p:cNvSpPr>
            <p:nvPr/>
          </p:nvSpPr>
          <p:spPr>
            <a:xfrm>
              <a:off x="684212" y="1672903"/>
              <a:ext cx="6071856" cy="312891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no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700" noProof="1">
                  <a:solidFill>
                    <a:schemeClr val="bg1"/>
                  </a:solidFill>
                </a:rPr>
                <a:t>@{</a:t>
              </a:r>
            </a:p>
            <a:p>
              <a:r>
                <a:rPr lang="en-US" sz="2700" noProof="1"/>
                <a:t>  string title = "About";</a:t>
              </a:r>
            </a:p>
            <a:p>
              <a:r>
                <a:rPr lang="en-US" sz="2700" noProof="1">
                  <a:solidFill>
                    <a:schemeClr val="bg1"/>
                  </a:solidFill>
                </a:rPr>
                <a:t>}</a:t>
              </a:r>
            </a:p>
            <a:p>
              <a:r>
                <a:rPr lang="en-US" sz="2700" noProof="1"/>
                <a:t>&lt;h2</a:t>
              </a:r>
              <a:r>
                <a:rPr lang="en-US" sz="2700" noProof="1">
                  <a:solidFill>
                    <a:schemeClr val="bg1"/>
                  </a:solidFill>
                </a:rPr>
                <a:t>&gt;@title</a:t>
              </a:r>
              <a:r>
                <a:rPr lang="en-US" sz="2700" noProof="1"/>
                <a:t>&lt;/h2&gt;</a:t>
              </a:r>
            </a:p>
            <a:p>
              <a:r>
                <a:rPr lang="en-US" sz="2700" noProof="1"/>
                <a:t>&lt;h3</a:t>
              </a:r>
              <a:r>
                <a:rPr lang="en-US" sz="2700" noProof="1">
                  <a:solidFill>
                    <a:schemeClr val="bg1"/>
                  </a:solidFill>
                </a:rPr>
                <a:t>&gt;@ViewBag.</a:t>
              </a:r>
              <a:r>
                <a:rPr lang="en-US" sz="2700" noProof="1"/>
                <a:t>Message&lt;/h3&gt;</a:t>
              </a:r>
            </a:p>
            <a:p>
              <a:r>
                <a:rPr lang="en-US" sz="2700" noProof="1"/>
                <a:t>&lt;p&gt;Use this area to provide additional information.&lt;/p&gt;</a:t>
              </a:r>
            </a:p>
          </p:txBody>
        </p:sp>
        <p:sp>
          <p:nvSpPr>
            <p:cNvPr id="7" name="Text Placeholder 5"/>
            <p:cNvSpPr txBox="1">
              <a:spLocks/>
            </p:cNvSpPr>
            <p:nvPr/>
          </p:nvSpPr>
          <p:spPr>
            <a:xfrm>
              <a:off x="684211" y="1085462"/>
              <a:ext cx="6071856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ctr" anchorCtr="0">
              <a:no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noProof="1"/>
                <a:t>\Views\Home\</a:t>
              </a:r>
              <a:r>
                <a:rPr lang="en-US" noProof="1">
                  <a:solidFill>
                    <a:schemeClr val="bg1"/>
                  </a:solidFill>
                </a:rPr>
                <a:t>About.cshtml</a:t>
              </a:r>
            </a:p>
          </p:txBody>
        </p:sp>
      </p:grp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943428" y="2032629"/>
            <a:ext cx="3883331" cy="740548"/>
          </a:xfrm>
          <a:prstGeom prst="wedgeRoundRectCallout">
            <a:avLst>
              <a:gd name="adj1" fmla="val -60959"/>
              <a:gd name="adj2" fmla="val 362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@ { … } </a:t>
            </a:r>
            <a:r>
              <a:rPr lang="en-US" sz="2400" b="1" noProof="1">
                <a:solidFill>
                  <a:schemeClr val="bg2"/>
                </a:solidFill>
              </a:rPr>
              <a:t>inserts C# code block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466548" y="4003761"/>
            <a:ext cx="2230494" cy="1049312"/>
          </a:xfrm>
          <a:prstGeom prst="wedgeRoundRectCallout">
            <a:avLst>
              <a:gd name="adj1" fmla="val -68317"/>
              <a:gd name="adj2" fmla="val 636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Everything else is HTML code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980826" y="3894543"/>
            <a:ext cx="3012593" cy="1011759"/>
          </a:xfrm>
          <a:prstGeom prst="wedgeRoundRectCallout">
            <a:avLst>
              <a:gd name="adj1" fmla="val -63872"/>
              <a:gd name="adj2" fmla="val 356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US" sz="2400" b="1" noProof="1">
                <a:solidFill>
                  <a:schemeClr val="bg1"/>
                </a:solidFill>
              </a:rPr>
              <a:t>Something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a C# variable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92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9918" y="1268963"/>
            <a:ext cx="11538178" cy="5017392"/>
          </a:xfrm>
        </p:spPr>
        <p:txBody>
          <a:bodyPr/>
          <a:lstStyle/>
          <a:p>
            <a:r>
              <a:rPr lang="en-US" dirty="0"/>
              <a:t>Represent the state of the application</a:t>
            </a:r>
          </a:p>
          <a:p>
            <a:r>
              <a:rPr lang="en-US" dirty="0"/>
              <a:t>May be used by controllers to pass data to Views</a:t>
            </a:r>
          </a:p>
          <a:p>
            <a:r>
              <a:rPr lang="en-US" dirty="0"/>
              <a:t>Determine how the data will be stored</a:t>
            </a:r>
          </a:p>
          <a:p>
            <a:pPr marL="609219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in ASP.NET</a:t>
            </a:r>
          </a:p>
        </p:txBody>
      </p:sp>
      <p:pic>
        <p:nvPicPr>
          <p:cNvPr id="1026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046" y="3394482"/>
            <a:ext cx="7356763" cy="332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342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80155"/>
          </a:xfrm>
        </p:spPr>
        <p:txBody>
          <a:bodyPr/>
          <a:lstStyle/>
          <a:p>
            <a:r>
              <a:rPr lang="en-US" dirty="0"/>
              <a:t>Change the </a:t>
            </a:r>
            <a:r>
              <a:rPr lang="en-US" b="1" dirty="0">
                <a:latin typeface="Consolas" panose="020B0609020204030204" pitchFamily="49" charset="0"/>
              </a:rPr>
              <a:t>_Layout.cshtml</a:t>
            </a:r>
            <a:r>
              <a:rPr lang="en-US" dirty="0"/>
              <a:t> file in your projects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Number Generator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52" y="1950370"/>
            <a:ext cx="11033682" cy="468158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22171"/>
          <a:stretch/>
        </p:blipFill>
        <p:spPr>
          <a:xfrm>
            <a:off x="9361714" y="1691286"/>
            <a:ext cx="2609461" cy="155257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134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need a </a:t>
            </a:r>
            <a:r>
              <a:rPr lang="en-US" b="1" dirty="0">
                <a:solidFill>
                  <a:schemeClr val="bg1"/>
                </a:solidFill>
              </a:rPr>
              <a:t>functionality</a:t>
            </a:r>
            <a:r>
              <a:rPr lang="en-US" dirty="0"/>
              <a:t> to handle our interaction</a:t>
            </a:r>
          </a:p>
          <a:p>
            <a:r>
              <a:rPr lang="en-US" dirty="0"/>
              <a:t>Create new action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Numbers</a:t>
            </a:r>
            <a:r>
              <a:rPr lang="en-US" dirty="0"/>
              <a:t> in </a:t>
            </a:r>
            <a:r>
              <a:rPr lang="en-US" dirty="0">
                <a:latin typeface="Consolas" panose="020B0609020204030204" pitchFamily="49" charset="0"/>
              </a:rPr>
              <a:t>HomeController.cs 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will be passed as </a:t>
            </a:r>
            <a:r>
              <a:rPr lang="en-US" b="1" dirty="0">
                <a:solidFill>
                  <a:schemeClr val="bg1"/>
                </a:solidFill>
              </a:rPr>
              <a:t>parameter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GET 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F67605-E94F-48FF-B292-DEDD58DAF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72" y="3932967"/>
            <a:ext cx="8823312" cy="267976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IActionResult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Numbers(int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int numbersRange = id;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ViewBag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.numbersRange = numbersRange;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return this.View();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931020" y="4118847"/>
            <a:ext cx="3200400" cy="993051"/>
          </a:xfrm>
          <a:prstGeom prst="wedgeRoundRectCallout">
            <a:avLst>
              <a:gd name="adj1" fmla="val -67734"/>
              <a:gd name="adj2" fmla="val 535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ViewBag</a:t>
            </a:r>
            <a:r>
              <a:rPr lang="en-US" sz="2400" b="1" noProof="1">
                <a:solidFill>
                  <a:schemeClr val="bg2"/>
                </a:solidFill>
              </a:rPr>
              <a:t> is used to pass data to the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View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128729" y="3288759"/>
            <a:ext cx="7002691" cy="537847"/>
          </a:xfrm>
          <a:prstGeom prst="wedgeRoundRectCallout">
            <a:avLst>
              <a:gd name="adj1" fmla="val -58992"/>
              <a:gd name="adj2" fmla="val 539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IActionResult</a:t>
            </a:r>
            <a:r>
              <a:rPr lang="en-US" sz="2800" b="1" noProof="1">
                <a:solidFill>
                  <a:schemeClr val="bg1"/>
                </a:solidFill>
              </a:rPr>
              <a:t> </a:t>
            </a:r>
            <a:r>
              <a:rPr lang="en-US" sz="2800" b="1" noProof="1">
                <a:solidFill>
                  <a:schemeClr val="bg2"/>
                </a:solidFill>
              </a:rPr>
              <a:t>represents the view result</a:t>
            </a:r>
            <a:endParaRPr lang="en-US" sz="2800" b="1" noProof="1">
              <a:solidFill>
                <a:schemeClr val="bg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519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3200" dirty="0"/>
              <a:t>Create </a:t>
            </a:r>
            <a:r>
              <a:rPr lang="bg-BG" sz="3200" dirty="0"/>
              <a:t>а </a:t>
            </a:r>
            <a:r>
              <a:rPr lang="en-US" sz="3200" dirty="0"/>
              <a:t>new Razor View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Numbers.cshtml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Views\Home</a:t>
            </a:r>
            <a:r>
              <a:rPr lang="en-US" sz="3200" dirty="0"/>
              <a:t> folder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Use </a:t>
            </a:r>
            <a:r>
              <a:rPr lang="en-US" sz="3200" b="1" dirty="0">
                <a:solidFill>
                  <a:schemeClr val="bg1"/>
                </a:solidFill>
              </a:rPr>
              <a:t>Razor View Engine </a:t>
            </a:r>
            <a:r>
              <a:rPr lang="en-US" sz="3200" dirty="0"/>
              <a:t>to generate appropriate title </a:t>
            </a:r>
            <a:br>
              <a:rPr lang="en-US" sz="3200" dirty="0"/>
            </a:br>
            <a:r>
              <a:rPr lang="en-US" sz="3200" dirty="0"/>
              <a:t>and render unordered HTML list of numbers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F67605-E94F-48FF-B292-DEDD58DAF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81" y="2915788"/>
            <a:ext cx="9917131" cy="378971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@{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ViewBag.Title ="Nums 1 .. " + ViewBag.numbersRange;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&lt;h2&gt;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ViewBag.Title&lt;/h2&gt;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&lt;ul&gt;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@for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(int i = 1; i &lt;= ViewBag.numbersRange;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&lt;li&gt;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&lt;/ul&gt;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58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3392553" cy="5201066"/>
          </a:xfrm>
        </p:spPr>
        <p:txBody>
          <a:bodyPr/>
          <a:lstStyle/>
          <a:p>
            <a:r>
              <a:rPr lang="en-US" dirty="0"/>
              <a:t>After pressing </a:t>
            </a:r>
            <a:r>
              <a:rPr lang="en-US" b="1" dirty="0">
                <a:solidFill>
                  <a:schemeClr val="bg1"/>
                </a:solidFill>
              </a:rPr>
              <a:t>Nums 1 .. 10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we should be</a:t>
            </a:r>
            <a:br>
              <a:rPr lang="en-US" dirty="0"/>
            </a:br>
            <a:r>
              <a:rPr lang="en-US" dirty="0"/>
              <a:t>able to see this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Nums 1 .. 10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739" y="1389958"/>
            <a:ext cx="7682865" cy="516797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47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>
                <a:latin typeface="Consolas" panose="020B0609020204030204" pitchFamily="49" charset="0"/>
              </a:rPr>
              <a:t>Form</a:t>
            </a:r>
            <a:r>
              <a:rPr lang="en-US" dirty="0"/>
              <a:t> at the end of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Numbers.cshtml</a:t>
            </a:r>
            <a:r>
              <a:rPr lang="bg-BG" b="1" dirty="0"/>
              <a:t>,</a:t>
            </a:r>
            <a:r>
              <a:rPr lang="en-US" dirty="0"/>
              <a:t> so we can post </a:t>
            </a:r>
            <a:br>
              <a:rPr lang="en-US" dirty="0"/>
            </a:br>
            <a:r>
              <a:rPr lang="en-US" dirty="0"/>
              <a:t>the number range we want to generate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POST Request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F67605-E94F-48FF-B292-DEDD58DAF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10" y="3948362"/>
            <a:ext cx="10982555" cy="181443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&lt;form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method="POST"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&lt;input type="text" placeholder="New number"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name="number"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&lt;input type="submit" /&gt;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&lt;/form&gt;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05985" y="2603241"/>
            <a:ext cx="3095823" cy="911381"/>
          </a:xfrm>
          <a:prstGeom prst="wedgeRoundRectCallout">
            <a:avLst>
              <a:gd name="adj1" fmla="val 39899"/>
              <a:gd name="adj2" fmla="val 888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We must specify the </a:t>
            </a:r>
            <a:r>
              <a:rPr lang="en-US" sz="2400" b="1" noProof="1">
                <a:solidFill>
                  <a:schemeClr val="bg1"/>
                </a:solidFill>
              </a:rPr>
              <a:t>request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en-US" sz="2400" b="1" noProof="1">
                <a:solidFill>
                  <a:schemeClr val="bg1"/>
                </a:solidFill>
              </a:rPr>
              <a:t>method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509447" y="2775387"/>
            <a:ext cx="3596654" cy="1307225"/>
          </a:xfrm>
          <a:prstGeom prst="wedgeRoundRectCallout">
            <a:avLst>
              <a:gd name="adj1" fmla="val 21899"/>
              <a:gd name="adj2" fmla="val 738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must </a:t>
            </a:r>
            <a:r>
              <a:rPr lang="en-US" sz="2400" b="1" dirty="0">
                <a:solidFill>
                  <a:schemeClr val="bg2"/>
                </a:solidFill>
              </a:rPr>
              <a:t>be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exactly the same as the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parameter name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100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new </a:t>
            </a:r>
            <a:r>
              <a:rPr lang="en-US" dirty="0">
                <a:latin typeface="Consolas" panose="020B0609020204030204" pitchFamily="49" charset="0"/>
              </a:rPr>
              <a:t>Action</a:t>
            </a:r>
            <a:r>
              <a:rPr lang="en-US" dirty="0"/>
              <a:t> method in </a:t>
            </a:r>
            <a:r>
              <a:rPr lang="en-US" dirty="0">
                <a:latin typeface="Consolas" panose="020B0609020204030204" pitchFamily="49" charset="0"/>
              </a:rPr>
              <a:t>Home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Controller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POST Request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F67605-E94F-48FF-B292-DEDD58DAF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72" y="3436732"/>
            <a:ext cx="9241180" cy="296046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[HttpPost]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public IActionResult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Numbers(string number)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int numbersRange = int.Parse(number);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ViewBag.numbersRange = numbersRange;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return this.View();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011186" y="1782147"/>
            <a:ext cx="3825542" cy="1273913"/>
          </a:xfrm>
          <a:prstGeom prst="wedgeRoundRectCallout">
            <a:avLst>
              <a:gd name="adj1" fmla="val -37064"/>
              <a:gd name="adj2" fmla="val 836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If we want to procces 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POST</a:t>
            </a:r>
            <a:r>
              <a:rPr lang="en-US" sz="2400" b="1" noProof="1">
                <a:solidFill>
                  <a:schemeClr val="bg2"/>
                </a:solidFill>
              </a:rPr>
              <a:t> request, we must use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[HttpPost] </a:t>
            </a:r>
            <a:r>
              <a:rPr lang="en-US" sz="2400" b="1" noProof="1">
                <a:solidFill>
                  <a:schemeClr val="bg1"/>
                </a:solidFill>
              </a:rPr>
              <a:t>attribute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61889" y="2386730"/>
            <a:ext cx="3825542" cy="1273913"/>
          </a:xfrm>
          <a:prstGeom prst="wedgeRoundRectCallout">
            <a:avLst>
              <a:gd name="adj1" fmla="val -66285"/>
              <a:gd name="adj2" fmla="val 623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Both actions have identical names, but parameter types are different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461888" y="5518652"/>
            <a:ext cx="4499433" cy="1032966"/>
          </a:xfrm>
          <a:prstGeom prst="wedgeRoundRectCallout">
            <a:avLst>
              <a:gd name="adj1" fmla="val -58221"/>
              <a:gd name="adj2" fmla="val -476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Use the same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ViewBag</a:t>
            </a:r>
            <a:r>
              <a:rPr lang="en-US" sz="2400" b="1" noProof="1">
                <a:solidFill>
                  <a:schemeClr val="bg2"/>
                </a:solidFill>
              </a:rPr>
              <a:t> property name to pass the data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459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Now the app should be able to generate custom range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Generator</a:t>
            </a:r>
          </a:p>
        </p:txBody>
      </p:sp>
      <p:sp>
        <p:nvSpPr>
          <p:cNvPr id="6" name="Right Arrow 5"/>
          <p:cNvSpPr/>
          <p:nvPr/>
        </p:nvSpPr>
        <p:spPr>
          <a:xfrm>
            <a:off x="5070765" y="3876113"/>
            <a:ext cx="1636054" cy="6826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895" y="1949206"/>
            <a:ext cx="3819526" cy="45364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62" y="1959527"/>
            <a:ext cx="3819526" cy="45158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499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04321"/>
            <a:ext cx="8635244" cy="5301720"/>
            <a:chOff x="4692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692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b="1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9043FF4-51F3-4E62-8399-0E0187DD9182}"/>
              </a:ext>
            </a:extLst>
          </p:cNvPr>
          <p:cNvSpPr txBox="1">
            <a:spLocks/>
          </p:cNvSpPr>
          <p:nvPr/>
        </p:nvSpPr>
        <p:spPr>
          <a:xfrm>
            <a:off x="662451" y="1891719"/>
            <a:ext cx="7789100" cy="44624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Framework</a:t>
            </a:r>
            <a:r>
              <a:rPr lang="en-US" sz="3600" dirty="0">
                <a:solidFill>
                  <a:schemeClr val="bg2"/>
                </a:solidFill>
              </a:rPr>
              <a:t> is a set of resources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and tools for app building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MVC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is an architectural pattern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Views</a:t>
            </a:r>
            <a:r>
              <a:rPr lang="en-US" sz="3400" dirty="0">
                <a:solidFill>
                  <a:schemeClr val="bg2"/>
                </a:solidFill>
                <a:latin typeface="Consolas" panose="020B0609020204030204" pitchFamily="49" charset="0"/>
              </a:rPr>
              <a:t> 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Controllers</a:t>
            </a:r>
            <a:r>
              <a:rPr lang="en-US" sz="34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br>
              <a:rPr lang="en-US" sz="3400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400" dirty="0">
                <a:solidFill>
                  <a:schemeClr val="bg2"/>
                </a:solidFill>
                <a:latin typeface="+mj-lt"/>
              </a:rPr>
              <a:t>functionalities</a:t>
            </a:r>
            <a:r>
              <a:rPr lang="en-US" sz="34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View Engine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(like Razor) is used to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create dynamic Web pages 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587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Model – View – Controller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3B6B28-CFB8-4314-9E63-172ABD7B22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6" r="24714"/>
          <a:stretch/>
        </p:blipFill>
        <p:spPr>
          <a:xfrm>
            <a:off x="4612341" y="1117794"/>
            <a:ext cx="2967317" cy="2707629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310338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819001"/>
            <a:ext cx="10420490" cy="588704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Model-View-Controller</a:t>
            </a:r>
            <a:r>
              <a:rPr lang="en-US" sz="3400" dirty="0"/>
              <a:t> (</a:t>
            </a:r>
            <a:r>
              <a:rPr lang="en-US" sz="3400" b="1" dirty="0"/>
              <a:t>MVC</a:t>
            </a:r>
            <a:r>
              <a:rPr lang="en-US" sz="3400" dirty="0"/>
              <a:t>) is an architectural pattern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Separates an application into </a:t>
            </a:r>
            <a:r>
              <a:rPr lang="en-US" sz="3400" b="1" dirty="0">
                <a:solidFill>
                  <a:schemeClr val="bg1"/>
                </a:solidFill>
              </a:rPr>
              <a:t>three main groups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Views, controller, models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Helps to achieve </a:t>
            </a:r>
            <a:r>
              <a:rPr lang="en-US" sz="3400" b="1" dirty="0">
                <a:solidFill>
                  <a:schemeClr val="bg1"/>
                </a:solidFill>
              </a:rPr>
              <a:t>separation of concerns</a:t>
            </a:r>
            <a:endParaRPr lang="en-US" sz="3400" b="1" dirty="0"/>
          </a:p>
          <a:p>
            <a:pPr>
              <a:buClr>
                <a:schemeClr val="tx1"/>
              </a:buClr>
            </a:pPr>
            <a:r>
              <a:rPr lang="en-US" sz="3400" dirty="0"/>
              <a:t>Delineation of responsibilities makes the application: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Easy to read and understand the logic (better structure)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Easy to implement new functionalities and extensions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Easy to test and debug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758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F5468F-D0BD-4AAC-B6A5-70F1F1A187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64702" y="1268962"/>
            <a:ext cx="9830532" cy="512822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GB" sz="3400" dirty="0"/>
              <a:t>The </a:t>
            </a:r>
            <a:r>
              <a:rPr lang="en-GB" sz="3400" b="1" dirty="0">
                <a:solidFill>
                  <a:schemeClr val="bg1"/>
                </a:solidFill>
              </a:rPr>
              <a:t>core</a:t>
            </a:r>
            <a:r>
              <a:rPr lang="en-GB" sz="3400" dirty="0"/>
              <a:t> MVC component – holds the </a:t>
            </a:r>
            <a:r>
              <a:rPr lang="en-GB" sz="3400" b="1" dirty="0">
                <a:solidFill>
                  <a:schemeClr val="bg1"/>
                </a:solidFill>
              </a:rPr>
              <a:t>logic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GB" sz="3400" dirty="0"/>
              <a:t>Processes the requests and renders the views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GB" sz="3400" dirty="0"/>
              <a:t>A set of classes that handles: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</a:rPr>
              <a:t>Handling data</a:t>
            </a:r>
            <a:r>
              <a:rPr lang="en-GB" sz="3200" dirty="0"/>
              <a:t> submitted by the user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GB" sz="3200" dirty="0"/>
              <a:t>Overall application </a:t>
            </a:r>
            <a:r>
              <a:rPr lang="en-GB" sz="3200" b="1" dirty="0">
                <a:solidFill>
                  <a:schemeClr val="bg1"/>
                </a:solidFill>
              </a:rPr>
              <a:t>flow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GB" sz="3200" dirty="0"/>
              <a:t>Application-specific </a:t>
            </a:r>
            <a:r>
              <a:rPr lang="en-GB" sz="3200" b="1" dirty="0">
                <a:solidFill>
                  <a:schemeClr val="bg1"/>
                </a:solidFill>
              </a:rPr>
              <a:t>logic</a:t>
            </a:r>
            <a:r>
              <a:rPr lang="en-GB" sz="3200" dirty="0"/>
              <a:t> (business logic)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GB" sz="3400" dirty="0"/>
              <a:t>Every controller has one or more </a:t>
            </a:r>
            <a:r>
              <a:rPr lang="en-GB" sz="3400" b="1" dirty="0">
                <a:solidFill>
                  <a:schemeClr val="bg1"/>
                </a:solidFill>
              </a:rPr>
              <a:t>"actions"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C5D483-08CF-4EFB-B0C8-756E3298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 (Logic)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652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2D423F-487C-4E2E-8F61-1F1D7649C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109850"/>
            <a:ext cx="9391573" cy="554658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GB" sz="3400" dirty="0"/>
              <a:t>Defines how the application's </a:t>
            </a:r>
            <a:br>
              <a:rPr lang="en-GB" sz="3400" dirty="0"/>
            </a:br>
            <a:r>
              <a:rPr lang="en-GB" sz="3400" b="1" dirty="0">
                <a:solidFill>
                  <a:schemeClr val="bg1"/>
                </a:solidFill>
              </a:rPr>
              <a:t>user interface </a:t>
            </a:r>
            <a:r>
              <a:rPr lang="en-GB" sz="3400" dirty="0"/>
              <a:t>(UI) will be displayed</a:t>
            </a:r>
          </a:p>
          <a:p>
            <a:pPr>
              <a:spcBef>
                <a:spcPts val="1200"/>
              </a:spcBef>
            </a:pPr>
            <a:r>
              <a:rPr lang="en-GB" sz="3400" dirty="0"/>
              <a:t>May support master views (</a:t>
            </a:r>
            <a:r>
              <a:rPr lang="en-GB" sz="3400" b="1" dirty="0">
                <a:solidFill>
                  <a:schemeClr val="bg1"/>
                </a:solidFill>
              </a:rPr>
              <a:t>layouts</a:t>
            </a:r>
            <a:r>
              <a:rPr lang="en-GB" sz="3400" dirty="0"/>
              <a:t>) </a:t>
            </a:r>
          </a:p>
          <a:p>
            <a:pPr>
              <a:spcBef>
                <a:spcPts val="1200"/>
              </a:spcBef>
            </a:pPr>
            <a:r>
              <a:rPr lang="en-GB" sz="3400" dirty="0"/>
              <a:t>May support sub-views </a:t>
            </a:r>
            <a:br>
              <a:rPr lang="en-GB" sz="3400" dirty="0"/>
            </a:br>
            <a:r>
              <a:rPr lang="en-GB" sz="3400" dirty="0"/>
              <a:t>(</a:t>
            </a:r>
            <a:r>
              <a:rPr lang="en-GB" sz="3400" b="1" dirty="0">
                <a:solidFill>
                  <a:schemeClr val="bg1"/>
                </a:solidFill>
              </a:rPr>
              <a:t>partial views </a:t>
            </a:r>
            <a:r>
              <a:rPr lang="en-GB" sz="3400" dirty="0"/>
              <a:t>or controls)</a:t>
            </a:r>
          </a:p>
          <a:p>
            <a:pPr>
              <a:spcBef>
                <a:spcPts val="1200"/>
              </a:spcBef>
            </a:pPr>
            <a:r>
              <a:rPr lang="en-GB" sz="3400" dirty="0"/>
              <a:t>May use </a:t>
            </a:r>
            <a:r>
              <a:rPr lang="en-GB" sz="3400" b="1" dirty="0">
                <a:solidFill>
                  <a:schemeClr val="bg1"/>
                </a:solidFill>
              </a:rPr>
              <a:t>templates</a:t>
            </a:r>
            <a:r>
              <a:rPr lang="en-GB" sz="3400" dirty="0"/>
              <a:t> to </a:t>
            </a:r>
            <a:br>
              <a:rPr lang="en-GB" sz="3400" dirty="0"/>
            </a:br>
            <a:r>
              <a:rPr lang="en-GB" sz="3400" b="1" dirty="0">
                <a:solidFill>
                  <a:schemeClr val="bg1"/>
                </a:solidFill>
              </a:rPr>
              <a:t>dynamically generate </a:t>
            </a:r>
            <a:r>
              <a:rPr lang="en-GB" sz="3400" dirty="0"/>
              <a:t>HTML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516C29-4F15-41BE-A8C8-7523E863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 (User Interface) </a:t>
            </a:r>
          </a:p>
        </p:txBody>
      </p:sp>
      <p:pic>
        <p:nvPicPr>
          <p:cNvPr id="6" name="Picture 4" descr="Резултат с изображение за form icon">
            <a:extLst>
              <a:ext uri="{FF2B5EF4-FFF2-40B4-BE49-F238E27FC236}">
                <a16:creationId xmlns:a16="http://schemas.microsoft.com/office/drawing/2014/main" id="{DDED492E-13D8-4AF4-80D1-F62752E70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02" y="3429000"/>
            <a:ext cx="2909637" cy="274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670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E5C95-BB42-4D05-9F70-E02B752D1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08911"/>
            <a:ext cx="7088924" cy="554658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GB" dirty="0"/>
              <a:t>Set of </a:t>
            </a:r>
            <a:r>
              <a:rPr lang="en-GB" b="1" dirty="0">
                <a:solidFill>
                  <a:schemeClr val="bg1"/>
                </a:solidFill>
              </a:rPr>
              <a:t>classes</a:t>
            </a:r>
            <a:r>
              <a:rPr lang="en-GB" dirty="0"/>
              <a:t> that describes </a:t>
            </a:r>
            <a:br>
              <a:rPr lang="en-GB" dirty="0"/>
            </a:b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  <a:r>
              <a:rPr lang="en-GB" dirty="0"/>
              <a:t> we are working with</a:t>
            </a:r>
          </a:p>
          <a:p>
            <a:pPr>
              <a:spcBef>
                <a:spcPts val="1200"/>
              </a:spcBef>
            </a:pPr>
            <a:r>
              <a:rPr lang="en-GB" dirty="0"/>
              <a:t>Rules for </a:t>
            </a:r>
            <a:r>
              <a:rPr lang="en-GB" b="1" dirty="0">
                <a:solidFill>
                  <a:schemeClr val="bg1"/>
                </a:solidFill>
              </a:rPr>
              <a:t>how</a:t>
            </a:r>
            <a:r>
              <a:rPr lang="en-GB" dirty="0"/>
              <a:t> the data can</a:t>
            </a:r>
            <a:br>
              <a:rPr lang="en-GB" dirty="0"/>
            </a:br>
            <a:r>
              <a:rPr lang="en-GB" dirty="0"/>
              <a:t>be </a:t>
            </a:r>
            <a:r>
              <a:rPr lang="en-GB" b="1" dirty="0">
                <a:solidFill>
                  <a:schemeClr val="bg1"/>
                </a:solidFill>
              </a:rPr>
              <a:t>changed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manipulated</a:t>
            </a:r>
          </a:p>
          <a:p>
            <a:pPr>
              <a:spcBef>
                <a:spcPts val="1200"/>
              </a:spcBef>
            </a:pPr>
            <a:r>
              <a:rPr lang="en-GB" dirty="0"/>
              <a:t>May contain </a:t>
            </a:r>
            <a:r>
              <a:rPr lang="en-GB" b="1" dirty="0">
                <a:solidFill>
                  <a:schemeClr val="bg1"/>
                </a:solidFill>
              </a:rPr>
              <a:t>data validation rules</a:t>
            </a:r>
          </a:p>
          <a:p>
            <a:pPr>
              <a:spcBef>
                <a:spcPts val="1200"/>
              </a:spcBef>
            </a:pPr>
            <a:r>
              <a:rPr lang="en-GB" dirty="0"/>
              <a:t>Often </a:t>
            </a:r>
            <a:r>
              <a:rPr lang="en-GB" b="1" dirty="0">
                <a:solidFill>
                  <a:schemeClr val="bg1"/>
                </a:solidFill>
              </a:rPr>
              <a:t>encapsulates</a:t>
            </a:r>
            <a:r>
              <a:rPr lang="en-GB" dirty="0"/>
              <a:t> data </a:t>
            </a:r>
            <a:br>
              <a:rPr lang="en-GB" dirty="0"/>
            </a:br>
            <a:r>
              <a:rPr lang="en-GB" dirty="0"/>
              <a:t>stored in a 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793494-CB6B-451A-B280-0A9A4B38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(Data)</a:t>
            </a:r>
          </a:p>
        </p:txBody>
      </p:sp>
      <p:pic>
        <p:nvPicPr>
          <p:cNvPr id="1026" name="Picture 2" descr="Ð ÐµÐ·ÑÐ»ÑÐ°Ñ Ñ Ð¸Ð·Ð¾Ð±ÑÐ°Ð¶ÐµÐ½Ð¸Ðµ Ð·Ð° model icon">
            <a:extLst>
              <a:ext uri="{FF2B5EF4-FFF2-40B4-BE49-F238E27FC236}">
                <a16:creationId xmlns:a16="http://schemas.microsoft.com/office/drawing/2014/main" id="{A3BED2E5-3709-46ED-B3C4-B1C9EA933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464" y="1412411"/>
            <a:ext cx="2500091" cy="244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914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B4A669-44EC-4C96-8D0A-08BCE09B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758267-E885-46A2-BBA1-EBAA9F52D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53" y="1333735"/>
            <a:ext cx="11534306" cy="5320198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004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3777</TotalTime>
  <Words>1540</Words>
  <Application>Microsoft Office PowerPoint</Application>
  <PresentationFormat>Widescreen</PresentationFormat>
  <Paragraphs>260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</vt:lpstr>
      <vt:lpstr>Basic Web</vt:lpstr>
      <vt:lpstr>Table of Contents</vt:lpstr>
      <vt:lpstr>Have a Question?</vt:lpstr>
      <vt:lpstr>Model – View – Controller</vt:lpstr>
      <vt:lpstr>MVC</vt:lpstr>
      <vt:lpstr>Controller (Logic)</vt:lpstr>
      <vt:lpstr>View (User Interface) </vt:lpstr>
      <vt:lpstr>Model (Data)</vt:lpstr>
      <vt:lpstr>MVC</vt:lpstr>
      <vt:lpstr>ASP.NET Core Framework</vt:lpstr>
      <vt:lpstr>Web Framework</vt:lpstr>
      <vt:lpstr>ASP.NET Core MVC</vt:lpstr>
      <vt:lpstr>Create ASP.NET Core MVC App: Project Type</vt:lpstr>
      <vt:lpstr>Create ASP.NET Core MVC App: Choose Template</vt:lpstr>
      <vt:lpstr>Run ASP.NET Core MVC App</vt:lpstr>
      <vt:lpstr>MVC App: What's Inside?</vt:lpstr>
      <vt:lpstr>Controllers in ASP.NET Core</vt:lpstr>
      <vt:lpstr>ASP.NET Core App Routing</vt:lpstr>
      <vt:lpstr>Views in ASP.NET Core</vt:lpstr>
      <vt:lpstr>The "Razor" Syntax (Templating Engine)</vt:lpstr>
      <vt:lpstr>Models in ASP.NET</vt:lpstr>
      <vt:lpstr>Example: Number Generator</vt:lpstr>
      <vt:lpstr>Process GET Request</vt:lpstr>
      <vt:lpstr>Create View</vt:lpstr>
      <vt:lpstr>Nums 1 .. 10</vt:lpstr>
      <vt:lpstr>Process POST Request</vt:lpstr>
      <vt:lpstr>Process POST Request</vt:lpstr>
      <vt:lpstr>Number Generator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with C# Basic Web</dc:title>
  <dc:subject>Technology Fundamentals – Practical Training Course @ SoftUni</dc:subject>
  <dc:creator>Software University</dc:creator>
  <cp:keywords>Technology Fundamentals; C#;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Rositsa Nenova</cp:lastModifiedBy>
  <cp:revision>52</cp:revision>
  <dcterms:created xsi:type="dcterms:W3CDTF">2018-05-23T13:08:44Z</dcterms:created>
  <dcterms:modified xsi:type="dcterms:W3CDTF">2022-04-27T07:46:49Z</dcterms:modified>
  <cp:category>programming; education; software engineering; software development</cp:category>
</cp:coreProperties>
</file>