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50"/>
  </p:notesMasterIdLst>
  <p:handoutMasterIdLst>
    <p:handoutMasterId r:id="rId5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614" r:id="rId46"/>
    <p:sldId id="608" r:id="rId47"/>
    <p:sldId id="302" r:id="rId48"/>
    <p:sldId id="30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F433151-56AC-4729-82FD-552C4DB24D9F}">
          <p14:sldIdLst>
            <p14:sldId id="256"/>
            <p14:sldId id="257"/>
            <p14:sldId id="258"/>
          </p14:sldIdLst>
        </p14:section>
        <p14:section name="Software Quality Assurance" id="{B2C4CD1A-4BF3-455C-8609-4AD87847232B}">
          <p14:sldIdLst>
            <p14:sldId id="259"/>
            <p14:sldId id="260"/>
          </p14:sldIdLst>
        </p14:section>
        <p14:section name="The QA Role and Its Responsibilities" id="{688A0003-6656-4E65-A1F8-81D85CF9C6C5}">
          <p14:sldIdLst>
            <p14:sldId id="261"/>
            <p14:sldId id="262"/>
            <p14:sldId id="263"/>
            <p14:sldId id="264"/>
          </p14:sldIdLst>
        </p14:section>
        <p14:section name="Defects, Bugs, Issues" id="{8E607570-62CD-4F3F-A23B-46D79A364FF0}">
          <p14:sldIdLst>
            <p14:sldId id="265"/>
            <p14:sldId id="266"/>
            <p14:sldId id="267"/>
            <p14:sldId id="268"/>
            <p14:sldId id="269"/>
            <p14:sldId id="270"/>
            <p14:sldId id="271"/>
            <p14:sldId id="272"/>
          </p14:sldIdLst>
        </p14:section>
        <p14:section name="Software Testing" id="{3F436A38-1236-41F1-8CD9-ED7F7E36251F}">
          <p14:sldIdLst>
            <p14:sldId id="273"/>
            <p14:sldId id="274"/>
            <p14:sldId id="275"/>
            <p14:sldId id="276"/>
            <p14:sldId id="277"/>
            <p14:sldId id="278"/>
            <p14:sldId id="279"/>
            <p14:sldId id="280"/>
            <p14:sldId id="281"/>
            <p14:sldId id="282"/>
            <p14:sldId id="283"/>
          </p14:sldIdLst>
        </p14:section>
        <p14:section name="Test Automation" id="{E60B5DDA-C535-4B69-874C-34621088BEDD}">
          <p14:sldIdLst>
            <p14:sldId id="284"/>
            <p14:sldId id="285"/>
            <p14:sldId id="286"/>
            <p14:sldId id="287"/>
            <p14:sldId id="288"/>
            <p14:sldId id="289"/>
            <p14:sldId id="290"/>
            <p14:sldId id="291"/>
            <p14:sldId id="292"/>
            <p14:sldId id="293"/>
          </p14:sldIdLst>
        </p14:section>
        <p14:section name="The CI/CD Pipeline" id="{1B5EA76D-C129-479C-B021-6F6310A8EE12}">
          <p14:sldIdLst>
            <p14:sldId id="294"/>
            <p14:sldId id="295"/>
            <p14:sldId id="296"/>
            <p14:sldId id="297"/>
          </p14:sldIdLst>
        </p14:section>
        <p14:section name="Conclusion" id="{B129E3CC-B9F1-443D-8F8F-AB9561B55E35}">
          <p14:sldIdLst>
            <p14:sldId id="298"/>
            <p14:sldId id="299"/>
            <p14:sldId id="614"/>
            <p14:sldId id="608"/>
            <p14:sldId id="302"/>
            <p14:sldId id="30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46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6" autoAdjust="0"/>
    <p:restoredTop sz="92883" autoAdjust="0"/>
  </p:normalViewPr>
  <p:slideViewPr>
    <p:cSldViewPr showGuides="1">
      <p:cViewPr varScale="1">
        <p:scale>
          <a:sx n="46" d="100"/>
          <a:sy n="46" d="100"/>
        </p:scale>
        <p:origin x="48" y="715"/>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27.4.2022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4/27/2022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spcAft>
                <a:spcPts val="0"/>
              </a:spcAft>
            </a:pPr>
            <a:r>
              <a:rPr lang="en-US" dirty="0"/>
              <a:t>Hello everyone. Welcome to the "</a:t>
            </a:r>
            <a:r>
              <a:rPr lang="en-US" sz="1200" b="1" dirty="0"/>
              <a:t>Quality Assurance Introduction</a:t>
            </a:r>
            <a:r>
              <a:rPr lang="en-US" dirty="0"/>
              <a:t>" lesson from the "</a:t>
            </a:r>
            <a:r>
              <a:rPr lang="en-US" b="1" dirty="0"/>
              <a:t>Programming Fundamentals</a:t>
            </a:r>
            <a:r>
              <a:rPr lang="en-US" dirty="0"/>
              <a:t>" training course at </a:t>
            </a:r>
            <a:r>
              <a:rPr lang="en-US" b="1" dirty="0"/>
              <a:t>SoftUni</a:t>
            </a:r>
            <a:r>
              <a:rPr lang="en-US" dirty="0"/>
              <a:t>.</a:t>
            </a:r>
          </a:p>
          <a:p>
            <a:pPr>
              <a:lnSpc>
                <a:spcPct val="100000"/>
              </a:lnSpc>
              <a:spcBef>
                <a:spcPts val="0"/>
              </a:spcBef>
              <a:spcAft>
                <a:spcPts val="0"/>
              </a:spcAft>
            </a:pPr>
            <a:endParaRPr lang="en-US" dirty="0"/>
          </a:p>
          <a:p>
            <a:pPr>
              <a:lnSpc>
                <a:spcPct val="100000"/>
              </a:lnSpc>
              <a:spcBef>
                <a:spcPts val="0"/>
              </a:spcBef>
              <a:spcAft>
                <a:spcPts val="0"/>
              </a:spcAft>
            </a:pPr>
            <a:r>
              <a:rPr lang="en-US" dirty="0"/>
              <a:t>I am doctor </a:t>
            </a:r>
            <a:r>
              <a:rPr lang="en-US" b="1" dirty="0"/>
              <a:t>Svetlin Nakov</a:t>
            </a:r>
            <a:r>
              <a:rPr lang="en-US" b="0" dirty="0"/>
              <a:t>,</a:t>
            </a:r>
            <a:r>
              <a:rPr lang="bg-BG" b="0" dirty="0"/>
              <a:t> </a:t>
            </a:r>
            <a:r>
              <a:rPr lang="en-US" b="0" dirty="0"/>
              <a:t>senior technical trainer and </a:t>
            </a:r>
            <a:r>
              <a:rPr lang="en-US" dirty="0"/>
              <a:t>co-founder of </a:t>
            </a:r>
            <a:r>
              <a:rPr lang="en-US" b="1" dirty="0"/>
              <a:t>SoftUni</a:t>
            </a:r>
            <a:r>
              <a:rPr lang="en-US" b="0" dirty="0"/>
              <a:t> and </a:t>
            </a:r>
            <a:r>
              <a:rPr lang="en-US" dirty="0"/>
              <a:t>I will teach this lesson.</a:t>
            </a:r>
          </a:p>
          <a:p>
            <a:pPr>
              <a:lnSpc>
                <a:spcPct val="100000"/>
              </a:lnSpc>
              <a:spcBef>
                <a:spcPts val="0"/>
              </a:spcBef>
              <a:spcAft>
                <a:spcPts val="0"/>
              </a:spcAft>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introduce you to the </a:t>
            </a:r>
            <a:r>
              <a:rPr lang="en-US" b="1" dirty="0"/>
              <a:t>software quality assurance </a:t>
            </a:r>
            <a:r>
              <a:rPr lang="en-US" dirty="0"/>
              <a:t>basic </a:t>
            </a:r>
            <a:r>
              <a:rPr lang="en-US" b="1" dirty="0"/>
              <a:t>concepts</a:t>
            </a:r>
            <a:r>
              <a:rPr lang="en-US" dirty="0"/>
              <a:t> and </a:t>
            </a:r>
            <a:r>
              <a:rPr lang="en-US" b="1" dirty="0"/>
              <a:t>technologies</a:t>
            </a:r>
            <a:r>
              <a:rPr lang="en-US" b="0" dirty="0"/>
              <a:t>, such as:</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role of the </a:t>
            </a:r>
            <a:r>
              <a:rPr lang="en-US" b="1" dirty="0"/>
              <a:t>QA engineers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lifecycle of </a:t>
            </a:r>
            <a:r>
              <a:rPr lang="en-US" b="1" dirty="0"/>
              <a:t>software defects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a:t>
            </a:r>
            <a:r>
              <a:rPr lang="en-US" b="1" dirty="0"/>
              <a:t>software testing</a:t>
            </a:r>
            <a:r>
              <a:rPr lang="en-US" b="0" dirty="0"/>
              <a:t> process and </a:t>
            </a:r>
            <a:r>
              <a:rPr lang="en-US" b="1" dirty="0"/>
              <a:t>test types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a:t>
            </a:r>
            <a:r>
              <a:rPr lang="en-US" b="1" dirty="0"/>
              <a:t>test automation </a:t>
            </a:r>
            <a:r>
              <a:rPr lang="en-US" b="0" dirty="0"/>
              <a:t>concepts, frameworks and 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the concept of </a:t>
            </a:r>
            <a:r>
              <a:rPr lang="en-US" b="1" dirty="0"/>
              <a:t>continuous integration</a:t>
            </a:r>
            <a:r>
              <a:rPr lang="en-US" b="0" dirty="0"/>
              <a:t> and </a:t>
            </a:r>
            <a:r>
              <a:rPr lang="en-US" b="1" dirty="0"/>
              <a:t>continuous delivery</a:t>
            </a:r>
            <a:r>
              <a:rPr lang="en-US" b="0" dirty="0"/>
              <a:t>.</a:t>
            </a:r>
            <a:endParaRPr lang="bg-BG"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91397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and demonstrate how </a:t>
            </a:r>
            <a:r>
              <a:rPr lang="en-US" b="1" dirty="0"/>
              <a:t>QA engineers report and track defects </a:t>
            </a:r>
            <a:r>
              <a:rPr lang="en-US" dirty="0"/>
              <a:t>during the software development.</a:t>
            </a:r>
          </a:p>
          <a:p>
            <a:pPr marL="171450" indent="-171450">
              <a:buFont typeface="Arial" panose="020B0604020202020204" pitchFamily="34" charset="0"/>
              <a:buChar char="•"/>
            </a:pPr>
            <a:r>
              <a:rPr lang="en-US" dirty="0"/>
              <a:t>I will discuss the </a:t>
            </a:r>
            <a:r>
              <a:rPr lang="en-US" b="1" dirty="0"/>
              <a:t>defect lifecycle </a:t>
            </a:r>
            <a:r>
              <a:rPr lang="en-US" b="0" dirty="0"/>
              <a:t>and how issues get </a:t>
            </a:r>
            <a:r>
              <a:rPr lang="en-US" b="1" dirty="0"/>
              <a:t>reported</a:t>
            </a:r>
            <a:r>
              <a:rPr lang="en-US" b="0" dirty="0"/>
              <a:t>, </a:t>
            </a:r>
            <a:r>
              <a:rPr lang="en-US" b="1" dirty="0"/>
              <a:t>assigned</a:t>
            </a:r>
            <a:r>
              <a:rPr lang="en-US" b="0" dirty="0"/>
              <a:t>, </a:t>
            </a:r>
            <a:r>
              <a:rPr lang="en-US" b="1" dirty="0"/>
              <a:t>fixed</a:t>
            </a:r>
            <a:r>
              <a:rPr lang="en-US" b="0" dirty="0"/>
              <a:t> and </a:t>
            </a:r>
            <a:r>
              <a:rPr lang="en-US" b="1" dirty="0"/>
              <a:t>closed</a:t>
            </a:r>
            <a:r>
              <a:rPr lang="en-US" b="0" dirty="0"/>
              <a:t>.</a:t>
            </a:r>
          </a:p>
          <a:p>
            <a:pPr marL="171450" indent="-171450">
              <a:buFont typeface="Arial" panose="020B0604020202020204" pitchFamily="34" charset="0"/>
              <a:buChar char="•"/>
            </a:pPr>
            <a:r>
              <a:rPr lang="en-US" dirty="0"/>
              <a:t>I will explain the concept of </a:t>
            </a:r>
            <a:r>
              <a:rPr lang="en-US" b="1" dirty="0"/>
              <a:t>defect tracking systems</a:t>
            </a:r>
            <a:r>
              <a:rPr lang="en-US" dirty="0"/>
              <a:t> (issue trackers)</a:t>
            </a:r>
            <a:endParaRPr lang="bg-BG" dirty="0"/>
          </a:p>
          <a:p>
            <a:pPr marL="171450" indent="-171450">
              <a:buFont typeface="Arial" panose="020B0604020202020204" pitchFamily="34" charset="0"/>
              <a:buChar char="•"/>
            </a:pPr>
            <a:r>
              <a:rPr lang="en-US" dirty="0"/>
              <a:t>and will demonstrate the </a:t>
            </a:r>
            <a:r>
              <a:rPr lang="en-US" b="1" dirty="0"/>
              <a:t>GitHub Issue Tracker</a:t>
            </a:r>
            <a:r>
              <a:rPr lang="bg-BG" b="1" dirty="0"/>
              <a:t> </a:t>
            </a:r>
            <a:r>
              <a:rPr lang="en-US" b="0" dirty="0"/>
              <a:t>with issues form a real-world project.</a:t>
            </a:r>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46328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dirty="0"/>
              <a:t>Let's talk about </a:t>
            </a:r>
            <a:r>
              <a:rPr lang="en-US" sz="1600" b="1" dirty="0"/>
              <a:t>software defects</a:t>
            </a:r>
            <a:r>
              <a:rPr lang="en-US" sz="1600" dirty="0"/>
              <a:t>, bugs, failures and testing.</a:t>
            </a:r>
          </a:p>
          <a:p>
            <a:pPr marL="171450" indent="-171450">
              <a:buFont typeface="Arial" panose="020B0604020202020204" pitchFamily="34" charset="0"/>
              <a:buChar char="•"/>
            </a:pPr>
            <a:r>
              <a:rPr lang="en-US" dirty="0"/>
              <a:t>Humans can make </a:t>
            </a:r>
            <a:r>
              <a:rPr lang="en-US" b="1" dirty="0">
                <a:solidFill>
                  <a:schemeClr val="bg1"/>
                </a:solidFill>
              </a:rPr>
              <a:t>errors</a:t>
            </a:r>
            <a:r>
              <a:rPr lang="en-US" dirty="0"/>
              <a:t> (mistakes) when they design and implement software.</a:t>
            </a:r>
          </a:p>
          <a:p>
            <a:pPr marL="171450" indent="-171450">
              <a:buFont typeface="Arial" panose="020B0604020202020204" pitchFamily="34" charset="0"/>
              <a:buChar char="•"/>
            </a:pPr>
            <a:r>
              <a:rPr lang="en-US" dirty="0"/>
              <a:t>Typically errors are related to </a:t>
            </a:r>
            <a:r>
              <a:rPr lang="en-US" b="1" dirty="0"/>
              <a:t>something written incorrectly in the code</a:t>
            </a:r>
            <a:r>
              <a:rPr lang="en-US" dirty="0"/>
              <a:t>,</a:t>
            </a:r>
          </a:p>
          <a:p>
            <a:pPr marL="628650" lvl="1" indent="-171450">
              <a:buFont typeface="Arial" panose="020B0604020202020204" pitchFamily="34" charset="0"/>
              <a:buChar char="•"/>
            </a:pPr>
            <a:r>
              <a:rPr lang="en-US" dirty="0"/>
              <a:t>or in external library or component or incorrect integration.</a:t>
            </a:r>
          </a:p>
          <a:p>
            <a:pPr marL="171450" indent="-171450">
              <a:buFont typeface="Arial" panose="020B0604020202020204" pitchFamily="34" charset="0"/>
              <a:buChar char="•"/>
            </a:pPr>
            <a:r>
              <a:rPr lang="en-US" dirty="0"/>
              <a:t>Errors can also be in the software </a:t>
            </a:r>
            <a:r>
              <a:rPr lang="en-US" b="1" dirty="0"/>
              <a:t>requirements</a:t>
            </a:r>
            <a:r>
              <a:rPr lang="en-US" dirty="0"/>
              <a:t>:</a:t>
            </a:r>
          </a:p>
          <a:p>
            <a:pPr marL="628650" lvl="1" indent="-171450">
              <a:buFont typeface="Arial" panose="020B0604020202020204" pitchFamily="34" charset="0"/>
              <a:buChar char="•"/>
            </a:pPr>
            <a:r>
              <a:rPr lang="en-US" dirty="0"/>
              <a:t>When developers don't understand well the requirements, they can code incorrect program logic.</a:t>
            </a:r>
          </a:p>
          <a:p>
            <a:pPr marL="171450" lvl="0" indent="-171450">
              <a:buFont typeface="Arial" panose="020B0604020202020204" pitchFamily="34" charset="0"/>
              <a:buChar char="•"/>
            </a:pPr>
            <a:r>
              <a:rPr lang="en-US" dirty="0"/>
              <a:t>Errors can be due to </a:t>
            </a:r>
            <a:r>
              <a:rPr lang="en-US" b="1" dirty="0"/>
              <a:t>wrong assumption</a:t>
            </a:r>
            <a:r>
              <a:rPr lang="en-US" dirty="0"/>
              <a:t> about the input data or input conditions.</a:t>
            </a:r>
          </a:p>
          <a:p>
            <a:pPr marL="171450" lvl="0" indent="-171450">
              <a:buFont typeface="Arial" panose="020B0604020202020204" pitchFamily="34" charset="0"/>
              <a:buChar char="•"/>
            </a:pPr>
            <a:r>
              <a:rPr lang="en-US" dirty="0"/>
              <a:t>Errors can be due to </a:t>
            </a:r>
            <a:r>
              <a:rPr lang="en-US" b="1" dirty="0"/>
              <a:t>lack of skills</a:t>
            </a:r>
            <a:r>
              <a:rPr lang="bg-BG" dirty="0"/>
              <a:t>, </a:t>
            </a:r>
            <a:r>
              <a:rPr lang="en-US" dirty="0"/>
              <a:t>fatigue or lack of concentration.</a:t>
            </a:r>
          </a:p>
          <a:p>
            <a:endParaRPr lang="en-US" dirty="0"/>
          </a:p>
          <a:p>
            <a:pPr>
              <a:spcBef>
                <a:spcPts val="1200"/>
              </a:spcBef>
            </a:pPr>
            <a:r>
              <a:rPr lang="en-US" b="1" dirty="0"/>
              <a:t>Errors </a:t>
            </a:r>
            <a:r>
              <a:rPr lang="en-US" dirty="0"/>
              <a:t>produce </a:t>
            </a:r>
            <a:r>
              <a:rPr lang="en-US" b="1" dirty="0">
                <a:solidFill>
                  <a:schemeClr val="bg1"/>
                </a:solidFill>
              </a:rPr>
              <a:t>defects</a:t>
            </a:r>
            <a:r>
              <a:rPr lang="en-US" b="0" dirty="0">
                <a:solidFill>
                  <a:schemeClr val="bg1"/>
                </a:solidFill>
              </a:rPr>
              <a:t> in the software.</a:t>
            </a:r>
            <a:endParaRPr lang="en-US" b="1" dirty="0">
              <a:solidFill>
                <a:schemeClr val="bg1"/>
              </a:solidFill>
            </a:endParaRPr>
          </a:p>
          <a:p>
            <a:pPr marL="171450" indent="-171450">
              <a:spcBef>
                <a:spcPts val="1200"/>
              </a:spcBef>
              <a:buFont typeface="Arial" panose="020B0604020202020204" pitchFamily="34" charset="0"/>
              <a:buChar char="•"/>
            </a:pPr>
            <a:r>
              <a:rPr lang="en-US" b="1" dirty="0">
                <a:solidFill>
                  <a:schemeClr val="bg1"/>
                </a:solidFill>
              </a:rPr>
              <a:t>Defects</a:t>
            </a:r>
            <a:r>
              <a:rPr lang="en-US" dirty="0"/>
              <a:t> are </a:t>
            </a:r>
            <a:r>
              <a:rPr lang="en-US" dirty="0">
                <a:solidFill>
                  <a:schemeClr val="bg1"/>
                </a:solidFill>
              </a:rPr>
              <a:t>bugs</a:t>
            </a:r>
            <a:r>
              <a:rPr lang="en-US" dirty="0"/>
              <a:t> in the program </a:t>
            </a:r>
            <a:r>
              <a:rPr lang="en-US" dirty="0">
                <a:solidFill>
                  <a:schemeClr val="bg1"/>
                </a:solidFill>
              </a:rPr>
              <a:t>code</a:t>
            </a:r>
            <a:r>
              <a:rPr lang="en-US" dirty="0"/>
              <a:t>, or mistakes in the </a:t>
            </a:r>
            <a:r>
              <a:rPr lang="en-US" dirty="0">
                <a:solidFill>
                  <a:schemeClr val="bg1"/>
                </a:solidFill>
              </a:rPr>
              <a:t>requirements</a:t>
            </a:r>
            <a:r>
              <a:rPr lang="en-US" dirty="0"/>
              <a:t>, </a:t>
            </a:r>
            <a:r>
              <a:rPr lang="en-US" dirty="0">
                <a:solidFill>
                  <a:schemeClr val="bg1"/>
                </a:solidFill>
              </a:rPr>
              <a:t>design</a:t>
            </a:r>
            <a:r>
              <a:rPr lang="en-US" dirty="0"/>
              <a:t>, implementation, integration of components, deployment, configuration or somewhere else.</a:t>
            </a:r>
          </a:p>
          <a:p>
            <a:pPr marL="171450" indent="-171450">
              <a:spcBef>
                <a:spcPts val="1200"/>
              </a:spcBef>
              <a:buFont typeface="Arial" panose="020B0604020202020204" pitchFamily="34" charset="0"/>
              <a:buChar char="•"/>
            </a:pPr>
            <a:r>
              <a:rPr lang="en-US" b="1" dirty="0"/>
              <a:t>Defects </a:t>
            </a:r>
            <a:r>
              <a:rPr lang="en-US" dirty="0"/>
              <a:t>are problems in the software, that prevent it to work as expected.</a:t>
            </a:r>
          </a:p>
          <a:p>
            <a:pPr>
              <a:spcBef>
                <a:spcPts val="1200"/>
              </a:spcBef>
            </a:pPr>
            <a:endParaRPr lang="en-US" dirty="0">
              <a:solidFill>
                <a:schemeClr val="bg1"/>
              </a:solidFill>
            </a:endParaRPr>
          </a:p>
          <a:p>
            <a:pPr>
              <a:spcBef>
                <a:spcPts val="1200"/>
              </a:spcBef>
            </a:pPr>
            <a:r>
              <a:rPr lang="en-US" dirty="0"/>
              <a:t>If a </a:t>
            </a:r>
            <a:r>
              <a:rPr lang="en-US" b="1" dirty="0">
                <a:solidFill>
                  <a:schemeClr val="bg1"/>
                </a:solidFill>
              </a:rPr>
              <a:t>defect</a:t>
            </a:r>
            <a:r>
              <a:rPr lang="en-US" dirty="0"/>
              <a:t> is executed, it might cause a </a:t>
            </a:r>
            <a:r>
              <a:rPr lang="en-US" b="1" dirty="0">
                <a:solidFill>
                  <a:schemeClr val="bg1"/>
                </a:solidFill>
              </a:rPr>
              <a:t>failure</a:t>
            </a:r>
            <a:r>
              <a:rPr lang="en-US" dirty="0"/>
              <a:t>:</a:t>
            </a:r>
          </a:p>
          <a:p>
            <a:pPr marL="171450" indent="-171450">
              <a:spcBef>
                <a:spcPts val="1200"/>
              </a:spcBef>
              <a:buFont typeface="Arial" panose="020B0604020202020204" pitchFamily="34" charset="0"/>
              <a:buChar char="•"/>
            </a:pPr>
            <a:r>
              <a:rPr lang="en-US" dirty="0"/>
              <a:t>A failure is to fail to do what is expected or do a wrong thing.</a:t>
            </a:r>
            <a:endParaRPr lang="bg-BG" dirty="0"/>
          </a:p>
          <a:p>
            <a:pPr marL="171450" indent="-171450">
              <a:spcBef>
                <a:spcPts val="1200"/>
              </a:spcBef>
              <a:buFont typeface="Arial" panose="020B0604020202020204" pitchFamily="34" charset="0"/>
              <a:buChar char="•"/>
            </a:pPr>
            <a:r>
              <a:rPr lang="en-US" dirty="0"/>
              <a:t>This is a </a:t>
            </a:r>
            <a:r>
              <a:rPr lang="en-US" b="1" dirty="0"/>
              <a:t>manifestation</a:t>
            </a:r>
            <a:r>
              <a:rPr lang="en-US" dirty="0"/>
              <a:t> of the defect</a:t>
            </a:r>
            <a:r>
              <a:rPr lang="bg-BG" dirty="0"/>
              <a:t>, </a:t>
            </a:r>
            <a:r>
              <a:rPr lang="en-US" dirty="0"/>
              <a:t>the unexpected, wrong behavior in certain situations.</a:t>
            </a:r>
          </a:p>
          <a:p>
            <a:pPr>
              <a:spcBef>
                <a:spcPts val="1200"/>
              </a:spcBef>
            </a:pPr>
            <a:endParaRPr lang="en-US" dirty="0"/>
          </a:p>
          <a:p>
            <a:pPr>
              <a:spcBef>
                <a:spcPts val="1200"/>
              </a:spcBef>
            </a:pPr>
            <a:r>
              <a:rPr lang="en-US" b="1" dirty="0">
                <a:solidFill>
                  <a:schemeClr val="bg1"/>
                </a:solidFill>
              </a:rPr>
              <a:t>Software quality assurance </a:t>
            </a:r>
            <a:r>
              <a:rPr lang="en-US" b="0" dirty="0">
                <a:solidFill>
                  <a:schemeClr val="bg1"/>
                </a:solidFill>
              </a:rPr>
              <a:t>and </a:t>
            </a:r>
            <a:r>
              <a:rPr lang="en-US" b="1" dirty="0">
                <a:solidFill>
                  <a:schemeClr val="bg1"/>
                </a:solidFill>
              </a:rPr>
              <a:t>software testing </a:t>
            </a:r>
            <a:r>
              <a:rPr lang="en-US" dirty="0"/>
              <a:t>aims to</a:t>
            </a:r>
          </a:p>
          <a:p>
            <a:pPr marL="171450" indent="-171450">
              <a:spcBef>
                <a:spcPts val="1200"/>
              </a:spcBef>
              <a:buFont typeface="Arial" panose="020B0604020202020204" pitchFamily="34" charset="0"/>
              <a:buChar char="•"/>
            </a:pPr>
            <a:r>
              <a:rPr lang="en-US" b="1" dirty="0">
                <a:solidFill>
                  <a:schemeClr val="bg1"/>
                </a:solidFill>
              </a:rPr>
              <a:t>find the defects </a:t>
            </a:r>
            <a:r>
              <a:rPr lang="en-US" b="0" dirty="0">
                <a:solidFill>
                  <a:schemeClr val="bg1"/>
                </a:solidFill>
              </a:rPr>
              <a:t>in the software, before they cause failures</a:t>
            </a:r>
          </a:p>
          <a:p>
            <a:pPr marL="171450" indent="-171450">
              <a:spcBef>
                <a:spcPts val="1200"/>
              </a:spcBef>
              <a:buFont typeface="Arial" panose="020B0604020202020204" pitchFamily="34" charset="0"/>
              <a:buChar char="•"/>
            </a:pPr>
            <a:r>
              <a:rPr lang="en-US" b="0" dirty="0">
                <a:solidFill>
                  <a:schemeClr val="bg1"/>
                </a:solidFill>
              </a:rPr>
              <a:t>or to </a:t>
            </a:r>
            <a:r>
              <a:rPr lang="en-US" b="1" dirty="0">
                <a:solidFill>
                  <a:schemeClr val="bg1"/>
                </a:solidFill>
              </a:rPr>
              <a:t>find the root cause</a:t>
            </a:r>
            <a:r>
              <a:rPr lang="en-US" b="0" dirty="0">
                <a:solidFill>
                  <a:schemeClr val="bg1"/>
                </a:solidFill>
              </a:rPr>
              <a:t>, when a failure has already occurred.</a:t>
            </a:r>
          </a:p>
          <a:p>
            <a:pPr marL="0" indent="0">
              <a:spcBef>
                <a:spcPts val="1200"/>
              </a:spcBef>
              <a:buFont typeface="Arial" panose="020B0604020202020204" pitchFamily="34" charset="0"/>
              <a:buNone/>
            </a:pPr>
            <a:r>
              <a:rPr lang="en-US" b="1" dirty="0">
                <a:solidFill>
                  <a:schemeClr val="bg1"/>
                </a:solidFill>
              </a:rPr>
              <a:t>Quality assurance engineers </a:t>
            </a:r>
            <a:r>
              <a:rPr lang="en-US" b="0" dirty="0">
                <a:solidFill>
                  <a:schemeClr val="bg1"/>
                </a:solidFill>
              </a:rPr>
              <a:t>(QAs) work together with the software developers to</a:t>
            </a:r>
          </a:p>
          <a:p>
            <a:pPr marL="171450" indent="-171450">
              <a:spcBef>
                <a:spcPts val="1200"/>
              </a:spcBef>
              <a:buFont typeface="Arial" panose="020B0604020202020204" pitchFamily="34" charset="0"/>
              <a:buChar char="•"/>
            </a:pPr>
            <a:r>
              <a:rPr lang="en-US" b="1" dirty="0">
                <a:solidFill>
                  <a:schemeClr val="bg1"/>
                </a:solidFill>
              </a:rPr>
              <a:t>reduce the defect rate </a:t>
            </a:r>
            <a:r>
              <a:rPr lang="en-US" b="0" dirty="0">
                <a:solidFill>
                  <a:schemeClr val="bg1"/>
                </a:solidFill>
              </a:rPr>
              <a:t>in the software and increase its quality.</a:t>
            </a:r>
          </a:p>
          <a:p>
            <a:pPr marL="171450" indent="-171450">
              <a:spcBef>
                <a:spcPts val="1200"/>
              </a:spcBef>
              <a:buFont typeface="Arial" panose="020B0604020202020204" pitchFamily="34" charset="0"/>
              <a:buChar char="•"/>
            </a:pPr>
            <a:r>
              <a:rPr lang="en-US" b="0" dirty="0">
                <a:solidFill>
                  <a:schemeClr val="bg1"/>
                </a:solidFill>
              </a:rPr>
              <a:t>They perform different types of </a:t>
            </a:r>
            <a:r>
              <a:rPr lang="en-US" b="1" dirty="0">
                <a:solidFill>
                  <a:schemeClr val="bg1"/>
                </a:solidFill>
              </a:rPr>
              <a:t>software testing </a:t>
            </a:r>
            <a:r>
              <a:rPr lang="en-US" b="0" dirty="0">
                <a:solidFill>
                  <a:schemeClr val="bg1"/>
                </a:solidFill>
              </a:rPr>
              <a:t>and </a:t>
            </a:r>
            <a:r>
              <a:rPr lang="en-US" b="1" dirty="0">
                <a:solidFill>
                  <a:schemeClr val="bg1"/>
                </a:solidFill>
              </a:rPr>
              <a:t>code inspections </a:t>
            </a:r>
            <a:r>
              <a:rPr lang="en-US" b="0" dirty="0">
                <a:solidFill>
                  <a:schemeClr val="bg1"/>
                </a:solidFill>
              </a:rPr>
              <a:t>to find and prevent defects.</a:t>
            </a:r>
          </a:p>
          <a:p>
            <a:pPr marL="0" indent="0">
              <a:spcBef>
                <a:spcPts val="1200"/>
              </a:spcBef>
              <a:buFont typeface="Arial" panose="020B0604020202020204" pitchFamily="34" charset="0"/>
              <a:buNone/>
            </a:pPr>
            <a:r>
              <a:rPr lang="en-US" b="0" dirty="0">
                <a:solidFill>
                  <a:schemeClr val="bg1"/>
                </a:solidFill>
              </a:rPr>
              <a:t>We shall talk about testing more seriously later.</a:t>
            </a:r>
            <a:endParaRPr lang="en-US" b="1" dirty="0">
              <a:solidFill>
                <a:schemeClr val="bg1"/>
              </a:solidFill>
            </a:endParaRPr>
          </a:p>
          <a:p>
            <a:pPr>
              <a:spcBef>
                <a:spcPts val="1200"/>
              </a:spcBef>
            </a:pPr>
            <a:endParaRPr lang="en-US" b="1" dirty="0">
              <a:solidFill>
                <a:schemeClr val="bg1"/>
              </a:solidFill>
            </a:endParaRPr>
          </a:p>
          <a:p>
            <a:pPr>
              <a:spcBef>
                <a:spcPts val="1200"/>
              </a:spcBef>
            </a:pPr>
            <a:r>
              <a:rPr lang="en-US" b="1" dirty="0">
                <a:solidFill>
                  <a:schemeClr val="bg1"/>
                </a:solidFill>
              </a:rPr>
              <a:t>Automated testing</a:t>
            </a:r>
            <a:r>
              <a:rPr lang="en-US" b="0" dirty="0">
                <a:solidFill>
                  <a:schemeClr val="bg1"/>
                </a:solidFill>
              </a:rPr>
              <a:t>,</a:t>
            </a:r>
            <a:r>
              <a:rPr lang="en-US" b="0" dirty="0"/>
              <a:t> </a:t>
            </a:r>
            <a:r>
              <a:rPr lang="en-US" b="1" dirty="0"/>
              <a:t>continuous integration </a:t>
            </a:r>
            <a:r>
              <a:rPr lang="en-US" dirty="0"/>
              <a:t>systems and </a:t>
            </a:r>
            <a:r>
              <a:rPr lang="en-US" b="1" dirty="0">
                <a:solidFill>
                  <a:schemeClr val="bg1"/>
                </a:solidFill>
              </a:rPr>
              <a:t>CI/CD</a:t>
            </a:r>
            <a:r>
              <a:rPr lang="en-US" b="1" dirty="0"/>
              <a:t> pipelines</a:t>
            </a:r>
            <a:r>
              <a:rPr lang="en-US" dirty="0"/>
              <a:t>,</a:t>
            </a:r>
          </a:p>
          <a:p>
            <a:pPr marL="171450" indent="-171450">
              <a:spcBef>
                <a:spcPts val="1200"/>
              </a:spcBef>
              <a:buFont typeface="Arial" panose="020B0604020202020204" pitchFamily="34" charset="0"/>
              <a:buChar char="•"/>
            </a:pPr>
            <a:r>
              <a:rPr lang="en-US" dirty="0"/>
              <a:t>dramatically and persistently </a:t>
            </a:r>
            <a:r>
              <a:rPr lang="en-US" b="1" dirty="0"/>
              <a:t>reduce the defect rates</a:t>
            </a:r>
            <a:r>
              <a:rPr lang="en-US" dirty="0"/>
              <a:t>,</a:t>
            </a:r>
          </a:p>
          <a:p>
            <a:pPr marL="171450" indent="-171450">
              <a:spcBef>
                <a:spcPts val="1200"/>
              </a:spcBef>
              <a:buFont typeface="Arial" panose="020B0604020202020204" pitchFamily="34" charset="0"/>
              <a:buChar char="•"/>
            </a:pPr>
            <a:r>
              <a:rPr lang="en-US" dirty="0"/>
              <a:t>especially when the code is well covered by automated tests.</a:t>
            </a:r>
            <a:endParaRPr lang="en-US" b="1" dirty="0">
              <a:solidFill>
                <a:schemeClr val="bg1"/>
              </a:solidFill>
            </a:endParaRP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We shall learn more about how to use </a:t>
            </a:r>
            <a:r>
              <a:rPr lang="en-US" sz="1600" b="1" i="0" u="none" strike="noStrike" cap="none" dirty="0">
                <a:solidFill>
                  <a:schemeClr val="dk1"/>
                </a:solidFill>
                <a:latin typeface="Calibri"/>
                <a:ea typeface="Calibri"/>
                <a:cs typeface="Calibri"/>
                <a:sym typeface="Calibri"/>
              </a:rPr>
              <a:t>continuous integration</a:t>
            </a:r>
            <a:r>
              <a:rPr lang="en-US" sz="1600" b="0" i="0" u="none" strike="noStrike" cap="none" dirty="0">
                <a:solidFill>
                  <a:schemeClr val="dk1"/>
                </a:solidFill>
                <a:latin typeface="Calibri"/>
                <a:ea typeface="Calibri"/>
                <a:cs typeface="Calibri"/>
                <a:sym typeface="Calibri"/>
              </a:rPr>
              <a:t> systems later.</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11</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5C44023A-8D71-4804-B31B-F91EB557EEF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23166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lvl="0">
              <a:defRPr/>
            </a:pPr>
            <a:r>
              <a:rPr lang="en-US" sz="4400" dirty="0">
                <a:solidFill>
                  <a:srgbClr val="234465"/>
                </a:solidFill>
              </a:rPr>
              <a:t>An important rule in software quality is that "</a:t>
            </a:r>
            <a:r>
              <a:rPr lang="en-US" sz="4400" b="1" dirty="0">
                <a:solidFill>
                  <a:srgbClr val="234465"/>
                </a:solidFill>
              </a:rPr>
              <a:t>defects </a:t>
            </a:r>
            <a:r>
              <a:rPr lang="en-US" sz="4400" b="1" dirty="0">
                <a:solidFill>
                  <a:schemeClr val="bg1"/>
                </a:solidFill>
              </a:rPr>
              <a:t>cost less</a:t>
            </a:r>
            <a:r>
              <a:rPr lang="en-US" sz="4400" b="1" dirty="0">
                <a:solidFill>
                  <a:srgbClr val="234465"/>
                </a:solidFill>
              </a:rPr>
              <a:t> when found </a:t>
            </a:r>
            <a:r>
              <a:rPr lang="en-US" sz="4400" b="1" dirty="0">
                <a:solidFill>
                  <a:schemeClr val="bg1"/>
                </a:solidFill>
              </a:rPr>
              <a:t>earlier</a:t>
            </a:r>
            <a:r>
              <a:rPr lang="en-US" sz="4400" dirty="0">
                <a:solidFill>
                  <a:schemeClr val="bg1"/>
                </a:solidFill>
              </a:rPr>
              <a:t>".</a:t>
            </a:r>
          </a:p>
          <a:p>
            <a:pPr marL="180000" lvl="0" indent="-180000">
              <a:buFont typeface="Arial" panose="020B0604020202020204" pitchFamily="34" charset="0"/>
              <a:buChar char="•"/>
              <a:defRPr/>
            </a:pPr>
            <a:r>
              <a:rPr lang="en-US" sz="4400" b="1" dirty="0">
                <a:solidFill>
                  <a:schemeClr val="bg1"/>
                </a:solidFill>
              </a:rPr>
              <a:t>Fixing a defect </a:t>
            </a:r>
            <a:r>
              <a:rPr lang="en-US" sz="4400" dirty="0">
                <a:solidFill>
                  <a:schemeClr val="bg1"/>
                </a:solidFill>
              </a:rPr>
              <a:t>when you write the code costs significantly less than fixing the same defect later,</a:t>
            </a:r>
          </a:p>
          <a:p>
            <a:pPr marL="180000" lvl="0" indent="-180000">
              <a:buFont typeface="Arial" panose="020B0604020202020204" pitchFamily="34" charset="0"/>
              <a:buChar char="•"/>
              <a:defRPr/>
            </a:pPr>
            <a:r>
              <a:rPr lang="en-US" sz="4400" dirty="0">
                <a:solidFill>
                  <a:schemeClr val="bg1"/>
                </a:solidFill>
              </a:rPr>
              <a:t>when the software is already released and shipped to the end users.</a:t>
            </a:r>
          </a:p>
          <a:p>
            <a:endParaRPr lang="en-US" sz="4400" dirty="0"/>
          </a:p>
          <a:p>
            <a:r>
              <a:rPr lang="en-US" sz="4400" dirty="0"/>
              <a:t>The following </a:t>
            </a:r>
            <a:r>
              <a:rPr lang="en-US" sz="4400" b="1" dirty="0"/>
              <a:t>diagram </a:t>
            </a:r>
            <a:r>
              <a:rPr lang="en-US" sz="4400" dirty="0"/>
              <a:t>illustrates the typical </a:t>
            </a:r>
            <a:r>
              <a:rPr lang="en-US" sz="4400" b="1" dirty="0"/>
              <a:t>cost of defects </a:t>
            </a:r>
            <a:r>
              <a:rPr lang="en-US" sz="4400" dirty="0"/>
              <a:t>during the different phases of software development.</a:t>
            </a:r>
            <a:endParaRPr lang="bg-BG" sz="4400" dirty="0"/>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early in the </a:t>
            </a:r>
            <a:r>
              <a:rPr lang="en-US" sz="4400" b="1" dirty="0">
                <a:solidFill>
                  <a:schemeClr val="bg1"/>
                </a:solidFill>
              </a:rPr>
              <a:t>requirements </a:t>
            </a:r>
            <a:r>
              <a:rPr lang="en-US" sz="4400" b="0" dirty="0">
                <a:solidFill>
                  <a:schemeClr val="bg1"/>
                </a:solidFill>
              </a:rPr>
              <a:t>are easily fixed:</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requirements are updated and that's all.</a:t>
            </a:r>
            <a:endParaRPr lang="bg-BG" sz="4400" b="0" dirty="0">
              <a:solidFill>
                <a:schemeClr val="bg1"/>
              </a:solidFill>
            </a:endParaRP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when developers </a:t>
            </a:r>
            <a:r>
              <a:rPr lang="en-US" sz="4400" b="1" dirty="0">
                <a:solidFill>
                  <a:schemeClr val="bg1"/>
                </a:solidFill>
              </a:rPr>
              <a:t>write the code </a:t>
            </a:r>
            <a:r>
              <a:rPr lang="en-US" sz="4400" b="0" dirty="0">
                <a:solidFill>
                  <a:schemeClr val="bg1"/>
                </a:solidFill>
              </a:rPr>
              <a:t>are also easy to fix:</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code is updated to fix the bug and that's all.</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Fixing existing code costs more than fixing wrong requirements before the code for it is written.</a:t>
            </a: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later when developers </a:t>
            </a:r>
            <a:r>
              <a:rPr lang="en-US" sz="4400" b="1" dirty="0">
                <a:solidFill>
                  <a:schemeClr val="bg1"/>
                </a:solidFill>
              </a:rPr>
              <a:t>integrate their code </a:t>
            </a:r>
            <a:r>
              <a:rPr lang="en-US" sz="4400" b="0" dirty="0">
                <a:solidFill>
                  <a:schemeClr val="bg1"/>
                </a:solidFill>
              </a:rPr>
              <a:t>with the code from other developers cost more.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This is because the code is already written, and it looks correct but cannot work together with the other code.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In this situation the code should be redesigned and adjusted in order to be integrated with the other code.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This usually costs much more than fixing a bug before the integration.</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If the problem is in the requirements and is found during the integration, to fix it developers should write new code, integrate it and test it again.</a:t>
            </a: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during the </a:t>
            </a:r>
            <a:r>
              <a:rPr lang="en-US" sz="4400" b="1" dirty="0">
                <a:solidFill>
                  <a:schemeClr val="bg1"/>
                </a:solidFill>
              </a:rPr>
              <a:t>system testing </a:t>
            </a:r>
            <a:r>
              <a:rPr lang="en-US" sz="4400" b="0" dirty="0">
                <a:solidFill>
                  <a:schemeClr val="bg1"/>
                </a:solidFill>
              </a:rPr>
              <a:t>usually cost even more, because they break the entire system.</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Fixing such a problem may need to make changes in several interconnected components and this will take more efforts.</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If the problem is in the requirements and is found during the acceptance testing, to fix it developers should write new code, test it, integrate it, test the interconnected components, and test the entire system again. This costs a lot of effort.</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bg-BG" sz="4400" b="0" dirty="0">
              <a:solidFill>
                <a:schemeClr val="bg1"/>
              </a:solidFill>
            </a:endParaRP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When a software is </a:t>
            </a:r>
            <a:r>
              <a:rPr lang="en-US" sz="4400" b="1" dirty="0">
                <a:solidFill>
                  <a:schemeClr val="bg1"/>
                </a:solidFill>
              </a:rPr>
              <a:t>released</a:t>
            </a:r>
            <a:r>
              <a:rPr lang="en-US" sz="4400" b="0" dirty="0">
                <a:solidFill>
                  <a:schemeClr val="bg1"/>
                </a:solidFill>
              </a:rPr>
              <a:t> and shipped to the end users,</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fixing bugs (especially in the requirements) costs much, much more.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Imagine that we have a </a:t>
            </a:r>
            <a:r>
              <a:rPr lang="en-US" sz="4400" b="1" dirty="0">
                <a:solidFill>
                  <a:schemeClr val="bg1"/>
                </a:solidFill>
              </a:rPr>
              <a:t>mobile app</a:t>
            </a:r>
            <a:r>
              <a:rPr lang="en-US" sz="4400" b="0" dirty="0">
                <a:solidFill>
                  <a:schemeClr val="bg1"/>
                </a:solidFill>
              </a:rPr>
              <a:t>, which runs on millions of devices and it collects wrong data from the user.</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To </a:t>
            </a:r>
            <a:r>
              <a:rPr lang="en-US" sz="4400" b="1" dirty="0">
                <a:solidFill>
                  <a:schemeClr val="bg1"/>
                </a:solidFill>
              </a:rPr>
              <a:t>fix the problem</a:t>
            </a:r>
            <a:r>
              <a:rPr lang="en-US" sz="4400" b="0" dirty="0">
                <a:solidFill>
                  <a:schemeClr val="bg1"/>
                </a:solidFill>
              </a:rPr>
              <a:t>, developers should redefine the requirements correctly, then write new code, then test it, then integrate the new code with the existing code, then test the integrated components, then test the entire system, then release a new version of the software.</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a:t>
            </a:r>
            <a:r>
              <a:rPr lang="en-US" sz="4400" b="1" dirty="0">
                <a:solidFill>
                  <a:schemeClr val="bg1"/>
                </a:solidFill>
              </a:rPr>
              <a:t>new version </a:t>
            </a:r>
            <a:r>
              <a:rPr lang="en-US" sz="4400" b="0" dirty="0">
                <a:solidFill>
                  <a:schemeClr val="bg1"/>
                </a:solidFill>
              </a:rPr>
              <a:t>of the mobile app will take time to be installed by all users.</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Meanwhile, some users will report correct data (using the updated app), others will report wrong data (using the old version of the app).</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back-end components should </a:t>
            </a:r>
            <a:r>
              <a:rPr lang="en-US" sz="4400" b="1" dirty="0">
                <a:solidFill>
                  <a:schemeClr val="bg1"/>
                </a:solidFill>
              </a:rPr>
              <a:t>handle correctly both cases</a:t>
            </a:r>
            <a:r>
              <a:rPr lang="en-US" sz="4400" b="0" dirty="0">
                <a:solidFill>
                  <a:schemeClr val="bg1"/>
                </a:solidFill>
              </a:rPr>
              <a:t> for very long time.</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Additionally, the wrong data, already collected should be either updated or discarded, which costs more developer effort.</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Releasing buggy software to the end users may be very, very expensive (depending on the case).</a:t>
            </a:r>
          </a:p>
          <a:p>
            <a:endParaRPr lang="en-US" sz="4400" dirty="0"/>
          </a:p>
          <a:p>
            <a:r>
              <a:rPr lang="en-US" sz="4400" b="1" dirty="0"/>
              <a:t>Agile practices</a:t>
            </a:r>
            <a:r>
              <a:rPr lang="en-US" sz="4400" dirty="0"/>
              <a:t> (like CI/CD pipelines), </a:t>
            </a:r>
            <a:r>
              <a:rPr lang="en-US" sz="4400" b="1" dirty="0"/>
              <a:t>automated testing </a:t>
            </a:r>
            <a:r>
              <a:rPr lang="en-US" sz="4400" dirty="0"/>
              <a:t>with high test coverage, well organized development process and QA process and many other QA practices aim to </a:t>
            </a:r>
            <a:r>
              <a:rPr lang="en-US" sz="4400" b="1" dirty="0"/>
              <a:t>find defects earlier</a:t>
            </a:r>
            <a:r>
              <a:rPr lang="en-US" sz="4400" dirty="0"/>
              <a:t>.</a:t>
            </a:r>
          </a:p>
          <a:p>
            <a:pPr marL="180000" indent="-180000">
              <a:buFont typeface="Arial" panose="020B0604020202020204" pitchFamily="34" charset="0"/>
              <a:buChar char="•"/>
            </a:pPr>
            <a:r>
              <a:rPr lang="en-US" sz="4400" dirty="0"/>
              <a:t>Finding defects earlier usually costs less.</a:t>
            </a:r>
          </a:p>
          <a:p>
            <a:pPr marL="637200" lvl="1" indent="-180000">
              <a:buFont typeface="Arial" panose="020B0604020202020204" pitchFamily="34" charset="0"/>
              <a:buChar char="•"/>
            </a:pPr>
            <a:r>
              <a:rPr lang="en-US" sz="4400" dirty="0"/>
              <a:t>It costs effort to test the software consistently and find the defects earlier.</a:t>
            </a:r>
          </a:p>
          <a:p>
            <a:pPr marL="637200" lvl="1" indent="-180000">
              <a:buFont typeface="Arial" panose="020B0604020202020204" pitchFamily="34" charset="0"/>
              <a:buChar char="•"/>
            </a:pPr>
            <a:r>
              <a:rPr lang="en-US" sz="4400" dirty="0"/>
              <a:t>If the impact (or the damage) of the bugs is high, it is better to spend more time on testing.</a:t>
            </a:r>
          </a:p>
          <a:p>
            <a:pPr marL="637200" lvl="1" indent="-180000">
              <a:buFont typeface="Arial" panose="020B0604020202020204" pitchFamily="34" charset="0"/>
              <a:buChar char="•"/>
            </a:pPr>
            <a:r>
              <a:rPr lang="en-US" sz="4400" dirty="0"/>
              <a:t>If the impact of the  bugs is low, it might be better to leave them reach the end user.</a:t>
            </a:r>
          </a:p>
          <a:p>
            <a:pPr marL="180000" indent="-180000">
              <a:buFont typeface="Arial" panose="020B0604020202020204" pitchFamily="34" charset="0"/>
              <a:buChar char="•"/>
            </a:pPr>
            <a:r>
              <a:rPr lang="en-US" sz="4400" dirty="0"/>
              <a:t>Many companies and projects </a:t>
            </a:r>
            <a:r>
              <a:rPr lang="en-US" sz="4400" b="1" dirty="0"/>
              <a:t>cannot afford releasing buggy software</a:t>
            </a:r>
          </a:p>
          <a:p>
            <a:pPr marL="637200" lvl="1" indent="-180000">
              <a:buFont typeface="Arial" panose="020B0604020202020204" pitchFamily="34" charset="0"/>
              <a:buChar char="•"/>
            </a:pPr>
            <a:r>
              <a:rPr lang="en-US" sz="4400" dirty="0"/>
              <a:t>and they put a lot of efforts on the quality control</a:t>
            </a:r>
          </a:p>
          <a:p>
            <a:pPr marL="637200" lvl="1" indent="-180000">
              <a:buFont typeface="Arial" panose="020B0604020202020204" pitchFamily="34" charset="0"/>
              <a:buChar char="•"/>
            </a:pPr>
            <a:r>
              <a:rPr lang="en-US" sz="4400" dirty="0"/>
              <a:t>and on the QA process and QA practice.</a:t>
            </a:r>
          </a:p>
          <a:p>
            <a:pPr marL="180000" lvl="0" indent="-180000">
              <a:buFont typeface="Arial" panose="020B0604020202020204" pitchFamily="34" charset="0"/>
              <a:buChar char="•"/>
            </a:pPr>
            <a:r>
              <a:rPr lang="en-US" sz="4400" dirty="0"/>
              <a:t>Other projects (such as proof of concept work or internal company tools)</a:t>
            </a:r>
          </a:p>
          <a:p>
            <a:pPr marL="637200" lvl="1" indent="-180000">
              <a:buFont typeface="Arial" panose="020B0604020202020204" pitchFamily="34" charset="0"/>
              <a:buChar char="•"/>
            </a:pPr>
            <a:r>
              <a:rPr lang="en-US" sz="4400" b="1" dirty="0"/>
              <a:t>could afford to be imperfect </a:t>
            </a:r>
            <a:r>
              <a:rPr lang="en-US" sz="4400" dirty="0"/>
              <a:t>and to be released buggy,</a:t>
            </a:r>
          </a:p>
          <a:p>
            <a:pPr marL="637200" lvl="1" indent="-180000">
              <a:buFont typeface="Arial" panose="020B0604020202020204" pitchFamily="34" charset="0"/>
              <a:buChar char="•"/>
            </a:pPr>
            <a:r>
              <a:rPr lang="en-US" sz="4400" dirty="0"/>
              <a:t>and such projects spend less time and resources on software quality.</a:t>
            </a:r>
          </a:p>
          <a:p>
            <a:pPr marL="180000" lvl="0" indent="-180000">
              <a:buFont typeface="Arial" panose="020B0604020202020204" pitchFamily="34" charset="0"/>
              <a:buChar char="•"/>
            </a:pPr>
            <a:r>
              <a:rPr lang="en-US" sz="4400" dirty="0"/>
              <a:t>It highly depends on the project and the </a:t>
            </a:r>
            <a:r>
              <a:rPr lang="en-US" sz="4400" b="1" dirty="0"/>
              <a:t>quality requirements</a:t>
            </a:r>
            <a:r>
              <a:rPr lang="en-US" sz="4400" dirty="0"/>
              <a:t>, set by the management.</a:t>
            </a:r>
          </a:p>
          <a:p>
            <a:pPr marL="637200" lvl="1" indent="-180000">
              <a:buFont typeface="Arial" panose="020B0604020202020204" pitchFamily="34" charset="0"/>
              <a:buChar char="•"/>
            </a:pPr>
            <a:r>
              <a:rPr lang="en-US" sz="4400" dirty="0"/>
              <a:t>In some projects </a:t>
            </a:r>
            <a:r>
              <a:rPr lang="en-US" sz="4400" b="1" dirty="0"/>
              <a:t>different quality requirements </a:t>
            </a:r>
            <a:r>
              <a:rPr lang="en-US" sz="4400" dirty="0"/>
              <a:t>are established for different components of the software system.</a:t>
            </a:r>
          </a:p>
          <a:p>
            <a:pPr marL="637200" lvl="1" indent="-180000">
              <a:buFont typeface="Arial" panose="020B0604020202020204" pitchFamily="34" charset="0"/>
              <a:buChar char="•"/>
            </a:pPr>
            <a:r>
              <a:rPr lang="en-US" sz="4400" dirty="0"/>
              <a:t>For example, the </a:t>
            </a:r>
            <a:r>
              <a:rPr lang="en-US" sz="4400" b="1" dirty="0"/>
              <a:t>public site or app </a:t>
            </a:r>
            <a:r>
              <a:rPr lang="en-US" sz="4400" dirty="0"/>
              <a:t>of e-commerce system should be stable and free of bugs to generate orders.</a:t>
            </a:r>
          </a:p>
          <a:p>
            <a:pPr marL="1094400" lvl="2" indent="-180000">
              <a:buFont typeface="Arial" panose="020B0604020202020204" pitchFamily="34" charset="0"/>
              <a:buChar char="•"/>
            </a:pPr>
            <a:r>
              <a:rPr lang="en-US" sz="4400" dirty="0"/>
              <a:t>Bugs in the </a:t>
            </a:r>
            <a:r>
              <a:rPr lang="en-US" sz="4400" b="1" dirty="0"/>
              <a:t>sales process</a:t>
            </a:r>
            <a:r>
              <a:rPr lang="en-US" sz="4400" dirty="0"/>
              <a:t> or in the</a:t>
            </a:r>
            <a:r>
              <a:rPr lang="en-US" sz="4400" b="1" dirty="0"/>
              <a:t> payments subsystem </a:t>
            </a:r>
            <a:r>
              <a:rPr lang="en-US" sz="4400" dirty="0"/>
              <a:t>directly costs loses,</a:t>
            </a:r>
          </a:p>
          <a:p>
            <a:pPr marL="1094400" lvl="2" indent="-180000">
              <a:buFont typeface="Arial" panose="020B0604020202020204" pitchFamily="34" charset="0"/>
              <a:buChar char="•"/>
            </a:pPr>
            <a:r>
              <a:rPr lang="en-US" sz="4400" dirty="0"/>
              <a:t>so these components are typically </a:t>
            </a:r>
            <a:r>
              <a:rPr lang="en-US" sz="4400" b="1" dirty="0"/>
              <a:t>heavily tested</a:t>
            </a:r>
            <a:r>
              <a:rPr lang="en-US" sz="4400" dirty="0"/>
              <a:t>.</a:t>
            </a:r>
          </a:p>
          <a:p>
            <a:pPr marL="637200" lvl="1" indent="-180000">
              <a:buFont typeface="Arial" panose="020B0604020202020204" pitchFamily="34" charset="0"/>
              <a:buChar char="•"/>
            </a:pPr>
            <a:r>
              <a:rPr lang="en-US" sz="4400" dirty="0"/>
              <a:t>In the same time, the </a:t>
            </a:r>
            <a:r>
              <a:rPr lang="en-US" sz="4400" b="1" dirty="0"/>
              <a:t>admin interface </a:t>
            </a:r>
            <a:r>
              <a:rPr lang="en-US" sz="4400" dirty="0"/>
              <a:t>for the warehouse workers could be imperfect.</a:t>
            </a:r>
          </a:p>
          <a:p>
            <a:pPr marL="1094400" lvl="2" indent="-180000">
              <a:buFont typeface="Arial" panose="020B0604020202020204" pitchFamily="34" charset="0"/>
              <a:buChar char="•"/>
            </a:pPr>
            <a:r>
              <a:rPr lang="en-US" sz="4400" dirty="0"/>
              <a:t>They will find a way to overcome the bugs and do their job, even if the software is buggy.</a:t>
            </a:r>
          </a:p>
          <a:p>
            <a:pPr marL="637200" lvl="1" indent="-180000">
              <a:buFont typeface="Arial" panose="020B0604020202020204" pitchFamily="34" charset="0"/>
              <a:buChar char="•"/>
            </a:pPr>
            <a:r>
              <a:rPr lang="en-US" sz="4400" dirty="0"/>
              <a:t>Most companies invest more on the quality of the software, which customers touch,</a:t>
            </a:r>
          </a:p>
          <a:p>
            <a:pPr marL="1094400" lvl="2" indent="-180000">
              <a:buFont typeface="Arial" panose="020B0604020202020204" pitchFamily="34" charset="0"/>
              <a:buChar char="•"/>
            </a:pPr>
            <a:r>
              <a:rPr lang="en-US" sz="4400" dirty="0"/>
              <a:t>and less on software used internally.</a:t>
            </a: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Remember that </a:t>
            </a:r>
            <a:r>
              <a:rPr lang="en-US" sz="1600" b="1" i="0" u="none" strike="noStrike" cap="none" dirty="0">
                <a:solidFill>
                  <a:schemeClr val="dk1"/>
                </a:solidFill>
                <a:latin typeface="Calibri"/>
                <a:ea typeface="Calibri"/>
                <a:cs typeface="Calibri"/>
                <a:sym typeface="Calibri"/>
              </a:rPr>
              <a:t>finding defects earlier will cause less damage</a:t>
            </a:r>
            <a:r>
              <a:rPr lang="en-US" sz="1600" b="0" i="0" u="none" strike="noStrike" cap="none" dirty="0">
                <a:solidFill>
                  <a:schemeClr val="dk1"/>
                </a:solidFill>
                <a:latin typeface="Calibri"/>
                <a:ea typeface="Calibri"/>
                <a:cs typeface="Calibri"/>
                <a:sym typeface="Calibri"/>
              </a:rPr>
              <a:t>,</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so put enough effort to find and prevent defects before they reach the end user.</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12</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5C44023A-8D71-4804-B31B-F91EB557EEF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12203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Let's discuss the </a:t>
            </a:r>
            <a:r>
              <a:rPr lang="en-US" sz="1200" b="1" dirty="0"/>
              <a:t>bug tracking software systems </a:t>
            </a:r>
            <a:r>
              <a:rPr lang="en-US" sz="1200" dirty="0"/>
              <a:t>(issue trackers) and the typical </a:t>
            </a:r>
            <a:r>
              <a:rPr lang="en-US" sz="1200" b="1" dirty="0"/>
              <a:t>issue lifecycle </a:t>
            </a:r>
            <a:r>
              <a:rPr lang="en-US" sz="1200" dirty="0"/>
              <a:t>in software development.</a:t>
            </a:r>
          </a:p>
          <a:p>
            <a:pPr marL="171450" indent="-171450">
              <a:buFont typeface="Arial" panose="020B0604020202020204" pitchFamily="34" charset="0"/>
              <a:buChar char="•"/>
            </a:pPr>
            <a:r>
              <a:rPr lang="en-US" b="1" dirty="0"/>
              <a:t>Software defects</a:t>
            </a:r>
            <a:r>
              <a:rPr lang="en-US" dirty="0"/>
              <a:t> (also known as </a:t>
            </a:r>
            <a:r>
              <a:rPr lang="en-US" b="1" dirty="0"/>
              <a:t>bugs</a:t>
            </a:r>
            <a:r>
              <a:rPr lang="en-US" dirty="0"/>
              <a:t> or </a:t>
            </a:r>
            <a:r>
              <a:rPr lang="en-US" b="1" dirty="0"/>
              <a:t>problems</a:t>
            </a:r>
            <a:r>
              <a:rPr lang="en-US" dirty="0"/>
              <a:t> or </a:t>
            </a:r>
            <a:r>
              <a:rPr lang="en-US" b="1" dirty="0"/>
              <a:t>issues</a:t>
            </a:r>
            <a:r>
              <a:rPr lang="en-US" dirty="0"/>
              <a:t>)</a:t>
            </a:r>
          </a:p>
          <a:p>
            <a:pPr marL="628650" lvl="1" indent="-171450">
              <a:buFont typeface="Arial" panose="020B0604020202020204" pitchFamily="34" charset="0"/>
              <a:buChar char="•"/>
            </a:pPr>
            <a:r>
              <a:rPr lang="en-US" dirty="0"/>
              <a:t>are tracked in </a:t>
            </a:r>
            <a:r>
              <a:rPr lang="en-US" b="1" dirty="0">
                <a:solidFill>
                  <a:schemeClr val="bg1"/>
                </a:solidFill>
              </a:rPr>
              <a:t>issues trackers </a:t>
            </a:r>
            <a:r>
              <a:rPr lang="en-US" dirty="0"/>
              <a:t>(bug trackers, or bug tracking systems).</a:t>
            </a:r>
          </a:p>
          <a:p>
            <a:pPr marL="171450" lvl="0" indent="-171450">
              <a:buFont typeface="Arial" panose="020B0604020202020204" pitchFamily="34" charset="0"/>
              <a:buChar char="•"/>
            </a:pPr>
            <a:r>
              <a:rPr lang="en-US" dirty="0"/>
              <a:t>When a </a:t>
            </a:r>
            <a:r>
              <a:rPr lang="en-US" b="1" dirty="0"/>
              <a:t>bug is found </a:t>
            </a:r>
            <a:r>
              <a:rPr lang="en-US" dirty="0"/>
              <a:t>in the software, it is usually </a:t>
            </a:r>
            <a:r>
              <a:rPr lang="en-US" b="1" dirty="0"/>
              <a:t>reported in the bug tracker</a:t>
            </a:r>
          </a:p>
          <a:p>
            <a:pPr marL="628650" lvl="1" indent="-171450">
              <a:buFont typeface="Arial" panose="020B0604020202020204" pitchFamily="34" charset="0"/>
              <a:buChar char="•"/>
            </a:pPr>
            <a:r>
              <a:rPr lang="en-US" dirty="0"/>
              <a:t>by the QA engineers, developers or end users.</a:t>
            </a:r>
          </a:p>
          <a:p>
            <a:pPr marL="171450" lvl="0" indent="-171450">
              <a:buFont typeface="Arial" panose="020B0604020202020204" pitchFamily="34" charset="0"/>
              <a:buChar char="•"/>
            </a:pPr>
            <a:r>
              <a:rPr lang="en-US" dirty="0"/>
              <a:t>Then the bug begins its </a:t>
            </a:r>
            <a:r>
              <a:rPr lang="en-US" b="1" dirty="0"/>
              <a:t>lifecycle </a:t>
            </a:r>
            <a:r>
              <a:rPr lang="en-US" dirty="0"/>
              <a:t>in the bug tracking system.</a:t>
            </a:r>
          </a:p>
          <a:p>
            <a:pPr marL="628650" lvl="1" indent="-171450">
              <a:buFont typeface="Arial" panose="020B0604020202020204" pitchFamily="34" charset="0"/>
              <a:buChar char="•"/>
            </a:pPr>
            <a:endParaRPr lang="en-US" dirty="0"/>
          </a:p>
          <a:p>
            <a:r>
              <a:rPr lang="en-US" b="1" dirty="0">
                <a:solidFill>
                  <a:schemeClr val="bg1"/>
                </a:solidFill>
                <a:sym typeface="Wingdings" panose="05000000000000000000" pitchFamily="2" charset="2"/>
              </a:rPr>
              <a:t>QA engineers</a:t>
            </a:r>
            <a:r>
              <a:rPr lang="en-US" b="0" dirty="0">
                <a:solidFill>
                  <a:schemeClr val="bg1"/>
                </a:solidFill>
                <a:sym typeface="Wingdings" panose="05000000000000000000" pitchFamily="2" charset="2"/>
              </a:rPr>
              <a:t>, together with developers, </a:t>
            </a:r>
            <a:r>
              <a:rPr lang="en-US" dirty="0">
                <a:sym typeface="Wingdings" panose="05000000000000000000" pitchFamily="2" charset="2"/>
              </a:rPr>
              <a:t>manage the issue lifecycle, in the issue tracking system (the bug tracker)</a:t>
            </a:r>
            <a:r>
              <a:rPr lang="bg-BG" dirty="0">
                <a:sym typeface="Wingdings" panose="05000000000000000000" pitchFamily="2" charset="2"/>
              </a:rPr>
              <a:t>.</a:t>
            </a:r>
          </a:p>
          <a:p>
            <a:pPr marL="171450" indent="-171450">
              <a:buFont typeface="Arial" panose="020B0604020202020204" pitchFamily="34" charset="0"/>
              <a:buChar char="•"/>
            </a:pPr>
            <a:r>
              <a:rPr lang="en-US" dirty="0"/>
              <a:t>The </a:t>
            </a:r>
            <a:r>
              <a:rPr lang="en-US" b="1" dirty="0"/>
              <a:t>issue lifecycle </a:t>
            </a:r>
            <a:r>
              <a:rPr lang="en-US" dirty="0"/>
              <a:t>is the transition of the issue from </a:t>
            </a:r>
            <a:r>
              <a:rPr lang="en-US" b="1" dirty="0"/>
              <a:t>new </a:t>
            </a:r>
            <a:r>
              <a:rPr lang="en-US" dirty="0"/>
              <a:t>to </a:t>
            </a:r>
            <a:r>
              <a:rPr lang="en-US" b="1" dirty="0"/>
              <a:t>assigned</a:t>
            </a:r>
            <a:r>
              <a:rPr lang="en-US" dirty="0"/>
              <a:t>, </a:t>
            </a:r>
            <a:r>
              <a:rPr lang="en-US" b="1" dirty="0"/>
              <a:t>fixed </a:t>
            </a:r>
            <a:r>
              <a:rPr lang="en-US" dirty="0"/>
              <a:t>and </a:t>
            </a:r>
            <a:r>
              <a:rPr lang="en-US" b="1" dirty="0"/>
              <a:t>closed</a:t>
            </a:r>
            <a:r>
              <a:rPr lang="en-US" b="0" dirty="0"/>
              <a:t>,</a:t>
            </a:r>
          </a:p>
          <a:p>
            <a:pPr marL="171450" indent="-171450">
              <a:buFont typeface="Arial" panose="020B0604020202020204" pitchFamily="34" charset="0"/>
              <a:buChar char="•"/>
            </a:pPr>
            <a:r>
              <a:rPr lang="en-US" b="0" dirty="0"/>
              <a:t>reflecting the work progress towards addressing the issue.</a:t>
            </a:r>
          </a:p>
          <a:p>
            <a:endParaRPr lang="en-US" dirty="0"/>
          </a:p>
          <a:p>
            <a:r>
              <a:rPr lang="en-US" dirty="0"/>
              <a:t>Let's review the typical </a:t>
            </a:r>
            <a:r>
              <a:rPr lang="en-US" b="1" dirty="0"/>
              <a:t>issue </a:t>
            </a:r>
            <a:r>
              <a:rPr lang="en-US" b="1" dirty="0">
                <a:solidFill>
                  <a:schemeClr val="bg1"/>
                </a:solidFill>
              </a:rPr>
              <a:t>lifecycle</a:t>
            </a:r>
            <a:r>
              <a:rPr lang="en-US" b="0" dirty="0">
                <a:solidFill>
                  <a:schemeClr val="bg1"/>
                </a:solidFill>
              </a:rPr>
              <a:t> in most software projects:</a:t>
            </a:r>
          </a:p>
          <a:p>
            <a:pPr marL="171450" indent="-171450">
              <a:buFont typeface="Arial" panose="020B0604020202020204" pitchFamily="34" charset="0"/>
              <a:buChar char="•"/>
            </a:pPr>
            <a:r>
              <a:rPr lang="en-US" b="0" dirty="0">
                <a:solidFill>
                  <a:schemeClr val="bg1"/>
                </a:solidFill>
              </a:rPr>
              <a:t>The issue starts from </a:t>
            </a:r>
            <a:r>
              <a:rPr lang="en-US" dirty="0"/>
              <a:t>"</a:t>
            </a:r>
            <a:r>
              <a:rPr lang="en-US" b="1" dirty="0"/>
              <a:t>new</a:t>
            </a:r>
            <a:r>
              <a:rPr lang="en-US" dirty="0"/>
              <a:t>",</a:t>
            </a:r>
          </a:p>
          <a:p>
            <a:pPr marL="171450" indent="-171450">
              <a:buFont typeface="Arial" panose="020B0604020202020204" pitchFamily="34" charset="0"/>
              <a:buChar char="•"/>
            </a:pPr>
            <a:r>
              <a:rPr lang="en-US" dirty="0"/>
              <a:t>then is </a:t>
            </a:r>
            <a:r>
              <a:rPr lang="en-US" b="1" dirty="0"/>
              <a:t>a</a:t>
            </a:r>
            <a:r>
              <a:rPr lang="en-US" b="1" dirty="0">
                <a:sym typeface="Wingdings" panose="05000000000000000000" pitchFamily="2" charset="2"/>
              </a:rPr>
              <a:t>ssigned </a:t>
            </a:r>
            <a:r>
              <a:rPr lang="en-US" dirty="0">
                <a:sym typeface="Wingdings" panose="05000000000000000000" pitchFamily="2" charset="2"/>
              </a:rPr>
              <a:t>or </a:t>
            </a:r>
            <a:r>
              <a:rPr lang="en-US" b="1" dirty="0">
                <a:sym typeface="Wingdings" panose="05000000000000000000" pitchFamily="2" charset="2"/>
              </a:rPr>
              <a:t>rejected</a:t>
            </a:r>
            <a:r>
              <a:rPr lang="en-US" dirty="0">
                <a:sym typeface="Wingdings" panose="05000000000000000000" pitchFamily="2" charset="2"/>
              </a:rPr>
              <a:t>,</a:t>
            </a:r>
          </a:p>
          <a:p>
            <a:pPr marL="171450" indent="-171450">
              <a:buFont typeface="Arial" panose="020B0604020202020204" pitchFamily="34" charset="0"/>
              <a:buChar char="•"/>
            </a:pPr>
            <a:r>
              <a:rPr lang="en-US" dirty="0">
                <a:sym typeface="Wingdings" panose="05000000000000000000" pitchFamily="2" charset="2"/>
              </a:rPr>
              <a:t>then is </a:t>
            </a:r>
            <a:r>
              <a:rPr lang="en-US" b="1" dirty="0">
                <a:sym typeface="Wingdings" panose="05000000000000000000" pitchFamily="2" charset="2"/>
              </a:rPr>
              <a:t>fixed</a:t>
            </a:r>
            <a:r>
              <a:rPr lang="en-US" dirty="0">
                <a:sym typeface="Wingdings" panose="05000000000000000000" pitchFamily="2" charset="2"/>
              </a:rPr>
              <a:t> by developers and</a:t>
            </a:r>
          </a:p>
          <a:p>
            <a:pPr marL="171450" indent="-171450">
              <a:buFont typeface="Arial" panose="020B0604020202020204" pitchFamily="34" charset="0"/>
              <a:buChar char="•"/>
            </a:pPr>
            <a:r>
              <a:rPr lang="en-US" dirty="0">
                <a:sym typeface="Wingdings" panose="05000000000000000000" pitchFamily="2" charset="2"/>
              </a:rPr>
              <a:t>the fix is then </a:t>
            </a:r>
            <a:r>
              <a:rPr lang="en-US" b="1" dirty="0">
                <a:sym typeface="Wingdings" panose="05000000000000000000" pitchFamily="2" charset="2"/>
              </a:rPr>
              <a:t>verified</a:t>
            </a:r>
            <a:r>
              <a:rPr lang="en-US" dirty="0">
                <a:sym typeface="Wingdings" panose="05000000000000000000" pitchFamily="2" charset="2"/>
              </a:rPr>
              <a:t> by QAs,</a:t>
            </a:r>
          </a:p>
          <a:p>
            <a:pPr marL="171450" indent="-171450">
              <a:buFont typeface="Arial" panose="020B0604020202020204" pitchFamily="34" charset="0"/>
              <a:buChar char="•"/>
            </a:pPr>
            <a:r>
              <a:rPr lang="en-US" dirty="0">
                <a:sym typeface="Wingdings" panose="05000000000000000000" pitchFamily="2" charset="2"/>
              </a:rPr>
              <a:t>and finally is </a:t>
            </a:r>
            <a:r>
              <a:rPr lang="en-US" b="1" dirty="0">
                <a:sym typeface="Wingdings" panose="05000000000000000000" pitchFamily="2" charset="2"/>
              </a:rPr>
              <a:t>closed</a:t>
            </a:r>
            <a:r>
              <a:rPr lang="en-US" dirty="0">
                <a:sym typeface="Wingdings" panose="05000000000000000000" pitchFamily="2" charset="2"/>
              </a:rPr>
              <a:t> or </a:t>
            </a:r>
            <a:r>
              <a:rPr lang="en-US" b="1" dirty="0">
                <a:sym typeface="Wingdings" panose="05000000000000000000" pitchFamily="2" charset="2"/>
              </a:rPr>
              <a:t>re-open</a:t>
            </a:r>
            <a:r>
              <a:rPr lang="en-US" dirty="0">
                <a:sym typeface="Wingdings" panose="05000000000000000000" pitchFamily="2" charset="2"/>
              </a:rPr>
              <a:t>.</a:t>
            </a:r>
          </a:p>
          <a:p>
            <a:pPr marL="0" indent="0">
              <a:buFont typeface="Arial" panose="020B0604020202020204" pitchFamily="34" charset="0"/>
              <a:buNone/>
            </a:pPr>
            <a:endParaRPr lang="en-US"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When an issue is first reported in the issue tracker, it gets a </a:t>
            </a:r>
            <a:r>
              <a:rPr lang="en-US" b="1" dirty="0" err="1">
                <a:sym typeface="Wingdings" panose="05000000000000000000" pitchFamily="2" charset="2"/>
              </a:rPr>
              <a:t>sttatus</a:t>
            </a:r>
            <a:r>
              <a:rPr lang="en-US" b="1" dirty="0">
                <a:sym typeface="Wingdings" panose="05000000000000000000" pitchFamily="2" charset="2"/>
              </a:rPr>
              <a:t> "New"</a:t>
            </a:r>
            <a:r>
              <a:rPr lang="en-US" dirty="0">
                <a:sym typeface="Wingdings" panose="05000000000000000000" pitchFamily="2" charset="2"/>
              </a:rPr>
              <a:t>.</a:t>
            </a:r>
          </a:p>
          <a:p>
            <a:pPr marL="171450" indent="-171450">
              <a:buFont typeface="Arial" panose="020B0604020202020204" pitchFamily="34" charset="0"/>
              <a:buChar char="•"/>
            </a:pPr>
            <a:r>
              <a:rPr lang="en-US" b="1" dirty="0">
                <a:sym typeface="Wingdings" panose="05000000000000000000" pitchFamily="2" charset="2"/>
              </a:rPr>
              <a:t>New issues are waiting </a:t>
            </a:r>
            <a:r>
              <a:rPr lang="en-US" dirty="0">
                <a:sym typeface="Wingdings" panose="05000000000000000000" pitchFamily="2" charset="2"/>
              </a:rPr>
              <a:t>for someone to handle them.</a:t>
            </a:r>
          </a:p>
          <a:p>
            <a:pPr marL="0" indent="0">
              <a:buFont typeface="Arial" panose="020B0604020202020204" pitchFamily="34" charset="0"/>
              <a:buNone/>
            </a:pPr>
            <a:endParaRPr lang="en-US"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A </a:t>
            </a:r>
            <a:r>
              <a:rPr lang="en-US" b="1" dirty="0">
                <a:sym typeface="Wingdings" panose="05000000000000000000" pitchFamily="2" charset="2"/>
              </a:rPr>
              <a:t>team member </a:t>
            </a:r>
            <a:r>
              <a:rPr lang="en-US" dirty="0">
                <a:sym typeface="Wingdings" panose="05000000000000000000" pitchFamily="2" charset="2"/>
              </a:rPr>
              <a:t>(QA engineer, developer or the project owner) regularly </a:t>
            </a:r>
            <a:r>
              <a:rPr lang="en-US" b="1" dirty="0">
                <a:sym typeface="Wingdings" panose="05000000000000000000" pitchFamily="2" charset="2"/>
              </a:rPr>
              <a:t>reviews the new issues</a:t>
            </a:r>
          </a:p>
          <a:p>
            <a:pPr marL="171450" indent="-171450">
              <a:buFont typeface="Arial" panose="020B0604020202020204" pitchFamily="34" charset="0"/>
              <a:buChar char="•"/>
            </a:pPr>
            <a:r>
              <a:rPr lang="en-US" dirty="0">
                <a:sym typeface="Wingdings" panose="05000000000000000000" pitchFamily="2" charset="2"/>
              </a:rPr>
              <a:t>and decides how they will be handled.</a:t>
            </a:r>
            <a:endParaRPr lang="bg-BG"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A new issue can be either </a:t>
            </a:r>
            <a:r>
              <a:rPr lang="en-US" b="1" dirty="0">
                <a:sym typeface="Wingdings" panose="05000000000000000000" pitchFamily="2" charset="2"/>
              </a:rPr>
              <a:t>accepted </a:t>
            </a:r>
            <a:r>
              <a:rPr lang="en-US" dirty="0">
                <a:sym typeface="Wingdings" panose="05000000000000000000" pitchFamily="2" charset="2"/>
              </a:rPr>
              <a:t>(as valid problem for fixing) or </a:t>
            </a:r>
            <a:r>
              <a:rPr lang="en-US" b="1" dirty="0">
                <a:sym typeface="Wingdings" panose="05000000000000000000" pitchFamily="2" charset="2"/>
              </a:rPr>
              <a:t>rejected</a:t>
            </a:r>
            <a:r>
              <a:rPr lang="en-US" dirty="0">
                <a:sym typeface="Wingdings" panose="05000000000000000000" pitchFamily="2" charset="2"/>
              </a:rPr>
              <a:t> (as invalid problem or problem, refused to be fixed).</a:t>
            </a:r>
          </a:p>
          <a:p>
            <a:pPr marL="171450" indent="-171450">
              <a:buFont typeface="Arial" panose="020B0604020202020204" pitchFamily="34" charset="0"/>
              <a:buChar char="•"/>
            </a:pPr>
            <a:r>
              <a:rPr lang="en-US" b="1" dirty="0"/>
              <a:t>Rejected issues are closed</a:t>
            </a:r>
            <a:r>
              <a:rPr lang="en-US" dirty="0"/>
              <a:t> and are removed from the waiting queue of open issues.</a:t>
            </a:r>
            <a:endParaRPr lang="bg-BG" dirty="0"/>
          </a:p>
          <a:p>
            <a:pPr marL="171450" indent="-171450">
              <a:buFont typeface="Arial" panose="020B0604020202020204" pitchFamily="34" charset="0"/>
              <a:buChar char="•"/>
            </a:pPr>
            <a:r>
              <a:rPr lang="en-US" dirty="0"/>
              <a:t>An issue can be </a:t>
            </a:r>
            <a:r>
              <a:rPr lang="en-US" b="1" dirty="0"/>
              <a:t>rejected</a:t>
            </a:r>
          </a:p>
          <a:p>
            <a:pPr marL="628650" lvl="1" indent="-171450">
              <a:buFont typeface="Arial" panose="020B0604020202020204" pitchFamily="34" charset="0"/>
              <a:buChar char="•"/>
            </a:pPr>
            <a:r>
              <a:rPr lang="en-US" dirty="0"/>
              <a:t>when it is </a:t>
            </a:r>
            <a:r>
              <a:rPr lang="en-US" b="1" dirty="0"/>
              <a:t>invalid </a:t>
            </a:r>
            <a:r>
              <a:rPr lang="en-US" dirty="0"/>
              <a:t>(not a bug),</a:t>
            </a:r>
          </a:p>
          <a:p>
            <a:pPr marL="628650" lvl="1" indent="-171450">
              <a:buFont typeface="Arial" panose="020B0604020202020204" pitchFamily="34" charset="0"/>
              <a:buChar char="•"/>
            </a:pPr>
            <a:r>
              <a:rPr lang="en-US" dirty="0"/>
              <a:t>or is not </a:t>
            </a:r>
            <a:r>
              <a:rPr lang="en-US" b="1" dirty="0"/>
              <a:t>described in understandable way</a:t>
            </a:r>
            <a:r>
              <a:rPr lang="en-US" b="0" dirty="0"/>
              <a:t>,</a:t>
            </a:r>
          </a:p>
          <a:p>
            <a:pPr marL="628650" lvl="1" indent="-171450">
              <a:buFont typeface="Arial" panose="020B0604020202020204" pitchFamily="34" charset="0"/>
              <a:buChar char="•"/>
            </a:pPr>
            <a:r>
              <a:rPr lang="en-US" dirty="0"/>
              <a:t>or if the team has no resources to address it.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When a new, recently reported issue (which is waiting in the tracker), is </a:t>
            </a:r>
            <a:r>
              <a:rPr lang="en-US" b="1" dirty="0"/>
              <a:t>accepted as valid problem</a:t>
            </a:r>
            <a:r>
              <a:rPr lang="en-US" dirty="0"/>
              <a:t>,</a:t>
            </a:r>
          </a:p>
          <a:p>
            <a:pPr marL="171450" indent="-171450">
              <a:buFont typeface="Arial" panose="020B0604020202020204" pitchFamily="34" charset="0"/>
              <a:buChar char="•"/>
            </a:pPr>
            <a:r>
              <a:rPr lang="en-US" dirty="0"/>
              <a:t>it can either be </a:t>
            </a:r>
            <a:r>
              <a:rPr lang="en-US" b="1" dirty="0"/>
              <a:t>assigned</a:t>
            </a:r>
            <a:r>
              <a:rPr lang="en-US" dirty="0"/>
              <a:t> to some develop</a:t>
            </a:r>
          </a:p>
          <a:p>
            <a:pPr marL="171450" indent="-171450">
              <a:buFont typeface="Arial" panose="020B0604020202020204" pitchFamily="34" charset="0"/>
              <a:buChar char="•"/>
            </a:pPr>
            <a:r>
              <a:rPr lang="en-US" dirty="0"/>
              <a:t>or can just stay open in the issue tracker.</a:t>
            </a:r>
          </a:p>
          <a:p>
            <a:pPr marL="0" indent="0">
              <a:buFont typeface="Arial" panose="020B0604020202020204" pitchFamily="34" charset="0"/>
              <a:buNone/>
            </a:pPr>
            <a:r>
              <a:rPr lang="en-US" dirty="0"/>
              <a:t>Issues can be </a:t>
            </a:r>
            <a:r>
              <a:rPr lang="en-US" b="1" dirty="0"/>
              <a:t>assigned </a:t>
            </a:r>
            <a:r>
              <a:rPr lang="en-US" dirty="0"/>
              <a:t>to certain developer or groups of developers.</a:t>
            </a:r>
          </a:p>
          <a:p>
            <a:pPr marL="171450" indent="-171450">
              <a:buFont typeface="Arial" panose="020B0604020202020204" pitchFamily="34" charset="0"/>
              <a:buChar char="•"/>
            </a:pPr>
            <a:r>
              <a:rPr lang="en-US" dirty="0"/>
              <a:t>The reviewer decided </a:t>
            </a:r>
            <a:r>
              <a:rPr lang="en-US" b="1" dirty="0"/>
              <a:t>to whom to assign the issue</a:t>
            </a:r>
            <a:r>
              <a:rPr lang="en-US" dirty="0"/>
              <a:t>,</a:t>
            </a:r>
          </a:p>
          <a:p>
            <a:pPr marL="171450" indent="-171450">
              <a:buFont typeface="Arial" panose="020B0604020202020204" pitchFamily="34" charset="0"/>
              <a:buChar char="•"/>
            </a:pPr>
            <a:r>
              <a:rPr lang="en-US" dirty="0"/>
              <a:t>based on complexity of the problem, and the skills and schedule of the team members.</a:t>
            </a:r>
          </a:p>
          <a:p>
            <a:pPr marL="0" indent="0">
              <a:buFont typeface="Arial" panose="020B0604020202020204" pitchFamily="34" charset="0"/>
              <a:buNone/>
            </a:pPr>
            <a:r>
              <a:rPr lang="en-US" dirty="0"/>
              <a:t>The issue can also be </a:t>
            </a:r>
            <a:r>
              <a:rPr lang="en-US" b="1" dirty="0"/>
              <a:t>accepted</a:t>
            </a:r>
            <a:r>
              <a:rPr lang="en-US" dirty="0"/>
              <a:t>, without assigning a certain developer to handle it.</a:t>
            </a:r>
          </a:p>
          <a:p>
            <a:pPr marL="171450" indent="-171450">
              <a:buFont typeface="Arial" panose="020B0604020202020204" pitchFamily="34" charset="0"/>
              <a:buChar char="•"/>
            </a:pPr>
            <a:r>
              <a:rPr lang="en-US" dirty="0"/>
              <a:t>This depends on the internal team policy and on the</a:t>
            </a:r>
            <a:r>
              <a:rPr lang="bg-BG" dirty="0"/>
              <a:t> </a:t>
            </a:r>
            <a:r>
              <a:rPr lang="en-US" dirty="0"/>
              <a:t>characteristics of the issue.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Later, at some time </a:t>
            </a:r>
            <a:r>
              <a:rPr lang="en-US" b="1" dirty="0"/>
              <a:t>a developer takes the issue to work on it</a:t>
            </a:r>
            <a:r>
              <a:rPr lang="en-US" dirty="0"/>
              <a:t>, in attempt to fix it.</a:t>
            </a:r>
          </a:p>
          <a:p>
            <a:pPr marL="171450" indent="-171450">
              <a:buFont typeface="Arial" panose="020B0604020202020204" pitchFamily="34" charset="0"/>
              <a:buChar char="•"/>
            </a:pPr>
            <a:r>
              <a:rPr lang="en-US" dirty="0"/>
              <a:t>At this time, the issue get a status "</a:t>
            </a:r>
            <a:r>
              <a:rPr lang="en-US" b="1" dirty="0"/>
              <a:t>in progress</a:t>
            </a:r>
            <a:r>
              <a:rPr lang="en-US" dirty="0"/>
              <a:t>" or "</a:t>
            </a:r>
            <a:r>
              <a:rPr lang="en-US" b="1" dirty="0"/>
              <a:t>taken</a:t>
            </a:r>
            <a:r>
              <a:rPr lang="en-US" dirty="0"/>
              <a:t>".</a:t>
            </a:r>
          </a:p>
          <a:p>
            <a:pPr marL="171450" indent="-171450">
              <a:buFont typeface="Arial" panose="020B0604020202020204" pitchFamily="34" charset="0"/>
              <a:buChar char="•"/>
            </a:pPr>
            <a:r>
              <a:rPr lang="en-US" dirty="0"/>
              <a:t>It may </a:t>
            </a:r>
            <a:r>
              <a:rPr lang="en-US" b="1" dirty="0"/>
              <a:t>several hours or days </a:t>
            </a:r>
            <a:r>
              <a:rPr lang="en-US" dirty="0"/>
              <a:t>for an issue to be fixed.</a:t>
            </a:r>
          </a:p>
          <a:p>
            <a:pPr marL="628650" lvl="1" indent="-171450">
              <a:buFont typeface="Arial" panose="020B0604020202020204" pitchFamily="34" charset="0"/>
              <a:buChar char="•"/>
            </a:pPr>
            <a:r>
              <a:rPr lang="en-US" dirty="0"/>
              <a:t>During this period, the issue stays usually </a:t>
            </a:r>
            <a:r>
              <a:rPr lang="en-US" b="1" dirty="0"/>
              <a:t>assigned </a:t>
            </a:r>
            <a:r>
              <a:rPr lang="en-US" dirty="0"/>
              <a:t>or </a:t>
            </a:r>
            <a:r>
              <a:rPr lang="en-US" b="1" dirty="0"/>
              <a:t>self-assigned </a:t>
            </a:r>
            <a:r>
              <a:rPr lang="en-US" dirty="0"/>
              <a:t>to some developer.</a:t>
            </a:r>
          </a:p>
          <a:p>
            <a:pPr marL="628650" lvl="1" indent="-171450">
              <a:buFont typeface="Arial" panose="020B0604020202020204" pitchFamily="34" charset="0"/>
              <a:buChar char="•"/>
            </a:pPr>
            <a:r>
              <a:rPr lang="en-US" dirty="0"/>
              <a:t>This prevents the other developers to work on the same issue in the same time.</a:t>
            </a:r>
          </a:p>
          <a:p>
            <a:pPr marL="171450" indent="-171450">
              <a:buFont typeface="Arial" panose="020B0604020202020204" pitchFamily="34" charset="0"/>
              <a:buChar char="•"/>
            </a:pPr>
            <a:r>
              <a:rPr lang="en-US" dirty="0"/>
              <a:t>When the work on the issue is completed, the developer changes its status to "</a:t>
            </a:r>
            <a:r>
              <a:rPr lang="en-US" b="1" dirty="0"/>
              <a:t>fixed</a:t>
            </a:r>
            <a:r>
              <a:rPr lang="en-US" dirty="0"/>
              <a:t>".</a:t>
            </a:r>
          </a:p>
          <a:p>
            <a:pPr marL="171450" indent="-171450">
              <a:buFont typeface="Arial" panose="020B0604020202020204" pitchFamily="34" charset="0"/>
              <a:buChar char="•"/>
            </a:pPr>
            <a:r>
              <a:rPr lang="en-US" dirty="0"/>
              <a:t>"</a:t>
            </a:r>
            <a:r>
              <a:rPr lang="en-US" b="1" dirty="0"/>
              <a:t>Fixed</a:t>
            </a:r>
            <a:r>
              <a:rPr lang="en-US" dirty="0"/>
              <a:t>" means that the issue is </a:t>
            </a:r>
            <a:r>
              <a:rPr lang="en-US" b="1" dirty="0"/>
              <a:t>ready to be tested</a:t>
            </a:r>
            <a:r>
              <a:rPr lang="en-US" dirty="0"/>
              <a:t>.</a:t>
            </a:r>
          </a:p>
          <a:p>
            <a:pPr marL="628650" lvl="1" indent="-171450">
              <a:buFont typeface="Arial" panose="020B0604020202020204" pitchFamily="34" charset="0"/>
              <a:buChar char="•"/>
            </a:pPr>
            <a:r>
              <a:rPr lang="en-US" dirty="0"/>
              <a:t>In some teams, developers test the fixed issue themselves and directly close it.</a:t>
            </a:r>
          </a:p>
          <a:p>
            <a:pPr marL="628650" lvl="1" indent="-171450">
              <a:buFont typeface="Arial" panose="020B0604020202020204" pitchFamily="34" charset="0"/>
              <a:buChar char="•"/>
            </a:pPr>
            <a:r>
              <a:rPr lang="en-US" dirty="0"/>
              <a:t>In most teams, </a:t>
            </a:r>
            <a:r>
              <a:rPr lang="en-US" b="1" dirty="0"/>
              <a:t>QA engineers test the fixed issue </a:t>
            </a:r>
            <a:r>
              <a:rPr lang="en-US" dirty="0"/>
              <a:t>and confirm whether it works correctly.</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a </a:t>
            </a:r>
            <a:r>
              <a:rPr lang="en-US" b="1" dirty="0"/>
              <a:t>fixed issue </a:t>
            </a:r>
            <a:r>
              <a:rPr lang="en-US" dirty="0"/>
              <a:t>is successfully </a:t>
            </a:r>
            <a:r>
              <a:rPr lang="en-US" b="1" dirty="0"/>
              <a:t>verified by the QA</a:t>
            </a:r>
            <a:r>
              <a:rPr lang="en-US" dirty="0"/>
              <a:t>, it is </a:t>
            </a:r>
            <a:r>
              <a:rPr lang="en-US" b="1" dirty="0"/>
              <a:t>closed</a:t>
            </a:r>
            <a:r>
              <a:rPr lang="en-US" dirty="0"/>
              <a:t>.</a:t>
            </a:r>
          </a:p>
          <a:p>
            <a:pPr marL="171450" indent="-171450">
              <a:buFont typeface="Arial" panose="020B0604020202020204" pitchFamily="34" charset="0"/>
              <a:buChar char="•"/>
            </a:pPr>
            <a:r>
              <a:rPr lang="en-US" dirty="0"/>
              <a:t>A </a:t>
            </a:r>
            <a:r>
              <a:rPr lang="en-US" b="1" dirty="0"/>
              <a:t>closed issue </a:t>
            </a:r>
            <a:r>
              <a:rPr lang="en-US" dirty="0"/>
              <a:t>is a completed issue, a problem that was successfully fixed and no longer exists.</a:t>
            </a:r>
          </a:p>
          <a:p>
            <a:pPr marL="171450" indent="-171450">
              <a:buFont typeface="Arial" panose="020B0604020202020204" pitchFamily="34" charset="0"/>
              <a:buChar char="•"/>
            </a:pPr>
            <a:r>
              <a:rPr lang="en-US" dirty="0"/>
              <a:t>In most development teams, </a:t>
            </a:r>
            <a:r>
              <a:rPr lang="en-US" b="1" dirty="0"/>
              <a:t>issues cannot be directly closed</a:t>
            </a:r>
          </a:p>
          <a:p>
            <a:pPr marL="628650" lvl="1" indent="-171450">
              <a:buFont typeface="Arial" panose="020B0604020202020204" pitchFamily="34" charset="0"/>
              <a:buChar char="•"/>
            </a:pPr>
            <a:r>
              <a:rPr lang="en-US" dirty="0"/>
              <a:t>and </a:t>
            </a:r>
            <a:r>
              <a:rPr lang="en-US" b="1" dirty="0"/>
              <a:t>should be verified </a:t>
            </a:r>
            <a:r>
              <a:rPr lang="en-US" dirty="0"/>
              <a:t>by the QA engineers and by the business or project owner.</a:t>
            </a:r>
          </a:p>
          <a:p>
            <a:pPr marL="171450" lvl="0" indent="-171450">
              <a:buFont typeface="Arial" panose="020B0604020202020204" pitchFamily="34" charset="0"/>
              <a:buChar char="•"/>
            </a:pPr>
            <a:r>
              <a:rPr lang="en-US" dirty="0"/>
              <a:t>This ensures that </a:t>
            </a:r>
            <a:r>
              <a:rPr lang="en-US" b="1" dirty="0"/>
              <a:t>problems are fixed with high quality</a:t>
            </a:r>
            <a:r>
              <a:rPr lang="en-US" b="0" dirty="0"/>
              <a:t>,</a:t>
            </a:r>
          </a:p>
          <a:p>
            <a:pPr marL="628650" lvl="1" indent="-171450">
              <a:buFont typeface="Arial" panose="020B0604020202020204" pitchFamily="34" charset="0"/>
              <a:buChar char="•"/>
            </a:pPr>
            <a:r>
              <a:rPr lang="en-US" b="0" dirty="0"/>
              <a:t>and </a:t>
            </a:r>
            <a:r>
              <a:rPr lang="en-US" dirty="0"/>
              <a:t>the fixes are stable and don't cause side effects.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an issue is </a:t>
            </a:r>
            <a:r>
              <a:rPr lang="en-US" b="1" dirty="0"/>
              <a:t>reported as fixed</a:t>
            </a:r>
            <a:r>
              <a:rPr lang="en-US" dirty="0"/>
              <a:t>, but during the verification it is found to be </a:t>
            </a:r>
            <a:r>
              <a:rPr lang="en-US" b="1" dirty="0"/>
              <a:t>buggy </a:t>
            </a:r>
            <a:r>
              <a:rPr lang="en-US" dirty="0"/>
              <a:t>or </a:t>
            </a:r>
            <a:r>
              <a:rPr lang="en-US" b="1" dirty="0"/>
              <a:t>not fully fixed</a:t>
            </a:r>
            <a:r>
              <a:rPr lang="en-US" dirty="0"/>
              <a:t>,</a:t>
            </a:r>
          </a:p>
          <a:p>
            <a:pPr marL="171450" indent="-171450">
              <a:buFont typeface="Arial" panose="020B0604020202020204" pitchFamily="34" charset="0"/>
              <a:buChar char="•"/>
            </a:pPr>
            <a:r>
              <a:rPr lang="en-US" dirty="0"/>
              <a:t>the QA engineer (or project owner) </a:t>
            </a:r>
            <a:r>
              <a:rPr lang="en-US" b="1" dirty="0"/>
              <a:t>writes a comment</a:t>
            </a:r>
            <a:r>
              <a:rPr lang="en-US" dirty="0"/>
              <a:t> and </a:t>
            </a:r>
            <a:r>
              <a:rPr lang="en-US" b="1" dirty="0"/>
              <a:t>re-opens </a:t>
            </a:r>
            <a:r>
              <a:rPr lang="en-US" dirty="0"/>
              <a:t>the issue.</a:t>
            </a:r>
          </a:p>
          <a:p>
            <a:pPr marL="171450" indent="-171450">
              <a:buFont typeface="Arial" panose="020B0604020202020204" pitchFamily="34" charset="0"/>
              <a:buChar char="•"/>
            </a:pPr>
            <a:r>
              <a:rPr lang="en-US" dirty="0"/>
              <a:t>The issues with </a:t>
            </a:r>
            <a:r>
              <a:rPr lang="en-US" b="1" dirty="0"/>
              <a:t>rejected fixes </a:t>
            </a:r>
            <a:r>
              <a:rPr lang="en-US" dirty="0"/>
              <a:t>change their status back to </a:t>
            </a:r>
            <a:r>
              <a:rPr lang="en-US" b="1" dirty="0"/>
              <a:t>open</a:t>
            </a:r>
            <a:r>
              <a:rPr lang="en-US" dirty="0"/>
              <a:t>, </a:t>
            </a:r>
            <a:r>
              <a:rPr lang="en-US" b="1" dirty="0"/>
              <a:t>accepted</a:t>
            </a:r>
            <a:r>
              <a:rPr lang="en-US" dirty="0"/>
              <a:t> or </a:t>
            </a:r>
            <a:r>
              <a:rPr lang="en-US" b="1" dirty="0"/>
              <a:t>assigned</a:t>
            </a:r>
            <a:r>
              <a:rPr lang="en-US" dirty="0"/>
              <a:t>.</a:t>
            </a:r>
          </a:p>
          <a:p>
            <a:pPr marL="171450" indent="-171450">
              <a:buFont typeface="Arial" panose="020B0604020202020204" pitchFamily="34" charset="0"/>
              <a:buChar char="•"/>
            </a:pPr>
            <a:r>
              <a:rPr lang="en-US" dirty="0"/>
              <a:t>Later, the same developer who made the fix (or another developer),</a:t>
            </a:r>
          </a:p>
          <a:p>
            <a:pPr marL="628650" lvl="1" indent="-171450">
              <a:buFont typeface="Arial" panose="020B0604020202020204" pitchFamily="34" charset="0"/>
              <a:buChar char="•"/>
            </a:pPr>
            <a:r>
              <a:rPr lang="en-US" b="1" dirty="0"/>
              <a:t>takes the issue again</a:t>
            </a:r>
            <a:r>
              <a:rPr lang="en-US" dirty="0"/>
              <a:t>, works on it and marks it as "</a:t>
            </a:r>
            <a:r>
              <a:rPr lang="en-US" b="1" dirty="0"/>
              <a:t>fixed</a:t>
            </a:r>
            <a:r>
              <a:rPr lang="en-US" dirty="0"/>
              <a:t>"</a:t>
            </a:r>
          </a:p>
          <a:p>
            <a:pPr marL="628650" lvl="1" indent="-171450">
              <a:buFont typeface="Arial" panose="020B0604020202020204" pitchFamily="34" charset="0"/>
              <a:buChar char="•"/>
            </a:pPr>
            <a:r>
              <a:rPr lang="en-US" dirty="0"/>
              <a:t>and the QAs </a:t>
            </a:r>
            <a:r>
              <a:rPr lang="en-US" b="1" dirty="0"/>
              <a:t>verify the new fix</a:t>
            </a:r>
            <a:r>
              <a:rPr lang="en-US" dirty="0"/>
              <a:t> and </a:t>
            </a:r>
            <a:r>
              <a:rPr lang="en-US" b="1" dirty="0"/>
              <a:t>close or re-open </a:t>
            </a:r>
            <a:r>
              <a:rPr lang="en-US" dirty="0"/>
              <a:t>the issue.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570158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time to explain in greater detail</a:t>
            </a:r>
          </a:p>
          <a:p>
            <a:pPr marL="171450" indent="-171450">
              <a:buFont typeface="Arial" panose="020B0604020202020204" pitchFamily="34" charset="0"/>
              <a:buChar char="•"/>
            </a:pPr>
            <a:r>
              <a:rPr lang="en-US" b="1" dirty="0"/>
              <a:t>what's inside an issue </a:t>
            </a:r>
            <a:r>
              <a:rPr lang="en-US" dirty="0"/>
              <a:t>in the issue tracker,</a:t>
            </a:r>
          </a:p>
          <a:p>
            <a:pPr marL="171450" indent="-171450">
              <a:buFont typeface="Arial" panose="020B0604020202020204" pitchFamily="34" charset="0"/>
              <a:buChar char="•"/>
            </a:pPr>
            <a:r>
              <a:rPr lang="en-US" dirty="0"/>
              <a:t>and what </a:t>
            </a:r>
            <a:r>
              <a:rPr lang="en-US" b="1" dirty="0"/>
              <a:t>fields </a:t>
            </a:r>
            <a:r>
              <a:rPr lang="en-US" dirty="0"/>
              <a:t>and information issues should hold to be understandable,</a:t>
            </a:r>
          </a:p>
          <a:p>
            <a:pPr marL="171450" indent="-171450">
              <a:buFont typeface="Arial" panose="020B0604020202020204" pitchFamily="34" charset="0"/>
              <a:buChar char="•"/>
            </a:pPr>
            <a:r>
              <a:rPr lang="en-US" dirty="0"/>
              <a:t>and how their </a:t>
            </a:r>
            <a:r>
              <a:rPr lang="en-US" b="1" dirty="0"/>
              <a:t>state</a:t>
            </a:r>
            <a:r>
              <a:rPr lang="en-US" b="0" dirty="0"/>
              <a:t>, </a:t>
            </a:r>
            <a:r>
              <a:rPr lang="en-US" b="1" dirty="0"/>
              <a:t>priority</a:t>
            </a:r>
            <a:r>
              <a:rPr lang="en-US" b="0" dirty="0"/>
              <a:t> and </a:t>
            </a:r>
            <a:r>
              <a:rPr lang="en-US" b="1" dirty="0"/>
              <a:t>status</a:t>
            </a:r>
            <a:r>
              <a:rPr lang="en-US" dirty="0"/>
              <a:t> changes during their lifecycle.</a:t>
            </a:r>
          </a:p>
          <a:p>
            <a:pPr marL="0" indent="0">
              <a:buFont typeface="Arial" panose="020B0604020202020204" pitchFamily="34" charset="0"/>
              <a:buNone/>
            </a:pPr>
            <a:r>
              <a:rPr lang="en-US" dirty="0"/>
              <a:t>QAs, developers and project owners (the business representatives) </a:t>
            </a:r>
            <a:r>
              <a:rPr lang="en-US" b="1" dirty="0"/>
              <a:t>report issues</a:t>
            </a:r>
            <a:endParaRPr lang="en-US" b="0" dirty="0"/>
          </a:p>
          <a:p>
            <a:pPr marL="171450" indent="-171450">
              <a:buFont typeface="Arial" panose="020B0604020202020204" pitchFamily="34" charset="0"/>
              <a:buChar char="•"/>
            </a:pPr>
            <a:r>
              <a:rPr lang="en-US" b="0" dirty="0"/>
              <a:t>when they find a bug or a problem or just have a proposal for a new feature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Issues are described </a:t>
            </a:r>
            <a:r>
              <a:rPr lang="en-US" dirty="0"/>
              <a:t>as trackable entities in the issue tracking system.</a:t>
            </a:r>
          </a:p>
          <a:p>
            <a:pPr marL="171450" indent="-171450">
              <a:buFont typeface="Arial" panose="020B0604020202020204" pitchFamily="34" charset="0"/>
              <a:buChar char="•"/>
            </a:pPr>
            <a:r>
              <a:rPr lang="en-US" dirty="0"/>
              <a:t>Each issue has </a:t>
            </a:r>
            <a:r>
              <a:rPr lang="en-US" b="1" dirty="0"/>
              <a:t>title </a:t>
            </a:r>
            <a:r>
              <a:rPr lang="en-US" dirty="0"/>
              <a:t>and </a:t>
            </a:r>
            <a:r>
              <a:rPr lang="en-US" b="1" dirty="0"/>
              <a:t>description</a:t>
            </a:r>
            <a:r>
              <a:rPr lang="en-US" dirty="0"/>
              <a:t>.</a:t>
            </a:r>
          </a:p>
          <a:p>
            <a:pPr marL="171450" indent="-171450">
              <a:buFont typeface="Arial" panose="020B0604020202020204" pitchFamily="34" charset="0"/>
              <a:buChar char="•"/>
            </a:pPr>
            <a:r>
              <a:rPr lang="en-US" dirty="0"/>
              <a:t>The </a:t>
            </a:r>
            <a:r>
              <a:rPr lang="en-US" b="1" dirty="0"/>
              <a:t>title </a:t>
            </a:r>
            <a:r>
              <a:rPr lang="en-US" dirty="0"/>
              <a:t>summarizes the problem in few words.</a:t>
            </a:r>
          </a:p>
          <a:p>
            <a:pPr marL="171450" indent="-171450">
              <a:buFont typeface="Arial" panose="020B0604020202020204" pitchFamily="34" charset="0"/>
              <a:buChar char="•"/>
            </a:pPr>
            <a:r>
              <a:rPr lang="en-US" dirty="0"/>
              <a:t>The </a:t>
            </a:r>
            <a:r>
              <a:rPr lang="en-US" b="1" dirty="0"/>
              <a:t>description </a:t>
            </a:r>
            <a:r>
              <a:rPr lang="en-US" dirty="0"/>
              <a:t>describes the problem is a way, which is understandable for the team members.</a:t>
            </a:r>
          </a:p>
          <a:p>
            <a:pPr marL="171450" indent="-171450">
              <a:buFont typeface="Arial" panose="020B0604020202020204" pitchFamily="34" charset="0"/>
              <a:buChar char="•"/>
            </a:pPr>
            <a:r>
              <a:rPr lang="en-US" dirty="0"/>
              <a:t>The description could hold screenshots, video recordings, attached files and other resources, which help to describe the problem.</a:t>
            </a:r>
          </a:p>
          <a:p>
            <a:pPr marL="171450" indent="-171450">
              <a:buFont typeface="Arial" panose="020B0604020202020204" pitchFamily="34" charset="0"/>
              <a:buChar char="•"/>
            </a:pPr>
            <a:r>
              <a:rPr lang="en-US" dirty="0"/>
              <a:t>From the description should be obvious </a:t>
            </a:r>
            <a:r>
              <a:rPr lang="en-US" b="1" dirty="0"/>
              <a:t>how to reproduce the problem</a:t>
            </a:r>
            <a:r>
              <a:rPr lang="en-US" b="0" dirty="0"/>
              <a:t>.</a:t>
            </a:r>
          </a:p>
          <a:p>
            <a:pPr marL="171450" indent="-171450">
              <a:buFont typeface="Arial" panose="020B0604020202020204" pitchFamily="34" charset="0"/>
              <a:buChar char="•"/>
            </a:pPr>
            <a:r>
              <a:rPr lang="en-US" dirty="0"/>
              <a:t>Some team policies require explicit sequence of "</a:t>
            </a:r>
            <a:r>
              <a:rPr lang="en-US" b="1" dirty="0"/>
              <a:t>steps to reproduce the problem</a:t>
            </a:r>
            <a:r>
              <a:rPr lang="en-US" dirty="0"/>
              <a:t>".</a:t>
            </a:r>
          </a:p>
          <a:p>
            <a:pPr marL="0" indent="0">
              <a:buFont typeface="Arial" panose="020B0604020202020204" pitchFamily="34" charset="0"/>
              <a:buNone/>
            </a:pPr>
            <a:r>
              <a:rPr lang="en-US" dirty="0"/>
              <a:t>Issues have automatically assigned by the issue tracker </a:t>
            </a:r>
            <a:r>
              <a:rPr lang="en-US" b="1" dirty="0"/>
              <a:t>author</a:t>
            </a:r>
            <a:r>
              <a:rPr lang="en-US" dirty="0"/>
              <a:t> and </a:t>
            </a:r>
            <a:r>
              <a:rPr lang="en-US" b="1" dirty="0"/>
              <a:t>date</a:t>
            </a:r>
            <a:r>
              <a:rPr lang="en-US" dirty="0"/>
              <a:t> of reporting.</a:t>
            </a:r>
          </a:p>
          <a:p>
            <a:pPr marL="171450" indent="-171450">
              <a:buFont typeface="Arial" panose="020B0604020202020204" pitchFamily="34" charset="0"/>
              <a:buChar char="•"/>
            </a:pPr>
            <a:r>
              <a:rPr lang="en-US" dirty="0"/>
              <a:t>Most issue trackers maintain a full </a:t>
            </a:r>
            <a:r>
              <a:rPr lang="en-US" b="1" dirty="0"/>
              <a:t>history of changes </a:t>
            </a:r>
            <a:r>
              <a:rPr lang="en-US" dirty="0"/>
              <a:t>and visualize who and when makes changes.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state of an issue can be </a:t>
            </a:r>
            <a:r>
              <a:rPr lang="en-US" b="1" dirty="0">
                <a:solidFill>
                  <a:schemeClr val="bg1"/>
                </a:solidFill>
              </a:rPr>
              <a:t>open</a:t>
            </a:r>
            <a:r>
              <a:rPr lang="en-US" dirty="0"/>
              <a:t> or </a:t>
            </a:r>
            <a:r>
              <a:rPr lang="en-US" b="1" dirty="0">
                <a:solidFill>
                  <a:schemeClr val="bg1"/>
                </a:solidFill>
              </a:rPr>
              <a:t>closed</a:t>
            </a:r>
            <a:r>
              <a:rPr lang="en-US" dirty="0">
                <a:solidFill>
                  <a:schemeClr val="bg1"/>
                </a:solidFill>
              </a:rPr>
              <a:t>.</a:t>
            </a:r>
          </a:p>
          <a:p>
            <a:pPr marL="171450" indent="-171450">
              <a:buFont typeface="Arial" panose="020B0604020202020204" pitchFamily="34" charset="0"/>
              <a:buChar char="•"/>
            </a:pPr>
            <a:r>
              <a:rPr lang="en-US" b="1" dirty="0">
                <a:solidFill>
                  <a:schemeClr val="bg1"/>
                </a:solidFill>
              </a:rPr>
              <a:t>Open issues </a:t>
            </a:r>
            <a:r>
              <a:rPr lang="en-US" dirty="0">
                <a:solidFill>
                  <a:schemeClr val="bg1"/>
                </a:solidFill>
              </a:rPr>
              <a:t>are "</a:t>
            </a:r>
            <a:r>
              <a:rPr lang="en-US" b="1" dirty="0">
                <a:solidFill>
                  <a:schemeClr val="bg1"/>
                </a:solidFill>
              </a:rPr>
              <a:t>active</a:t>
            </a:r>
            <a:r>
              <a:rPr lang="en-US" dirty="0">
                <a:solidFill>
                  <a:schemeClr val="bg1"/>
                </a:solidFill>
              </a:rPr>
              <a:t>": waiting to be fixed, or under development, or are fixed and are waiting for verification.</a:t>
            </a:r>
          </a:p>
          <a:p>
            <a:pPr marL="628650" lvl="1" indent="-171450">
              <a:buFont typeface="Arial" panose="020B0604020202020204" pitchFamily="34" charset="0"/>
              <a:buChar char="•"/>
            </a:pPr>
            <a:r>
              <a:rPr lang="en-US" b="1" dirty="0">
                <a:solidFill>
                  <a:schemeClr val="bg1"/>
                </a:solidFill>
              </a:rPr>
              <a:t>Open issues </a:t>
            </a:r>
            <a:r>
              <a:rPr lang="en-US" dirty="0">
                <a:solidFill>
                  <a:schemeClr val="bg1"/>
                </a:solidFill>
              </a:rPr>
              <a:t>comprise the "</a:t>
            </a:r>
            <a:r>
              <a:rPr lang="en-US" b="1" dirty="0">
                <a:solidFill>
                  <a:schemeClr val="bg1"/>
                </a:solidFill>
              </a:rPr>
              <a:t>active queue</a:t>
            </a:r>
            <a:r>
              <a:rPr lang="en-US" dirty="0">
                <a:solidFill>
                  <a:schemeClr val="bg1"/>
                </a:solidFill>
              </a:rPr>
              <a:t>",</a:t>
            </a:r>
          </a:p>
          <a:p>
            <a:pPr marL="628650" lvl="1" indent="-171450">
              <a:buFont typeface="Arial" panose="020B0604020202020204" pitchFamily="34" charset="0"/>
              <a:buChar char="•"/>
            </a:pPr>
            <a:r>
              <a:rPr lang="en-US" dirty="0">
                <a:solidFill>
                  <a:schemeClr val="bg1"/>
                </a:solidFill>
              </a:rPr>
              <a:t>which holds the </a:t>
            </a:r>
            <a:r>
              <a:rPr lang="en-US" b="1" dirty="0">
                <a:solidFill>
                  <a:schemeClr val="bg1"/>
                </a:solidFill>
              </a:rPr>
              <a:t>pending work </a:t>
            </a:r>
            <a:r>
              <a:rPr lang="en-US" dirty="0">
                <a:solidFill>
                  <a:schemeClr val="bg1"/>
                </a:solidFill>
              </a:rPr>
              <a:t>for the development team.</a:t>
            </a:r>
          </a:p>
          <a:p>
            <a:pPr marL="171450" indent="-171450">
              <a:buFont typeface="Arial" panose="020B0604020202020204" pitchFamily="34" charset="0"/>
              <a:buChar char="•"/>
            </a:pPr>
            <a:r>
              <a:rPr lang="en-US" b="1" dirty="0">
                <a:solidFill>
                  <a:schemeClr val="bg1"/>
                </a:solidFill>
              </a:rPr>
              <a:t>Closed issues </a:t>
            </a:r>
            <a:r>
              <a:rPr lang="en-US" dirty="0">
                <a:solidFill>
                  <a:schemeClr val="bg1"/>
                </a:solidFill>
              </a:rPr>
              <a:t>are already </a:t>
            </a:r>
            <a:r>
              <a:rPr lang="en-US" b="1" dirty="0">
                <a:solidFill>
                  <a:schemeClr val="bg1"/>
                </a:solidFill>
              </a:rPr>
              <a:t>completed</a:t>
            </a:r>
            <a:r>
              <a:rPr lang="en-US" dirty="0">
                <a:solidFill>
                  <a:schemeClr val="bg1"/>
                </a:solidFill>
              </a:rPr>
              <a:t>.</a:t>
            </a:r>
          </a:p>
          <a:p>
            <a:pPr marL="628650" lvl="1" indent="-171450">
              <a:buFont typeface="Arial" panose="020B0604020202020204" pitchFamily="34" charset="0"/>
              <a:buChar char="•"/>
            </a:pPr>
            <a:r>
              <a:rPr lang="en-US" dirty="0">
                <a:solidFill>
                  <a:schemeClr val="bg1"/>
                </a:solidFill>
              </a:rPr>
              <a:t>They stay </a:t>
            </a:r>
            <a:r>
              <a:rPr lang="en-US" b="1" dirty="0">
                <a:solidFill>
                  <a:schemeClr val="bg1"/>
                </a:solidFill>
              </a:rPr>
              <a:t>out of the</a:t>
            </a:r>
            <a:r>
              <a:rPr lang="en-US" dirty="0">
                <a:solidFill>
                  <a:schemeClr val="bg1"/>
                </a:solidFill>
              </a:rPr>
              <a:t> "</a:t>
            </a:r>
            <a:r>
              <a:rPr lang="en-US" b="1" dirty="0">
                <a:solidFill>
                  <a:schemeClr val="bg1"/>
                </a:solidFill>
              </a:rPr>
              <a:t>active queue</a:t>
            </a:r>
            <a:r>
              <a:rPr lang="en-US" dirty="0">
                <a:solidFill>
                  <a:schemeClr val="bg1"/>
                </a:solidFill>
              </a:rPr>
              <a:t>", as </a:t>
            </a:r>
            <a:r>
              <a:rPr lang="en-US" b="1" dirty="0">
                <a:solidFill>
                  <a:schemeClr val="bg1"/>
                </a:solidFill>
              </a:rPr>
              <a:t>history</a:t>
            </a:r>
            <a:r>
              <a:rPr lang="en-US" b="0" dirty="0">
                <a:solidFill>
                  <a:schemeClr val="bg1"/>
                </a:solidFill>
              </a:rPr>
              <a:t> records</a:t>
            </a:r>
            <a:r>
              <a:rPr lang="en-US" dirty="0">
                <a:solidFill>
                  <a:schemeClr val="bg1"/>
                </a:solidFill>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They are either </a:t>
            </a:r>
            <a:r>
              <a:rPr lang="en-US" b="1" dirty="0">
                <a:solidFill>
                  <a:schemeClr val="bg1"/>
                </a:solidFill>
              </a:rPr>
              <a:t>resolved </a:t>
            </a:r>
            <a:r>
              <a:rPr lang="en-US" dirty="0">
                <a:solidFill>
                  <a:schemeClr val="bg1"/>
                </a:solidFill>
              </a:rPr>
              <a:t>or </a:t>
            </a:r>
            <a:r>
              <a:rPr lang="en-US" b="1" dirty="0">
                <a:solidFill>
                  <a:schemeClr val="bg1"/>
                </a:solidFill>
              </a:rPr>
              <a:t>rejected</a:t>
            </a:r>
            <a:r>
              <a:rPr lang="en-US" b="0" dirty="0">
                <a:solidFill>
                  <a:schemeClr val="bg1"/>
                </a:solidFill>
              </a:rPr>
              <a:t>, and the work on them is finished.</a:t>
            </a:r>
            <a:endParaRPr lang="en-US" dirty="0">
              <a:solidFill>
                <a:schemeClr val="bg1"/>
              </a:solidFill>
            </a:endParaRPr>
          </a:p>
          <a:p>
            <a:pPr lvl="0"/>
            <a:endParaRPr lang="en-US" dirty="0">
              <a:solidFill>
                <a:schemeClr val="bg1"/>
              </a:solidFill>
            </a:endParaRPr>
          </a:p>
          <a:p>
            <a:pPr lvl="0"/>
            <a:r>
              <a:rPr lang="en-US" dirty="0"/>
              <a:t>The </a:t>
            </a:r>
            <a:r>
              <a:rPr lang="en-US" b="1" dirty="0"/>
              <a:t>issue status </a:t>
            </a:r>
            <a:r>
              <a:rPr lang="en-US" dirty="0"/>
              <a:t>describes its position in the bug fixing lifecycle:</a:t>
            </a:r>
          </a:p>
          <a:p>
            <a:pPr marL="171450" lvl="0" indent="-171450">
              <a:buFont typeface="Arial" panose="020B0604020202020204" pitchFamily="34" charset="0"/>
              <a:buChar char="•"/>
            </a:pPr>
            <a:r>
              <a:rPr lang="en-US" dirty="0"/>
              <a:t>The </a:t>
            </a:r>
            <a:r>
              <a:rPr lang="en-US" b="1" dirty="0"/>
              <a:t>status </a:t>
            </a:r>
            <a:r>
              <a:rPr lang="en-US" dirty="0"/>
              <a:t>for</a:t>
            </a:r>
            <a:r>
              <a:rPr lang="en-US" b="1" dirty="0"/>
              <a:t> open </a:t>
            </a:r>
            <a:r>
              <a:rPr lang="en-US" dirty="0"/>
              <a:t>issues can be </a:t>
            </a:r>
            <a:r>
              <a:rPr lang="en-US" b="1" dirty="0">
                <a:solidFill>
                  <a:schemeClr val="bg1"/>
                </a:solidFill>
              </a:rPr>
              <a:t>new</a:t>
            </a:r>
            <a:r>
              <a:rPr lang="en-US" dirty="0"/>
              <a:t>, </a:t>
            </a:r>
            <a:r>
              <a:rPr lang="en-US" b="1" dirty="0">
                <a:solidFill>
                  <a:schemeClr val="bg1"/>
                </a:solidFill>
              </a:rPr>
              <a:t>assigned</a:t>
            </a:r>
            <a:r>
              <a:rPr lang="en-US" b="1" dirty="0"/>
              <a:t> </a:t>
            </a:r>
            <a:r>
              <a:rPr lang="en-US" dirty="0"/>
              <a:t>and </a:t>
            </a:r>
            <a:r>
              <a:rPr lang="en-US" b="1" dirty="0">
                <a:solidFill>
                  <a:schemeClr val="bg1"/>
                </a:solidFill>
              </a:rPr>
              <a:t>fixed</a:t>
            </a:r>
            <a:r>
              <a:rPr lang="en-US" dirty="0">
                <a:solidFill>
                  <a:schemeClr val="bg1"/>
                </a:solidFill>
              </a:rPr>
              <a:t>.</a:t>
            </a:r>
          </a:p>
          <a:p>
            <a:pPr marL="171450" lvl="0" indent="-171450">
              <a:buFont typeface="Arial" panose="020B0604020202020204" pitchFamily="34" charset="0"/>
              <a:buChar char="•"/>
            </a:pPr>
            <a:r>
              <a:rPr lang="en-US" dirty="0">
                <a:solidFill>
                  <a:schemeClr val="bg1"/>
                </a:solidFill>
              </a:rPr>
              <a:t>The </a:t>
            </a:r>
            <a:r>
              <a:rPr lang="en-US" b="1" dirty="0">
                <a:solidFill>
                  <a:schemeClr val="bg1"/>
                </a:solidFill>
              </a:rPr>
              <a:t>status </a:t>
            </a:r>
            <a:r>
              <a:rPr lang="en-US" dirty="0">
                <a:solidFill>
                  <a:schemeClr val="bg1"/>
                </a:solidFill>
              </a:rPr>
              <a:t>for </a:t>
            </a:r>
            <a:r>
              <a:rPr lang="en-US" b="1" dirty="0">
                <a:solidFill>
                  <a:schemeClr val="bg1"/>
                </a:solidFill>
              </a:rPr>
              <a:t>closed</a:t>
            </a:r>
            <a:r>
              <a:rPr lang="en-US" dirty="0">
                <a:solidFill>
                  <a:schemeClr val="bg1"/>
                </a:solidFill>
              </a:rPr>
              <a:t> issues can be </a:t>
            </a:r>
            <a:r>
              <a:rPr lang="en-US" b="1" dirty="0">
                <a:solidFill>
                  <a:schemeClr val="bg1"/>
                </a:solidFill>
              </a:rPr>
              <a:t>verified</a:t>
            </a:r>
            <a:r>
              <a:rPr lang="en-US" dirty="0">
                <a:solidFill>
                  <a:schemeClr val="bg1"/>
                </a:solidFill>
              </a:rPr>
              <a:t> or </a:t>
            </a:r>
            <a:r>
              <a:rPr lang="en-US" b="1" dirty="0">
                <a:solidFill>
                  <a:schemeClr val="bg1"/>
                </a:solidFill>
              </a:rPr>
              <a:t>rejected</a:t>
            </a:r>
            <a:r>
              <a:rPr lang="en-US" dirty="0">
                <a:solidFill>
                  <a:schemeClr val="bg1"/>
                </a:solidFill>
              </a:rPr>
              <a:t>.</a:t>
            </a:r>
          </a:p>
          <a:p>
            <a:pPr lvl="0"/>
            <a:endParaRPr lang="en-US" dirty="0">
              <a:solidFill>
                <a:schemeClr val="bg1"/>
              </a:solidFill>
            </a:endParaRPr>
          </a:p>
          <a:p>
            <a:pPr lvl="0"/>
            <a:r>
              <a:rPr lang="en-US" dirty="0">
                <a:solidFill>
                  <a:schemeClr val="bg1"/>
                </a:solidFill>
              </a:rPr>
              <a:t>Issues can have </a:t>
            </a:r>
            <a:r>
              <a:rPr lang="en-US" b="1" dirty="0">
                <a:solidFill>
                  <a:schemeClr val="bg1"/>
                </a:solidFill>
              </a:rPr>
              <a:t>priority</a:t>
            </a:r>
            <a:r>
              <a:rPr lang="en-US" dirty="0">
                <a:solidFill>
                  <a:schemeClr val="bg1"/>
                </a:solidFill>
              </a:rPr>
              <a:t>.</a:t>
            </a:r>
          </a:p>
          <a:p>
            <a:pPr marL="171450" lvl="0" indent="-171450">
              <a:buFont typeface="Arial" panose="020B0604020202020204" pitchFamily="34" charset="0"/>
              <a:buChar char="•"/>
            </a:pPr>
            <a:r>
              <a:rPr lang="en-US" dirty="0">
                <a:solidFill>
                  <a:schemeClr val="bg1"/>
                </a:solidFill>
              </a:rPr>
              <a:t>This is the </a:t>
            </a:r>
            <a:r>
              <a:rPr lang="en-US" b="1" dirty="0">
                <a:solidFill>
                  <a:schemeClr val="bg1"/>
                </a:solidFill>
              </a:rPr>
              <a:t>importance </a:t>
            </a:r>
            <a:r>
              <a:rPr lang="en-US" dirty="0">
                <a:solidFill>
                  <a:schemeClr val="bg1"/>
                </a:solidFill>
              </a:rPr>
              <a:t>of the problem from the business perspective.</a:t>
            </a:r>
          </a:p>
          <a:p>
            <a:pPr marL="171450" lvl="0" indent="-171450">
              <a:buFont typeface="Arial" panose="020B0604020202020204" pitchFamily="34" charset="0"/>
              <a:buChar char="•"/>
            </a:pPr>
            <a:r>
              <a:rPr lang="en-US" dirty="0"/>
              <a:t>Priority can be </a:t>
            </a:r>
            <a:r>
              <a:rPr lang="en-US" b="1" dirty="0">
                <a:solidFill>
                  <a:schemeClr val="bg1"/>
                </a:solidFill>
              </a:rPr>
              <a:t>low</a:t>
            </a:r>
            <a:r>
              <a:rPr lang="en-US" dirty="0"/>
              <a:t>, </a:t>
            </a:r>
            <a:r>
              <a:rPr lang="en-US" b="1" dirty="0">
                <a:solidFill>
                  <a:schemeClr val="bg1"/>
                </a:solidFill>
              </a:rPr>
              <a:t>medium</a:t>
            </a:r>
            <a:r>
              <a:rPr lang="bg-BG" dirty="0"/>
              <a:t>,</a:t>
            </a:r>
            <a:r>
              <a:rPr lang="en-US" dirty="0"/>
              <a:t> </a:t>
            </a:r>
            <a:r>
              <a:rPr lang="en-US" b="1" dirty="0">
                <a:solidFill>
                  <a:schemeClr val="bg1"/>
                </a:solidFill>
              </a:rPr>
              <a:t>high</a:t>
            </a:r>
            <a:r>
              <a:rPr lang="en-US" b="0" dirty="0">
                <a:solidFill>
                  <a:schemeClr val="bg1"/>
                </a:solidFill>
              </a:rPr>
              <a:t> and </a:t>
            </a:r>
            <a:r>
              <a:rPr lang="en-US" b="1" dirty="0">
                <a:solidFill>
                  <a:schemeClr val="bg1"/>
                </a:solidFill>
              </a:rPr>
              <a:t>critical</a:t>
            </a:r>
            <a:r>
              <a:rPr lang="en-US" b="0" dirty="0">
                <a:solidFill>
                  <a:schemeClr val="bg1"/>
                </a:solidFill>
              </a:rPr>
              <a:t> (which is very high and urgent).</a:t>
            </a:r>
          </a:p>
          <a:p>
            <a:pPr marL="171450" lvl="0" indent="-171450">
              <a:buFont typeface="Arial" panose="020B0604020202020204" pitchFamily="34" charset="0"/>
              <a:buChar char="•"/>
            </a:pPr>
            <a:r>
              <a:rPr lang="en-US" b="0" dirty="0">
                <a:solidFill>
                  <a:schemeClr val="bg1"/>
                </a:solidFill>
              </a:rPr>
              <a:t>Some teams use different set of </a:t>
            </a:r>
            <a:r>
              <a:rPr lang="en-US" b="1" dirty="0">
                <a:solidFill>
                  <a:schemeClr val="bg1"/>
                </a:solidFill>
              </a:rPr>
              <a:t>priority identifiers</a:t>
            </a:r>
            <a:r>
              <a:rPr lang="en-US" b="0" dirty="0">
                <a:solidFill>
                  <a:schemeClr val="bg1"/>
                </a:solidFill>
              </a:rPr>
              <a:t>.</a:t>
            </a:r>
          </a:p>
          <a:p>
            <a:pPr marL="171450" lvl="0" indent="-171450">
              <a:buFont typeface="Arial" panose="020B0604020202020204" pitchFamily="34" charset="0"/>
              <a:buChar char="•"/>
            </a:pPr>
            <a:r>
              <a:rPr lang="en-US" b="0" dirty="0">
                <a:solidFill>
                  <a:schemeClr val="bg1"/>
                </a:solidFill>
              </a:rPr>
              <a:t>In some project teams differentiate between </a:t>
            </a:r>
            <a:r>
              <a:rPr lang="en-US" b="1" dirty="0">
                <a:solidFill>
                  <a:schemeClr val="bg1"/>
                </a:solidFill>
              </a:rPr>
              <a:t>priority </a:t>
            </a:r>
            <a:r>
              <a:rPr lang="en-US" b="0" dirty="0">
                <a:solidFill>
                  <a:schemeClr val="bg1"/>
                </a:solidFill>
              </a:rPr>
              <a:t>(how urgent is the problem) and </a:t>
            </a:r>
            <a:r>
              <a:rPr lang="en-US" b="1" dirty="0">
                <a:solidFill>
                  <a:schemeClr val="bg1"/>
                </a:solidFill>
              </a:rPr>
              <a:t>severity</a:t>
            </a:r>
            <a:r>
              <a:rPr lang="en-US" b="0" dirty="0">
                <a:solidFill>
                  <a:schemeClr val="bg1"/>
                </a:solidFill>
              </a:rPr>
              <a:t> (its impact on the system).</a:t>
            </a:r>
            <a:endParaRPr lang="en-US" b="1" dirty="0">
              <a:solidFill>
                <a:schemeClr val="bg1"/>
              </a:solidFill>
            </a:endParaRPr>
          </a:p>
          <a:p>
            <a:pPr lvl="0"/>
            <a:endParaRPr lang="en-US" dirty="0">
              <a:solidFill>
                <a:schemeClr val="bg1"/>
              </a:solidFill>
            </a:endParaRPr>
          </a:p>
          <a:p>
            <a:pPr lvl="0"/>
            <a:r>
              <a:rPr lang="en-US" dirty="0">
                <a:solidFill>
                  <a:schemeClr val="bg1"/>
                </a:solidFill>
              </a:rPr>
              <a:t>Issues can have one on several </a:t>
            </a:r>
            <a:r>
              <a:rPr lang="en-US" b="1" dirty="0">
                <a:solidFill>
                  <a:schemeClr val="bg1"/>
                </a:solidFill>
              </a:rPr>
              <a:t>assigned</a:t>
            </a:r>
            <a:r>
              <a:rPr lang="en-US" b="1" dirty="0"/>
              <a:t> team members</a:t>
            </a:r>
            <a:r>
              <a:rPr lang="en-US" dirty="0"/>
              <a:t>.</a:t>
            </a:r>
          </a:p>
          <a:p>
            <a:pPr marL="171450" lvl="0" indent="-171450">
              <a:buFont typeface="Arial" panose="020B0604020202020204" pitchFamily="34" charset="0"/>
              <a:buChar char="•"/>
            </a:pPr>
            <a:r>
              <a:rPr lang="en-US" dirty="0"/>
              <a:t>These are the team members, who are assigned to </a:t>
            </a:r>
            <a:r>
              <a:rPr lang="en-US" b="1" dirty="0"/>
              <a:t>address the problem</a:t>
            </a:r>
            <a:r>
              <a:rPr lang="en-US" dirty="0"/>
              <a:t>.</a:t>
            </a:r>
          </a:p>
          <a:p>
            <a:pPr marL="171450" lvl="0" indent="-171450">
              <a:buFont typeface="Arial" panose="020B0604020202020204" pitchFamily="34" charset="0"/>
              <a:buChar char="•"/>
            </a:pPr>
            <a:r>
              <a:rPr lang="en-US" dirty="0"/>
              <a:t>Usually, this is the developer, who works most closely with the feature, which has failed.</a:t>
            </a:r>
          </a:p>
          <a:p>
            <a:pPr lvl="0"/>
            <a:endParaRPr lang="en-US" dirty="0"/>
          </a:p>
          <a:p>
            <a:pPr lvl="0"/>
            <a:r>
              <a:rPr lang="en-US" b="1" dirty="0"/>
              <a:t>Discussion </a:t>
            </a:r>
            <a:r>
              <a:rPr lang="en-US" dirty="0"/>
              <a:t>and </a:t>
            </a:r>
            <a:r>
              <a:rPr lang="en-US" b="1" dirty="0">
                <a:solidFill>
                  <a:schemeClr val="bg1"/>
                </a:solidFill>
              </a:rPr>
              <a:t>comments </a:t>
            </a:r>
            <a:r>
              <a:rPr lang="en-US" dirty="0">
                <a:solidFill>
                  <a:schemeClr val="bg1"/>
                </a:solidFill>
              </a:rPr>
              <a:t>are used in every issue tracking system to clarify the issue description and efforts to resolve the issue.</a:t>
            </a:r>
          </a:p>
          <a:p>
            <a:pPr marL="171450" lvl="0" indent="-171450">
              <a:buFont typeface="Arial" panose="020B0604020202020204" pitchFamily="34" charset="0"/>
              <a:buChar char="•"/>
            </a:pPr>
            <a:r>
              <a:rPr lang="en-US" dirty="0">
                <a:solidFill>
                  <a:schemeClr val="bg1"/>
                </a:solidFill>
              </a:rPr>
              <a:t>Sometimes developers ask the issue author for </a:t>
            </a:r>
            <a:r>
              <a:rPr lang="en-US" b="1" dirty="0">
                <a:solidFill>
                  <a:schemeClr val="bg1"/>
                </a:solidFill>
              </a:rPr>
              <a:t>clarifications</a:t>
            </a:r>
            <a:r>
              <a:rPr lang="en-US" dirty="0">
                <a:solidFill>
                  <a:schemeClr val="bg1"/>
                </a:solidFill>
              </a:rPr>
              <a:t>, in order to understand better the problem and the expected behavior.</a:t>
            </a:r>
          </a:p>
          <a:p>
            <a:pPr marL="171450" lvl="0" indent="-171450">
              <a:buFont typeface="Arial" panose="020B0604020202020204" pitchFamily="34" charset="0"/>
              <a:buChar char="•"/>
            </a:pPr>
            <a:r>
              <a:rPr lang="en-US" dirty="0">
                <a:solidFill>
                  <a:schemeClr val="bg1"/>
                </a:solidFill>
              </a:rPr>
              <a:t>Sometimes issue authors </a:t>
            </a:r>
            <a:r>
              <a:rPr lang="en-US" b="1" dirty="0">
                <a:solidFill>
                  <a:schemeClr val="bg1"/>
                </a:solidFill>
              </a:rPr>
              <a:t>add comments to </a:t>
            </a:r>
            <a:r>
              <a:rPr lang="en-US" dirty="0">
                <a:solidFill>
                  <a:schemeClr val="bg1"/>
                </a:solidFill>
              </a:rPr>
              <a:t>help the assigned developers to understand the problem or to reproduce it.</a:t>
            </a:r>
          </a:p>
          <a:p>
            <a:pPr marL="171450" lvl="0" indent="-171450">
              <a:buFont typeface="Arial" panose="020B0604020202020204" pitchFamily="34" charset="0"/>
              <a:buChar char="•"/>
            </a:pPr>
            <a:r>
              <a:rPr lang="en-US" dirty="0">
                <a:solidFill>
                  <a:schemeClr val="bg1"/>
                </a:solidFill>
              </a:rPr>
              <a:t>Sometimes QA engineers add comments to help the developers</a:t>
            </a:r>
            <a:r>
              <a:rPr lang="bg-BG" dirty="0">
                <a:solidFill>
                  <a:schemeClr val="bg1"/>
                </a:solidFill>
              </a:rPr>
              <a:t> </a:t>
            </a:r>
            <a:r>
              <a:rPr lang="en-US" dirty="0">
                <a:solidFill>
                  <a:schemeClr val="bg1"/>
                </a:solidFill>
              </a:rPr>
              <a:t>to pay attention to something they did not notice.</a:t>
            </a:r>
          </a:p>
          <a:p>
            <a:pPr marL="0" lvl="0" indent="0">
              <a:buFont typeface="Arial" panose="020B0604020202020204" pitchFamily="34" charset="0"/>
              <a:buNone/>
            </a:pPr>
            <a:r>
              <a:rPr lang="en-US" dirty="0">
                <a:solidFill>
                  <a:schemeClr val="bg1"/>
                </a:solidFill>
              </a:rPr>
              <a:t>The </a:t>
            </a:r>
            <a:r>
              <a:rPr lang="en-US" b="1" dirty="0">
                <a:solidFill>
                  <a:schemeClr val="bg1"/>
                </a:solidFill>
              </a:rPr>
              <a:t>issue tracker</a:t>
            </a:r>
            <a:r>
              <a:rPr lang="en-US" dirty="0">
                <a:solidFill>
                  <a:schemeClr val="bg1"/>
                </a:solidFill>
              </a:rPr>
              <a:t> is like an internal </a:t>
            </a:r>
            <a:r>
              <a:rPr lang="en-US" b="1" dirty="0">
                <a:solidFill>
                  <a:schemeClr val="bg1"/>
                </a:solidFill>
              </a:rPr>
              <a:t>discussion forum</a:t>
            </a:r>
            <a:r>
              <a:rPr lang="en-US" b="0" dirty="0">
                <a:solidFill>
                  <a:schemeClr val="bg1"/>
                </a:solidFill>
              </a:rPr>
              <a:t> for the development team</a:t>
            </a:r>
            <a:r>
              <a:rPr lang="en-US" dirty="0">
                <a:solidFill>
                  <a:schemeClr val="bg1"/>
                </a:solidFill>
              </a:rPr>
              <a:t>,</a:t>
            </a:r>
          </a:p>
          <a:p>
            <a:pPr marL="171450" lvl="0" indent="-171450">
              <a:buFont typeface="Arial" panose="020B0604020202020204" pitchFamily="34" charset="0"/>
              <a:buChar char="•"/>
            </a:pPr>
            <a:r>
              <a:rPr lang="en-US" dirty="0">
                <a:solidFill>
                  <a:schemeClr val="bg1"/>
                </a:solidFill>
              </a:rPr>
              <a:t>where users share their problems and get help from the other users.</a:t>
            </a:r>
          </a:p>
          <a:p>
            <a:pPr marL="171450" lvl="0" indent="-171450">
              <a:buFont typeface="Arial" panose="020B0604020202020204" pitchFamily="34" charset="0"/>
              <a:buChar char="•"/>
            </a:pPr>
            <a:r>
              <a:rPr lang="en-US" dirty="0">
                <a:solidFill>
                  <a:schemeClr val="bg1"/>
                </a:solidFill>
              </a:rPr>
              <a:t>Public open-source projects have </a:t>
            </a:r>
            <a:r>
              <a:rPr lang="en-US" b="1" dirty="0">
                <a:solidFill>
                  <a:schemeClr val="bg1"/>
                </a:solidFill>
              </a:rPr>
              <a:t>public issue tracker</a:t>
            </a:r>
            <a:r>
              <a:rPr lang="en-US" dirty="0">
                <a:solidFill>
                  <a:schemeClr val="bg1"/>
                </a:solidFill>
              </a:rPr>
              <a:t>.</a:t>
            </a:r>
          </a:p>
          <a:p>
            <a:pPr marL="171450" lvl="0" indent="-171450">
              <a:buFont typeface="Arial" panose="020B0604020202020204" pitchFamily="34" charset="0"/>
              <a:buChar char="•"/>
            </a:pPr>
            <a:r>
              <a:rPr lang="en-US" b="1" dirty="0">
                <a:solidFill>
                  <a:schemeClr val="bg1"/>
                </a:solidFill>
              </a:rPr>
              <a:t>Private projects </a:t>
            </a:r>
            <a:r>
              <a:rPr lang="en-US" dirty="0">
                <a:solidFill>
                  <a:schemeClr val="bg1"/>
                </a:solidFill>
              </a:rPr>
              <a:t>have internal issue tracker, which is </a:t>
            </a:r>
            <a:r>
              <a:rPr lang="en-US" b="1" dirty="0">
                <a:solidFill>
                  <a:schemeClr val="bg1"/>
                </a:solidFill>
              </a:rPr>
              <a:t>not public</a:t>
            </a:r>
            <a:r>
              <a:rPr lang="en-US" dirty="0">
                <a:solidFill>
                  <a:schemeClr val="bg1"/>
                </a:solidFill>
              </a:rPr>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34773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look at a sample </a:t>
            </a:r>
            <a:r>
              <a:rPr lang="en-US" b="1" dirty="0"/>
              <a:t>issue tracker from the real world</a:t>
            </a:r>
            <a:r>
              <a:rPr lang="en-US" b="0" dirty="0"/>
              <a:t>.</a:t>
            </a:r>
            <a:endParaRPr lang="en-US" dirty="0"/>
          </a:p>
          <a:p>
            <a:pPr marL="171450" indent="-171450">
              <a:buFont typeface="Arial" panose="020B0604020202020204" pitchFamily="34" charset="0"/>
              <a:buChar char="•"/>
            </a:pPr>
            <a:r>
              <a:rPr lang="en-US" dirty="0"/>
              <a:t>The </a:t>
            </a:r>
            <a:r>
              <a:rPr lang="en-US" b="1" dirty="0"/>
              <a:t>first link</a:t>
            </a:r>
            <a:r>
              <a:rPr lang="en-US" dirty="0"/>
              <a:t> above opens </a:t>
            </a:r>
            <a:r>
              <a:rPr lang="en-US" b="1" dirty="0"/>
              <a:t>the public issue tracker of the "Bootstrap" project</a:t>
            </a:r>
            <a:r>
              <a:rPr lang="en-US" dirty="0"/>
              <a:t>,</a:t>
            </a:r>
          </a:p>
          <a:p>
            <a:pPr marL="628650" lvl="1" indent="-171450">
              <a:buFont typeface="Arial" panose="020B0604020202020204" pitchFamily="34" charset="0"/>
              <a:buChar char="•"/>
            </a:pPr>
            <a:r>
              <a:rPr lang="en-US" dirty="0"/>
              <a:t>which is a popular responsive design framework,</a:t>
            </a:r>
          </a:p>
          <a:p>
            <a:pPr marL="628650" lvl="1" indent="-171450">
              <a:buFont typeface="Arial" panose="020B0604020202020204" pitchFamily="34" charset="0"/>
              <a:buChar char="•"/>
            </a:pPr>
            <a:r>
              <a:rPr lang="en-US" dirty="0"/>
              <a:t>which simplifies styling Web sites with CSS.</a:t>
            </a:r>
          </a:p>
          <a:p>
            <a:pPr marL="171450" lvl="0" indent="-171450">
              <a:buFont typeface="Arial" panose="020B0604020202020204" pitchFamily="34" charset="0"/>
              <a:buChar char="•"/>
            </a:pPr>
            <a:r>
              <a:rPr lang="en-US" dirty="0"/>
              <a:t>Let's see </a:t>
            </a:r>
            <a:r>
              <a:rPr lang="en-US" b="1" dirty="0"/>
              <a:t>what's inside</a:t>
            </a:r>
            <a:r>
              <a:rPr lang="en-US" dirty="0"/>
              <a:t>.</a:t>
            </a:r>
          </a:p>
          <a:p>
            <a:pPr marL="171450" lvl="0" indent="-171450">
              <a:buFont typeface="Arial" panose="020B0604020202020204" pitchFamily="34" charset="0"/>
              <a:buChar char="•"/>
            </a:pPr>
            <a:r>
              <a:rPr lang="en-US" dirty="0"/>
              <a:t>We have a few hundreds of </a:t>
            </a:r>
            <a:r>
              <a:rPr lang="en-US" b="1" dirty="0"/>
              <a:t>open (waiting) issues</a:t>
            </a:r>
          </a:p>
          <a:p>
            <a:pPr marL="628650" lvl="1" indent="-171450">
              <a:buFont typeface="Arial" panose="020B0604020202020204" pitchFamily="34" charset="0"/>
              <a:buChar char="•"/>
            </a:pPr>
            <a:r>
              <a:rPr lang="en-US" dirty="0"/>
              <a:t>and a few thousands of </a:t>
            </a:r>
            <a:r>
              <a:rPr lang="en-US" b="1" dirty="0"/>
              <a:t>closed (completed) issues</a:t>
            </a:r>
            <a:r>
              <a:rPr lang="en-US" dirty="0"/>
              <a:t>.</a:t>
            </a:r>
          </a:p>
          <a:p>
            <a:pPr marL="171450" lvl="0" indent="-171450">
              <a:buFont typeface="Arial" panose="020B0604020202020204" pitchFamily="34" charset="0"/>
              <a:buChar char="•"/>
            </a:pPr>
            <a:r>
              <a:rPr lang="en-US" dirty="0"/>
              <a:t>In the GitHub issue tracker, issues have </a:t>
            </a:r>
            <a:r>
              <a:rPr lang="en-US" b="1" dirty="0"/>
              <a:t>title</a:t>
            </a:r>
            <a:r>
              <a:rPr lang="en-US" dirty="0"/>
              <a:t>, </a:t>
            </a:r>
            <a:r>
              <a:rPr lang="en-US" b="1" dirty="0"/>
              <a:t>description</a:t>
            </a:r>
            <a:r>
              <a:rPr lang="en-US" dirty="0"/>
              <a:t>, </a:t>
            </a:r>
            <a:r>
              <a:rPr lang="en-US" b="1" dirty="0"/>
              <a:t>labels</a:t>
            </a:r>
            <a:r>
              <a:rPr lang="en-US" dirty="0"/>
              <a:t> and </a:t>
            </a:r>
            <a:r>
              <a:rPr lang="en-US" b="1" dirty="0"/>
              <a:t>comments</a:t>
            </a:r>
            <a:r>
              <a:rPr lang="en-US" dirty="0"/>
              <a:t>.</a:t>
            </a:r>
          </a:p>
          <a:p>
            <a:pPr marL="628650" lvl="1" indent="-171450">
              <a:buFont typeface="Arial" panose="020B0604020202020204" pitchFamily="34" charset="0"/>
              <a:buChar char="•"/>
            </a:pPr>
            <a:r>
              <a:rPr lang="en-US" dirty="0"/>
              <a:t>Some issues can</a:t>
            </a:r>
            <a:r>
              <a:rPr lang="bg-BG" dirty="0"/>
              <a:t> </a:t>
            </a:r>
            <a:r>
              <a:rPr lang="en-US" dirty="0"/>
              <a:t>have also </a:t>
            </a:r>
            <a:r>
              <a:rPr lang="en-US" b="1" dirty="0"/>
              <a:t>assigned developer</a:t>
            </a:r>
            <a:r>
              <a:rPr lang="en-US" dirty="0"/>
              <a:t>, </a:t>
            </a:r>
            <a:r>
              <a:rPr lang="en-US" b="1" dirty="0"/>
              <a:t>attachments</a:t>
            </a:r>
            <a:r>
              <a:rPr lang="en-US" dirty="0"/>
              <a:t>, </a:t>
            </a:r>
            <a:r>
              <a:rPr lang="en-US" b="1" dirty="0"/>
              <a:t>project</a:t>
            </a:r>
            <a:r>
              <a:rPr lang="en-US" dirty="0"/>
              <a:t> and </a:t>
            </a:r>
            <a:r>
              <a:rPr lang="en-US" b="1" dirty="0"/>
              <a:t>milestone</a:t>
            </a:r>
            <a:r>
              <a:rPr lang="en-US" dirty="0"/>
              <a:t>.</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We click on the </a:t>
            </a:r>
            <a:r>
              <a:rPr lang="en-US" b="1" dirty="0"/>
              <a:t>second link</a:t>
            </a:r>
            <a:r>
              <a:rPr lang="en-US" dirty="0"/>
              <a:t>.</a:t>
            </a:r>
          </a:p>
          <a:p>
            <a:pPr marL="171450" lvl="0" indent="-171450">
              <a:buFont typeface="Arial" panose="020B0604020202020204" pitchFamily="34" charset="0"/>
              <a:buChar char="•"/>
            </a:pPr>
            <a:r>
              <a:rPr lang="en-US" dirty="0"/>
              <a:t>It holds an </a:t>
            </a:r>
            <a:r>
              <a:rPr lang="en-US" b="1" dirty="0"/>
              <a:t>open issue</a:t>
            </a:r>
            <a:r>
              <a:rPr lang="en-US" dirty="0"/>
              <a:t>.</a:t>
            </a:r>
          </a:p>
          <a:p>
            <a:pPr marL="171450" lvl="0" indent="-171450">
              <a:buFont typeface="Arial" panose="020B0604020202020204" pitchFamily="34" charset="0"/>
              <a:buChar char="•"/>
            </a:pPr>
            <a:r>
              <a:rPr lang="en-US" dirty="0"/>
              <a:t>Let's view what's inside it.</a:t>
            </a:r>
          </a:p>
          <a:p>
            <a:pPr marL="171450" lvl="0" indent="-171450">
              <a:buFont typeface="Arial" panose="020B0604020202020204" pitchFamily="34" charset="0"/>
              <a:buChar char="•"/>
            </a:pPr>
            <a:r>
              <a:rPr lang="en-US" dirty="0"/>
              <a:t>This is a </a:t>
            </a:r>
            <a:r>
              <a:rPr lang="en-US" b="1" dirty="0"/>
              <a:t>discussion </a:t>
            </a:r>
            <a:r>
              <a:rPr lang="en-US" dirty="0"/>
              <a:t>that begins with a </a:t>
            </a:r>
            <a:r>
              <a:rPr lang="en-US" b="1" dirty="0"/>
              <a:t>description</a:t>
            </a:r>
            <a:r>
              <a:rPr lang="en-US" dirty="0"/>
              <a:t> of the problem and then </a:t>
            </a:r>
            <a:r>
              <a:rPr lang="en-US" b="1" dirty="0"/>
              <a:t>comments</a:t>
            </a:r>
            <a:r>
              <a:rPr lang="en-US" dirty="0"/>
              <a:t> follow.</a:t>
            </a:r>
          </a:p>
          <a:p>
            <a:pPr marL="171450" lvl="0" indent="-171450">
              <a:buFont typeface="Arial" panose="020B0604020202020204" pitchFamily="34" charset="0"/>
              <a:buChar char="•"/>
            </a:pPr>
            <a:r>
              <a:rPr lang="en-US" dirty="0"/>
              <a:t>Developers discuss the problem and its specifics.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click on the </a:t>
            </a:r>
            <a:r>
              <a:rPr lang="en-US" b="1" dirty="0"/>
              <a:t>third link</a:t>
            </a:r>
            <a:r>
              <a:rPr lang="en-US" dirty="0"/>
              <a:t>.</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holds a closed</a:t>
            </a:r>
            <a:r>
              <a:rPr lang="en-US" b="1" dirty="0"/>
              <a:t> issue</a:t>
            </a:r>
            <a:r>
              <a:rPr lang="en-US" dirty="0"/>
              <a:t>.</a:t>
            </a:r>
          </a:p>
          <a:p>
            <a:pPr marL="171450" lvl="0" indent="-171450">
              <a:buFont typeface="Arial" panose="020B0604020202020204" pitchFamily="34" charset="0"/>
              <a:buChar char="•"/>
            </a:pPr>
            <a:r>
              <a:rPr lang="en-US" b="1" dirty="0"/>
              <a:t>Closed issues </a:t>
            </a:r>
            <a:r>
              <a:rPr lang="en-US" dirty="0"/>
              <a:t>are similar, but they are either </a:t>
            </a:r>
            <a:r>
              <a:rPr lang="en-US" b="1" i="1" dirty="0"/>
              <a:t>fixed</a:t>
            </a:r>
            <a:r>
              <a:rPr lang="en-US" dirty="0"/>
              <a:t> or </a:t>
            </a:r>
            <a:r>
              <a:rPr lang="en-US" b="1" dirty="0"/>
              <a:t>rejected</a:t>
            </a:r>
            <a:r>
              <a:rPr lang="en-US" dirty="0"/>
              <a:t> (</a:t>
            </a:r>
            <a:r>
              <a:rPr lang="en-US" b="1" i="1" dirty="0"/>
              <a:t>refused to be fixed </a:t>
            </a:r>
            <a:r>
              <a:rPr lang="en-US" i="1" dirty="0"/>
              <a:t>for some reason</a:t>
            </a:r>
            <a:r>
              <a:rPr lang="en-US" dirty="0"/>
              <a:t>).</a:t>
            </a:r>
          </a:p>
          <a:p>
            <a:pPr marL="171450" lvl="0" indent="-171450">
              <a:buFont typeface="Arial" panose="020B0604020202020204" pitchFamily="34" charset="0"/>
              <a:buChar char="•"/>
            </a:pPr>
            <a:r>
              <a:rPr lang="en-US" dirty="0"/>
              <a:t>This issue is </a:t>
            </a:r>
            <a:r>
              <a:rPr lang="en-US" b="1" dirty="0"/>
              <a:t>closed</a:t>
            </a:r>
            <a:r>
              <a:rPr lang="en-US" dirty="0"/>
              <a:t>: it is reported to be successfully </a:t>
            </a:r>
            <a:r>
              <a:rPr lang="en-US" b="1" dirty="0"/>
              <a:t>fixed</a:t>
            </a:r>
            <a:r>
              <a:rPr lang="en-US" dirty="0"/>
              <a:t>.</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15</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4254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sz="1200" dirty="0"/>
              <a:t>Let's now review the </a:t>
            </a:r>
            <a:r>
              <a:rPr lang="en-US" sz="1200" b="1" dirty="0"/>
              <a:t>typical flow for handling an issue</a:t>
            </a:r>
            <a:r>
              <a:rPr lang="en-US" sz="1200" b="0" dirty="0"/>
              <a:t>, used by most developers in GitHub</a:t>
            </a:r>
            <a:r>
              <a:rPr lang="bg-BG" sz="1200" b="0" dirty="0"/>
              <a:t>.</a:t>
            </a:r>
            <a:endParaRPr lang="en-US" sz="1200" b="0" dirty="0"/>
          </a:p>
          <a:p>
            <a:pPr marL="0" indent="0">
              <a:buFont typeface="+mj-lt"/>
              <a:buNone/>
            </a:pPr>
            <a:endParaRPr lang="en-US" dirty="0"/>
          </a:p>
          <a:p>
            <a:pPr marL="0" indent="0">
              <a:buFont typeface="Arial" panose="020B0604020202020204" pitchFamily="34" charset="0"/>
              <a:buNone/>
            </a:pPr>
            <a:r>
              <a:rPr lang="en-US" dirty="0"/>
              <a:t>An </a:t>
            </a:r>
            <a:r>
              <a:rPr lang="en-US" b="1" dirty="0">
                <a:solidFill>
                  <a:schemeClr val="bg1"/>
                </a:solidFill>
              </a:rPr>
              <a:t>issue </a:t>
            </a:r>
            <a:r>
              <a:rPr lang="en-US" dirty="0"/>
              <a:t>is logged by someone</a:t>
            </a:r>
            <a:r>
              <a:rPr lang="bg-BG" dirty="0"/>
              <a:t> </a:t>
            </a:r>
            <a:r>
              <a:rPr lang="en-US" dirty="0"/>
              <a:t>in the issue tracker.</a:t>
            </a:r>
          </a:p>
          <a:p>
            <a:pPr marL="171450" indent="-171450">
              <a:buFont typeface="Arial" panose="020B0604020202020204" pitchFamily="34" charset="0"/>
              <a:buChar char="•"/>
            </a:pPr>
            <a:r>
              <a:rPr lang="en-US" dirty="0"/>
              <a:t>The issue author could be a </a:t>
            </a:r>
            <a:r>
              <a:rPr lang="en-US" b="1" dirty="0"/>
              <a:t>QA engineer</a:t>
            </a:r>
            <a:r>
              <a:rPr lang="en-US" dirty="0"/>
              <a:t>, a </a:t>
            </a:r>
            <a:r>
              <a:rPr lang="en-US" b="1" dirty="0"/>
              <a:t>developer</a:t>
            </a:r>
          </a:p>
          <a:p>
            <a:pPr marL="171450" indent="-171450">
              <a:buFont typeface="Arial" panose="020B0604020202020204" pitchFamily="34" charset="0"/>
              <a:buChar char="•"/>
            </a:pPr>
            <a:r>
              <a:rPr lang="en-US" dirty="0"/>
              <a:t>or a </a:t>
            </a:r>
            <a:r>
              <a:rPr lang="en-US" b="1" dirty="0"/>
              <a:t>businessperson</a:t>
            </a:r>
            <a:r>
              <a:rPr lang="en-US" dirty="0"/>
              <a:t>, involved with the product development,</a:t>
            </a:r>
          </a:p>
          <a:p>
            <a:pPr marL="171450" indent="-171450">
              <a:buFont typeface="Arial" panose="020B0604020202020204" pitchFamily="34" charset="0"/>
              <a:buChar char="•"/>
            </a:pPr>
            <a:r>
              <a:rPr lang="en-US" dirty="0"/>
              <a:t>or an </a:t>
            </a:r>
            <a:r>
              <a:rPr lang="en-US" b="1" dirty="0"/>
              <a:t>end user</a:t>
            </a:r>
            <a:r>
              <a:rPr lang="en-US" dirty="0"/>
              <a:t>, who used the software.</a:t>
            </a:r>
          </a:p>
          <a:p>
            <a:pPr marL="0" indent="0">
              <a:buFont typeface="+mj-lt"/>
              <a:buNone/>
            </a:pPr>
            <a:endParaRPr lang="bg-BG" dirty="0"/>
          </a:p>
          <a:p>
            <a:pPr marL="0" indent="0">
              <a:buFont typeface="+mj-lt"/>
              <a:buNone/>
            </a:pPr>
            <a:r>
              <a:rPr lang="en-US" dirty="0"/>
              <a:t>At some time, a developer is </a:t>
            </a:r>
            <a:r>
              <a:rPr lang="en-US" b="1" dirty="0">
                <a:solidFill>
                  <a:schemeClr val="bg1"/>
                </a:solidFill>
              </a:rPr>
              <a:t>assigned </a:t>
            </a:r>
            <a:r>
              <a:rPr lang="en-US" dirty="0"/>
              <a:t>or</a:t>
            </a:r>
            <a:r>
              <a:rPr lang="en-US" b="1" dirty="0">
                <a:solidFill>
                  <a:schemeClr val="bg1"/>
                </a:solidFill>
              </a:rPr>
              <a:t> self-assigned </a:t>
            </a:r>
            <a:r>
              <a:rPr lang="en-US" dirty="0"/>
              <a:t>to fix the issue.</a:t>
            </a:r>
          </a:p>
          <a:p>
            <a:pPr marL="171450" indent="-171450">
              <a:buFont typeface="Arial" panose="020B0604020202020204" pitchFamily="34" charset="0"/>
              <a:buChar char="•"/>
            </a:pPr>
            <a:r>
              <a:rPr lang="en-US" b="1" dirty="0"/>
              <a:t>Taking an issue </a:t>
            </a:r>
            <a:r>
              <a:rPr lang="en-US" dirty="0"/>
              <a:t>and starting work on it is usually done according to the</a:t>
            </a:r>
          </a:p>
          <a:p>
            <a:pPr marL="171450" indent="-171450">
              <a:buFont typeface="Arial" panose="020B0604020202020204" pitchFamily="34" charset="0"/>
              <a:buChar char="•"/>
            </a:pPr>
            <a:r>
              <a:rPr lang="en-US" dirty="0"/>
              <a:t>current team priorities and often is coordinated with the management.</a:t>
            </a:r>
          </a:p>
          <a:p>
            <a:pPr marL="0" indent="0">
              <a:buFont typeface="+mj-lt"/>
              <a:buNone/>
            </a:pPr>
            <a:endParaRPr lang="en-US" dirty="0"/>
          </a:p>
          <a:p>
            <a:pPr marL="0" indent="0">
              <a:buFont typeface="Arial" panose="020B0604020202020204" pitchFamily="34" charset="0"/>
              <a:buNone/>
            </a:pPr>
            <a:r>
              <a:rPr lang="en-US" dirty="0"/>
              <a:t>At start, the developer creates a </a:t>
            </a:r>
            <a:r>
              <a:rPr lang="en-US" b="1" dirty="0">
                <a:solidFill>
                  <a:schemeClr val="bg1"/>
                </a:solidFill>
              </a:rPr>
              <a:t>new branch</a:t>
            </a:r>
            <a:r>
              <a:rPr lang="en-US" dirty="0"/>
              <a:t> in the development repository for the assigned issue.</a:t>
            </a:r>
          </a:p>
          <a:p>
            <a:pPr marL="171450" indent="-171450">
              <a:buFont typeface="Arial" panose="020B0604020202020204" pitchFamily="34" charset="0"/>
              <a:buChar char="•"/>
            </a:pPr>
            <a:r>
              <a:rPr lang="en-US" dirty="0"/>
              <a:t>The </a:t>
            </a:r>
            <a:r>
              <a:rPr lang="en-US" b="1" dirty="0"/>
              <a:t>work</a:t>
            </a:r>
            <a:r>
              <a:rPr lang="en-US" dirty="0"/>
              <a:t> on the fix can take several hours or several days</a:t>
            </a:r>
          </a:p>
          <a:p>
            <a:pPr marL="171450" indent="-171450">
              <a:buFont typeface="Arial" panose="020B0604020202020204" pitchFamily="34" charset="0"/>
              <a:buChar char="•"/>
            </a:pPr>
            <a:r>
              <a:rPr lang="en-US" dirty="0"/>
              <a:t>and the work in progress can be committed in the new </a:t>
            </a:r>
            <a:r>
              <a:rPr lang="en-US" b="1" dirty="0"/>
              <a:t>branch</a:t>
            </a:r>
            <a:r>
              <a:rPr lang="en-US" dirty="0"/>
              <a:t>.</a:t>
            </a:r>
          </a:p>
          <a:p>
            <a:pPr marL="0" indent="0">
              <a:buFont typeface="Arial" panose="020B0604020202020204" pitchFamily="34" charset="0"/>
              <a:buNone/>
            </a:pPr>
            <a:r>
              <a:rPr lang="en-US" dirty="0"/>
              <a:t>Working on a </a:t>
            </a:r>
            <a:r>
              <a:rPr lang="en-US" b="1" dirty="0"/>
              <a:t>separate branch</a:t>
            </a:r>
            <a:r>
              <a:rPr lang="en-US" dirty="0"/>
              <a:t> is a good practice,</a:t>
            </a:r>
          </a:p>
          <a:p>
            <a:pPr marL="171450" indent="-171450">
              <a:buFont typeface="Arial" panose="020B0604020202020204" pitchFamily="34" charset="0"/>
              <a:buChar char="•"/>
            </a:pPr>
            <a:r>
              <a:rPr lang="en-US" dirty="0"/>
              <a:t>because it </a:t>
            </a:r>
            <a:r>
              <a:rPr lang="en-US" b="1" dirty="0"/>
              <a:t>isolates the work on the current issue </a:t>
            </a:r>
            <a:r>
              <a:rPr lang="en-US" dirty="0"/>
              <a:t>from the concurrent changes by other developers.</a:t>
            </a:r>
          </a:p>
          <a:p>
            <a:pPr marL="171450" indent="-171450">
              <a:buFont typeface="Arial" panose="020B0604020202020204" pitchFamily="34" charset="0"/>
              <a:buChar char="•"/>
            </a:pPr>
            <a:r>
              <a:rPr lang="en-US" dirty="0"/>
              <a:t>It also isolate the other developers from dealing with the changes in the current branch.</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During his </a:t>
            </a:r>
            <a:r>
              <a:rPr lang="en-US" b="1" dirty="0"/>
              <a:t>work on the assigned issue</a:t>
            </a:r>
            <a:r>
              <a:rPr lang="en-US" dirty="0"/>
              <a:t>, the assigned developer makes </a:t>
            </a:r>
            <a:r>
              <a:rPr lang="en-US" b="1" dirty="0">
                <a:solidFill>
                  <a:schemeClr val="bg1"/>
                </a:solidFill>
              </a:rPr>
              <a:t>changes and fixes</a:t>
            </a:r>
            <a:r>
              <a:rPr lang="en-US" dirty="0"/>
              <a:t> in the working branch.</a:t>
            </a:r>
          </a:p>
          <a:p>
            <a:pPr marL="171450" indent="-171450">
              <a:buFont typeface="Arial" panose="020B0604020202020204" pitchFamily="34" charset="0"/>
              <a:buChar char="•"/>
            </a:pPr>
            <a:r>
              <a:rPr lang="en-US" dirty="0"/>
              <a:t>The developer </a:t>
            </a:r>
            <a:r>
              <a:rPr lang="en-US" b="1" dirty="0"/>
              <a:t>writes code</a:t>
            </a:r>
            <a:r>
              <a:rPr lang="en-US" dirty="0"/>
              <a:t>, </a:t>
            </a:r>
            <a:r>
              <a:rPr lang="en-US" b="1" dirty="0"/>
              <a:t>commits changes </a:t>
            </a:r>
            <a:r>
              <a:rPr lang="en-US" dirty="0"/>
              <a:t>and </a:t>
            </a:r>
            <a:r>
              <a:rPr lang="en-US" b="1" dirty="0"/>
              <a:t>pushes the changes </a:t>
            </a:r>
            <a:r>
              <a:rPr lang="en-US" dirty="0"/>
              <a:t>in the branch of the current issue.</a:t>
            </a:r>
          </a:p>
          <a:p>
            <a:pPr marL="171450" indent="-171450">
              <a:buFont typeface="Arial" panose="020B0604020202020204" pitchFamily="34" charset="0"/>
              <a:buChar char="•"/>
            </a:pPr>
            <a:r>
              <a:rPr lang="en-US" dirty="0"/>
              <a:t>This can take a few hours, days or even months.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When </a:t>
            </a:r>
            <a:r>
              <a:rPr lang="en-US" b="1" dirty="0"/>
              <a:t>ready with the fix</a:t>
            </a:r>
            <a:r>
              <a:rPr lang="en-US" dirty="0"/>
              <a:t>, the developer sends a </a:t>
            </a:r>
            <a:r>
              <a:rPr lang="en-US" b="1" dirty="0">
                <a:solidFill>
                  <a:schemeClr val="bg1"/>
                </a:solidFill>
              </a:rPr>
              <a:t>pull request</a:t>
            </a:r>
            <a:r>
              <a:rPr lang="en-US" b="0" dirty="0">
                <a:solidFill>
                  <a:schemeClr val="bg1"/>
                </a:solidFill>
              </a:rPr>
              <a:t>.</a:t>
            </a:r>
          </a:p>
          <a:p>
            <a:pPr marL="171450" indent="-171450">
              <a:buFont typeface="Arial" panose="020B0604020202020204" pitchFamily="34" charset="0"/>
              <a:buChar char="•"/>
            </a:pPr>
            <a:r>
              <a:rPr lang="en-US" b="0" dirty="0">
                <a:solidFill>
                  <a:schemeClr val="bg1"/>
                </a:solidFill>
              </a:rPr>
              <a:t>The developer first </a:t>
            </a:r>
            <a:r>
              <a:rPr lang="en-US" b="1" dirty="0">
                <a:solidFill>
                  <a:schemeClr val="bg1"/>
                </a:solidFill>
              </a:rPr>
              <a:t>fixes the problem</a:t>
            </a:r>
            <a:r>
              <a:rPr lang="en-US" b="0" dirty="0">
                <a:solidFill>
                  <a:schemeClr val="bg1"/>
                </a:solidFill>
              </a:rPr>
              <a:t>,</a:t>
            </a:r>
          </a:p>
          <a:p>
            <a:pPr marL="628650" lvl="1" indent="-171450">
              <a:buFont typeface="Arial" panose="020B0604020202020204" pitchFamily="34" charset="0"/>
              <a:buChar char="•"/>
            </a:pPr>
            <a:r>
              <a:rPr lang="en-US" b="0" dirty="0">
                <a:solidFill>
                  <a:schemeClr val="bg1"/>
                </a:solidFill>
              </a:rPr>
              <a:t>then </a:t>
            </a:r>
            <a:r>
              <a:rPr lang="en-US" b="1" dirty="0">
                <a:solidFill>
                  <a:schemeClr val="bg1"/>
                </a:solidFill>
              </a:rPr>
              <a:t>tests </a:t>
            </a:r>
            <a:r>
              <a:rPr lang="en-US" b="0" dirty="0">
                <a:solidFill>
                  <a:schemeClr val="bg1"/>
                </a:solidFill>
              </a:rPr>
              <a:t>locally on his computer the proposed changes</a:t>
            </a:r>
          </a:p>
          <a:p>
            <a:pPr marL="628650" lvl="1" indent="-171450">
              <a:buFont typeface="Arial" panose="020B0604020202020204" pitchFamily="34" charset="0"/>
              <a:buChar char="•"/>
            </a:pPr>
            <a:r>
              <a:rPr lang="en-US" b="0" dirty="0">
                <a:solidFill>
                  <a:schemeClr val="bg1"/>
                </a:solidFill>
              </a:rPr>
              <a:t>and </a:t>
            </a:r>
            <a:r>
              <a:rPr lang="en-US" b="1" dirty="0">
                <a:solidFill>
                  <a:schemeClr val="bg1"/>
                </a:solidFill>
              </a:rPr>
              <a:t>verifies</a:t>
            </a:r>
            <a:r>
              <a:rPr lang="en-US" b="0" dirty="0">
                <a:solidFill>
                  <a:schemeClr val="bg1"/>
                </a:solidFill>
              </a:rPr>
              <a:t> that the new code is working properly</a:t>
            </a:r>
          </a:p>
          <a:p>
            <a:pPr marL="628650" lvl="1" indent="-171450">
              <a:buFont typeface="Arial" panose="020B0604020202020204" pitchFamily="34" charset="0"/>
              <a:buChar char="•"/>
            </a:pPr>
            <a:r>
              <a:rPr lang="en-US" b="0" dirty="0">
                <a:solidFill>
                  <a:schemeClr val="bg1"/>
                </a:solidFill>
              </a:rPr>
              <a:t>and does not break the other features.</a:t>
            </a:r>
          </a:p>
          <a:p>
            <a:pPr marL="171450" indent="-171450">
              <a:buFont typeface="Arial" panose="020B0604020202020204" pitchFamily="34" charset="0"/>
              <a:buChar char="•"/>
            </a:pPr>
            <a:r>
              <a:rPr lang="en-US" b="0" dirty="0">
                <a:solidFill>
                  <a:schemeClr val="bg1"/>
                </a:solidFill>
              </a:rPr>
              <a:t>At this moment, </a:t>
            </a:r>
            <a:r>
              <a:rPr lang="en-US" b="1" dirty="0">
                <a:solidFill>
                  <a:schemeClr val="bg1"/>
                </a:solidFill>
              </a:rPr>
              <a:t>the fix is ready</a:t>
            </a:r>
            <a:r>
              <a:rPr lang="en-US" b="0" dirty="0">
                <a:solidFill>
                  <a:schemeClr val="bg1"/>
                </a:solidFill>
              </a:rPr>
              <a:t> for integration in the upstream branch.</a:t>
            </a:r>
          </a:p>
          <a:p>
            <a:pPr marL="171450" indent="-171450">
              <a:buFont typeface="Arial" panose="020B0604020202020204" pitchFamily="34" charset="0"/>
              <a:buChar char="•"/>
            </a:pPr>
            <a:r>
              <a:rPr lang="en-US" b="0" dirty="0">
                <a:solidFill>
                  <a:schemeClr val="bg1"/>
                </a:solidFill>
              </a:rPr>
              <a:t>Then, the developer sends a </a:t>
            </a:r>
            <a:r>
              <a:rPr lang="en-US" b="1" dirty="0">
                <a:solidFill>
                  <a:schemeClr val="bg1"/>
                </a:solidFill>
              </a:rPr>
              <a:t>pull request</a:t>
            </a:r>
            <a:r>
              <a:rPr lang="en-US" b="0" dirty="0">
                <a:solidFill>
                  <a:schemeClr val="bg1"/>
                </a:solidFill>
              </a:rPr>
              <a:t>.</a:t>
            </a:r>
          </a:p>
          <a:p>
            <a:pPr marL="628650" lvl="1" indent="-171450">
              <a:buFont typeface="Arial" panose="020B0604020202020204" pitchFamily="34" charset="0"/>
              <a:buChar char="•"/>
            </a:pPr>
            <a:r>
              <a:rPr lang="en-US" b="0" dirty="0">
                <a:solidFill>
                  <a:schemeClr val="bg1"/>
                </a:solidFill>
              </a:rPr>
              <a:t>This is a </a:t>
            </a:r>
            <a:r>
              <a:rPr lang="en-US" b="1" dirty="0">
                <a:solidFill>
                  <a:schemeClr val="bg1"/>
                </a:solidFill>
              </a:rPr>
              <a:t>request to merge and integrate the new code </a:t>
            </a:r>
            <a:r>
              <a:rPr lang="en-US" b="0" dirty="0">
                <a:solidFill>
                  <a:schemeClr val="bg1"/>
                </a:solidFill>
              </a:rPr>
              <a:t>into the upstream branch.</a:t>
            </a:r>
          </a:p>
          <a:p>
            <a:pPr marL="628650" lvl="1" indent="-171450">
              <a:buFont typeface="Arial" panose="020B0604020202020204" pitchFamily="34" charset="0"/>
              <a:buChar char="•"/>
            </a:pPr>
            <a:r>
              <a:rPr lang="en-US" b="0" dirty="0">
                <a:solidFill>
                  <a:schemeClr val="bg1"/>
                </a:solidFill>
              </a:rPr>
              <a:t>This </a:t>
            </a:r>
            <a:r>
              <a:rPr lang="en-US" b="1" dirty="0">
                <a:solidFill>
                  <a:schemeClr val="bg1"/>
                </a:solidFill>
              </a:rPr>
              <a:t>upstream branch </a:t>
            </a:r>
            <a:r>
              <a:rPr lang="en-US" b="0" dirty="0">
                <a:solidFill>
                  <a:schemeClr val="bg1"/>
                </a:solidFill>
              </a:rPr>
              <a:t>is in most cases the main product development line (the </a:t>
            </a:r>
            <a:r>
              <a:rPr lang="en-US" b="1" dirty="0">
                <a:solidFill>
                  <a:schemeClr val="bg1"/>
                </a:solidFill>
              </a:rPr>
              <a:t>master branch</a:t>
            </a:r>
            <a:r>
              <a:rPr lang="en-US" b="0" dirty="0">
                <a:solidFill>
                  <a:schemeClr val="bg1"/>
                </a:solidFill>
              </a:rPr>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Next, the pull request enters in the "</a:t>
            </a:r>
            <a:r>
              <a:rPr lang="en-US" b="1" dirty="0"/>
              <a:t>pull request queue</a:t>
            </a:r>
            <a:r>
              <a:rPr lang="en-US" dirty="0"/>
              <a:t>" for the project.</a:t>
            </a:r>
          </a:p>
          <a:p>
            <a:pPr marL="171450" indent="-171450">
              <a:buFont typeface="Arial" panose="020B0604020202020204" pitchFamily="34" charset="0"/>
              <a:buChar char="•"/>
            </a:pPr>
            <a:r>
              <a:rPr lang="en-US" dirty="0"/>
              <a:t>This is a queue of proposed changes that need </a:t>
            </a:r>
            <a:r>
              <a:rPr lang="en-US" b="1" dirty="0"/>
              <a:t>approval</a:t>
            </a:r>
            <a:r>
              <a:rPr lang="en-US" dirty="0"/>
              <a:t>.</a:t>
            </a:r>
          </a:p>
          <a:p>
            <a:pPr marL="180000" indent="-180000">
              <a:buFont typeface="Arial" panose="020B0604020202020204" pitchFamily="34" charset="0"/>
              <a:buChar char="•"/>
            </a:pPr>
            <a:r>
              <a:rPr lang="en-US" dirty="0"/>
              <a:t>Other developers </a:t>
            </a:r>
            <a:r>
              <a:rPr lang="en-US" b="1" dirty="0">
                <a:solidFill>
                  <a:schemeClr val="bg1"/>
                </a:solidFill>
              </a:rPr>
              <a:t>review</a:t>
            </a:r>
            <a:r>
              <a:rPr lang="en-US" dirty="0"/>
              <a:t>, </a:t>
            </a:r>
            <a:r>
              <a:rPr lang="en-US" b="1" dirty="0">
                <a:solidFill>
                  <a:schemeClr val="bg1"/>
                </a:solidFill>
              </a:rPr>
              <a:t>comment</a:t>
            </a:r>
            <a:r>
              <a:rPr lang="en-US" dirty="0"/>
              <a:t> and </a:t>
            </a:r>
            <a:r>
              <a:rPr lang="en-US" b="1" dirty="0">
                <a:solidFill>
                  <a:schemeClr val="bg1"/>
                </a:solidFill>
              </a:rPr>
              <a:t>approve </a:t>
            </a:r>
            <a:r>
              <a:rPr lang="en-US" b="0" dirty="0">
                <a:solidFill>
                  <a:schemeClr val="bg1"/>
                </a:solidFill>
              </a:rPr>
              <a:t>the new code.</a:t>
            </a:r>
          </a:p>
          <a:p>
            <a:pPr marL="180000" indent="-180000">
              <a:buFont typeface="Arial" panose="020B0604020202020204" pitchFamily="34" charset="0"/>
              <a:buChar char="•"/>
            </a:pPr>
            <a:r>
              <a:rPr lang="en-US" b="0" dirty="0">
                <a:solidFill>
                  <a:schemeClr val="bg1"/>
                </a:solidFill>
              </a:rPr>
              <a:t>They can either </a:t>
            </a:r>
            <a:r>
              <a:rPr lang="en-US" b="1" dirty="0">
                <a:solidFill>
                  <a:schemeClr val="bg1"/>
                </a:solidFill>
              </a:rPr>
              <a:t>approve</a:t>
            </a:r>
            <a:r>
              <a:rPr lang="en-US" b="0" dirty="0">
                <a:solidFill>
                  <a:schemeClr val="bg1"/>
                </a:solidFill>
              </a:rPr>
              <a:t> the changes or </a:t>
            </a:r>
            <a:r>
              <a:rPr lang="en-US" b="1" dirty="0">
                <a:solidFill>
                  <a:schemeClr val="bg1"/>
                </a:solidFill>
              </a:rPr>
              <a:t>reject</a:t>
            </a:r>
            <a:r>
              <a:rPr lang="en-US" b="0" dirty="0">
                <a:solidFill>
                  <a:schemeClr val="bg1"/>
                </a:solidFill>
              </a:rPr>
              <a:t> them or write a comment and </a:t>
            </a:r>
            <a:r>
              <a:rPr lang="en-US" b="1" dirty="0">
                <a:solidFill>
                  <a:schemeClr val="bg1"/>
                </a:solidFill>
              </a:rPr>
              <a:t>postpone</a:t>
            </a:r>
            <a:r>
              <a:rPr lang="en-US" b="0" dirty="0">
                <a:solidFill>
                  <a:schemeClr val="bg1"/>
                </a:solidFill>
              </a:rPr>
              <a:t> the approval.</a:t>
            </a:r>
          </a:p>
          <a:p>
            <a:pPr marL="180000" indent="-180000">
              <a:buFont typeface="Arial" panose="020B0604020202020204" pitchFamily="34" charset="0"/>
              <a:buChar char="•"/>
            </a:pPr>
            <a:r>
              <a:rPr lang="en-US" b="0" dirty="0">
                <a:solidFill>
                  <a:schemeClr val="bg1"/>
                </a:solidFill>
              </a:rPr>
              <a:t>Like the project issues, the project </a:t>
            </a:r>
            <a:r>
              <a:rPr lang="en-US" b="1" dirty="0">
                <a:solidFill>
                  <a:schemeClr val="bg1"/>
                </a:solidFill>
              </a:rPr>
              <a:t>pull requests </a:t>
            </a:r>
            <a:r>
              <a:rPr lang="en-US" b="0" dirty="0">
                <a:solidFill>
                  <a:schemeClr val="bg1"/>
                </a:solidFill>
              </a:rPr>
              <a:t>are subject of tracking, reviews and online discussions.</a:t>
            </a:r>
          </a:p>
          <a:p>
            <a:pPr marL="0" indent="0">
              <a:buFont typeface="Arial" panose="020B0604020202020204" pitchFamily="34" charset="0"/>
              <a:buNone/>
            </a:pPr>
            <a:endParaRPr lang="en-US" b="0" dirty="0">
              <a:solidFill>
                <a:schemeClr val="bg1"/>
              </a:solidFill>
            </a:endParaRPr>
          </a:p>
          <a:p>
            <a:pPr marL="0" indent="0">
              <a:buFont typeface="Arial" panose="020B0604020202020204" pitchFamily="34" charset="0"/>
              <a:buNone/>
            </a:pPr>
            <a:r>
              <a:rPr lang="en-US" b="0" dirty="0">
                <a:solidFill>
                  <a:schemeClr val="bg1"/>
                </a:solidFill>
              </a:rPr>
              <a:t>Finally, some team member </a:t>
            </a:r>
            <a:r>
              <a:rPr lang="en-US" b="1" dirty="0">
                <a:solidFill>
                  <a:schemeClr val="bg1"/>
                </a:solidFill>
              </a:rPr>
              <a:t>approves the pull request</a:t>
            </a:r>
            <a:r>
              <a:rPr lang="en-US" b="0" dirty="0">
                <a:solidFill>
                  <a:schemeClr val="bg1"/>
                </a:solidFill>
              </a:rPr>
              <a:t> and</a:t>
            </a:r>
          </a:p>
          <a:p>
            <a:pPr marL="180000" indent="-180000">
              <a:buFont typeface="Arial" panose="020B0604020202020204" pitchFamily="34" charset="0"/>
              <a:buChar char="•"/>
            </a:pPr>
            <a:r>
              <a:rPr lang="en-US" dirty="0"/>
              <a:t>the changes get </a:t>
            </a:r>
            <a:r>
              <a:rPr lang="en-US" b="1" dirty="0">
                <a:solidFill>
                  <a:schemeClr val="bg1"/>
                </a:solidFill>
              </a:rPr>
              <a:t>merged</a:t>
            </a:r>
            <a:r>
              <a:rPr lang="en-US" dirty="0"/>
              <a:t> into the upstream branch.</a:t>
            </a:r>
          </a:p>
          <a:p>
            <a:pPr marL="0" indent="0">
              <a:buFont typeface="Arial" panose="020B0604020202020204" pitchFamily="34" charset="0"/>
              <a:buNone/>
            </a:pPr>
            <a:r>
              <a:rPr lang="en-US" b="1" dirty="0"/>
              <a:t>Merging the changes </a:t>
            </a:r>
            <a:r>
              <a:rPr lang="en-US" dirty="0"/>
              <a:t>is the final step when the work on an issue is completed.</a:t>
            </a:r>
          </a:p>
          <a:p>
            <a:pPr marL="171450" indent="-171450">
              <a:buFont typeface="Arial" panose="020B0604020202020204" pitchFamily="34" charset="0"/>
              <a:buChar char="•"/>
            </a:pPr>
            <a:r>
              <a:rPr lang="en-US" b="1" dirty="0"/>
              <a:t>Merging </a:t>
            </a:r>
            <a:r>
              <a:rPr lang="en-US" dirty="0"/>
              <a:t>can be done by the developer who created the pull request or by some other developer.</a:t>
            </a:r>
          </a:p>
          <a:p>
            <a:pPr marL="171450" indent="-171450">
              <a:buFont typeface="Arial" panose="020B0604020202020204" pitchFamily="34" charset="0"/>
              <a:buChar char="•"/>
            </a:pPr>
            <a:r>
              <a:rPr lang="en-US" dirty="0"/>
              <a:t>Merging can be </a:t>
            </a:r>
            <a:r>
              <a:rPr lang="en-US" b="1" dirty="0"/>
              <a:t>conflict-free </a:t>
            </a:r>
            <a:r>
              <a:rPr lang="en-US" dirty="0"/>
              <a:t>or can require the </a:t>
            </a:r>
            <a:r>
              <a:rPr lang="en-US" b="1" dirty="0"/>
              <a:t>merge conflicts </a:t>
            </a:r>
            <a:r>
              <a:rPr lang="en-US" dirty="0"/>
              <a:t>to be first </a:t>
            </a:r>
            <a:r>
              <a:rPr lang="en-US" b="1" dirty="0"/>
              <a:t>resolved</a:t>
            </a:r>
            <a:r>
              <a:rPr lang="en-US" dirty="0"/>
              <a:t>.</a:t>
            </a:r>
          </a:p>
          <a:p>
            <a:pPr marL="0" indent="0">
              <a:buFont typeface="Arial" panose="020B0604020202020204" pitchFamily="34" charset="0"/>
              <a:buNone/>
            </a:pPr>
            <a:r>
              <a:rPr lang="en-US" dirty="0"/>
              <a:t>Looks complicated, but development teams from all over the world use the above described </a:t>
            </a:r>
            <a:r>
              <a:rPr lang="en-US" b="1" dirty="0"/>
              <a:t>development workflow</a:t>
            </a:r>
            <a:r>
              <a:rPr lang="en-US" dirty="0"/>
              <a:t>.</a:t>
            </a:r>
          </a:p>
          <a:p>
            <a:pPr marL="171450" indent="-171450">
              <a:buFont typeface="Arial" panose="020B0604020202020204" pitchFamily="34" charset="0"/>
              <a:buChar char="•"/>
            </a:pPr>
            <a:r>
              <a:rPr lang="en-US" dirty="0"/>
              <a:t>This is how modern software development works:</a:t>
            </a:r>
          </a:p>
          <a:p>
            <a:pPr marL="171450" indent="-171450">
              <a:buFont typeface="Arial" panose="020B0604020202020204" pitchFamily="34" charset="0"/>
              <a:buChar char="•"/>
            </a:pPr>
            <a:r>
              <a:rPr lang="en-US" dirty="0"/>
              <a:t>with </a:t>
            </a:r>
            <a:r>
              <a:rPr lang="en-US" b="1" dirty="0"/>
              <a:t>issues</a:t>
            </a:r>
            <a:r>
              <a:rPr lang="en-US" dirty="0"/>
              <a:t>, with separate </a:t>
            </a:r>
            <a:r>
              <a:rPr lang="en-US" b="1" dirty="0"/>
              <a:t>branches</a:t>
            </a:r>
            <a:r>
              <a:rPr lang="en-US" dirty="0"/>
              <a:t> for each issue and with </a:t>
            </a:r>
            <a:r>
              <a:rPr lang="en-US" b="1" dirty="0"/>
              <a:t>pull requests</a:t>
            </a:r>
            <a:r>
              <a:rPr lang="en-US" dirty="0"/>
              <a:t>.</a:t>
            </a:r>
          </a:p>
          <a:p>
            <a:pPr marL="0" indent="0">
              <a:buFont typeface="Arial" panose="020B0604020202020204" pitchFamily="34" charset="0"/>
              <a:buNone/>
            </a:pPr>
            <a:r>
              <a:rPr lang="en-US" dirty="0"/>
              <a:t>This is a proven </a:t>
            </a:r>
            <a:r>
              <a:rPr lang="en-US" b="1" dirty="0"/>
              <a:t>best practice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5856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This </a:t>
            </a:r>
            <a:r>
              <a:rPr lang="en-US" b="1" dirty="0"/>
              <a:t>real-world example </a:t>
            </a:r>
            <a:r>
              <a:rPr lang="en-US" dirty="0"/>
              <a:t>will demonstrate you what a "</a:t>
            </a:r>
            <a:r>
              <a:rPr lang="en-US" b="1" dirty="0"/>
              <a:t>pull request</a:t>
            </a:r>
            <a:r>
              <a:rPr lang="en-US" dirty="0"/>
              <a:t>" is and how it works.</a:t>
            </a:r>
          </a:p>
          <a:p>
            <a:pPr marL="171450" lvl="0" indent="-171450">
              <a:buFont typeface="Arial" panose="020B0604020202020204" pitchFamily="34" charset="0"/>
              <a:buChar char="•"/>
            </a:pPr>
            <a:r>
              <a:rPr lang="en-US" dirty="0"/>
              <a:t>We open the </a:t>
            </a:r>
            <a:r>
              <a:rPr lang="en-US" b="1" dirty="0"/>
              <a:t>above link</a:t>
            </a:r>
            <a:r>
              <a:rPr lang="en-US" dirty="0"/>
              <a:t>.</a:t>
            </a:r>
          </a:p>
          <a:p>
            <a:pPr marL="171450" lvl="0" indent="-171450">
              <a:buFont typeface="Arial" panose="020B0604020202020204" pitchFamily="34" charset="0"/>
              <a:buChar char="•"/>
            </a:pPr>
            <a:r>
              <a:rPr lang="en-US" dirty="0"/>
              <a:t>It is a </a:t>
            </a:r>
            <a:r>
              <a:rPr lang="en-US" b="1" dirty="0"/>
              <a:t>sample "pull request"</a:t>
            </a:r>
            <a:r>
              <a:rPr lang="en-US" dirty="0"/>
              <a:t> from the "Bootstrap" open-source project.</a:t>
            </a:r>
          </a:p>
          <a:p>
            <a:pPr marL="0" lvl="0" indent="0">
              <a:buFont typeface="Arial" panose="020B0604020202020204" pitchFamily="34" charset="0"/>
              <a:buNone/>
            </a:pPr>
            <a:r>
              <a:rPr lang="en-US" dirty="0"/>
              <a:t>As we can see, this pull request </a:t>
            </a:r>
            <a:r>
              <a:rPr lang="en-US" b="1" dirty="0"/>
              <a:t>fixes and closes certain issue </a:t>
            </a:r>
            <a:r>
              <a:rPr lang="en-US" dirty="0"/>
              <a:t>from the bug tracker.</a:t>
            </a:r>
          </a:p>
          <a:p>
            <a:pPr marL="171450" lvl="0" indent="-171450">
              <a:buFont typeface="Arial" panose="020B0604020202020204" pitchFamily="34" charset="0"/>
              <a:buChar char="•"/>
            </a:pPr>
            <a:r>
              <a:rPr lang="en-US" dirty="0"/>
              <a:t>The pull request has a </a:t>
            </a:r>
            <a:r>
              <a:rPr lang="en-US" b="1" dirty="0"/>
              <a:t>title </a:t>
            </a:r>
            <a:r>
              <a:rPr lang="en-US" dirty="0"/>
              <a:t>and </a:t>
            </a:r>
            <a:r>
              <a:rPr lang="en-US" b="1" dirty="0"/>
              <a:t>description</a:t>
            </a:r>
            <a:r>
              <a:rPr lang="en-US" dirty="0"/>
              <a:t>, just like project issues.</a:t>
            </a:r>
          </a:p>
          <a:p>
            <a:pPr marL="171450" lvl="0" indent="-171450">
              <a:buFont typeface="Arial" panose="020B0604020202020204" pitchFamily="34" charset="0"/>
              <a:buChar char="•"/>
            </a:pPr>
            <a:r>
              <a:rPr lang="en-US" dirty="0"/>
              <a:t>It holds a </a:t>
            </a:r>
            <a:r>
              <a:rPr lang="en-US" b="1" dirty="0"/>
              <a:t>discussion</a:t>
            </a:r>
            <a:r>
              <a:rPr lang="en-US" dirty="0"/>
              <a:t> and </a:t>
            </a:r>
            <a:r>
              <a:rPr lang="en-US" b="1" dirty="0"/>
              <a:t>approval </a:t>
            </a:r>
            <a:r>
              <a:rPr lang="en-US" dirty="0"/>
              <a:t>from two separate team members,</a:t>
            </a:r>
          </a:p>
          <a:p>
            <a:pPr marL="171450" lvl="0" indent="-171450">
              <a:buFont typeface="Arial" panose="020B0604020202020204" pitchFamily="34" charset="0"/>
              <a:buChar char="•"/>
            </a:pPr>
            <a:r>
              <a:rPr lang="en-US" dirty="0"/>
              <a:t>displayed in the </a:t>
            </a:r>
            <a:r>
              <a:rPr lang="en-US" b="1" dirty="0"/>
              <a:t>[Conversation] tab</a:t>
            </a:r>
            <a:r>
              <a:rPr lang="en-US" dirty="0"/>
              <a:t>.</a:t>
            </a:r>
          </a:p>
          <a:p>
            <a:pPr marL="0" lvl="0" indent="0">
              <a:buFont typeface="Arial" panose="020B0604020202020204" pitchFamily="34" charset="0"/>
              <a:buNone/>
            </a:pPr>
            <a:r>
              <a:rPr lang="en-US" dirty="0"/>
              <a:t>We can see the </a:t>
            </a:r>
            <a:r>
              <a:rPr lang="en-US" b="1" dirty="0"/>
              <a:t>commits</a:t>
            </a:r>
            <a:r>
              <a:rPr lang="en-US" dirty="0"/>
              <a:t>, which take part in this pull request.</a:t>
            </a:r>
          </a:p>
          <a:p>
            <a:pPr marL="171450" lvl="0" indent="-171450">
              <a:buFont typeface="Arial" panose="020B0604020202020204" pitchFamily="34" charset="0"/>
              <a:buChar char="•"/>
            </a:pPr>
            <a:r>
              <a:rPr lang="en-US" dirty="0"/>
              <a:t>in the </a:t>
            </a:r>
            <a:r>
              <a:rPr lang="en-US" b="1" dirty="0"/>
              <a:t>[Commits] tab</a:t>
            </a:r>
            <a:r>
              <a:rPr lang="en-US" dirty="0"/>
              <a:t>.</a:t>
            </a:r>
            <a:endParaRPr lang="bg-BG" dirty="0"/>
          </a:p>
          <a:p>
            <a:pPr marL="171450" lvl="0" indent="-171450">
              <a:buFont typeface="Arial" panose="020B0604020202020204" pitchFamily="34" charset="0"/>
              <a:buChar char="•"/>
            </a:pPr>
            <a:r>
              <a:rPr lang="en-US" dirty="0"/>
              <a:t>We have </a:t>
            </a:r>
            <a:r>
              <a:rPr lang="en-US" b="1" dirty="0"/>
              <a:t>two commits</a:t>
            </a:r>
            <a:r>
              <a:rPr lang="en-US" dirty="0"/>
              <a:t>: one from the author of the fix and one from another contributor.</a:t>
            </a:r>
          </a:p>
          <a:p>
            <a:pPr marL="0" lvl="0" indent="0">
              <a:buFont typeface="Arial" panose="020B0604020202020204" pitchFamily="34" charset="0"/>
              <a:buNone/>
            </a:pPr>
            <a:r>
              <a:rPr lang="en-US" dirty="0"/>
              <a:t>In the </a:t>
            </a:r>
            <a:r>
              <a:rPr lang="en-US" b="1" dirty="0"/>
              <a:t>[Checks] tab </a:t>
            </a:r>
            <a:r>
              <a:rPr lang="en-US" dirty="0"/>
              <a:t>we can see the </a:t>
            </a:r>
            <a:r>
              <a:rPr lang="en-US" b="1" dirty="0"/>
              <a:t>actions </a:t>
            </a:r>
            <a:r>
              <a:rPr lang="en-US" dirty="0"/>
              <a:t>from the </a:t>
            </a:r>
            <a:r>
              <a:rPr lang="en-US" b="1" dirty="0"/>
              <a:t>continuous integration</a:t>
            </a:r>
            <a:r>
              <a:rPr lang="en-US" dirty="0"/>
              <a:t> process,</a:t>
            </a:r>
          </a:p>
          <a:p>
            <a:pPr marL="171450" lvl="0" indent="-171450">
              <a:buFont typeface="Arial" panose="020B0604020202020204" pitchFamily="34" charset="0"/>
              <a:buChar char="•"/>
            </a:pPr>
            <a:r>
              <a:rPr lang="en-US" dirty="0"/>
              <a:t>which were executed automatically by GitHub during the merge of the pull request.</a:t>
            </a:r>
          </a:p>
          <a:p>
            <a:pPr marL="171450" lvl="0" indent="-171450">
              <a:buFont typeface="Arial" panose="020B0604020202020204" pitchFamily="34" charset="0"/>
              <a:buChar char="•"/>
            </a:pPr>
            <a:r>
              <a:rPr lang="en-US" dirty="0"/>
              <a:t>All these "checks" were </a:t>
            </a:r>
            <a:r>
              <a:rPr lang="en-US" b="1" dirty="0"/>
              <a:t>passed successfully</a:t>
            </a:r>
            <a:r>
              <a:rPr lang="en-US" dirty="0"/>
              <a:t>.</a:t>
            </a:r>
          </a:p>
          <a:p>
            <a:pPr marL="0" lvl="0" indent="0">
              <a:buFont typeface="Arial" panose="020B0604020202020204" pitchFamily="34" charset="0"/>
              <a:buNone/>
            </a:pPr>
            <a:r>
              <a:rPr lang="en-US" dirty="0"/>
              <a:t>In the last </a:t>
            </a:r>
            <a:r>
              <a:rPr lang="en-US" b="1" dirty="0"/>
              <a:t>tab [Files changes] </a:t>
            </a:r>
            <a:r>
              <a:rPr lang="en-US" dirty="0"/>
              <a:t>we can see the changes in the source code, caused by this pull request.</a:t>
            </a:r>
          </a:p>
          <a:p>
            <a:pPr marL="171450" lvl="0" indent="-171450">
              <a:buFont typeface="Arial" panose="020B0604020202020204" pitchFamily="34" charset="0"/>
              <a:buChar char="•"/>
            </a:pPr>
            <a:r>
              <a:rPr lang="en-US" dirty="0"/>
              <a:t>This is </a:t>
            </a:r>
            <a:r>
              <a:rPr lang="en-US" b="1" dirty="0"/>
              <a:t>the actual fix in the source code </a:t>
            </a:r>
            <a:r>
              <a:rPr lang="en-US" dirty="0"/>
              <a:t>for resolving the assigned issue.</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17</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741851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02" name="Shape 202"/>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i="0" u="none" strike="noStrike" cap="none" dirty="0">
                <a:solidFill>
                  <a:schemeClr val="dk1"/>
                </a:solidFill>
                <a:latin typeface="Calibri"/>
                <a:ea typeface="Calibri"/>
                <a:cs typeface="Calibri"/>
                <a:sym typeface="Calibri"/>
              </a:rPr>
              <a:t>Software testing </a:t>
            </a:r>
            <a:r>
              <a:rPr lang="en-US" sz="1600" b="0" i="0" u="none" strike="noStrike" cap="none" dirty="0">
                <a:solidFill>
                  <a:schemeClr val="dk1"/>
                </a:solidFill>
                <a:latin typeface="Calibri"/>
                <a:ea typeface="Calibri"/>
                <a:cs typeface="Calibri"/>
                <a:sym typeface="Calibri"/>
              </a:rPr>
              <a:t>is the QA main activity, that ensures the software quality.</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In this section, we shall discuss the </a:t>
            </a:r>
            <a:r>
              <a:rPr lang="en-US" sz="1600" b="1" i="0" u="none" strike="noStrike" cap="none" dirty="0">
                <a:solidFill>
                  <a:schemeClr val="dk1"/>
                </a:solidFill>
                <a:latin typeface="Calibri"/>
                <a:ea typeface="Calibri"/>
                <a:cs typeface="Calibri"/>
                <a:sym typeface="Calibri"/>
              </a:rPr>
              <a:t>test types</a:t>
            </a:r>
            <a:r>
              <a:rPr lang="en-US" sz="1600" b="0" i="0" u="none" strike="noStrike" cap="none" dirty="0">
                <a:solidFill>
                  <a:schemeClr val="dk1"/>
                </a:solidFill>
                <a:latin typeface="Calibri"/>
                <a:ea typeface="Calibri"/>
                <a:cs typeface="Calibri"/>
                <a:sym typeface="Calibri"/>
              </a:rPr>
              <a:t>, </a:t>
            </a:r>
            <a:r>
              <a:rPr lang="en-US" sz="1600" b="1" i="0" u="none" strike="noStrike" cap="none" dirty="0">
                <a:solidFill>
                  <a:schemeClr val="dk1"/>
                </a:solidFill>
                <a:latin typeface="Calibri"/>
                <a:ea typeface="Calibri"/>
                <a:cs typeface="Calibri"/>
                <a:sym typeface="Calibri"/>
              </a:rPr>
              <a:t>test levels</a:t>
            </a:r>
            <a:r>
              <a:rPr lang="en-US" sz="1600" b="0" i="0" u="none" strike="noStrike" cap="none" dirty="0">
                <a:solidFill>
                  <a:schemeClr val="dk1"/>
                </a:solidFill>
                <a:latin typeface="Calibri"/>
                <a:ea typeface="Calibri"/>
                <a:cs typeface="Calibri"/>
                <a:sym typeface="Calibri"/>
              </a:rPr>
              <a:t> and the </a:t>
            </a:r>
            <a:r>
              <a:rPr lang="en-US" sz="1600" b="1" i="0" u="none" strike="noStrike" cap="none" dirty="0">
                <a:solidFill>
                  <a:schemeClr val="dk1"/>
                </a:solidFill>
                <a:latin typeface="Calibri"/>
                <a:ea typeface="Calibri"/>
                <a:cs typeface="Calibri"/>
                <a:sym typeface="Calibri"/>
              </a:rPr>
              <a:t>testing process</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explain the different </a:t>
            </a:r>
            <a:r>
              <a:rPr lang="en-US" sz="1600" b="1" i="0" u="none" strike="noStrike" cap="none" dirty="0">
                <a:solidFill>
                  <a:schemeClr val="dk1"/>
                </a:solidFill>
                <a:latin typeface="Calibri"/>
                <a:ea typeface="Calibri"/>
                <a:cs typeface="Calibri"/>
                <a:sym typeface="Calibri"/>
              </a:rPr>
              <a:t>types of tests</a:t>
            </a:r>
            <a:r>
              <a:rPr lang="en-US" sz="1600" b="0" i="0" u="none" strike="noStrike" cap="none" dirty="0">
                <a:solidFill>
                  <a:schemeClr val="dk1"/>
                </a:solidFill>
                <a:latin typeface="Calibri"/>
                <a:ea typeface="Calibri"/>
                <a:cs typeface="Calibri"/>
                <a:sym typeface="Calibri"/>
              </a:rPr>
              <a:t>, involved in software testing,</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such as </a:t>
            </a:r>
            <a:r>
              <a:rPr lang="en-US" sz="1600" b="1" i="0" u="none" strike="noStrike" cap="none" dirty="0">
                <a:solidFill>
                  <a:schemeClr val="dk1"/>
                </a:solidFill>
                <a:latin typeface="Calibri"/>
                <a:ea typeface="Calibri"/>
                <a:cs typeface="Calibri"/>
                <a:sym typeface="Calibri"/>
              </a:rPr>
              <a:t>functional</a:t>
            </a:r>
            <a:r>
              <a:rPr lang="en-US" sz="1600" b="0" i="0" u="none" strike="noStrike" cap="none" dirty="0">
                <a:solidFill>
                  <a:schemeClr val="dk1"/>
                </a:solidFill>
                <a:latin typeface="Calibri"/>
                <a:ea typeface="Calibri"/>
                <a:cs typeface="Calibri"/>
                <a:sym typeface="Calibri"/>
              </a:rPr>
              <a:t> and </a:t>
            </a:r>
            <a:r>
              <a:rPr lang="en-US" sz="1600" b="1" i="0" u="none" strike="noStrike" cap="none" dirty="0">
                <a:solidFill>
                  <a:schemeClr val="dk1"/>
                </a:solidFill>
                <a:latin typeface="Calibri"/>
                <a:ea typeface="Calibri"/>
                <a:cs typeface="Calibri"/>
                <a:sym typeface="Calibri"/>
              </a:rPr>
              <a:t>non-functional</a:t>
            </a:r>
            <a:r>
              <a:rPr lang="en-US" sz="1600" b="0" i="0" u="none" strike="noStrike" cap="none" dirty="0">
                <a:solidFill>
                  <a:schemeClr val="dk1"/>
                </a:solidFill>
                <a:latin typeface="Calibri"/>
                <a:ea typeface="Calibri"/>
                <a:cs typeface="Calibri"/>
                <a:sym typeface="Calibri"/>
              </a:rPr>
              <a:t> testing,</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black-box</a:t>
            </a:r>
            <a:r>
              <a:rPr lang="en-US" sz="1600" b="0" i="0" u="none" strike="noStrike" cap="none" dirty="0">
                <a:solidFill>
                  <a:schemeClr val="dk1"/>
                </a:solidFill>
                <a:latin typeface="Calibri"/>
                <a:ea typeface="Calibri"/>
                <a:cs typeface="Calibri"/>
                <a:sym typeface="Calibri"/>
              </a:rPr>
              <a:t> and </a:t>
            </a:r>
            <a:r>
              <a:rPr lang="en-US" sz="1600" b="1" i="0" u="none" strike="noStrike" cap="none" dirty="0">
                <a:solidFill>
                  <a:schemeClr val="dk1"/>
                </a:solidFill>
                <a:latin typeface="Calibri"/>
                <a:ea typeface="Calibri"/>
                <a:cs typeface="Calibri"/>
                <a:sym typeface="Calibri"/>
              </a:rPr>
              <a:t>white-box</a:t>
            </a:r>
            <a:r>
              <a:rPr lang="en-US" sz="1600" b="0" i="0" u="none" strike="noStrike" cap="none" dirty="0">
                <a:solidFill>
                  <a:schemeClr val="dk1"/>
                </a:solidFill>
                <a:latin typeface="Calibri"/>
                <a:ea typeface="Calibri"/>
                <a:cs typeface="Calibri"/>
                <a:sym typeface="Calibri"/>
              </a:rPr>
              <a:t> testing,</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manual</a:t>
            </a:r>
            <a:r>
              <a:rPr lang="en-US" sz="1600" b="0" i="0" u="none" strike="noStrike" cap="none" dirty="0">
                <a:solidFill>
                  <a:schemeClr val="dk1"/>
                </a:solidFill>
                <a:latin typeface="Calibri"/>
                <a:ea typeface="Calibri"/>
                <a:cs typeface="Calibri"/>
                <a:sym typeface="Calibri"/>
              </a:rPr>
              <a:t> and </a:t>
            </a:r>
            <a:r>
              <a:rPr lang="en-US" sz="1600" b="1" i="0" u="none" strike="noStrike" cap="none" dirty="0">
                <a:solidFill>
                  <a:schemeClr val="dk1"/>
                </a:solidFill>
                <a:latin typeface="Calibri"/>
                <a:ea typeface="Calibri"/>
                <a:cs typeface="Calibri"/>
                <a:sym typeface="Calibri"/>
              </a:rPr>
              <a:t>automated</a:t>
            </a:r>
            <a:r>
              <a:rPr lang="en-US" sz="1600" b="0" i="0" u="none" strike="noStrike" cap="none" dirty="0">
                <a:solidFill>
                  <a:schemeClr val="dk1"/>
                </a:solidFill>
                <a:latin typeface="Calibri"/>
                <a:ea typeface="Calibri"/>
                <a:cs typeface="Calibri"/>
                <a:sym typeface="Calibri"/>
              </a:rPr>
              <a:t> testing.</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explain the concept of different </a:t>
            </a:r>
            <a:r>
              <a:rPr lang="en-US" sz="1600" b="1" i="0" u="none" strike="noStrike" cap="none" dirty="0">
                <a:solidFill>
                  <a:schemeClr val="dk1"/>
                </a:solidFill>
                <a:latin typeface="Calibri"/>
                <a:ea typeface="Calibri"/>
                <a:cs typeface="Calibri"/>
                <a:sym typeface="Calibri"/>
              </a:rPr>
              <a:t>test levels</a:t>
            </a:r>
            <a:r>
              <a:rPr lang="en-US" sz="1600" b="0" i="0" u="none" strike="noStrike" cap="none" dirty="0">
                <a:solidFill>
                  <a:schemeClr val="dk1"/>
                </a:solidFill>
                <a:latin typeface="Calibri"/>
                <a:ea typeface="Calibri"/>
                <a:cs typeface="Calibri"/>
                <a:sym typeface="Calibri"/>
              </a:rPr>
              <a:t>, which include</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unit testing</a:t>
            </a:r>
            <a:r>
              <a:rPr lang="en-US" sz="1600" b="0" i="0" u="none" strike="noStrike" cap="none" dirty="0">
                <a:solidFill>
                  <a:schemeClr val="dk1"/>
                </a:solidFill>
                <a:latin typeface="Calibri"/>
                <a:ea typeface="Calibri"/>
                <a:cs typeface="Calibri"/>
                <a:sym typeface="Calibri"/>
              </a:rPr>
              <a:t>, </a:t>
            </a:r>
            <a:r>
              <a:rPr lang="en-US" sz="1600" b="1" i="0" u="none" strike="noStrike" cap="none" dirty="0">
                <a:solidFill>
                  <a:schemeClr val="dk1"/>
                </a:solidFill>
                <a:latin typeface="Calibri"/>
                <a:ea typeface="Calibri"/>
                <a:cs typeface="Calibri"/>
                <a:sym typeface="Calibri"/>
              </a:rPr>
              <a:t>integration testing </a:t>
            </a:r>
            <a:r>
              <a:rPr lang="en-US" sz="1600" b="0" i="0" u="none" strike="noStrike" cap="none" dirty="0">
                <a:solidFill>
                  <a:schemeClr val="dk1"/>
                </a:solidFill>
                <a:latin typeface="Calibri"/>
                <a:ea typeface="Calibri"/>
                <a:cs typeface="Calibri"/>
                <a:sym typeface="Calibri"/>
              </a:rPr>
              <a:t>and </a:t>
            </a:r>
            <a:r>
              <a:rPr lang="en-US" sz="1600" b="1" i="0" u="none" strike="noStrike" cap="none" dirty="0">
                <a:solidFill>
                  <a:schemeClr val="dk1"/>
                </a:solidFill>
                <a:latin typeface="Calibri"/>
                <a:ea typeface="Calibri"/>
                <a:cs typeface="Calibri"/>
                <a:sym typeface="Calibri"/>
              </a:rPr>
              <a:t>system testing</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discuss the software </a:t>
            </a:r>
            <a:r>
              <a:rPr lang="en-US" sz="1600" b="1" i="0" u="none" strike="noStrike" cap="none" dirty="0">
                <a:solidFill>
                  <a:schemeClr val="dk1"/>
                </a:solidFill>
                <a:latin typeface="Calibri"/>
                <a:ea typeface="Calibri"/>
                <a:cs typeface="Calibri"/>
                <a:sym typeface="Calibri"/>
              </a:rPr>
              <a:t>testing process</a:t>
            </a:r>
            <a:r>
              <a:rPr lang="en-US" sz="1600" b="0" i="0" u="none" strike="noStrike" cap="none" dirty="0">
                <a:solidFill>
                  <a:schemeClr val="dk1"/>
                </a:solidFill>
                <a:latin typeface="Calibri"/>
                <a:ea typeface="Calibri"/>
                <a:cs typeface="Calibri"/>
                <a:sym typeface="Calibri"/>
              </a:rPr>
              <a:t>, which involves several steps such as:</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test planning</a:t>
            </a:r>
            <a:r>
              <a:rPr lang="en-US" sz="1600" b="0" i="0" u="none" strike="noStrike" cap="none" dirty="0">
                <a:solidFill>
                  <a:schemeClr val="dk1"/>
                </a:solidFill>
                <a:latin typeface="Calibri"/>
                <a:ea typeface="Calibri"/>
                <a:cs typeface="Calibri"/>
                <a:sym typeface="Calibri"/>
              </a:rPr>
              <a:t>,</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test development</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and </a:t>
            </a:r>
            <a:r>
              <a:rPr lang="en-US" sz="1600" b="1" i="0" u="none" strike="noStrike" cap="none" dirty="0">
                <a:solidFill>
                  <a:schemeClr val="dk1"/>
                </a:solidFill>
                <a:latin typeface="Calibri"/>
                <a:ea typeface="Calibri"/>
                <a:cs typeface="Calibri"/>
                <a:sym typeface="Calibri"/>
              </a:rPr>
              <a:t>test execution</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also explain what is a </a:t>
            </a:r>
            <a:r>
              <a:rPr lang="en-US" sz="1600" b="1" i="0" u="none" strike="noStrike" cap="none" dirty="0">
                <a:solidFill>
                  <a:schemeClr val="dk1"/>
                </a:solidFill>
                <a:latin typeface="Calibri"/>
                <a:ea typeface="Calibri"/>
                <a:cs typeface="Calibri"/>
                <a:sym typeface="Calibri"/>
              </a:rPr>
              <a:t>test scenario</a:t>
            </a:r>
            <a:r>
              <a:rPr lang="en-US" sz="1600" b="0" i="0" u="none" strike="noStrike" cap="none" dirty="0">
                <a:solidFill>
                  <a:schemeClr val="dk1"/>
                </a:solidFill>
                <a:latin typeface="Calibri"/>
                <a:ea typeface="Calibri"/>
                <a:cs typeface="Calibri"/>
                <a:sym typeface="Calibri"/>
              </a:rPr>
              <a:t> and how it is covered by several </a:t>
            </a:r>
            <a:r>
              <a:rPr lang="en-US" sz="1600" b="1" i="0" u="none" strike="noStrike" cap="none" dirty="0">
                <a:solidFill>
                  <a:schemeClr val="dk1"/>
                </a:solidFill>
                <a:latin typeface="Calibri"/>
                <a:ea typeface="Calibri"/>
                <a:cs typeface="Calibri"/>
                <a:sym typeface="Calibri"/>
              </a:rPr>
              <a:t>test cases</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Font typeface="Arial" panose="020B0604020202020204" pitchFamily="34" charset="0"/>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Font typeface="Arial" panose="020B0604020202020204" pitchFamily="34" charset="0"/>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Font typeface="Arial" panose="020B0604020202020204" pitchFamily="34" charset="0"/>
              <a:buNone/>
            </a:pPr>
            <a:endParaRPr sz="1600" b="0" i="0" u="none" strike="noStrike" cap="none" dirty="0">
              <a:solidFill>
                <a:schemeClr val="dk1"/>
              </a:solidFill>
              <a:latin typeface="Calibri"/>
              <a:ea typeface="Calibri"/>
              <a:cs typeface="Calibri"/>
              <a:sym typeface="Calibri"/>
            </a:endParaRPr>
          </a:p>
        </p:txBody>
      </p:sp>
      <p:sp>
        <p:nvSpPr>
          <p:cNvPr id="204" name="Shape 204"/>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18</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42259F46-C447-40E1-A6E3-EADB728CE7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51786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Software testing</a:t>
            </a:r>
            <a:r>
              <a:rPr lang="en-US" dirty="0"/>
              <a:t> checks whether software </a:t>
            </a:r>
            <a:r>
              <a:rPr lang="en-US" b="1" dirty="0">
                <a:solidFill>
                  <a:schemeClr val="bg1"/>
                </a:solidFill>
              </a:rPr>
              <a:t>conforms to the requirements</a:t>
            </a:r>
            <a:r>
              <a:rPr lang="bg-BG" dirty="0">
                <a:solidFill>
                  <a:schemeClr val="bg1"/>
                </a:solidFill>
              </a:rPr>
              <a:t>.</a:t>
            </a:r>
            <a:endParaRPr lang="en-US" dirty="0">
              <a:solidFill>
                <a:schemeClr val="bg1"/>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This means to check whether </a:t>
            </a:r>
            <a:r>
              <a:rPr lang="en-US" b="1" dirty="0">
                <a:solidFill>
                  <a:schemeClr val="bg1"/>
                </a:solidFill>
              </a:rPr>
              <a:t>the software does what it should really do</a:t>
            </a:r>
            <a:r>
              <a:rPr lang="en-US"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and if it does it </a:t>
            </a:r>
            <a:r>
              <a:rPr lang="en-US" b="1" dirty="0">
                <a:solidFill>
                  <a:schemeClr val="bg1"/>
                </a:solidFill>
              </a:rPr>
              <a:t>correctly</a:t>
            </a:r>
            <a:r>
              <a:rPr lang="en-US" dirty="0">
                <a:solidFill>
                  <a:schemeClr val="bg1"/>
                </a:solidFill>
              </a:rPr>
              <a:t>, without side effects, without bugs, hangs or crashes,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whether its behavior is </a:t>
            </a:r>
            <a:r>
              <a:rPr lang="en-US" b="1" dirty="0">
                <a:solidFill>
                  <a:schemeClr val="bg1"/>
                </a:solidFill>
              </a:rPr>
              <a:t>stable</a:t>
            </a:r>
            <a:r>
              <a:rPr lang="en-US"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whether the </a:t>
            </a:r>
            <a:r>
              <a:rPr lang="en-US" b="1" dirty="0">
                <a:solidFill>
                  <a:schemeClr val="bg1"/>
                </a:solidFill>
              </a:rPr>
              <a:t>performance </a:t>
            </a:r>
            <a:r>
              <a:rPr lang="en-US" dirty="0">
                <a:solidFill>
                  <a:schemeClr val="bg1"/>
                </a:solidFill>
              </a:rPr>
              <a:t>is good,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whether the </a:t>
            </a:r>
            <a:r>
              <a:rPr lang="en-US" b="1" dirty="0">
                <a:solidFill>
                  <a:schemeClr val="bg1"/>
                </a:solidFill>
              </a:rPr>
              <a:t>user interface</a:t>
            </a:r>
            <a:r>
              <a:rPr lang="en-US" dirty="0">
                <a:solidFill>
                  <a:schemeClr val="bg1"/>
                </a:solidFill>
              </a:rPr>
              <a:t> and </a:t>
            </a:r>
            <a:r>
              <a:rPr lang="en-US" b="1" dirty="0">
                <a:solidFill>
                  <a:schemeClr val="bg1"/>
                </a:solidFill>
              </a:rPr>
              <a:t>usability </a:t>
            </a:r>
            <a:r>
              <a:rPr lang="en-US" dirty="0">
                <a:solidFill>
                  <a:schemeClr val="bg1"/>
                </a:solidFill>
              </a:rPr>
              <a:t>are good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and many other quality aspects.</a:t>
            </a:r>
            <a:endParaRPr lang="bg-BG"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Software testing</a:t>
            </a:r>
            <a:r>
              <a:rPr lang="en-US" b="1" dirty="0"/>
              <a:t> </a:t>
            </a:r>
            <a:r>
              <a:rPr lang="en-US" dirty="0"/>
              <a:t>is a tool to </a:t>
            </a:r>
            <a:r>
              <a:rPr lang="en-US" b="1" dirty="0">
                <a:solidFill>
                  <a:schemeClr val="bg1"/>
                </a:solidFill>
              </a:rPr>
              <a:t>reduce the defect rates</a:t>
            </a:r>
            <a:r>
              <a:rPr lang="en-US"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Testing aims to </a:t>
            </a:r>
            <a:r>
              <a:rPr lang="en-US" b="1" dirty="0">
                <a:solidFill>
                  <a:schemeClr val="bg1"/>
                </a:solidFill>
              </a:rPr>
              <a:t>find the defects </a:t>
            </a:r>
            <a:r>
              <a:rPr lang="en-US" dirty="0">
                <a:solidFill>
                  <a:schemeClr val="bg1"/>
                </a:solidFill>
              </a:rPr>
              <a:t>and </a:t>
            </a:r>
            <a:r>
              <a:rPr lang="en-US" b="1" dirty="0">
                <a:solidFill>
                  <a:schemeClr val="bg1"/>
                </a:solidFill>
              </a:rPr>
              <a:t>report </a:t>
            </a:r>
            <a:r>
              <a:rPr lang="en-US" dirty="0">
                <a:solidFill>
                  <a:schemeClr val="bg1"/>
                </a:solidFill>
              </a:rPr>
              <a:t>them for fixing.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When the software is </a:t>
            </a:r>
            <a:r>
              <a:rPr lang="en-US" b="1" dirty="0">
                <a:solidFill>
                  <a:schemeClr val="bg1"/>
                </a:solidFill>
              </a:rPr>
              <a:t>well tested</a:t>
            </a:r>
            <a:r>
              <a:rPr lang="en-US" dirty="0">
                <a:solidFill>
                  <a:schemeClr val="bg1"/>
                </a:solidFill>
              </a:rPr>
              <a:t>, the chance for undiscovered defects is low.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the software is </a:t>
            </a:r>
            <a:r>
              <a:rPr lang="en-US" b="1" dirty="0"/>
              <a:t>not tested </a:t>
            </a:r>
            <a:r>
              <a:rPr lang="en-US" dirty="0"/>
              <a:t>at all, or is not well tested,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there is a high chance for </a:t>
            </a:r>
            <a:r>
              <a:rPr lang="en-US" b="1" dirty="0"/>
              <a:t>defects to appear </a:t>
            </a:r>
            <a:r>
              <a:rPr lang="en-US" dirty="0"/>
              <a:t>during its execution.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Software testing uses many different </a:t>
            </a:r>
            <a:r>
              <a:rPr lang="en-US" b="1" dirty="0"/>
              <a:t>types of testing</a:t>
            </a:r>
            <a:r>
              <a:rPr lang="en-US" dirty="0"/>
              <a:t>.</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techniques can be </a:t>
            </a:r>
            <a:r>
              <a:rPr lang="en-US" b="1" dirty="0"/>
              <a:t>static </a:t>
            </a:r>
            <a:r>
              <a:rPr lang="en-US" dirty="0"/>
              <a:t>and </a:t>
            </a:r>
            <a:r>
              <a:rPr lang="en-US" b="1" dirty="0"/>
              <a:t>dynamic</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Static testing </a:t>
            </a:r>
            <a:r>
              <a:rPr lang="en-US" dirty="0"/>
              <a:t>is based on </a:t>
            </a:r>
            <a:r>
              <a:rPr lang="en-US" b="1" dirty="0"/>
              <a:t>code reviews </a:t>
            </a:r>
            <a:r>
              <a:rPr lang="en-US" dirty="0"/>
              <a:t>and </a:t>
            </a:r>
            <a:r>
              <a:rPr lang="en-US" b="1" dirty="0"/>
              <a:t>inspections</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which find potential problems,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without running the code.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Dynamic testing </a:t>
            </a:r>
            <a:r>
              <a:rPr lang="en-US" dirty="0"/>
              <a:t>is based on examining the code in action: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run the software and check for problems.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solidFill>
                  <a:schemeClr val="bg1"/>
                </a:solidFill>
              </a:rPr>
              <a:t>Testing can be </a:t>
            </a:r>
            <a:r>
              <a:rPr lang="en-US" b="1" dirty="0">
                <a:solidFill>
                  <a:schemeClr val="bg1"/>
                </a:solidFill>
              </a:rPr>
              <a:t>functional</a:t>
            </a:r>
            <a:r>
              <a:rPr lang="en-US" b="1" dirty="0"/>
              <a:t> </a:t>
            </a:r>
            <a:r>
              <a:rPr lang="en-US" dirty="0"/>
              <a:t>and </a:t>
            </a:r>
            <a:r>
              <a:rPr lang="en-US" b="1" dirty="0">
                <a:solidFill>
                  <a:schemeClr val="bg1"/>
                </a:solidFill>
              </a:rPr>
              <a:t>non-functional</a:t>
            </a:r>
            <a:r>
              <a:rPr lang="en-US" b="0" dirty="0">
                <a:solidFill>
                  <a:schemeClr val="bg1"/>
                </a:solidFill>
              </a:rPr>
              <a:t>, depending on </a:t>
            </a:r>
            <a:r>
              <a:rPr lang="en-US" b="1" dirty="0">
                <a:solidFill>
                  <a:schemeClr val="bg1"/>
                </a:solidFill>
              </a:rPr>
              <a:t>what we test</a:t>
            </a:r>
            <a:r>
              <a:rPr lang="en-US" b="0"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chemeClr val="bg1"/>
                </a:solidFill>
              </a:rPr>
              <a:t>Functional testing </a:t>
            </a:r>
            <a:r>
              <a:rPr lang="en-US" dirty="0">
                <a:solidFill>
                  <a:schemeClr val="bg1"/>
                </a:solidFill>
              </a:rPr>
              <a:t>checks whether the software works correctly, according to the requirements.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It check the </a:t>
            </a:r>
            <a:r>
              <a:rPr lang="en-US" b="1" dirty="0">
                <a:solidFill>
                  <a:schemeClr val="bg1"/>
                </a:solidFill>
              </a:rPr>
              <a:t>functionalities of the software </a:t>
            </a:r>
            <a:r>
              <a:rPr lang="en-US" dirty="0">
                <a:solidFill>
                  <a:schemeClr val="bg1"/>
                </a:solidFill>
              </a:rPr>
              <a:t>by executing certain features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with different input data and entrance conditions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and evaluating the behavior, output data and exit conditions.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chemeClr val="bg1"/>
                </a:solidFill>
              </a:rPr>
              <a:t>Functional testing </a:t>
            </a:r>
            <a:r>
              <a:rPr lang="en-US" dirty="0">
                <a:solidFill>
                  <a:schemeClr val="bg1"/>
                </a:solidFill>
              </a:rPr>
              <a:t>can be based on different black-box techniques and white-box techniques,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can be performed manually or can be automated.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chemeClr val="bg1"/>
                </a:solidFill>
              </a:rPr>
              <a:t>Non-functional </a:t>
            </a:r>
            <a:r>
              <a:rPr lang="en-US" dirty="0">
                <a:solidFill>
                  <a:schemeClr val="bg1"/>
                </a:solidFill>
              </a:rPr>
              <a:t>testing checks quality aspects, which are beyond functionality.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Non-functional testing include </a:t>
            </a:r>
            <a:r>
              <a:rPr lang="en-US" b="1" dirty="0">
                <a:solidFill>
                  <a:schemeClr val="bg1"/>
                </a:solidFill>
              </a:rPr>
              <a:t>usability testing</a:t>
            </a:r>
            <a:r>
              <a:rPr lang="en-US" b="0" dirty="0">
                <a:solidFill>
                  <a:schemeClr val="bg1"/>
                </a:solidFill>
              </a:rPr>
              <a:t>, </a:t>
            </a:r>
            <a:r>
              <a:rPr lang="en-US" b="1" dirty="0">
                <a:solidFill>
                  <a:schemeClr val="bg1"/>
                </a:solidFill>
              </a:rPr>
              <a:t>performance testing</a:t>
            </a:r>
            <a:r>
              <a:rPr lang="en-US" dirty="0">
                <a:solidFill>
                  <a:schemeClr val="bg1"/>
                </a:solidFill>
              </a:rPr>
              <a:t>, </a:t>
            </a:r>
            <a:r>
              <a:rPr lang="en-US" b="1" dirty="0">
                <a:solidFill>
                  <a:schemeClr val="bg1"/>
                </a:solidFill>
              </a:rPr>
              <a:t>security testing</a:t>
            </a:r>
            <a:r>
              <a:rPr lang="en-US" b="0" dirty="0">
                <a:solidFill>
                  <a:schemeClr val="bg1"/>
                </a:solidFill>
              </a:rPr>
              <a:t> and others.</a:t>
            </a:r>
            <a:endParaRPr lang="en-US" b="1" dirty="0">
              <a:solidFill>
                <a:schemeClr val="bg1"/>
              </a:solidFill>
            </a:endParaRPr>
          </a:p>
          <a:p>
            <a:pPr lvl="0"/>
            <a:endParaRPr lang="en-US" dirty="0">
              <a:solidFill>
                <a:schemeClr val="bg1"/>
              </a:solidFill>
            </a:endParaRPr>
          </a:p>
          <a:p>
            <a:pPr lvl="0"/>
            <a:r>
              <a:rPr lang="en-US" dirty="0">
                <a:solidFill>
                  <a:schemeClr val="bg1"/>
                </a:solidFill>
              </a:rPr>
              <a:t>Testing can be </a:t>
            </a:r>
            <a:r>
              <a:rPr lang="en-US" b="1" dirty="0">
                <a:solidFill>
                  <a:schemeClr val="bg1"/>
                </a:solidFill>
              </a:rPr>
              <a:t>black-box</a:t>
            </a:r>
            <a:r>
              <a:rPr lang="en-US" b="1" dirty="0"/>
              <a:t> </a:t>
            </a:r>
            <a:r>
              <a:rPr lang="en-US" dirty="0"/>
              <a:t>and </a:t>
            </a:r>
            <a:r>
              <a:rPr lang="en-US" b="1" dirty="0">
                <a:solidFill>
                  <a:schemeClr val="bg1"/>
                </a:solidFill>
              </a:rPr>
              <a:t>white-box</a:t>
            </a:r>
            <a:r>
              <a:rPr lang="en-US" dirty="0"/>
              <a:t>,</a:t>
            </a:r>
          </a:p>
          <a:p>
            <a:pPr marL="171450" lvl="0" indent="-171450">
              <a:buFont typeface="Arial" panose="020B0604020202020204" pitchFamily="34" charset="0"/>
              <a:buChar char="•"/>
            </a:pPr>
            <a:r>
              <a:rPr lang="en-US" dirty="0"/>
              <a:t>depending on how we design the tests.</a:t>
            </a:r>
          </a:p>
          <a:p>
            <a:pPr marL="0" lvl="0" indent="0">
              <a:buFont typeface="Arial" panose="020B0604020202020204" pitchFamily="34" charset="0"/>
              <a:buNone/>
            </a:pPr>
            <a:r>
              <a:rPr lang="en-US" b="1" dirty="0"/>
              <a:t>Black-box testing </a:t>
            </a:r>
            <a:r>
              <a:rPr lang="en-US" dirty="0"/>
              <a:t>checks whether the software behaves correctly,</a:t>
            </a:r>
          </a:p>
          <a:p>
            <a:pPr marL="628650" lvl="1" indent="-171450">
              <a:buFont typeface="Arial" panose="020B0604020202020204" pitchFamily="34" charset="0"/>
              <a:buChar char="•"/>
            </a:pPr>
            <a:r>
              <a:rPr lang="en-US" dirty="0"/>
              <a:t>regardless of the details how it is internally implemented.</a:t>
            </a:r>
          </a:p>
          <a:p>
            <a:pPr marL="171450" lvl="0" indent="-171450">
              <a:buFont typeface="Arial" panose="020B0604020202020204" pitchFamily="34" charset="0"/>
              <a:buChar char="•"/>
            </a:pPr>
            <a:r>
              <a:rPr lang="en-US" dirty="0"/>
              <a:t>During the </a:t>
            </a:r>
            <a:r>
              <a:rPr lang="en-US" b="1" dirty="0"/>
              <a:t>black-box testing</a:t>
            </a:r>
            <a:r>
              <a:rPr lang="en-US" dirty="0"/>
              <a:t>, the software is used as a "</a:t>
            </a:r>
            <a:r>
              <a:rPr lang="en-US" b="1" dirty="0"/>
              <a:t>black box</a:t>
            </a:r>
            <a:r>
              <a:rPr lang="en-US" dirty="0"/>
              <a:t>", which is closed, and it is unknown what's behind the cover.</a:t>
            </a:r>
          </a:p>
          <a:p>
            <a:pPr marL="628650" lvl="1" indent="-171450">
              <a:buFont typeface="Arial" panose="020B0604020202020204" pitchFamily="34" charset="0"/>
              <a:buChar char="•"/>
            </a:pPr>
            <a:r>
              <a:rPr lang="en-US" dirty="0"/>
              <a:t>Anyone can perform black-box tests, without having access to the source code.</a:t>
            </a:r>
          </a:p>
          <a:p>
            <a:pPr marL="171450" lvl="0" indent="-171450">
              <a:buFont typeface="Arial" panose="020B0604020202020204" pitchFamily="34" charset="0"/>
              <a:buChar char="•"/>
            </a:pPr>
            <a:r>
              <a:rPr lang="en-US" b="0" i="0" dirty="0">
                <a:solidFill>
                  <a:srgbClr val="202122"/>
                </a:solidFill>
                <a:effectLst/>
                <a:latin typeface="Arial" panose="020B0604020202020204" pitchFamily="34" charset="0"/>
              </a:rPr>
              <a:t>The tester chooses input data and entrance conditions,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in attempts to cover the main case and the special cases (such as boundary values and state transitions),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but without having information about how the software works internally.</a:t>
            </a:r>
            <a:endParaRPr lang="en-US" dirty="0"/>
          </a:p>
          <a:p>
            <a:pPr marL="0" lvl="0" indent="0">
              <a:buFont typeface="Arial" panose="020B0604020202020204" pitchFamily="34" charset="0"/>
              <a:buNone/>
            </a:pPr>
            <a:r>
              <a:rPr lang="en-US" b="1" dirty="0"/>
              <a:t>White-box testing </a:t>
            </a:r>
            <a:r>
              <a:rPr lang="en-US" b="0" dirty="0"/>
              <a:t>is based on inspecting the </a:t>
            </a:r>
            <a:r>
              <a:rPr lang="en-US" b="1" dirty="0"/>
              <a:t>source code</a:t>
            </a:r>
            <a:endParaRPr lang="en-US" b="0" dirty="0"/>
          </a:p>
          <a:p>
            <a:pPr marL="628650" lvl="1" indent="-171450">
              <a:buFont typeface="Arial" panose="020B0604020202020204" pitchFamily="34" charset="0"/>
              <a:buChar char="•"/>
            </a:pPr>
            <a:r>
              <a:rPr lang="en-US" b="0" dirty="0"/>
              <a:t>and looking for suspicious fragments in it,</a:t>
            </a:r>
          </a:p>
          <a:p>
            <a:pPr marL="628650" lvl="1" indent="-171450">
              <a:buFont typeface="Arial" panose="020B0604020202020204" pitchFamily="34" charset="0"/>
              <a:buChar char="•"/>
            </a:pPr>
            <a:r>
              <a:rPr lang="en-US" b="0" dirty="0"/>
              <a:t>then designing test cases to check the suspicious code.</a:t>
            </a:r>
          </a:p>
          <a:p>
            <a:pPr marL="171450" lvl="0" indent="-171450">
              <a:buFont typeface="Arial" panose="020B0604020202020204" pitchFamily="34" charset="0"/>
              <a:buChar char="•"/>
            </a:pPr>
            <a:r>
              <a:rPr lang="en-US" b="0" i="0" dirty="0">
                <a:solidFill>
                  <a:srgbClr val="202122"/>
                </a:solidFill>
                <a:effectLst/>
                <a:latin typeface="Arial" panose="020B0604020202020204" pitchFamily="34" charset="0"/>
              </a:rPr>
              <a:t>In </a:t>
            </a:r>
            <a:r>
              <a:rPr lang="en-US" b="1" i="0" dirty="0">
                <a:solidFill>
                  <a:srgbClr val="202122"/>
                </a:solidFill>
                <a:effectLst/>
                <a:latin typeface="Arial" panose="020B0604020202020204" pitchFamily="34" charset="0"/>
              </a:rPr>
              <a:t>white-box testing </a:t>
            </a:r>
            <a:r>
              <a:rPr lang="en-US" b="0" i="0" dirty="0">
                <a:solidFill>
                  <a:srgbClr val="202122"/>
                </a:solidFill>
                <a:effectLst/>
                <a:latin typeface="Arial" panose="020B0604020202020204" pitchFamily="34" charset="0"/>
              </a:rPr>
              <a:t>an internal perspective of the system,</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as well as programming skills,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are used to design test cases.</a:t>
            </a:r>
          </a:p>
          <a:p>
            <a:pPr marL="171450" lvl="0" indent="-171450">
              <a:buFont typeface="Arial" panose="020B0604020202020204" pitchFamily="34" charset="0"/>
              <a:buChar char="•"/>
            </a:pPr>
            <a:r>
              <a:rPr lang="en-US" b="0" i="0" dirty="0">
                <a:solidFill>
                  <a:srgbClr val="202122"/>
                </a:solidFill>
                <a:effectLst/>
                <a:latin typeface="Arial" panose="020B0604020202020204" pitchFamily="34" charset="0"/>
              </a:rPr>
              <a:t>The tester chooses input data and entrance conditions,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based on the execution paths, visible from the source code.</a:t>
            </a:r>
            <a:endParaRPr lang="en-US" b="0" dirty="0"/>
          </a:p>
          <a:p>
            <a:pPr lvl="0"/>
            <a:r>
              <a:rPr lang="en-US" b="1" dirty="0"/>
              <a:t>R</a:t>
            </a:r>
            <a:r>
              <a:rPr lang="en-US" b="1" dirty="0">
                <a:solidFill>
                  <a:schemeClr val="bg1"/>
                </a:solidFill>
              </a:rPr>
              <a:t>egression</a:t>
            </a:r>
            <a:r>
              <a:rPr lang="en-US" b="1" dirty="0"/>
              <a:t> tests </a:t>
            </a:r>
            <a:r>
              <a:rPr lang="en-US" dirty="0"/>
              <a:t>check whether a functionality, which worked correctly in the past,</a:t>
            </a:r>
          </a:p>
          <a:p>
            <a:pPr marL="171450" lvl="0" indent="-171450">
              <a:buFont typeface="Arial" panose="020B0604020202020204" pitchFamily="34" charset="0"/>
              <a:buChar char="•"/>
            </a:pPr>
            <a:r>
              <a:rPr lang="en-US" dirty="0"/>
              <a:t>still works correctly, after the code is changed or refactored.</a:t>
            </a:r>
            <a:br>
              <a:rPr lang="en-US" dirty="0"/>
            </a:br>
            <a:endParaRPr lang="en-US" dirty="0"/>
          </a:p>
          <a:p>
            <a:pPr lvl="0"/>
            <a:r>
              <a:rPr lang="en-US" b="1" dirty="0">
                <a:solidFill>
                  <a:schemeClr val="bg1"/>
                </a:solidFill>
              </a:rPr>
              <a:t>Stress</a:t>
            </a:r>
            <a:r>
              <a:rPr lang="en-US" b="1" dirty="0"/>
              <a:t> tests</a:t>
            </a:r>
            <a:r>
              <a:rPr lang="en-US" dirty="0"/>
              <a:t>, </a:t>
            </a:r>
            <a:r>
              <a:rPr lang="en-US" b="1" dirty="0">
                <a:solidFill>
                  <a:schemeClr val="bg1"/>
                </a:solidFill>
              </a:rPr>
              <a:t>load</a:t>
            </a:r>
            <a:r>
              <a:rPr lang="en-US" b="1" dirty="0"/>
              <a:t> tests</a:t>
            </a:r>
            <a:r>
              <a:rPr lang="en-US" dirty="0"/>
              <a:t> and </a:t>
            </a:r>
            <a:r>
              <a:rPr lang="en-US" b="1" dirty="0"/>
              <a:t>performance tests</a:t>
            </a:r>
            <a:r>
              <a:rPr lang="en-US" dirty="0"/>
              <a:t>,</a:t>
            </a:r>
          </a:p>
          <a:p>
            <a:pPr marL="171450" lvl="0" indent="-171450">
              <a:buFont typeface="Arial" panose="020B0604020202020204" pitchFamily="34" charset="0"/>
              <a:buChar char="•"/>
            </a:pPr>
            <a:r>
              <a:rPr lang="en-US" dirty="0"/>
              <a:t>check how the software behaves under heavy load,</a:t>
            </a:r>
          </a:p>
          <a:p>
            <a:pPr marL="171450" lvl="0" indent="-171450">
              <a:buFont typeface="Arial" panose="020B0604020202020204" pitchFamily="34" charset="0"/>
              <a:buChar char="•"/>
            </a:pPr>
            <a:r>
              <a:rPr lang="en-US" dirty="0"/>
              <a:t>under unusual environmental conditions</a:t>
            </a:r>
          </a:p>
          <a:p>
            <a:pPr marL="171450" lvl="0" indent="-171450">
              <a:buFont typeface="Arial" panose="020B0604020202020204" pitchFamily="34" charset="0"/>
              <a:buChar char="•"/>
            </a:pPr>
            <a:r>
              <a:rPr lang="en-US" dirty="0"/>
              <a:t>and whether it meets the performance requirements</a:t>
            </a:r>
          </a:p>
          <a:p>
            <a:pPr marL="171450" lvl="0" indent="-171450">
              <a:buFont typeface="Arial" panose="020B0604020202020204" pitchFamily="34" charset="0"/>
              <a:buChar char="•"/>
            </a:pPr>
            <a:r>
              <a:rPr lang="en-US" dirty="0"/>
              <a:t>(such as maximum page load time).</a:t>
            </a:r>
          </a:p>
          <a:p>
            <a:pPr lvl="0"/>
            <a:r>
              <a:rPr lang="en-US" b="1" dirty="0"/>
              <a:t>UX </a:t>
            </a:r>
            <a:r>
              <a:rPr lang="en-US" dirty="0"/>
              <a:t>and </a:t>
            </a:r>
            <a:r>
              <a:rPr lang="en-US" b="1" dirty="0"/>
              <a:t>usability </a:t>
            </a:r>
            <a:r>
              <a:rPr lang="en-US" dirty="0"/>
              <a:t>tests check whether users can use the software with ease,</a:t>
            </a:r>
          </a:p>
          <a:p>
            <a:pPr marL="171450" lvl="0" indent="-171450">
              <a:buFont typeface="Arial" panose="020B0604020202020204" pitchFamily="34" charset="0"/>
              <a:buChar char="•"/>
            </a:pPr>
            <a:r>
              <a:rPr lang="en-US" dirty="0"/>
              <a:t>whether they find how to do something without explicit training and</a:t>
            </a:r>
          </a:p>
          <a:p>
            <a:pPr marL="171450" lvl="0" indent="-171450">
              <a:buFont typeface="Arial" panose="020B0604020202020204" pitchFamily="34" charset="0"/>
              <a:buChar char="•"/>
            </a:pPr>
            <a:r>
              <a:rPr lang="en-US" dirty="0"/>
              <a:t>whether users are satisfied with the </a:t>
            </a:r>
            <a:r>
              <a:rPr lang="en-US" b="1" dirty="0"/>
              <a:t>user interface</a:t>
            </a:r>
            <a:r>
              <a:rPr lang="en-US" dirty="0"/>
              <a:t> and </a:t>
            </a:r>
            <a:r>
              <a:rPr lang="en-US" b="1" dirty="0"/>
              <a:t>user experience</a:t>
            </a:r>
            <a:r>
              <a:rPr lang="en-US" dirty="0"/>
              <a:t>.</a:t>
            </a:r>
          </a:p>
          <a:p>
            <a:pPr marL="171450" lvl="0" indent="-171450">
              <a:buFont typeface="Arial" panose="020B0604020202020204" pitchFamily="34" charset="0"/>
              <a:buChar char="•"/>
            </a:pPr>
            <a:r>
              <a:rPr lang="en-US" b="1" dirty="0"/>
              <a:t>S</a:t>
            </a:r>
            <a:r>
              <a:rPr lang="en-US" b="1" dirty="0">
                <a:solidFill>
                  <a:schemeClr val="bg1"/>
                </a:solidFill>
              </a:rPr>
              <a:t>ecurity</a:t>
            </a:r>
            <a:r>
              <a:rPr lang="en-US" b="1" dirty="0"/>
              <a:t> tests </a:t>
            </a:r>
            <a:r>
              <a:rPr lang="en-US" dirty="0"/>
              <a:t>check different </a:t>
            </a:r>
            <a:r>
              <a:rPr lang="en-US" b="1" dirty="0"/>
              <a:t>security aspects </a:t>
            </a:r>
            <a:r>
              <a:rPr lang="en-US" dirty="0"/>
              <a:t>of the software, such as</a:t>
            </a:r>
          </a:p>
          <a:p>
            <a:pPr marL="628650" lvl="1" indent="-171450">
              <a:buFont typeface="Arial" panose="020B0604020202020204" pitchFamily="34" charset="0"/>
              <a:buChar char="•"/>
            </a:pPr>
            <a:r>
              <a:rPr lang="en-US" dirty="0"/>
              <a:t>security vulnerabilities, software misconfigurations, incorrect encryption, and others,</a:t>
            </a:r>
          </a:p>
          <a:p>
            <a:pPr marL="628650" lvl="1" indent="-171450">
              <a:buFont typeface="Arial" panose="020B0604020202020204" pitchFamily="34" charset="0"/>
              <a:buChar char="•"/>
            </a:pPr>
            <a:r>
              <a:rPr lang="en-US" dirty="0">
                <a:solidFill>
                  <a:srgbClr val="FFA000"/>
                </a:solidFill>
              </a:rPr>
              <a:t>which can lead to </a:t>
            </a:r>
            <a:r>
              <a:rPr lang="en-US" dirty="0"/>
              <a:t>unauthorized access, data leakage and other damage.</a:t>
            </a:r>
            <a:endParaRPr lang="en-US" dirty="0">
              <a:solidFill>
                <a:srgbClr val="FFA000"/>
              </a:solidFill>
            </a:endParaRPr>
          </a:p>
          <a:p>
            <a:pPr lvl="0"/>
            <a:endParaRPr lang="en-US" dirty="0">
              <a:solidFill>
                <a:srgbClr val="FFA000"/>
              </a:solidFill>
            </a:endParaRPr>
          </a:p>
          <a:p>
            <a:pPr lvl="0"/>
            <a:r>
              <a:rPr lang="en-US" dirty="0">
                <a:solidFill>
                  <a:srgbClr val="FFA000"/>
                </a:solidFill>
              </a:rPr>
              <a:t>Depending on how tests are executed, they can be </a:t>
            </a:r>
            <a:r>
              <a:rPr lang="en-US" b="1" dirty="0">
                <a:solidFill>
                  <a:srgbClr val="FFA000"/>
                </a:solidFill>
              </a:rPr>
              <a:t>manual</a:t>
            </a:r>
            <a:r>
              <a:rPr lang="en-US" dirty="0">
                <a:solidFill>
                  <a:srgbClr val="234465"/>
                </a:solidFill>
              </a:rPr>
              <a:t> and </a:t>
            </a:r>
            <a:r>
              <a:rPr lang="en-US" b="1" dirty="0">
                <a:solidFill>
                  <a:srgbClr val="FFA000"/>
                </a:solidFill>
              </a:rPr>
              <a:t>automated</a:t>
            </a:r>
            <a:r>
              <a:rPr lang="en-US" dirty="0">
                <a:solidFill>
                  <a:srgbClr val="234465"/>
                </a:solidFill>
              </a:rPr>
              <a:t>.</a:t>
            </a:r>
          </a:p>
          <a:p>
            <a:pPr marL="171450" lvl="0" indent="-171450">
              <a:buFont typeface="Arial" panose="020B0604020202020204" pitchFamily="34" charset="0"/>
              <a:buChar char="•"/>
            </a:pPr>
            <a:r>
              <a:rPr lang="en-US" b="1" dirty="0">
                <a:solidFill>
                  <a:srgbClr val="234465"/>
                </a:solidFill>
              </a:rPr>
              <a:t>Manual tests </a:t>
            </a:r>
            <a:r>
              <a:rPr lang="en-US" dirty="0">
                <a:solidFill>
                  <a:srgbClr val="234465"/>
                </a:solidFill>
              </a:rPr>
              <a:t>are executed by people, by hand.</a:t>
            </a:r>
          </a:p>
          <a:p>
            <a:pPr marL="628650" lvl="1" indent="-171450">
              <a:buFont typeface="Arial" panose="020B0604020202020204" pitchFamily="34" charset="0"/>
              <a:buChar char="•"/>
            </a:pPr>
            <a:r>
              <a:rPr lang="en-US" dirty="0">
                <a:solidFill>
                  <a:srgbClr val="234465"/>
                </a:solidFill>
              </a:rPr>
              <a:t>Testers run the software, </a:t>
            </a:r>
            <a:r>
              <a:rPr lang="en-US" b="1" dirty="0">
                <a:solidFill>
                  <a:srgbClr val="234465"/>
                </a:solidFill>
              </a:rPr>
              <a:t>click on the user interface</a:t>
            </a:r>
            <a:r>
              <a:rPr lang="en-US" dirty="0">
                <a:solidFill>
                  <a:srgbClr val="234465"/>
                </a:solidFill>
              </a:rPr>
              <a:t>, fill forms, submit data and try to find defects.</a:t>
            </a:r>
          </a:p>
          <a:p>
            <a:pPr marL="628650" lvl="1" indent="-171450">
              <a:buFont typeface="Arial" panose="020B0604020202020204" pitchFamily="34" charset="0"/>
              <a:buChar char="•"/>
            </a:pPr>
            <a:r>
              <a:rPr lang="en-US" dirty="0">
                <a:solidFill>
                  <a:srgbClr val="234465"/>
                </a:solidFill>
              </a:rPr>
              <a:t>This is </a:t>
            </a:r>
            <a:r>
              <a:rPr lang="en-US" b="1" dirty="0">
                <a:solidFill>
                  <a:srgbClr val="234465"/>
                </a:solidFill>
              </a:rPr>
              <a:t>done by hand</a:t>
            </a:r>
            <a:r>
              <a:rPr lang="en-US" dirty="0">
                <a:solidFill>
                  <a:srgbClr val="234465"/>
                </a:solidFill>
              </a:rPr>
              <a:t>, or with the help of some tools, but the tests are </a:t>
            </a:r>
            <a:r>
              <a:rPr lang="en-US" b="1" dirty="0">
                <a:solidFill>
                  <a:srgbClr val="234465"/>
                </a:solidFill>
              </a:rPr>
              <a:t>executed by a human</a:t>
            </a:r>
            <a:r>
              <a:rPr lang="en-US" dirty="0">
                <a:solidFill>
                  <a:srgbClr val="234465"/>
                </a:solidFill>
              </a:rPr>
              <a:t>.</a:t>
            </a:r>
          </a:p>
          <a:p>
            <a:pPr marL="628650" lvl="1" indent="-171450">
              <a:buFont typeface="Arial" panose="020B0604020202020204" pitchFamily="34" charset="0"/>
              <a:buChar char="•"/>
            </a:pPr>
            <a:r>
              <a:rPr lang="en-US" b="1" dirty="0">
                <a:solidFill>
                  <a:srgbClr val="234465"/>
                </a:solidFill>
              </a:rPr>
              <a:t>Manual testing </a:t>
            </a:r>
            <a:r>
              <a:rPr lang="en-US" dirty="0">
                <a:solidFill>
                  <a:srgbClr val="234465"/>
                </a:solidFill>
              </a:rPr>
              <a:t>can be done </a:t>
            </a:r>
            <a:r>
              <a:rPr lang="en-US" b="1" dirty="0">
                <a:solidFill>
                  <a:srgbClr val="234465"/>
                </a:solidFill>
              </a:rPr>
              <a:t>ad-hoc </a:t>
            </a:r>
            <a:r>
              <a:rPr lang="en-US" dirty="0">
                <a:solidFill>
                  <a:srgbClr val="234465"/>
                </a:solidFill>
              </a:rPr>
              <a:t>or following a preliminary prepared execution steps.</a:t>
            </a:r>
          </a:p>
          <a:p>
            <a:pPr marL="171450" lvl="0" indent="-171450">
              <a:buFont typeface="Arial" panose="020B0604020202020204" pitchFamily="34" charset="0"/>
              <a:buChar char="•"/>
            </a:pPr>
            <a:r>
              <a:rPr lang="en-US" b="1" dirty="0">
                <a:solidFill>
                  <a:srgbClr val="234465"/>
                </a:solidFill>
              </a:rPr>
              <a:t>Automated tests </a:t>
            </a:r>
            <a:r>
              <a:rPr lang="en-US" dirty="0">
                <a:solidFill>
                  <a:srgbClr val="234465"/>
                </a:solidFill>
              </a:rPr>
              <a:t>are programs or scripts, which test some feature or quality aspect of the software.</a:t>
            </a:r>
          </a:p>
          <a:p>
            <a:pPr marL="628650" lvl="1" indent="-171450">
              <a:buFont typeface="Arial" panose="020B0604020202020204" pitchFamily="34" charset="0"/>
              <a:buChar char="•"/>
            </a:pPr>
            <a:r>
              <a:rPr lang="en-US" dirty="0">
                <a:solidFill>
                  <a:srgbClr val="234465"/>
                </a:solidFill>
              </a:rPr>
              <a:t>They can be manually or automatically executed, as part of the CI/CD pipeline.</a:t>
            </a:r>
          </a:p>
          <a:p>
            <a:pPr marL="628650" lvl="1" indent="-171450">
              <a:buFont typeface="Arial" panose="020B0604020202020204" pitchFamily="34" charset="0"/>
              <a:buChar char="•"/>
            </a:pPr>
            <a:r>
              <a:rPr lang="en-US" b="1" dirty="0">
                <a:solidFill>
                  <a:srgbClr val="234465"/>
                </a:solidFill>
              </a:rPr>
              <a:t>Automated tests </a:t>
            </a:r>
            <a:r>
              <a:rPr lang="en-US" dirty="0">
                <a:solidFill>
                  <a:srgbClr val="234465"/>
                </a:solidFill>
              </a:rPr>
              <a:t>always follow preliminary designed test scenarios and test cases, implemented as code.</a:t>
            </a:r>
          </a:p>
          <a:p>
            <a:pPr marL="171450" lvl="0" indent="-171450">
              <a:buFont typeface="Arial" panose="020B0604020202020204" pitchFamily="34" charset="0"/>
              <a:buChar char="•"/>
            </a:pPr>
            <a:r>
              <a:rPr lang="en-US" dirty="0">
                <a:solidFill>
                  <a:srgbClr val="234465"/>
                </a:solidFill>
              </a:rPr>
              <a:t>Most of the quality aspects of the software can be automated, but not all.</a:t>
            </a:r>
          </a:p>
          <a:p>
            <a:pPr marL="628650" lvl="1" indent="-171450">
              <a:buFont typeface="Arial" panose="020B0604020202020204" pitchFamily="34" charset="0"/>
              <a:buChar char="•"/>
            </a:pPr>
            <a:r>
              <a:rPr lang="en-US" dirty="0">
                <a:solidFill>
                  <a:srgbClr val="234465"/>
                </a:solidFill>
              </a:rPr>
              <a:t>Some types of testing can only be done by humans, due to their nature.</a:t>
            </a:r>
          </a:p>
          <a:p>
            <a:pPr marL="628650" lvl="1" indent="-171450">
              <a:buFont typeface="Arial" panose="020B0604020202020204" pitchFamily="34" charset="0"/>
              <a:buChar char="•"/>
            </a:pPr>
            <a:r>
              <a:rPr lang="en-US" dirty="0">
                <a:solidFill>
                  <a:srgbClr val="234465"/>
                </a:solidFill>
              </a:rPr>
              <a:t>For example, functional testing and performance testing can be fully automated,</a:t>
            </a:r>
          </a:p>
          <a:p>
            <a:pPr marL="628650" lvl="1" indent="-171450">
              <a:buFont typeface="Arial" panose="020B0604020202020204" pitchFamily="34" charset="0"/>
              <a:buChar char="•"/>
            </a:pPr>
            <a:r>
              <a:rPr lang="en-US" dirty="0">
                <a:solidFill>
                  <a:srgbClr val="234465"/>
                </a:solidFill>
              </a:rPr>
              <a:t>but </a:t>
            </a:r>
            <a:r>
              <a:rPr lang="en-US" b="1" dirty="0">
                <a:solidFill>
                  <a:srgbClr val="234465"/>
                </a:solidFill>
              </a:rPr>
              <a:t>UX and usability testing</a:t>
            </a:r>
            <a:r>
              <a:rPr lang="en-US" dirty="0">
                <a:solidFill>
                  <a:srgbClr val="234465"/>
                </a:solidFill>
              </a:rPr>
              <a:t> should be done by a human.</a:t>
            </a:r>
          </a:p>
          <a:p>
            <a:pPr lvl="0"/>
            <a:endParaRPr lang="en-US" dirty="0">
              <a:solidFill>
                <a:srgbClr val="234465"/>
              </a:solidFill>
            </a:endParaRPr>
          </a:p>
          <a:p>
            <a:pPr lvl="0"/>
            <a:endParaRPr lang="en-US" dirty="0">
              <a:solidFill>
                <a:srgbClr val="234465"/>
              </a:solidFill>
            </a:endParaRPr>
          </a:p>
          <a:p>
            <a:pPr lvl="0"/>
            <a:endParaRPr lang="en-US" dirty="0">
              <a:solidFill>
                <a:srgbClr val="234465"/>
              </a:solidFill>
            </a:endParaRPr>
          </a:p>
          <a:p>
            <a:pPr lvl="0"/>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03215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 name="Shape 71"/>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start with explaining what is </a:t>
            </a:r>
            <a:r>
              <a:rPr lang="en-US" b="1" dirty="0"/>
              <a:t>software quality assurance </a:t>
            </a:r>
            <a:r>
              <a:rPr lang="en-US" dirty="0"/>
              <a:t>(</a:t>
            </a:r>
            <a:r>
              <a:rPr lang="en-US" b="1" dirty="0"/>
              <a:t>QA</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what activities it involves,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what is </a:t>
            </a:r>
            <a:r>
              <a:rPr lang="en-US" b="1" dirty="0"/>
              <a:t>software testing</a:t>
            </a:r>
            <a:r>
              <a:rPr lang="en-US" dirty="0"/>
              <a:t>, the types of software testing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what are </a:t>
            </a:r>
            <a:r>
              <a:rPr lang="en-US" b="1" dirty="0"/>
              <a:t>tools </a:t>
            </a:r>
            <a:r>
              <a:rPr lang="en-US" dirty="0"/>
              <a:t>to perform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Next, I will explain the </a:t>
            </a:r>
            <a:r>
              <a:rPr lang="en-US" b="1" dirty="0"/>
              <a:t>role of QA engineers </a:t>
            </a:r>
            <a:r>
              <a:rPr lang="en-US" dirty="0"/>
              <a:t>in the QA process,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their </a:t>
            </a:r>
            <a:r>
              <a:rPr lang="en-US" b="1" dirty="0"/>
              <a:t>responsibilities</a:t>
            </a:r>
            <a:r>
              <a:rPr lang="en-US" dirty="0"/>
              <a:t> and skills,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their place in the software development process.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give live examples with typical </a:t>
            </a:r>
            <a:r>
              <a:rPr lang="en-US" b="1" dirty="0"/>
              <a:t>job offers </a:t>
            </a:r>
            <a:r>
              <a:rPr lang="en-US" dirty="0"/>
              <a:t>for QA engineers.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Next, I will explain the </a:t>
            </a:r>
            <a:r>
              <a:rPr lang="en-US" b="1" dirty="0"/>
              <a:t>bugs </a:t>
            </a:r>
            <a:r>
              <a:rPr lang="en-US" b="0" dirty="0"/>
              <a:t>(or </a:t>
            </a:r>
            <a:r>
              <a:rPr lang="en-US" b="1" dirty="0"/>
              <a:t>defects</a:t>
            </a:r>
            <a:r>
              <a:rPr lang="en-US" b="0" dirty="0"/>
              <a:t>) in software systems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their </a:t>
            </a:r>
            <a:r>
              <a:rPr lang="en-US" b="1" dirty="0"/>
              <a:t>lifecycle</a:t>
            </a:r>
            <a:r>
              <a:rPr lang="bg-BG" b="1" dirty="0"/>
              <a:t> </a:t>
            </a:r>
            <a:r>
              <a:rPr lang="en-US" dirty="0"/>
              <a:t>in software development.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demonstrate how bugs are reported,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then how they change their </a:t>
            </a:r>
            <a:r>
              <a:rPr lang="en-US" b="1" dirty="0"/>
              <a:t>status </a:t>
            </a:r>
            <a:r>
              <a:rPr lang="en-US" dirty="0"/>
              <a:t>over the time: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from "</a:t>
            </a:r>
            <a:r>
              <a:rPr lang="en-US" b="1" dirty="0"/>
              <a:t>new</a:t>
            </a:r>
            <a:r>
              <a:rPr lang="en-US" dirty="0"/>
              <a:t>" to "</a:t>
            </a:r>
            <a:r>
              <a:rPr lang="en-US" b="1" dirty="0"/>
              <a:t>assigned</a:t>
            </a:r>
            <a:r>
              <a:rPr lang="en-US" dirty="0"/>
              <a:t>", "</a:t>
            </a:r>
            <a:r>
              <a:rPr lang="en-US" b="1" dirty="0"/>
              <a:t>fixed</a:t>
            </a:r>
            <a:r>
              <a:rPr lang="en-US" dirty="0"/>
              <a:t>" and "</a:t>
            </a:r>
            <a:r>
              <a:rPr lang="en-US" b="1" dirty="0"/>
              <a:t>closed</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show a live demonstration of "</a:t>
            </a:r>
            <a:r>
              <a:rPr lang="en-US" b="1" dirty="0"/>
              <a:t>issue tracking software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explain the concept of </a:t>
            </a:r>
            <a:r>
              <a:rPr lang="en-US" b="1" dirty="0"/>
              <a:t>software testing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most used </a:t>
            </a:r>
            <a:r>
              <a:rPr lang="en-US" b="1" dirty="0"/>
              <a:t>test types</a:t>
            </a:r>
            <a:r>
              <a:rPr lang="en-US" dirty="0"/>
              <a:t> (such as functional and non-functional tests, white-box and block-box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 </a:t>
            </a:r>
            <a:r>
              <a:rPr lang="en-US" b="1" dirty="0"/>
              <a:t>levels of software testing </a:t>
            </a:r>
            <a:r>
              <a:rPr lang="en-US" dirty="0"/>
              <a:t>(such as unit testing, integration testing and system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explain the typical </a:t>
            </a:r>
            <a:r>
              <a:rPr lang="en-US" b="1" dirty="0"/>
              <a:t>testing process </a:t>
            </a:r>
            <a:r>
              <a:rPr lang="en-US" dirty="0"/>
              <a:t>in software projects,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concept of </a:t>
            </a:r>
            <a:r>
              <a:rPr lang="en-US" b="1" dirty="0"/>
              <a:t>test plans</a:t>
            </a:r>
            <a:r>
              <a:rPr lang="en-US" dirty="0"/>
              <a:t>, </a:t>
            </a:r>
            <a:r>
              <a:rPr lang="en-US" b="1" dirty="0"/>
              <a:t>test scenarios</a:t>
            </a:r>
            <a:r>
              <a:rPr lang="en-US" dirty="0"/>
              <a:t> and </a:t>
            </a:r>
            <a:r>
              <a:rPr lang="en-US" b="1" dirty="0"/>
              <a:t>test cases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with some real-world </a:t>
            </a:r>
            <a:r>
              <a:rPr lang="en-US" b="1" dirty="0"/>
              <a:t>examples</a:t>
            </a:r>
            <a:r>
              <a:rPr lang="en-US" b="0"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explain and demonstrate with live examples the concept of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software test automation </a:t>
            </a:r>
            <a:r>
              <a:rPr lang="en-US" b="0" dirty="0"/>
              <a:t>and typical </a:t>
            </a:r>
            <a:r>
              <a:rPr lang="en-US" b="1" dirty="0"/>
              <a:t>frameworks and tools</a:t>
            </a:r>
            <a:r>
              <a:rPr lang="en-US" dirty="0"/>
              <a:t> used in it.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show you how to write </a:t>
            </a:r>
            <a:r>
              <a:rPr lang="en-US" b="1" dirty="0"/>
              <a:t>unit tests </a:t>
            </a:r>
            <a:r>
              <a:rPr lang="en-US" dirty="0"/>
              <a:t>using the </a:t>
            </a:r>
            <a:r>
              <a:rPr lang="en-US" b="1" dirty="0"/>
              <a:t>Mocha </a:t>
            </a:r>
            <a:r>
              <a:rPr lang="en-US" dirty="0"/>
              <a:t>framework,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 to write </a:t>
            </a:r>
            <a:r>
              <a:rPr lang="en-US" b="1" dirty="0"/>
              <a:t>integration tests</a:t>
            </a:r>
            <a:r>
              <a:rPr lang="en-US" dirty="0"/>
              <a:t> using Mocha and some other 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how to write complete </a:t>
            </a:r>
            <a:r>
              <a:rPr lang="en-US" b="1" dirty="0"/>
              <a:t>Web UI automation test </a:t>
            </a:r>
            <a:r>
              <a:rPr lang="en-US" dirty="0"/>
              <a:t>with Selenium Web Driver.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Finally I will explain and demonstrate the concepts of: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continuous integration</a:t>
            </a:r>
            <a:r>
              <a:rPr lang="en-US" b="0" dirty="0"/>
              <a:t> (CI),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continuous delivery</a:t>
            </a:r>
            <a:r>
              <a:rPr lang="en-US" b="0" dirty="0"/>
              <a:t> (CD),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will demonstrate how </a:t>
            </a:r>
            <a:r>
              <a:rPr lang="en-US" b="1" dirty="0"/>
              <a:t>CI/CD pipelines </a:t>
            </a:r>
            <a:r>
              <a:rPr lang="en-US" b="0" dirty="0"/>
              <a:t>can be implemented in </a:t>
            </a:r>
            <a:r>
              <a:rPr lang="en-US" b="1" dirty="0"/>
              <a:t>GitHub Actions</a:t>
            </a:r>
            <a:r>
              <a:rPr lang="en-US" dirty="0"/>
              <a:t>.</a:t>
            </a: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Let's begin.</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p:txBody>
      </p:sp>
      <p:sp>
        <p:nvSpPr>
          <p:cNvPr id="73" name="Shape 73"/>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dk1"/>
                </a:solidFill>
                <a:latin typeface="Calibri"/>
                <a:ea typeface="Calibri"/>
                <a:cs typeface="Calibri"/>
                <a:sym typeface="Calibri"/>
              </a:rPr>
              <a:t>2</a:t>
            </a:fld>
            <a:endParaRPr sz="1000" b="0" i="0" u="none" strike="noStrike" cap="none">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5C4DA39A-610F-44E3-85FB-5797A53A3C4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56756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testing is done at </a:t>
            </a:r>
            <a:r>
              <a:rPr lang="en-US" b="1" dirty="0"/>
              <a:t>several levels</a:t>
            </a:r>
            <a:r>
              <a:rPr lang="en-US" dirty="0"/>
              <a:t>:</a:t>
            </a:r>
          </a:p>
          <a:p>
            <a:pPr marL="171450" indent="-171450">
              <a:buFont typeface="Arial" panose="020B0604020202020204" pitchFamily="34" charset="0"/>
              <a:buChar char="•"/>
            </a:pPr>
            <a:r>
              <a:rPr lang="en-US" b="1" dirty="0"/>
              <a:t>unit testing</a:t>
            </a:r>
            <a:r>
              <a:rPr lang="en-US" dirty="0"/>
              <a:t>, </a:t>
            </a:r>
            <a:r>
              <a:rPr lang="en-US" b="1" dirty="0"/>
              <a:t>integration testing </a:t>
            </a:r>
            <a:r>
              <a:rPr lang="en-US" dirty="0"/>
              <a:t>and </a:t>
            </a:r>
            <a:r>
              <a:rPr lang="en-US" b="1" dirty="0"/>
              <a:t>system testing</a:t>
            </a:r>
            <a:r>
              <a:rPr lang="en-US" dirty="0"/>
              <a:t>.</a:t>
            </a:r>
          </a:p>
          <a:p>
            <a:pPr marL="0" indent="0">
              <a:buFont typeface="Arial" panose="020B0604020202020204" pitchFamily="34" charset="0"/>
              <a:buNone/>
            </a:pPr>
            <a:endParaRPr lang="en-US" dirty="0"/>
          </a:p>
          <a:p>
            <a:r>
              <a:rPr lang="en-US" b="1" dirty="0">
                <a:solidFill>
                  <a:schemeClr val="bg1"/>
                </a:solidFill>
              </a:rPr>
              <a:t>Unit tests</a:t>
            </a:r>
            <a:r>
              <a:rPr lang="en-US" dirty="0"/>
              <a:t> test a </a:t>
            </a:r>
            <a:r>
              <a:rPr lang="en-US" b="1" dirty="0"/>
              <a:t>single component</a:t>
            </a:r>
            <a:r>
              <a:rPr lang="en-US" dirty="0"/>
              <a:t> (called "</a:t>
            </a:r>
            <a:r>
              <a:rPr lang="en-US" b="1" i="1" dirty="0"/>
              <a:t>unit</a:t>
            </a:r>
            <a:r>
              <a:rPr lang="en-US" dirty="0"/>
              <a:t>").</a:t>
            </a:r>
          </a:p>
          <a:p>
            <a:pPr marL="171450" indent="-171450">
              <a:buFont typeface="Arial" panose="020B0604020202020204" pitchFamily="34" charset="0"/>
              <a:buChar char="•"/>
            </a:pPr>
            <a:r>
              <a:rPr lang="en-US" dirty="0"/>
              <a:t>This can be a </a:t>
            </a:r>
            <a:r>
              <a:rPr lang="en-US" b="1" dirty="0"/>
              <a:t>function</a:t>
            </a:r>
            <a:r>
              <a:rPr lang="en-US" dirty="0"/>
              <a:t> or </a:t>
            </a:r>
            <a:r>
              <a:rPr lang="en-US" b="1" dirty="0"/>
              <a:t>method</a:t>
            </a:r>
            <a:r>
              <a:rPr lang="en-US" dirty="0"/>
              <a:t> in the code, a </a:t>
            </a:r>
            <a:r>
              <a:rPr lang="en-US" b="1" dirty="0"/>
              <a:t>class</a:t>
            </a:r>
            <a:r>
              <a:rPr lang="en-US" dirty="0"/>
              <a:t> or other code component.</a:t>
            </a:r>
          </a:p>
          <a:p>
            <a:pPr marL="171450" indent="-171450">
              <a:buFont typeface="Arial" panose="020B0604020202020204" pitchFamily="34" charset="0"/>
              <a:buChar char="•"/>
            </a:pPr>
            <a:r>
              <a:rPr lang="en-US" dirty="0"/>
              <a:t>For </a:t>
            </a:r>
            <a:r>
              <a:rPr lang="en-US" b="1" dirty="0"/>
              <a:t>example</a:t>
            </a:r>
            <a:r>
              <a:rPr lang="en-US" dirty="0"/>
              <a:t>, a set of unit tests can demonstrate that</a:t>
            </a:r>
            <a:endParaRPr lang="bg-BG" dirty="0"/>
          </a:p>
          <a:p>
            <a:pPr marL="628650" lvl="1" indent="-171450">
              <a:buFont typeface="Arial" panose="020B0604020202020204" pitchFamily="34" charset="0"/>
              <a:buChar char="•"/>
            </a:pPr>
            <a:r>
              <a:rPr lang="en-US" dirty="0"/>
              <a:t>the service for </a:t>
            </a:r>
            <a:r>
              <a:rPr lang="en-US" b="1" dirty="0"/>
              <a:t>registering a new user</a:t>
            </a:r>
            <a:r>
              <a:rPr lang="bg-BG" b="0" dirty="0"/>
              <a:t> </a:t>
            </a:r>
            <a:r>
              <a:rPr lang="en-US" b="0" dirty="0"/>
              <a:t>checks for duplicated username and invalid password</a:t>
            </a:r>
            <a:endParaRPr lang="en-US" b="1" dirty="0"/>
          </a:p>
          <a:p>
            <a:pPr marL="628650" lvl="1" indent="-171450">
              <a:buFont typeface="Arial" panose="020B0604020202020204" pitchFamily="34" charset="0"/>
              <a:buChar char="•"/>
            </a:pPr>
            <a:r>
              <a:rPr lang="en-US" dirty="0"/>
              <a:t>and when the input data is correct, it stores the new user in the user repository.</a:t>
            </a:r>
          </a:p>
          <a:p>
            <a:pPr marL="628650" lvl="1" indent="-171450">
              <a:buFont typeface="Arial" panose="020B0604020202020204" pitchFamily="34" charset="0"/>
              <a:buChar char="•"/>
            </a:pPr>
            <a:r>
              <a:rPr lang="en-US" dirty="0"/>
              <a:t>In this case, the unit test </a:t>
            </a:r>
            <a:r>
              <a:rPr lang="en-US" b="1" dirty="0"/>
              <a:t>will not use a real database </a:t>
            </a:r>
            <a:r>
              <a:rPr lang="en-US" dirty="0"/>
              <a:t>(which is an external component).</a:t>
            </a:r>
          </a:p>
          <a:p>
            <a:pPr marL="628650" lvl="1" indent="-171450">
              <a:buFont typeface="Arial" panose="020B0604020202020204" pitchFamily="34" charset="0"/>
              <a:buChar char="•"/>
            </a:pPr>
            <a:r>
              <a:rPr lang="en-US" dirty="0"/>
              <a:t>Instead it will use a </a:t>
            </a:r>
            <a:r>
              <a:rPr lang="en-US" b="1" dirty="0"/>
              <a:t>fake implementation</a:t>
            </a:r>
            <a:r>
              <a:rPr lang="en-US" b="0" dirty="0"/>
              <a:t> (</a:t>
            </a:r>
            <a:r>
              <a:rPr lang="en-US" b="1" dirty="0"/>
              <a:t>mock</a:t>
            </a:r>
            <a:r>
              <a:rPr lang="en-US" b="0" dirty="0"/>
              <a:t>) </a:t>
            </a:r>
            <a:r>
              <a:rPr lang="en-US" dirty="0"/>
              <a:t>of the functions</a:t>
            </a:r>
          </a:p>
          <a:p>
            <a:pPr marL="628650" lvl="1" indent="-171450">
              <a:buFont typeface="Arial" panose="020B0604020202020204" pitchFamily="34" charset="0"/>
              <a:buChar char="•"/>
            </a:pPr>
            <a:r>
              <a:rPr lang="en-US" dirty="0"/>
              <a:t>for accessing the user repository (the database table holding the users).</a:t>
            </a:r>
          </a:p>
          <a:p>
            <a:pPr marL="628650" lvl="1" indent="-171450">
              <a:buFont typeface="Arial" panose="020B0604020202020204" pitchFamily="34" charset="0"/>
              <a:buChar char="•"/>
            </a:pPr>
            <a:r>
              <a:rPr lang="en-US" dirty="0"/>
              <a:t>This way the unit tests </a:t>
            </a:r>
            <a:r>
              <a:rPr lang="en-US" b="0" dirty="0"/>
              <a:t>check</a:t>
            </a:r>
            <a:r>
              <a:rPr lang="en-US" b="1" dirty="0"/>
              <a:t> only certain component</a:t>
            </a:r>
            <a:r>
              <a:rPr lang="en-US" dirty="0"/>
              <a:t>,</a:t>
            </a:r>
          </a:p>
          <a:p>
            <a:pPr marL="1085850" lvl="2" indent="-171450">
              <a:buFont typeface="Arial" panose="020B0604020202020204" pitchFamily="34" charset="0"/>
              <a:buChar char="•"/>
            </a:pPr>
            <a:r>
              <a:rPr lang="en-US" dirty="0"/>
              <a:t>isolated from the other components, which may not exist at this time.</a:t>
            </a:r>
          </a:p>
          <a:p>
            <a:pPr marL="171450" lvl="0" indent="-171450">
              <a:buFont typeface="Arial" panose="020B0604020202020204" pitchFamily="34" charset="0"/>
              <a:buChar char="•"/>
            </a:pPr>
            <a:r>
              <a:rPr lang="en-US" b="1" i="0" dirty="0">
                <a:solidFill>
                  <a:srgbClr val="454545"/>
                </a:solidFill>
                <a:effectLst/>
                <a:latin typeface="Roboto" panose="02000000000000000000" pitchFamily="2" charset="0"/>
              </a:rPr>
              <a:t>Unit testing</a:t>
            </a:r>
            <a:r>
              <a:rPr lang="en-US" b="0" i="0" dirty="0">
                <a:solidFill>
                  <a:srgbClr val="454545"/>
                </a:solidFill>
                <a:effectLst/>
                <a:latin typeface="Roboto" panose="02000000000000000000" pitchFamily="2" charset="0"/>
              </a:rPr>
              <a:t> aims to verify each component of the software</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by isolating it from the other components</a:t>
            </a:r>
            <a:endParaRPr lang="bg-BG" b="0" i="0" dirty="0">
              <a:solidFill>
                <a:srgbClr val="454545"/>
              </a:solidFill>
              <a:effectLst/>
              <a:latin typeface="Roboto" panose="02000000000000000000" pitchFamily="2" charset="0"/>
            </a:endParaRP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and then perform tests to demonstrate that it works correctly.</a:t>
            </a:r>
            <a:endParaRPr lang="en-US" dirty="0"/>
          </a:p>
          <a:p>
            <a:pPr marL="171450" lvl="0" indent="-171450">
              <a:buFont typeface="Arial" panose="020B0604020202020204" pitchFamily="34" charset="0"/>
              <a:buChar char="•"/>
            </a:pPr>
            <a:r>
              <a:rPr lang="en-US" dirty="0"/>
              <a:t>When a component is dependent on other components,</a:t>
            </a:r>
          </a:p>
          <a:p>
            <a:pPr marL="628650" lvl="1" indent="-171450">
              <a:buFont typeface="Arial" panose="020B0604020202020204" pitchFamily="34" charset="0"/>
              <a:buChar char="•"/>
            </a:pPr>
            <a:r>
              <a:rPr lang="en-US" dirty="0"/>
              <a:t>the external dependencies are replaced during the testing</a:t>
            </a:r>
          </a:p>
          <a:p>
            <a:pPr marL="628650" lvl="1" indent="-171450">
              <a:buFont typeface="Arial" panose="020B0604020202020204" pitchFamily="34" charset="0"/>
              <a:buChar char="•"/>
            </a:pPr>
            <a:r>
              <a:rPr lang="en-US" dirty="0"/>
              <a:t>by mock objects, stubs or using other techniques.</a:t>
            </a:r>
          </a:p>
          <a:p>
            <a:pPr marL="171450" indent="-171450">
              <a:buFont typeface="Arial" panose="020B0604020202020204" pitchFamily="34" charset="0"/>
              <a:buChar char="•"/>
            </a:pPr>
            <a:r>
              <a:rPr lang="en-US" dirty="0"/>
              <a:t>Unit tests are </a:t>
            </a:r>
            <a:r>
              <a:rPr lang="en-US" b="1" dirty="0"/>
              <a:t>automated tests,</a:t>
            </a:r>
            <a:r>
              <a:rPr lang="en-US" dirty="0"/>
              <a:t> </a:t>
            </a:r>
            <a:r>
              <a:rPr lang="en-US" b="1" dirty="0"/>
              <a:t>written by developers</a:t>
            </a:r>
            <a:r>
              <a:rPr lang="en-US" dirty="0"/>
              <a:t>,</a:t>
            </a:r>
          </a:p>
          <a:p>
            <a:pPr marL="628650" lvl="1" indent="-171450">
              <a:buFont typeface="Arial" panose="020B0604020202020204" pitchFamily="34" charset="0"/>
              <a:buChar char="•"/>
            </a:pPr>
            <a:r>
              <a:rPr lang="en-US" dirty="0"/>
              <a:t>that examine the functionality of single component (or unit).</a:t>
            </a:r>
          </a:p>
          <a:p>
            <a:pPr marL="171450" indent="-171450">
              <a:buFont typeface="Arial" panose="020B0604020202020204" pitchFamily="34" charset="0"/>
              <a:buChar char="•"/>
            </a:pPr>
            <a:r>
              <a:rPr lang="en-US" b="0" dirty="0"/>
              <a:t>They </a:t>
            </a:r>
            <a:r>
              <a:rPr lang="en-US" dirty="0"/>
              <a:t>are small </a:t>
            </a:r>
            <a:r>
              <a:rPr lang="en-US" b="1" dirty="0"/>
              <a:t>pieces of code </a:t>
            </a:r>
            <a:r>
              <a:rPr lang="en-US" dirty="0"/>
              <a:t>(functions or methods),</a:t>
            </a:r>
          </a:p>
          <a:p>
            <a:pPr marL="628650" lvl="1" indent="-171450">
              <a:buFont typeface="Arial" panose="020B0604020202020204" pitchFamily="34" charset="0"/>
              <a:buChar char="•"/>
            </a:pPr>
            <a:r>
              <a:rPr lang="en-US" dirty="0"/>
              <a:t>which automate the testing of certain unit.</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Unit testing is performed at </a:t>
            </a:r>
            <a:r>
              <a:rPr lang="en-US" b="1" i="0" dirty="0">
                <a:solidFill>
                  <a:srgbClr val="454545"/>
                </a:solidFill>
                <a:effectLst/>
                <a:latin typeface="Roboto" panose="02000000000000000000" pitchFamily="2" charset="0"/>
              </a:rPr>
              <a:t>the earliest stages </a:t>
            </a:r>
            <a:r>
              <a:rPr lang="en-US" b="0" i="0" dirty="0">
                <a:solidFill>
                  <a:srgbClr val="454545"/>
                </a:solidFill>
                <a:effectLst/>
                <a:latin typeface="Roboto" panose="02000000000000000000" pitchFamily="2" charset="0"/>
              </a:rPr>
              <a:t>of the development process</a:t>
            </a:r>
            <a:r>
              <a:rPr lang="bg-BG" b="0" i="0" dirty="0">
                <a:solidFill>
                  <a:srgbClr val="454545"/>
                </a:solidFill>
                <a:effectLst/>
                <a:latin typeface="Roboto" panose="02000000000000000000" pitchFamily="2" charset="0"/>
              </a:rPr>
              <a:t>,</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long before the software is developed and ready for testing by QA engineers.</a:t>
            </a:r>
            <a:endParaRPr lang="en-US" dirty="0"/>
          </a:p>
          <a:p>
            <a:pPr marL="171450" lvl="0" indent="-171450">
              <a:buFont typeface="Arial" panose="020B0604020202020204" pitchFamily="34" charset="0"/>
              <a:buChar char="•"/>
            </a:pPr>
            <a:r>
              <a:rPr lang="en-US" dirty="0"/>
              <a:t>When unit testing is implemented,</a:t>
            </a:r>
          </a:p>
          <a:p>
            <a:pPr marL="628650" lvl="1" indent="-171450">
              <a:buFont typeface="Arial" panose="020B0604020202020204" pitchFamily="34" charset="0"/>
              <a:buChar char="•"/>
            </a:pPr>
            <a:r>
              <a:rPr lang="en-US" dirty="0"/>
              <a:t>for each unit, developers write </a:t>
            </a:r>
            <a:r>
              <a:rPr lang="en-US" b="1" dirty="0"/>
              <a:t>multiple unit tests</a:t>
            </a:r>
            <a:r>
              <a:rPr lang="en-US" dirty="0"/>
              <a:t>,</a:t>
            </a:r>
          </a:p>
          <a:p>
            <a:pPr marL="628650" lvl="1" indent="-171450">
              <a:buFont typeface="Arial" panose="020B0604020202020204" pitchFamily="34" charset="0"/>
              <a:buChar char="•"/>
            </a:pPr>
            <a:r>
              <a:rPr lang="en-US" dirty="0"/>
              <a:t>to cover fully its functionality.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tests are examples of </a:t>
            </a:r>
            <a:r>
              <a:rPr lang="en-US" b="1" dirty="0"/>
              <a:t>automated</a:t>
            </a:r>
            <a:r>
              <a:rPr lang="en-US" dirty="0"/>
              <a:t>, </a:t>
            </a:r>
            <a:r>
              <a:rPr lang="en-US" b="1" dirty="0"/>
              <a:t>functional</a:t>
            </a:r>
            <a:r>
              <a:rPr lang="en-US" dirty="0"/>
              <a:t>, </a:t>
            </a:r>
            <a:r>
              <a:rPr lang="en-US" b="1" dirty="0"/>
              <a:t>white-box</a:t>
            </a:r>
            <a:r>
              <a:rPr lang="en-US" dirty="0"/>
              <a:t> tests,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based on a </a:t>
            </a:r>
            <a:r>
              <a:rPr lang="en-US" b="1" dirty="0"/>
              <a:t>unit testing framework</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such as JUnit, </a:t>
            </a:r>
            <a:r>
              <a:rPr lang="en-US" dirty="0" err="1"/>
              <a:t>NUnit</a:t>
            </a:r>
            <a:r>
              <a:rPr lang="en-US" dirty="0"/>
              <a:t> or Mocha.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shall learn how to write simple unit tests with </a:t>
            </a:r>
            <a:r>
              <a:rPr lang="en-US" b="1" dirty="0"/>
              <a:t>live code examples </a:t>
            </a:r>
            <a:r>
              <a:rPr lang="en-US" dirty="0"/>
              <a:t>later.</a:t>
            </a:r>
          </a:p>
          <a:p>
            <a:endParaRPr lang="en-US" b="1" dirty="0">
              <a:solidFill>
                <a:schemeClr val="bg1"/>
              </a:solidFill>
            </a:endParaRPr>
          </a:p>
          <a:p>
            <a:r>
              <a:rPr lang="en-US" b="1" dirty="0">
                <a:solidFill>
                  <a:schemeClr val="bg1"/>
                </a:solidFill>
              </a:rPr>
              <a:t>Integration tests </a:t>
            </a:r>
            <a:r>
              <a:rPr lang="en-US" b="0" dirty="0">
                <a:solidFill>
                  <a:schemeClr val="bg1"/>
                </a:solidFill>
              </a:rPr>
              <a:t>check the interaction between several components.</a:t>
            </a:r>
          </a:p>
          <a:p>
            <a:pPr marL="171450" indent="-171450">
              <a:buFont typeface="Arial" panose="020B0604020202020204" pitchFamily="34" charset="0"/>
              <a:buChar char="•"/>
            </a:pPr>
            <a:r>
              <a:rPr lang="en-US" dirty="0"/>
              <a:t>For </a:t>
            </a:r>
            <a:r>
              <a:rPr lang="en-US" b="1" dirty="0"/>
              <a:t>example</a:t>
            </a:r>
            <a:r>
              <a:rPr lang="en-US" dirty="0"/>
              <a:t>, if we test whether the </a:t>
            </a:r>
            <a:r>
              <a:rPr lang="en-US" b="1" dirty="0"/>
              <a:t>user registration service</a:t>
            </a:r>
            <a:r>
              <a:rPr lang="en-US" b="0" dirty="0"/>
              <a:t> in the back-end</a:t>
            </a:r>
          </a:p>
          <a:p>
            <a:pPr marL="628650" lvl="1" indent="-171450">
              <a:buFont typeface="Arial" panose="020B0604020202020204" pitchFamily="34" charset="0"/>
              <a:buChar char="•"/>
            </a:pPr>
            <a:r>
              <a:rPr lang="en-US" dirty="0"/>
              <a:t>correctly stores the new user to the database, this is an </a:t>
            </a:r>
            <a:r>
              <a:rPr lang="en-US" b="1" dirty="0"/>
              <a:t>integration test</a:t>
            </a:r>
            <a:r>
              <a:rPr lang="en-US" dirty="0"/>
              <a:t>.</a:t>
            </a:r>
          </a:p>
          <a:p>
            <a:pPr marL="628650" lvl="1" indent="-171450">
              <a:buFont typeface="Arial" panose="020B0604020202020204" pitchFamily="34" charset="0"/>
              <a:buChar char="•"/>
            </a:pPr>
            <a:r>
              <a:rPr lang="en-US" dirty="0"/>
              <a:t>This integration test </a:t>
            </a:r>
            <a:r>
              <a:rPr lang="en-US" b="1" dirty="0"/>
              <a:t>checks several components </a:t>
            </a:r>
            <a:r>
              <a:rPr lang="en-US" dirty="0"/>
              <a:t>together:</a:t>
            </a:r>
          </a:p>
          <a:p>
            <a:pPr marL="1085850" lvl="2" indent="-171450">
              <a:buFont typeface="Arial" panose="020B0604020202020204" pitchFamily="34" charset="0"/>
              <a:buChar char="•"/>
            </a:pPr>
            <a:r>
              <a:rPr lang="en-US" dirty="0"/>
              <a:t>the user registration function in the back-end API,</a:t>
            </a:r>
          </a:p>
          <a:p>
            <a:pPr marL="1085850" lvl="2" indent="-171450">
              <a:buFont typeface="Arial" panose="020B0604020202020204" pitchFamily="34" charset="0"/>
              <a:buChar char="•"/>
            </a:pPr>
            <a:r>
              <a:rPr lang="en-US" dirty="0"/>
              <a:t>the data access logic,</a:t>
            </a:r>
          </a:p>
          <a:p>
            <a:pPr marL="1085850" lvl="2" indent="-171450">
              <a:buFont typeface="Arial" panose="020B0604020202020204" pitchFamily="34" charset="0"/>
              <a:buChar char="•"/>
            </a:pPr>
            <a:r>
              <a:rPr lang="en-US" dirty="0"/>
              <a:t>and the database.</a:t>
            </a:r>
          </a:p>
          <a:p>
            <a:pPr marL="628650" lvl="1" indent="-171450">
              <a:buFont typeface="Arial" panose="020B0604020202020204" pitchFamily="34" charset="0"/>
              <a:buChar char="•"/>
            </a:pPr>
            <a:r>
              <a:rPr lang="en-US" dirty="0"/>
              <a:t>This integration test </a:t>
            </a:r>
            <a:r>
              <a:rPr lang="en-US" b="1" dirty="0"/>
              <a:t>does not test the entire system</a:t>
            </a:r>
            <a:r>
              <a:rPr lang="en-US" dirty="0"/>
              <a:t>.</a:t>
            </a:r>
          </a:p>
          <a:p>
            <a:pPr marL="1085850" lvl="2" indent="-171450">
              <a:buFont typeface="Arial" panose="020B0604020202020204" pitchFamily="34" charset="0"/>
              <a:buChar char="•"/>
            </a:pPr>
            <a:r>
              <a:rPr lang="en-US" dirty="0"/>
              <a:t>It does not care about the front-end and the user interface.</a:t>
            </a:r>
          </a:p>
          <a:p>
            <a:pPr marL="171450" lvl="0" indent="-171450">
              <a:buFont typeface="Arial" panose="020B0604020202020204" pitchFamily="34" charset="0"/>
              <a:buChar char="•"/>
            </a:pPr>
            <a:r>
              <a:rPr lang="en-US" dirty="0"/>
              <a:t>Integration tests are examples of </a:t>
            </a:r>
            <a:r>
              <a:rPr lang="en-US" b="1" dirty="0"/>
              <a:t>automated, white-box, functional tests</a:t>
            </a:r>
            <a:r>
              <a:rPr lang="en-US" dirty="0"/>
              <a:t>,</a:t>
            </a:r>
          </a:p>
          <a:p>
            <a:pPr marL="628650" lvl="1" indent="-171450">
              <a:buFont typeface="Arial" panose="020B0604020202020204" pitchFamily="34" charset="0"/>
              <a:buChar char="•"/>
            </a:pPr>
            <a:r>
              <a:rPr lang="en-US" dirty="0"/>
              <a:t>and are usually based on some </a:t>
            </a:r>
            <a:r>
              <a:rPr lang="en-US" b="1" dirty="0"/>
              <a:t>unit testing framework</a:t>
            </a:r>
            <a:r>
              <a:rPr lang="en-US" dirty="0"/>
              <a:t>.</a:t>
            </a:r>
          </a:p>
          <a:p>
            <a:pPr marL="171450" lvl="0" indent="-171450">
              <a:buFont typeface="Arial" panose="020B0604020202020204" pitchFamily="34" charset="0"/>
              <a:buChar char="•"/>
            </a:pPr>
            <a:r>
              <a:rPr lang="en-US" dirty="0"/>
              <a:t>The </a:t>
            </a:r>
            <a:r>
              <a:rPr lang="en-US" b="1" dirty="0"/>
              <a:t>difference </a:t>
            </a:r>
            <a:r>
              <a:rPr lang="en-US" dirty="0"/>
              <a:t>between unit testing and integration testing is that</a:t>
            </a:r>
          </a:p>
          <a:p>
            <a:pPr marL="628650" lvl="1" indent="-171450">
              <a:buFont typeface="Arial" panose="020B0604020202020204" pitchFamily="34" charset="0"/>
              <a:buChar char="•"/>
            </a:pPr>
            <a:r>
              <a:rPr lang="en-US" b="1" dirty="0"/>
              <a:t>unit tests</a:t>
            </a:r>
            <a:r>
              <a:rPr lang="en-US" dirty="0"/>
              <a:t> examine the functionality of a </a:t>
            </a:r>
            <a:r>
              <a:rPr lang="en-US" b="1" dirty="0"/>
              <a:t>single unit </a:t>
            </a:r>
            <a:r>
              <a:rPr lang="en-US" dirty="0"/>
              <a:t>and they mock the external dependencies,</a:t>
            </a:r>
          </a:p>
          <a:p>
            <a:pPr marL="628650" lvl="1" indent="-171450">
              <a:buFont typeface="Arial" panose="020B0604020202020204" pitchFamily="34" charset="0"/>
              <a:buChar char="•"/>
            </a:pPr>
            <a:r>
              <a:rPr lang="en-US" dirty="0"/>
              <a:t>while </a:t>
            </a:r>
            <a:r>
              <a:rPr lang="en-US" b="1" dirty="0"/>
              <a:t>integration tests </a:t>
            </a:r>
            <a:r>
              <a:rPr lang="en-US" dirty="0"/>
              <a:t>examine the functionality on </a:t>
            </a:r>
            <a:r>
              <a:rPr lang="en-US" b="1" dirty="0"/>
              <a:t>several units together</a:t>
            </a:r>
          </a:p>
          <a:p>
            <a:pPr marL="628650" lvl="1" indent="-171450">
              <a:buFont typeface="Arial" panose="020B0604020202020204" pitchFamily="34" charset="0"/>
              <a:buChar char="•"/>
            </a:pPr>
            <a:r>
              <a:rPr lang="en-US" dirty="0"/>
              <a:t>and </a:t>
            </a:r>
            <a:r>
              <a:rPr lang="en-US" b="1" dirty="0"/>
              <a:t>test the integration </a:t>
            </a:r>
            <a:r>
              <a:rPr lang="en-US" dirty="0"/>
              <a:t>between the dependent units.</a:t>
            </a:r>
          </a:p>
          <a:p>
            <a:pPr marL="171450" lvl="0" indent="-171450">
              <a:buFont typeface="Arial" panose="020B0604020202020204" pitchFamily="34" charset="0"/>
              <a:buChar char="•"/>
            </a:pPr>
            <a:r>
              <a:rPr lang="en-US" b="1" dirty="0"/>
              <a:t>Unit tests </a:t>
            </a:r>
            <a:r>
              <a:rPr lang="en-US" dirty="0"/>
              <a:t>are more-simple than the integration tests</a:t>
            </a:r>
          </a:p>
          <a:p>
            <a:pPr marL="628650" lvl="1" indent="-171450">
              <a:buFont typeface="Arial" panose="020B0604020202020204" pitchFamily="34" charset="0"/>
              <a:buChar char="•"/>
            </a:pPr>
            <a:r>
              <a:rPr lang="en-US" dirty="0"/>
              <a:t>and have smaller scope, usually a </a:t>
            </a:r>
            <a:r>
              <a:rPr lang="en-US" b="1" dirty="0"/>
              <a:t>single public method</a:t>
            </a:r>
            <a:r>
              <a:rPr lang="en-US" b="0" dirty="0"/>
              <a:t> (or function)</a:t>
            </a:r>
            <a:r>
              <a:rPr lang="en-US" dirty="0"/>
              <a:t>.</a:t>
            </a:r>
          </a:p>
          <a:p>
            <a:pPr marL="171450" lvl="0" indent="-171450">
              <a:buFont typeface="Arial" panose="020B0604020202020204" pitchFamily="34" charset="0"/>
              <a:buChar char="•"/>
            </a:pPr>
            <a:r>
              <a:rPr lang="en-US" b="1" dirty="0"/>
              <a:t>Integration tests </a:t>
            </a:r>
            <a:r>
              <a:rPr lang="en-US" dirty="0"/>
              <a:t>implement more complex scenarios.</a:t>
            </a:r>
            <a:endParaRPr lang="bg-BG" dirty="0"/>
          </a:p>
          <a:p>
            <a:pPr marL="628650" lvl="1" indent="-171450">
              <a:buFont typeface="Arial" panose="020B0604020202020204" pitchFamily="34" charset="0"/>
              <a:buChar char="•"/>
            </a:pPr>
            <a:r>
              <a:rPr lang="en-US" dirty="0"/>
              <a:t>They test together </a:t>
            </a:r>
            <a:r>
              <a:rPr lang="en-US" b="1" dirty="0"/>
              <a:t>multiple interconnected components </a:t>
            </a:r>
            <a:r>
              <a:rPr lang="en-US" dirty="0"/>
              <a:t>and subsystems.</a:t>
            </a:r>
          </a:p>
          <a:p>
            <a:pPr marL="171450" lvl="0" indent="-171450">
              <a:buFont typeface="Arial" panose="020B0604020202020204" pitchFamily="34" charset="0"/>
              <a:buChar char="•"/>
            </a:pPr>
            <a:r>
              <a:rPr lang="en-US" b="1" i="0" dirty="0">
                <a:solidFill>
                  <a:srgbClr val="454545"/>
                </a:solidFill>
                <a:effectLst/>
                <a:latin typeface="Roboto" panose="02000000000000000000" pitchFamily="2" charset="0"/>
              </a:rPr>
              <a:t>Integration testing </a:t>
            </a:r>
            <a:r>
              <a:rPr lang="en-US" b="0" i="0" dirty="0">
                <a:solidFill>
                  <a:srgbClr val="454545"/>
                </a:solidFill>
                <a:effectLst/>
                <a:latin typeface="Roboto" panose="02000000000000000000" pitchFamily="2" charset="0"/>
              </a:rPr>
              <a:t>is performed </a:t>
            </a:r>
            <a:r>
              <a:rPr lang="en-US" b="1" i="0" dirty="0">
                <a:solidFill>
                  <a:srgbClr val="454545"/>
                </a:solidFill>
                <a:effectLst/>
                <a:latin typeface="Roboto" panose="02000000000000000000" pitchFamily="2" charset="0"/>
              </a:rPr>
              <a:t>early in the development process</a:t>
            </a:r>
            <a:r>
              <a:rPr lang="en-US" b="0" i="0" dirty="0">
                <a:solidFill>
                  <a:srgbClr val="454545"/>
                </a:solidFill>
                <a:effectLst/>
                <a:latin typeface="Roboto" panose="02000000000000000000" pitchFamily="2" charset="0"/>
              </a:rPr>
              <a:t>,</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after some of the components are written and unit tested,</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and they need to be </a:t>
            </a:r>
            <a:r>
              <a:rPr lang="en-US" b="1" i="0" dirty="0">
                <a:solidFill>
                  <a:srgbClr val="454545"/>
                </a:solidFill>
                <a:effectLst/>
                <a:latin typeface="Roboto" panose="02000000000000000000" pitchFamily="2" charset="0"/>
              </a:rPr>
              <a:t>integrated together into modules </a:t>
            </a:r>
            <a:r>
              <a:rPr lang="en-US" b="0" i="0" dirty="0">
                <a:solidFill>
                  <a:srgbClr val="454545"/>
                </a:solidFill>
                <a:effectLst/>
                <a:latin typeface="Roboto" panose="02000000000000000000" pitchFamily="2" charset="0"/>
              </a:rPr>
              <a:t>with more complex functionality.</a:t>
            </a:r>
          </a:p>
          <a:p>
            <a:pPr marL="171450" lvl="0" indent="-171450">
              <a:buFont typeface="Arial" panose="020B0604020202020204" pitchFamily="34" charset="0"/>
              <a:buChar char="•"/>
            </a:pPr>
            <a:r>
              <a:rPr lang="en-US" b="1" i="0" dirty="0">
                <a:solidFill>
                  <a:srgbClr val="454545"/>
                </a:solidFill>
                <a:effectLst/>
                <a:latin typeface="Roboto" panose="02000000000000000000" pitchFamily="2" charset="0"/>
              </a:rPr>
              <a:t>Integration tests </a:t>
            </a:r>
            <a:r>
              <a:rPr lang="en-US" b="0" i="0" dirty="0">
                <a:solidFill>
                  <a:srgbClr val="454545"/>
                </a:solidFill>
                <a:effectLst/>
                <a:latin typeface="Roboto" panose="02000000000000000000" pitchFamily="2" charset="0"/>
              </a:rPr>
              <a:t>are usually </a:t>
            </a:r>
            <a:r>
              <a:rPr lang="en-US" b="1" i="0" dirty="0">
                <a:solidFill>
                  <a:srgbClr val="454545"/>
                </a:solidFill>
                <a:effectLst/>
                <a:latin typeface="Roboto" panose="02000000000000000000" pitchFamily="2" charset="0"/>
              </a:rPr>
              <a:t>written by developers</a:t>
            </a:r>
            <a:r>
              <a:rPr lang="en-US" b="0" i="0" dirty="0">
                <a:solidFill>
                  <a:srgbClr val="454545"/>
                </a:solidFill>
                <a:effectLst/>
                <a:latin typeface="Roboto" panose="02000000000000000000" pitchFamily="2" charset="0"/>
              </a:rPr>
              <a:t>, not by QAs.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shall learn how to write simple integration tests with </a:t>
            </a:r>
            <a:r>
              <a:rPr lang="en-US" b="1" dirty="0"/>
              <a:t>live code examples </a:t>
            </a:r>
            <a:r>
              <a:rPr lang="en-US" dirty="0"/>
              <a:t>later.</a:t>
            </a:r>
          </a:p>
          <a:p>
            <a:endParaRPr lang="en-US" b="1" dirty="0">
              <a:solidFill>
                <a:schemeClr val="bg1"/>
              </a:solidFill>
            </a:endParaRPr>
          </a:p>
          <a:p>
            <a:r>
              <a:rPr lang="en-US" b="1" dirty="0">
                <a:solidFill>
                  <a:schemeClr val="bg1"/>
                </a:solidFill>
              </a:rPr>
              <a:t>System tests </a:t>
            </a:r>
            <a:r>
              <a:rPr lang="en-US" dirty="0"/>
              <a:t>and </a:t>
            </a:r>
            <a:r>
              <a:rPr lang="en-US" b="1" dirty="0">
                <a:solidFill>
                  <a:schemeClr val="bg1"/>
                </a:solidFill>
              </a:rPr>
              <a:t>acceptance tests </a:t>
            </a:r>
            <a:r>
              <a:rPr lang="en-US" b="0" dirty="0">
                <a:solidFill>
                  <a:schemeClr val="bg1"/>
                </a:solidFill>
              </a:rPr>
              <a:t>t</a:t>
            </a:r>
            <a:r>
              <a:rPr lang="en-US" b="0" dirty="0"/>
              <a:t>est the entire system: all its components together.</a:t>
            </a:r>
          </a:p>
          <a:p>
            <a:pPr marL="171450" indent="-171450">
              <a:buFont typeface="Arial" panose="020B0604020202020204" pitchFamily="34" charset="0"/>
              <a:buChar char="•"/>
            </a:pPr>
            <a:r>
              <a:rPr lang="en-US" b="1" dirty="0"/>
              <a:t>System tests </a:t>
            </a:r>
            <a:r>
              <a:rPr lang="en-US" b="0" dirty="0"/>
              <a:t>are manual or automated tests, which cover </a:t>
            </a:r>
            <a:r>
              <a:rPr lang="en-US" b="1" dirty="0"/>
              <a:t>end-to-end scenarios</a:t>
            </a:r>
            <a:r>
              <a:rPr lang="en-US" b="0" dirty="0"/>
              <a:t>:</a:t>
            </a:r>
          </a:p>
          <a:p>
            <a:pPr marL="628650" lvl="1" indent="-171450">
              <a:buFont typeface="Arial" panose="020B0604020202020204" pitchFamily="34" charset="0"/>
              <a:buChar char="•"/>
            </a:pPr>
            <a:r>
              <a:rPr lang="en-US" b="0" dirty="0"/>
              <a:t>from the front-end, to the back-end, the database and all other system components.</a:t>
            </a:r>
          </a:p>
          <a:p>
            <a:pPr marL="171450" indent="-171450">
              <a:buFont typeface="Arial" panose="020B0604020202020204" pitchFamily="34" charset="0"/>
              <a:buChar char="•"/>
            </a:pPr>
            <a:r>
              <a:rPr lang="en-US" dirty="0"/>
              <a:t>For </a:t>
            </a:r>
            <a:r>
              <a:rPr lang="en-US" b="1" dirty="0"/>
              <a:t>example</a:t>
            </a:r>
            <a:r>
              <a:rPr lang="en-US" dirty="0"/>
              <a:t>, if we test whether after </a:t>
            </a:r>
            <a:r>
              <a:rPr lang="en-US" b="1" dirty="0"/>
              <a:t>user registration in the mobile app</a:t>
            </a:r>
            <a:r>
              <a:rPr lang="en-US" b="0" dirty="0"/>
              <a:t> of complex software system</a:t>
            </a:r>
            <a:r>
              <a:rPr lang="en-US" dirty="0"/>
              <a:t>,</a:t>
            </a:r>
          </a:p>
          <a:p>
            <a:pPr marL="628650" lvl="1" indent="-171450">
              <a:buFont typeface="Arial" panose="020B0604020202020204" pitchFamily="34" charset="0"/>
              <a:buChar char="•"/>
            </a:pPr>
            <a:r>
              <a:rPr lang="en-US" dirty="0"/>
              <a:t>the new user is correctly stored in the database at the server side, this is a </a:t>
            </a:r>
            <a:r>
              <a:rPr lang="en-US" b="1" dirty="0"/>
              <a:t>system test</a:t>
            </a:r>
            <a:r>
              <a:rPr lang="en-US" dirty="0"/>
              <a:t>.</a:t>
            </a:r>
          </a:p>
          <a:p>
            <a:pPr marL="628650" lvl="1" indent="-171450">
              <a:buFont typeface="Arial" panose="020B0604020202020204" pitchFamily="34" charset="0"/>
              <a:buChar char="•"/>
            </a:pPr>
            <a:r>
              <a:rPr lang="en-US" dirty="0"/>
              <a:t>This system test </a:t>
            </a:r>
            <a:r>
              <a:rPr lang="en-US" b="1" dirty="0"/>
              <a:t>checks all system components </a:t>
            </a:r>
            <a:r>
              <a:rPr lang="en-US" dirty="0"/>
              <a:t>together:</a:t>
            </a:r>
          </a:p>
          <a:p>
            <a:pPr marL="1085850" lvl="2" indent="-171450">
              <a:buFont typeface="Arial" panose="020B0604020202020204" pitchFamily="34" charset="0"/>
              <a:buChar char="•"/>
            </a:pPr>
            <a:r>
              <a:rPr lang="en-US" dirty="0"/>
              <a:t>the </a:t>
            </a:r>
            <a:r>
              <a:rPr lang="en-US" b="1" dirty="0"/>
              <a:t>user interface </a:t>
            </a:r>
            <a:r>
              <a:rPr lang="en-US" dirty="0"/>
              <a:t>(the front-end), which is the mobile app in our scenario,</a:t>
            </a:r>
          </a:p>
          <a:p>
            <a:pPr marL="1085850" lvl="2" indent="-171450">
              <a:buFont typeface="Arial" panose="020B0604020202020204" pitchFamily="34" charset="0"/>
              <a:buChar char="•"/>
            </a:pPr>
            <a:r>
              <a:rPr lang="en-US" dirty="0"/>
              <a:t>the </a:t>
            </a:r>
            <a:r>
              <a:rPr lang="en-US" b="1" dirty="0"/>
              <a:t>back-end services</a:t>
            </a:r>
            <a:r>
              <a:rPr lang="en-US" b="0" dirty="0"/>
              <a:t> at the server side</a:t>
            </a:r>
            <a:r>
              <a:rPr lang="en-US" dirty="0"/>
              <a:t>, which are called by the mobile app,</a:t>
            </a:r>
          </a:p>
          <a:p>
            <a:pPr marL="1085850" lvl="2" indent="-171450">
              <a:buFont typeface="Arial" panose="020B0604020202020204" pitchFamily="34" charset="0"/>
              <a:buChar char="•"/>
            </a:pPr>
            <a:r>
              <a:rPr lang="en-US" dirty="0"/>
              <a:t>the </a:t>
            </a:r>
            <a:r>
              <a:rPr lang="en-US" b="1" dirty="0"/>
              <a:t>data access logic</a:t>
            </a:r>
            <a:r>
              <a:rPr lang="en-US" dirty="0"/>
              <a:t>, implemented in the back-end to access the database,</a:t>
            </a:r>
          </a:p>
          <a:p>
            <a:pPr marL="1085850" lvl="2" indent="-171450">
              <a:buFont typeface="Arial" panose="020B0604020202020204" pitchFamily="34" charset="0"/>
              <a:buChar char="•"/>
            </a:pPr>
            <a:r>
              <a:rPr lang="en-US" dirty="0"/>
              <a:t>and the </a:t>
            </a:r>
            <a:r>
              <a:rPr lang="en-US" b="1" dirty="0"/>
              <a:t>database</a:t>
            </a:r>
            <a:r>
              <a:rPr lang="bg-BG" b="1" dirty="0"/>
              <a:t> </a:t>
            </a:r>
            <a:r>
              <a:rPr lang="en-US" b="1" dirty="0"/>
              <a:t>server</a:t>
            </a:r>
            <a:r>
              <a:rPr lang="en-US" dirty="0"/>
              <a:t>, which stored the app data.</a:t>
            </a:r>
          </a:p>
          <a:p>
            <a:pPr marL="628650" lvl="1" indent="-171450">
              <a:buFont typeface="Arial" panose="020B0604020202020204" pitchFamily="34" charset="0"/>
              <a:buChar char="•"/>
            </a:pPr>
            <a:r>
              <a:rPr lang="en-US" dirty="0"/>
              <a:t>To implement this system test, QA engineers</a:t>
            </a:r>
          </a:p>
          <a:p>
            <a:pPr marL="1085850" lvl="2" indent="-171450">
              <a:buFont typeface="Arial" panose="020B0604020202020204" pitchFamily="34" charset="0"/>
              <a:buChar char="•"/>
            </a:pPr>
            <a:r>
              <a:rPr lang="en-US" dirty="0"/>
              <a:t>run the software in a testing environment,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create a database, holding sample testing data</a:t>
            </a:r>
            <a:r>
              <a:rPr lang="bg-BG" dirty="0"/>
              <a:t>,</a:t>
            </a:r>
            <a:endParaRPr lang="en-US" dirty="0"/>
          </a:p>
          <a:p>
            <a:pPr marL="1085850" lvl="2" indent="-171450">
              <a:buFont typeface="Arial" panose="020B0604020202020204" pitchFamily="34" charset="0"/>
              <a:buChar char="•"/>
            </a:pPr>
            <a:r>
              <a:rPr lang="en-US" dirty="0"/>
              <a:t>run the back-end server-side components,</a:t>
            </a:r>
            <a:endParaRPr lang="bg-BG" dirty="0"/>
          </a:p>
          <a:p>
            <a:pPr marL="1085850" lvl="2" indent="-171450">
              <a:buFont typeface="Arial" panose="020B0604020202020204" pitchFamily="34" charset="0"/>
              <a:buChar char="•"/>
            </a:pPr>
            <a:r>
              <a:rPr lang="en-US" dirty="0"/>
              <a:t>run the front-end component (the mobile app in our scenario),</a:t>
            </a:r>
          </a:p>
          <a:p>
            <a:pPr marL="1085850" lvl="2" indent="-171450">
              <a:buFont typeface="Arial" panose="020B0604020202020204" pitchFamily="34" charset="0"/>
              <a:buChar char="•"/>
            </a:pPr>
            <a:r>
              <a:rPr lang="en-US" dirty="0"/>
              <a:t>fill some data in the user registration form, submit the data,</a:t>
            </a:r>
          </a:p>
          <a:p>
            <a:pPr marL="1085850" lvl="2" indent="-171450">
              <a:buFont typeface="Arial" panose="020B0604020202020204" pitchFamily="34" charset="0"/>
              <a:buChar char="•"/>
            </a:pPr>
            <a:r>
              <a:rPr lang="en-US" dirty="0"/>
              <a:t>and check the behavior of the mobile app.</a:t>
            </a:r>
          </a:p>
          <a:p>
            <a:pPr marL="628650" lvl="1" indent="-171450">
              <a:buFont typeface="Arial" panose="020B0604020202020204" pitchFamily="34" charset="0"/>
              <a:buChar char="•"/>
            </a:pPr>
            <a:r>
              <a:rPr lang="en-US" b="0" dirty="0"/>
              <a:t>The above steps can either be done by hand (</a:t>
            </a:r>
            <a:r>
              <a:rPr lang="en-US" b="1" dirty="0"/>
              <a:t>manual system testing</a:t>
            </a:r>
            <a:r>
              <a:rPr lang="en-US" b="0" dirty="0"/>
              <a:t>)</a:t>
            </a:r>
          </a:p>
          <a:p>
            <a:pPr marL="1085850" lvl="2" indent="-171450">
              <a:buFont typeface="Arial" panose="020B0604020202020204" pitchFamily="34" charset="0"/>
              <a:buChar char="•"/>
            </a:pPr>
            <a:r>
              <a:rPr lang="en-US" b="0" dirty="0"/>
              <a:t>or can be automated (</a:t>
            </a:r>
            <a:r>
              <a:rPr lang="en-US" b="1" dirty="0"/>
              <a:t>automated system testing</a:t>
            </a:r>
            <a:r>
              <a:rPr lang="en-US" b="0" dirty="0"/>
              <a:t>).</a:t>
            </a:r>
          </a:p>
          <a:p>
            <a:pPr marL="628650" lvl="1" indent="-171450">
              <a:buFont typeface="Arial" panose="020B0604020202020204" pitchFamily="34" charset="0"/>
              <a:buChar char="•"/>
            </a:pPr>
            <a:r>
              <a:rPr lang="en-US" b="1" dirty="0"/>
              <a:t>Automated system testing </a:t>
            </a:r>
            <a:r>
              <a:rPr lang="en-US" b="0" dirty="0"/>
              <a:t>can be implemented by using DevOps tools and techniques</a:t>
            </a:r>
          </a:p>
          <a:p>
            <a:pPr marL="628650" lvl="1" indent="-171450">
              <a:buFont typeface="Arial" panose="020B0604020202020204" pitchFamily="34" charset="0"/>
              <a:buChar char="•"/>
            </a:pPr>
            <a:r>
              <a:rPr lang="en-US" b="0" dirty="0"/>
              <a:t>to automatically deploy and run the required system components</a:t>
            </a:r>
          </a:p>
          <a:p>
            <a:pPr marL="628650" lvl="1" indent="-171450">
              <a:buFont typeface="Arial" panose="020B0604020202020204" pitchFamily="34" charset="0"/>
              <a:buChar char="•"/>
            </a:pPr>
            <a:r>
              <a:rPr lang="en-US" b="0" dirty="0"/>
              <a:t>and perform UI tests in the mobile app, using a mobile testing framework.</a:t>
            </a:r>
          </a:p>
          <a:p>
            <a:pPr marL="171450" indent="-171450">
              <a:buFont typeface="Arial" panose="020B0604020202020204" pitchFamily="34" charset="0"/>
              <a:buChar char="•"/>
            </a:pPr>
            <a:r>
              <a:rPr lang="en-US" b="1" dirty="0"/>
              <a:t>System testing </a:t>
            </a:r>
            <a:r>
              <a:rPr lang="en-US" b="0" dirty="0"/>
              <a:t>is performed </a:t>
            </a:r>
            <a:r>
              <a:rPr lang="en-US" b="1" dirty="0"/>
              <a:t>late in the development process</a:t>
            </a:r>
            <a:r>
              <a:rPr lang="en-US" b="0" dirty="0"/>
              <a:t>,</a:t>
            </a:r>
          </a:p>
          <a:p>
            <a:pPr marL="628650" lvl="1" indent="-171450">
              <a:buFont typeface="Arial" panose="020B0604020202020204" pitchFamily="34" charset="0"/>
              <a:buChar char="•"/>
            </a:pPr>
            <a:r>
              <a:rPr lang="en-US" b="0" dirty="0"/>
              <a:t>when the entire system is ready or partially ready.</a:t>
            </a:r>
          </a:p>
          <a:p>
            <a:pPr marL="171450" lvl="0" indent="-171450">
              <a:buFont typeface="Arial" panose="020B0604020202020204" pitchFamily="34" charset="0"/>
              <a:buChar char="•"/>
            </a:pPr>
            <a:r>
              <a:rPr lang="en-US" b="1" dirty="0"/>
              <a:t>System testing </a:t>
            </a:r>
            <a:r>
              <a:rPr lang="en-US" b="0" dirty="0"/>
              <a:t>is usually </a:t>
            </a:r>
            <a:r>
              <a:rPr lang="en-US" b="1" dirty="0"/>
              <a:t>performed by QA engineers </a:t>
            </a:r>
            <a:r>
              <a:rPr lang="en-US" b="0" dirty="0"/>
              <a:t>or test automation engineers.</a:t>
            </a:r>
          </a:p>
          <a:p>
            <a:pPr marL="171450" lvl="0" indent="-171450">
              <a:buFont typeface="Arial" panose="020B0604020202020204" pitchFamily="34" charset="0"/>
              <a:buChar char="•"/>
            </a:pPr>
            <a:r>
              <a:rPr lang="en-US" b="0" dirty="0"/>
              <a:t>Modern development processes integrate </a:t>
            </a:r>
            <a:r>
              <a:rPr lang="en-US" b="1" dirty="0"/>
              <a:t>system testing in the CI/CD pipeline</a:t>
            </a:r>
            <a:r>
              <a:rPr lang="en-US" b="0" dirty="0"/>
              <a:t>.</a:t>
            </a:r>
          </a:p>
          <a:p>
            <a:pPr marL="171450" lvl="0" indent="-171450">
              <a:buFont typeface="Arial" panose="020B0604020202020204" pitchFamily="34" charset="0"/>
              <a:buChar char="•"/>
            </a:pPr>
            <a:r>
              <a:rPr lang="en-US" b="0" dirty="0"/>
              <a:t>Projects with less QA resources implement </a:t>
            </a:r>
            <a:r>
              <a:rPr lang="en-US" b="1" dirty="0"/>
              <a:t>automated smoke tests </a:t>
            </a:r>
            <a:r>
              <a:rPr lang="en-US" b="0" dirty="0"/>
              <a:t>during the system testing phase.</a:t>
            </a:r>
          </a:p>
          <a:p>
            <a:pPr marL="628650" lvl="1" indent="-171450">
              <a:buFont typeface="Arial" panose="020B0604020202020204" pitchFamily="34" charset="0"/>
              <a:buChar char="•"/>
            </a:pPr>
            <a:r>
              <a:rPr lang="en-US" b="0" dirty="0"/>
              <a:t>The </a:t>
            </a:r>
            <a:r>
              <a:rPr lang="en-US" b="1" dirty="0"/>
              <a:t>smoke tests</a:t>
            </a:r>
            <a:r>
              <a:rPr lang="en-US" b="0" dirty="0"/>
              <a:t> check whether the most important functionality works in the most common scenarios.</a:t>
            </a:r>
          </a:p>
          <a:p>
            <a:pPr marL="628650" lvl="1" indent="-171450">
              <a:buFont typeface="Arial" panose="020B0604020202020204" pitchFamily="34" charset="0"/>
              <a:buChar char="•"/>
            </a:pPr>
            <a:r>
              <a:rPr lang="en-US" b="0" dirty="0"/>
              <a:t>They just check whether the system is broken or not, without verifying each of its functions.</a:t>
            </a:r>
          </a:p>
          <a:p>
            <a:pPr marL="628650" lvl="1" indent="-171450">
              <a:buFont typeface="Arial" panose="020B0604020202020204" pitchFamily="34" charset="0"/>
              <a:buChar char="•"/>
            </a:pPr>
            <a:r>
              <a:rPr lang="en-US" b="0" dirty="0"/>
              <a:t>An example of smoke test could be to check whether the home page of the system opens correctly.</a:t>
            </a:r>
          </a:p>
          <a:p>
            <a:pPr marL="171450" lvl="0" indent="-171450">
              <a:buFont typeface="Arial" panose="020B0604020202020204" pitchFamily="34" charset="0"/>
              <a:buChar char="•"/>
            </a:pPr>
            <a:r>
              <a:rPr lang="en-US" b="0" dirty="0"/>
              <a:t>Projects with more QA resources </a:t>
            </a:r>
            <a:r>
              <a:rPr lang="en-US" b="1" dirty="0"/>
              <a:t>automate the testing of the entire system</a:t>
            </a:r>
          </a:p>
          <a:p>
            <a:pPr marL="628650" lvl="1" indent="-171450">
              <a:buFont typeface="Arial" panose="020B0604020202020204" pitchFamily="34" charset="0"/>
              <a:buChar char="•"/>
            </a:pPr>
            <a:r>
              <a:rPr lang="en-US" b="0" dirty="0"/>
              <a:t>with all its functionality, covering all its use cases.</a:t>
            </a:r>
          </a:p>
          <a:p>
            <a:pPr marL="628650" lvl="1" indent="-171450">
              <a:buFont typeface="Arial" panose="020B0604020202020204" pitchFamily="34" charset="0"/>
              <a:buChar char="•"/>
            </a:pPr>
            <a:r>
              <a:rPr lang="en-US" b="0" dirty="0"/>
              <a:t>This approach is heavy and time consuming and is rarely used.</a:t>
            </a:r>
          </a:p>
          <a:p>
            <a:pPr marL="171450" lvl="0" indent="-171450">
              <a:buFont typeface="Arial" panose="020B0604020202020204" pitchFamily="34" charset="0"/>
              <a:buChar char="•"/>
            </a:pPr>
            <a:r>
              <a:rPr lang="en-US" b="0" dirty="0"/>
              <a:t>Most modern projects automate the system testing for the </a:t>
            </a:r>
            <a:r>
              <a:rPr lang="en-US" b="1" dirty="0"/>
              <a:t>most important scenarios</a:t>
            </a:r>
            <a:r>
              <a:rPr lang="en-US" b="0" dirty="0"/>
              <a:t>,</a:t>
            </a:r>
          </a:p>
          <a:p>
            <a:pPr marL="628650" lvl="1" indent="-171450">
              <a:buFont typeface="Arial" panose="020B0604020202020204" pitchFamily="34" charset="0"/>
              <a:buChar char="•"/>
            </a:pPr>
            <a:r>
              <a:rPr lang="en-US" b="0" dirty="0"/>
              <a:t>not the entire system with all its components.</a:t>
            </a:r>
          </a:p>
          <a:p>
            <a:pPr marL="0" lvl="0" indent="0">
              <a:buFont typeface="Arial" panose="020B0604020202020204" pitchFamily="34" charset="0"/>
              <a:buNone/>
            </a:pPr>
            <a:r>
              <a:rPr lang="en-US" b="1" dirty="0"/>
              <a:t>Acceptance testing </a:t>
            </a:r>
            <a:r>
              <a:rPr lang="en-US" b="0" dirty="0"/>
              <a:t>is an extension to system testing, where</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the QA team or the project sponsor checks how the product will perform</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when it is installed on the user’s system.</a:t>
            </a:r>
          </a:p>
          <a:p>
            <a:pPr marL="0" lvl="0" indent="0">
              <a:buFont typeface="Arial" panose="020B0604020202020204" pitchFamily="34" charset="0"/>
              <a:buNone/>
            </a:pPr>
            <a:r>
              <a:rPr lang="en-US" b="1" i="0" dirty="0">
                <a:solidFill>
                  <a:srgbClr val="454545"/>
                </a:solidFill>
                <a:effectLst/>
                <a:latin typeface="Roboto" panose="02000000000000000000" pitchFamily="2" charset="0"/>
              </a:rPr>
              <a:t>Acceptance tests</a:t>
            </a:r>
            <a:r>
              <a:rPr lang="en-US" b="0" i="0" dirty="0">
                <a:solidFill>
                  <a:srgbClr val="454545"/>
                </a:solidFill>
                <a:effectLst/>
                <a:latin typeface="Roboto" panose="02000000000000000000" pitchFamily="2" charset="0"/>
              </a:rPr>
              <a:t> are usually more </a:t>
            </a:r>
            <a:r>
              <a:rPr lang="en-US" b="1" i="0" dirty="0">
                <a:solidFill>
                  <a:srgbClr val="454545"/>
                </a:solidFill>
                <a:effectLst/>
                <a:latin typeface="Roboto" panose="02000000000000000000" pitchFamily="2" charset="0"/>
              </a:rPr>
              <a:t>intensive</a:t>
            </a:r>
            <a:r>
              <a:rPr lang="en-US" b="0" i="0" dirty="0">
                <a:solidFill>
                  <a:srgbClr val="454545"/>
                </a:solidFill>
                <a:effectLst/>
                <a:latin typeface="Roboto" panose="02000000000000000000" pitchFamily="2" charset="0"/>
              </a:rPr>
              <a:t> and more </a:t>
            </a:r>
            <a:r>
              <a:rPr lang="en-US" b="1" i="0" dirty="0">
                <a:solidFill>
                  <a:srgbClr val="454545"/>
                </a:solidFill>
                <a:effectLst/>
                <a:latin typeface="Roboto" panose="02000000000000000000" pitchFamily="2" charset="0"/>
              </a:rPr>
              <a:t>comprehensive </a:t>
            </a:r>
            <a:r>
              <a:rPr lang="en-US" b="0" i="0" dirty="0">
                <a:solidFill>
                  <a:srgbClr val="454545"/>
                </a:solidFill>
                <a:effectLst/>
                <a:latin typeface="Roboto" panose="02000000000000000000" pitchFamily="2" charset="0"/>
              </a:rPr>
              <a:t>than the system tests</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and should </a:t>
            </a:r>
            <a:r>
              <a:rPr lang="en-US" b="1" i="0" dirty="0">
                <a:solidFill>
                  <a:srgbClr val="454545"/>
                </a:solidFill>
                <a:effectLst/>
                <a:latin typeface="Roboto" panose="02000000000000000000" pitchFamily="2" charset="0"/>
              </a:rPr>
              <a:t>cover the entire functionality </a:t>
            </a:r>
            <a:r>
              <a:rPr lang="en-US" b="0" i="0" dirty="0">
                <a:solidFill>
                  <a:srgbClr val="454545"/>
                </a:solidFill>
                <a:effectLst/>
                <a:latin typeface="Roboto" panose="02000000000000000000" pitchFamily="2" charset="0"/>
              </a:rPr>
              <a:t>of the software.</a:t>
            </a:r>
            <a:endParaRPr lang="en-US" b="0" dirty="0"/>
          </a:p>
          <a:p>
            <a:pPr marL="0" indent="0">
              <a:buFont typeface="Arial" panose="020B0604020202020204" pitchFamily="34" charset="0"/>
              <a:buNone/>
            </a:pPr>
            <a:r>
              <a:rPr lang="en-US" b="0" i="0" dirty="0">
                <a:solidFill>
                  <a:srgbClr val="454545"/>
                </a:solidFill>
                <a:effectLst/>
                <a:latin typeface="Roboto" panose="02000000000000000000" pitchFamily="2" charset="0"/>
              </a:rPr>
              <a:t>The aim of </a:t>
            </a:r>
            <a:r>
              <a:rPr lang="en-US" b="1" i="0" dirty="0">
                <a:solidFill>
                  <a:srgbClr val="454545"/>
                </a:solidFill>
                <a:effectLst/>
                <a:latin typeface="Roboto" panose="02000000000000000000" pitchFamily="2" charset="0"/>
              </a:rPr>
              <a:t>acceptance testing</a:t>
            </a:r>
            <a:r>
              <a:rPr lang="en-US" b="0" i="0" dirty="0">
                <a:solidFill>
                  <a:srgbClr val="454545"/>
                </a:solidFill>
                <a:effectLst/>
                <a:latin typeface="Roboto" panose="02000000000000000000" pitchFamily="2" charset="0"/>
              </a:rPr>
              <a:t> is to evaluate whether the system complies with the end-user requirements</a:t>
            </a:r>
          </a:p>
          <a:p>
            <a:pPr marL="171450" indent="-171450">
              <a:buFont typeface="Arial" panose="020B0604020202020204" pitchFamily="34" charset="0"/>
              <a:buChar char="•"/>
            </a:pPr>
            <a:r>
              <a:rPr lang="en-US" b="0" i="0" dirty="0">
                <a:solidFill>
                  <a:srgbClr val="454545"/>
                </a:solidFill>
                <a:effectLst/>
                <a:latin typeface="Roboto" panose="02000000000000000000" pitchFamily="2" charset="0"/>
              </a:rPr>
              <a:t>and if it is ready for deployment in the production environment.</a:t>
            </a: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685500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explain this classical "</a:t>
            </a:r>
            <a:r>
              <a:rPr lang="en-US" b="1" dirty="0"/>
              <a:t>testing triangle</a:t>
            </a:r>
            <a:r>
              <a:rPr lang="en-US" dirty="0"/>
              <a:t>",</a:t>
            </a:r>
          </a:p>
          <a:p>
            <a:pPr marL="171450" indent="-171450">
              <a:buFont typeface="Arial" panose="020B0604020202020204" pitchFamily="34" charset="0"/>
              <a:buChar char="•"/>
            </a:pPr>
            <a:r>
              <a:rPr lang="en-US" dirty="0"/>
              <a:t>which illustrates the relationship between the </a:t>
            </a:r>
            <a:r>
              <a:rPr lang="en-US" b="1" dirty="0"/>
              <a:t>testing levels</a:t>
            </a:r>
            <a:r>
              <a:rPr lang="en-US" dirty="0"/>
              <a:t>,</a:t>
            </a:r>
          </a:p>
          <a:p>
            <a:pPr marL="171450" indent="-171450">
              <a:buFont typeface="Arial" panose="020B0604020202020204" pitchFamily="34" charset="0"/>
              <a:buChar char="•"/>
            </a:pPr>
            <a:r>
              <a:rPr lang="en-US" b="1" dirty="0"/>
              <a:t>number of tests</a:t>
            </a:r>
            <a:r>
              <a:rPr lang="en-US" dirty="0"/>
              <a:t>, </a:t>
            </a:r>
            <a:r>
              <a:rPr lang="en-US" b="1" dirty="0"/>
              <a:t>costs of execution </a:t>
            </a:r>
            <a:r>
              <a:rPr lang="en-US" dirty="0"/>
              <a:t>and the </a:t>
            </a:r>
            <a:r>
              <a:rPr lang="en-US" b="1" dirty="0"/>
              <a:t>level of automation</a:t>
            </a:r>
            <a:r>
              <a:rPr lang="en-US" dirty="0"/>
              <a:t>.</a:t>
            </a:r>
          </a:p>
          <a:p>
            <a:pPr marL="0" indent="0">
              <a:buFont typeface="Arial" panose="020B0604020202020204" pitchFamily="34" charset="0"/>
              <a:buNone/>
            </a:pPr>
            <a:r>
              <a:rPr lang="en-US" b="1" dirty="0"/>
              <a:t>Unit tests </a:t>
            </a:r>
            <a:r>
              <a:rPr lang="en-US" dirty="0"/>
              <a:t>are </a:t>
            </a:r>
            <a:r>
              <a:rPr lang="en-US" b="1" dirty="0"/>
              <a:t>fully automated</a:t>
            </a:r>
            <a:r>
              <a:rPr lang="en-US" dirty="0"/>
              <a:t>.</a:t>
            </a:r>
          </a:p>
          <a:p>
            <a:pPr marL="171450" indent="-171450">
              <a:buFont typeface="Arial" panose="020B0604020202020204" pitchFamily="34" charset="0"/>
              <a:buChar char="•"/>
            </a:pPr>
            <a:r>
              <a:rPr lang="en-US" dirty="0"/>
              <a:t>They make up the </a:t>
            </a:r>
            <a:r>
              <a:rPr lang="en-US" b="1" dirty="0"/>
              <a:t>biggest</a:t>
            </a:r>
            <a:r>
              <a:rPr lang="en-US" dirty="0"/>
              <a:t> part of tests, more than all the others.</a:t>
            </a:r>
          </a:p>
          <a:p>
            <a:pPr marL="171450" indent="-171450">
              <a:buFont typeface="Arial" panose="020B0604020202020204" pitchFamily="34" charset="0"/>
              <a:buChar char="•"/>
            </a:pPr>
            <a:r>
              <a:rPr lang="en-US" dirty="0"/>
              <a:t>Unit tests are written by the </a:t>
            </a:r>
            <a:r>
              <a:rPr lang="en-US" b="1" dirty="0"/>
              <a:t>developers</a:t>
            </a:r>
            <a:r>
              <a:rPr lang="en-US" dirty="0"/>
              <a:t>, when they write the code to implement the smallest units of the system.</a:t>
            </a:r>
          </a:p>
          <a:p>
            <a:pPr marL="171450" indent="-171450">
              <a:buFont typeface="Arial" panose="020B0604020202020204" pitchFamily="34" charset="0"/>
              <a:buChar char="•"/>
            </a:pPr>
            <a:r>
              <a:rPr lang="en-US" dirty="0"/>
              <a:t>It takes small amount of time and effort to execute the unit tests, once they are written.</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Integration tests </a:t>
            </a:r>
            <a:r>
              <a:rPr lang="en-US" dirty="0"/>
              <a:t>are also </a:t>
            </a:r>
            <a:r>
              <a:rPr lang="en-US" b="1" dirty="0"/>
              <a:t>fully automated</a:t>
            </a:r>
            <a:r>
              <a:rPr lang="en-US" dirty="0"/>
              <a:t>.</a:t>
            </a:r>
          </a:p>
          <a:p>
            <a:pPr marL="171450" indent="-171450">
              <a:buFont typeface="Arial" panose="020B0604020202020204" pitchFamily="34" charset="0"/>
              <a:buChar char="•"/>
            </a:pPr>
            <a:r>
              <a:rPr lang="en-US" dirty="0"/>
              <a:t>They make up the </a:t>
            </a:r>
            <a:r>
              <a:rPr lang="en-US" b="1" dirty="0"/>
              <a:t>next biggest </a:t>
            </a:r>
            <a:r>
              <a:rPr lang="en-US" dirty="0"/>
              <a:t>part of tests.</a:t>
            </a:r>
          </a:p>
          <a:p>
            <a:pPr marL="171450" indent="-171450">
              <a:buFont typeface="Arial" panose="020B0604020202020204" pitchFamily="34" charset="0"/>
              <a:buChar char="•"/>
            </a:pPr>
            <a:r>
              <a:rPr lang="en-US" dirty="0"/>
              <a:t>Integration tests are written by the </a:t>
            </a:r>
            <a:r>
              <a:rPr lang="en-US" b="1" dirty="0"/>
              <a:t>developers</a:t>
            </a:r>
            <a:r>
              <a:rPr lang="en-US" dirty="0"/>
              <a:t>, when they write the code to integrate the units of the system into modules.</a:t>
            </a:r>
          </a:p>
          <a:p>
            <a:pPr marL="171450" indent="-171450">
              <a:buFont typeface="Arial" panose="020B0604020202020204" pitchFamily="34" charset="0"/>
              <a:buChar char="•"/>
            </a:pPr>
            <a:r>
              <a:rPr lang="en-US" dirty="0"/>
              <a:t>It takes relatively small amount of time and effort to execute the integration tests, once they are written.</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System tests </a:t>
            </a:r>
            <a:r>
              <a:rPr lang="en-US" b="0" dirty="0"/>
              <a:t>and </a:t>
            </a:r>
            <a:r>
              <a:rPr lang="en-US" b="1" dirty="0"/>
              <a:t>acceptance tests </a:t>
            </a:r>
            <a:r>
              <a:rPr lang="en-US" dirty="0"/>
              <a:t>are </a:t>
            </a:r>
            <a:r>
              <a:rPr lang="en-US" b="1" dirty="0"/>
              <a:t>partially automated</a:t>
            </a:r>
            <a:r>
              <a:rPr lang="en-US" dirty="0"/>
              <a:t> or are </a:t>
            </a:r>
            <a:r>
              <a:rPr lang="en-US" b="1" dirty="0"/>
              <a:t>manual</a:t>
            </a:r>
            <a:r>
              <a:rPr lang="en-US" dirty="0"/>
              <a:t>.</a:t>
            </a:r>
          </a:p>
          <a:p>
            <a:pPr marL="171450" indent="-171450">
              <a:buFont typeface="Arial" panose="020B0604020202020204" pitchFamily="34" charset="0"/>
              <a:buChar char="•"/>
            </a:pPr>
            <a:r>
              <a:rPr lang="en-US" dirty="0"/>
              <a:t>They make up significantly smaller part of tests.</a:t>
            </a:r>
          </a:p>
          <a:p>
            <a:pPr marL="171450" indent="-171450">
              <a:buFont typeface="Arial" panose="020B0604020202020204" pitchFamily="34" charset="0"/>
              <a:buChar char="•"/>
            </a:pPr>
            <a:r>
              <a:rPr lang="en-US" dirty="0"/>
              <a:t>System tests are </a:t>
            </a:r>
            <a:r>
              <a:rPr lang="en-US" b="1" dirty="0"/>
              <a:t>manually</a:t>
            </a:r>
            <a:r>
              <a:rPr lang="en-US" dirty="0"/>
              <a:t> executed by </a:t>
            </a:r>
            <a:r>
              <a:rPr lang="en-US" b="1" dirty="0"/>
              <a:t>QA engineers</a:t>
            </a:r>
          </a:p>
          <a:p>
            <a:pPr marL="628650" lvl="1" indent="-171450">
              <a:buFont typeface="Arial" panose="020B0604020202020204" pitchFamily="34" charset="0"/>
              <a:buChar char="•"/>
            </a:pPr>
            <a:r>
              <a:rPr lang="en-US" dirty="0"/>
              <a:t>or are </a:t>
            </a:r>
            <a:r>
              <a:rPr lang="en-US" b="1" dirty="0"/>
              <a:t>automated</a:t>
            </a:r>
            <a:r>
              <a:rPr lang="en-US" dirty="0"/>
              <a:t> by QA automation engineers,</a:t>
            </a:r>
          </a:p>
          <a:p>
            <a:pPr marL="628650" lvl="1" indent="-171450">
              <a:buFont typeface="Arial" panose="020B0604020202020204" pitchFamily="34" charset="0"/>
              <a:buChar char="•"/>
            </a:pPr>
            <a:r>
              <a:rPr lang="en-US" dirty="0"/>
              <a:t>when they test the </a:t>
            </a:r>
            <a:r>
              <a:rPr lang="en-US" b="1" dirty="0"/>
              <a:t>entire system </a:t>
            </a:r>
            <a:r>
              <a:rPr lang="en-US" dirty="0"/>
              <a:t>or certain functionality from the entire system.</a:t>
            </a:r>
          </a:p>
          <a:p>
            <a:pPr marL="171450" indent="-171450">
              <a:buFont typeface="Arial" panose="020B0604020202020204" pitchFamily="34" charset="0"/>
              <a:buChar char="•"/>
            </a:pPr>
            <a:r>
              <a:rPr lang="en-US" dirty="0"/>
              <a:t>It takes significant amount of time and effort to perform the system tests, or to automate them.</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solidFill>
                  <a:schemeClr val="bg1"/>
                </a:solidFill>
              </a:rPr>
              <a:t>UI</a:t>
            </a:r>
            <a:r>
              <a:rPr lang="bg-BG" sz="1200" b="1" dirty="0">
                <a:solidFill>
                  <a:schemeClr val="bg1"/>
                </a:solidFill>
              </a:rPr>
              <a:t> </a:t>
            </a:r>
            <a:r>
              <a:rPr lang="en-US" sz="1200" b="0" dirty="0">
                <a:solidFill>
                  <a:schemeClr val="bg1"/>
                </a:solidFill>
              </a:rPr>
              <a:t>and</a:t>
            </a:r>
            <a:r>
              <a:rPr lang="bg-BG" sz="1200" b="1" dirty="0">
                <a:solidFill>
                  <a:schemeClr val="bg1"/>
                </a:solidFill>
              </a:rPr>
              <a:t> </a:t>
            </a:r>
            <a:r>
              <a:rPr lang="en-US" sz="1200" b="1" dirty="0">
                <a:solidFill>
                  <a:schemeClr val="bg1"/>
                </a:solidFill>
              </a:rPr>
              <a:t>UX tests</a:t>
            </a:r>
            <a:r>
              <a:rPr lang="en-US" sz="1200" dirty="0"/>
              <a:t> are mostly manual.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They are executed by </a:t>
            </a:r>
            <a:r>
              <a:rPr lang="en-US" sz="1200" b="1" dirty="0"/>
              <a:t>QA engineers </a:t>
            </a:r>
            <a:r>
              <a:rPr lang="en-US" sz="1200" dirty="0"/>
              <a:t>and the </a:t>
            </a:r>
            <a:r>
              <a:rPr lang="en-US" sz="1200" b="1" dirty="0"/>
              <a:t>project sponsor</a:t>
            </a:r>
            <a:r>
              <a:rPr lang="en-US" sz="1200" dirty="0"/>
              <a:t> (who pays for creating the software).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These tests are difficult to automate and usually cost a lot of effort to be performed.</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854002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a:lnSpc>
                <a:spcPct val="100000"/>
              </a:lnSpc>
            </a:pPr>
            <a:r>
              <a:rPr lang="en-US" dirty="0"/>
              <a:t>Testing is </a:t>
            </a:r>
            <a:r>
              <a:rPr lang="en-US" dirty="0">
                <a:solidFill>
                  <a:schemeClr val="bg1"/>
                </a:solidFill>
              </a:rPr>
              <a:t>not just running tests</a:t>
            </a:r>
            <a:r>
              <a:rPr lang="en-US" dirty="0"/>
              <a:t>, but also:</a:t>
            </a:r>
          </a:p>
          <a:p>
            <a:pPr lvl="1">
              <a:lnSpc>
                <a:spcPct val="100000"/>
              </a:lnSpc>
            </a:pPr>
            <a:r>
              <a:rPr lang="en-US" dirty="0"/>
              <a:t>Planning and control</a:t>
            </a:r>
          </a:p>
          <a:p>
            <a:pPr lvl="1">
              <a:lnSpc>
                <a:spcPct val="100000"/>
              </a:lnSpc>
            </a:pPr>
            <a:r>
              <a:rPr lang="en-US" dirty="0"/>
              <a:t>Choosing test conditions</a:t>
            </a:r>
          </a:p>
          <a:p>
            <a:pPr lvl="1">
              <a:lnSpc>
                <a:spcPct val="100000"/>
              </a:lnSpc>
            </a:pPr>
            <a:r>
              <a:rPr lang="en-US" dirty="0"/>
              <a:t>Designing and executing test cases</a:t>
            </a:r>
          </a:p>
          <a:p>
            <a:pPr lvl="1">
              <a:lnSpc>
                <a:spcPct val="100000"/>
              </a:lnSpc>
            </a:pPr>
            <a:r>
              <a:rPr lang="en-US" dirty="0"/>
              <a:t>Checking results</a:t>
            </a:r>
          </a:p>
          <a:p>
            <a:pPr lvl="1">
              <a:lnSpc>
                <a:spcPct val="100000"/>
              </a:lnSpc>
            </a:pPr>
            <a:r>
              <a:rPr lang="en-US" dirty="0"/>
              <a:t>Evaluating exit criteria</a:t>
            </a:r>
          </a:p>
          <a:p>
            <a:pPr lvl="1">
              <a:lnSpc>
                <a:spcPct val="100000"/>
              </a:lnSpc>
            </a:pPr>
            <a:r>
              <a:rPr lang="en-US" dirty="0"/>
              <a:t>Reporting on the testing process and system under test</a:t>
            </a:r>
          </a:p>
          <a:p>
            <a:pPr lvl="1">
              <a:lnSpc>
                <a:spcPct val="100000"/>
              </a:lnSpc>
            </a:pPr>
            <a:r>
              <a:rPr lang="en-US" dirty="0"/>
              <a:t>Finalizing or completing closure activities</a:t>
            </a: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22</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7CE7D654-6F76-45D9-821A-5770E332A58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64886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34" name="Shape 134"/>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Calibri"/>
              <a:ea typeface="Calibri"/>
              <a:cs typeface="Calibri"/>
              <a:sym typeface="Calibri"/>
            </a:endParaRPr>
          </a:p>
        </p:txBody>
      </p:sp>
      <p:sp>
        <p:nvSpPr>
          <p:cNvPr id="136" name="Shape 136"/>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dk1"/>
                </a:solidFill>
                <a:latin typeface="Calibri"/>
                <a:ea typeface="Calibri"/>
                <a:cs typeface="Calibri"/>
                <a:sym typeface="Calibri"/>
              </a:rPr>
              <a:t>25</a:t>
            </a:fld>
            <a:endParaRPr sz="1000" b="0" i="0" u="none" strike="noStrike" cap="none">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008A1BFD-531E-4B09-92EB-D4AC4BE29E7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27366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ru-RU" dirty="0"/>
              <a:t>има смисъл при големи организация и проекти с много </a:t>
            </a:r>
            <a:r>
              <a:rPr lang="bg-BG" dirty="0"/>
              <a:t>участници (стотици)</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28</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05164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Unit testing </a:t>
            </a:r>
            <a:r>
              <a:rPr lang="en-US" dirty="0"/>
              <a:t>is an important concept and practice in software development.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Unit tests </a:t>
            </a:r>
            <a:r>
              <a:rPr lang="en-US" dirty="0"/>
              <a:t>are pieces of code that </a:t>
            </a:r>
            <a:r>
              <a:rPr lang="en-US" b="1" dirty="0"/>
              <a:t>test specific functionality </a:t>
            </a:r>
            <a:r>
              <a:rPr lang="en-US" dirty="0"/>
              <a:t>in certain software component (called "</a:t>
            </a:r>
            <a:r>
              <a:rPr lang="en-US" b="1" i="1" dirty="0"/>
              <a:t>unit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tests are</a:t>
            </a:r>
            <a:r>
              <a:rPr lang="en-US" b="1" dirty="0"/>
              <a:t> written by developers</a:t>
            </a:r>
            <a:r>
              <a:rPr lang="en-US" b="0" dirty="0"/>
              <a:t> (not by QA engineers).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Unit tests are</a:t>
            </a:r>
            <a:r>
              <a:rPr lang="en-US" dirty="0"/>
              <a:t> part of the product </a:t>
            </a:r>
            <a:r>
              <a:rPr lang="en-US" b="1" dirty="0"/>
              <a:t>source code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They aim to improve the </a:t>
            </a:r>
            <a:r>
              <a:rPr lang="en-US" b="1" dirty="0"/>
              <a:t>code quality</a:t>
            </a:r>
            <a:r>
              <a:rPr lang="en-US" dirty="0"/>
              <a:t>, </a:t>
            </a:r>
            <a:r>
              <a:rPr lang="en-US" b="1" dirty="0"/>
              <a:t>reliability</a:t>
            </a:r>
            <a:r>
              <a:rPr lang="en-US" dirty="0"/>
              <a:t> and </a:t>
            </a:r>
            <a:r>
              <a:rPr lang="en-US" b="1" dirty="0"/>
              <a:t>maintainability</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a simple example to </a:t>
            </a:r>
            <a:r>
              <a:rPr lang="en-US" b="1" dirty="0"/>
              <a:t>illustrate the idea of "unit testing"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have a </a:t>
            </a:r>
            <a:r>
              <a:rPr lang="en-US" b="1" dirty="0"/>
              <a:t>function, which sums the elements </a:t>
            </a:r>
            <a:r>
              <a:rPr lang="en-US" dirty="0"/>
              <a:t>of given array of numbers.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want to </a:t>
            </a:r>
            <a:r>
              <a:rPr lang="en-US" b="1" dirty="0"/>
              <a:t>test this function</a:t>
            </a:r>
            <a:r>
              <a:rPr lang="en-US" dirty="0"/>
              <a:t>, but not by hand.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want to </a:t>
            </a:r>
            <a:r>
              <a:rPr lang="en-US" b="1" dirty="0"/>
              <a:t>write code</a:t>
            </a:r>
            <a:r>
              <a:rPr lang="en-US" dirty="0"/>
              <a:t>, which confirms that this function works correctly.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an </a:t>
            </a:r>
            <a:r>
              <a:rPr lang="en-US" b="1" dirty="0"/>
              <a:t>example </a:t>
            </a:r>
            <a:r>
              <a:rPr lang="en-US" b="0" dirty="0"/>
              <a:t>of </a:t>
            </a:r>
            <a:r>
              <a:rPr lang="en-US" dirty="0"/>
              <a:t>how we can </a:t>
            </a:r>
            <a:r>
              <a:rPr lang="en-US" b="1" dirty="0"/>
              <a:t>test the "sum" function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write a function </a:t>
            </a:r>
            <a:r>
              <a:rPr lang="en-US" b="0" dirty="0"/>
              <a:t>to hold the test cases</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the </a:t>
            </a:r>
            <a:r>
              <a:rPr lang="en-US" b="1" dirty="0"/>
              <a:t>first test</a:t>
            </a:r>
            <a:r>
              <a:rPr lang="en-US" dirty="0"/>
              <a:t> case, the first check.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checks whether the sum of the array of two elements </a:t>
            </a:r>
            <a:r>
              <a:rPr lang="en-US" b="1" dirty="0"/>
              <a:t>[1, 2]</a:t>
            </a:r>
            <a:r>
              <a:rPr lang="en-US" dirty="0"/>
              <a:t> is </a:t>
            </a:r>
            <a:r>
              <a:rPr lang="en-US" b="1" dirty="0"/>
              <a:t>3</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the execution result is not as expected, the </a:t>
            </a:r>
            <a:r>
              <a:rPr lang="en-US" b="1" dirty="0"/>
              <a:t>function will fail with an error</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second test</a:t>
            </a:r>
            <a:r>
              <a:rPr lang="en-US" dirty="0"/>
              <a:t> checks whether the sum of the array, holding a single element </a:t>
            </a:r>
            <a:r>
              <a:rPr lang="en-US" b="1" dirty="0"/>
              <a:t>[-2]</a:t>
            </a:r>
            <a:r>
              <a:rPr lang="en-US" dirty="0"/>
              <a:t> is </a:t>
            </a:r>
            <a:r>
              <a:rPr lang="en-US" b="1" dirty="0"/>
              <a:t>-2</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third test</a:t>
            </a:r>
            <a:r>
              <a:rPr lang="en-US" dirty="0"/>
              <a:t> checks whether the sum of an </a:t>
            </a:r>
            <a:r>
              <a:rPr lang="en-US" b="1" dirty="0"/>
              <a:t>empty array</a:t>
            </a:r>
            <a:r>
              <a:rPr lang="en-US" dirty="0"/>
              <a:t> is </a:t>
            </a:r>
            <a:r>
              <a:rPr lang="en-US" b="1" dirty="0"/>
              <a:t>0</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example is just a simple way to illustrate </a:t>
            </a:r>
            <a:r>
              <a:rPr lang="en-US" b="1" dirty="0"/>
              <a:t>the concept of "unit testing"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Don't follow it as best practice. </a:t>
            </a:r>
            <a:r>
              <a:rPr lang="en-US" b="0" dirty="0"/>
              <a:t>It is not!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combines multiple test cases in a single test function, and this is a bad practice.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But </a:t>
            </a:r>
            <a:r>
              <a:rPr lang="en-US" b="1" dirty="0"/>
              <a:t>the idea of unit testing is clear</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tests execute the code with sample input data and entrance conditions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a:t>
            </a:r>
            <a:r>
              <a:rPr lang="en-US" b="1" dirty="0"/>
              <a:t>check whether the returned result, exit conditions and behavior are correct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testing usually is performed within a </a:t>
            </a:r>
            <a:r>
              <a:rPr lang="en-US" b="1" dirty="0"/>
              <a:t>unit testing framework</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which organizes and structures the tests consistently.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196519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Unit testing frameworks </a:t>
            </a:r>
            <a:r>
              <a:rPr lang="en-US" dirty="0"/>
              <a:t>simplify, structure and organize the </a:t>
            </a:r>
            <a:r>
              <a:rPr lang="en-US" b="1" dirty="0"/>
              <a:t>unit testing process</a:t>
            </a:r>
            <a:r>
              <a:rPr lang="en-US" b="0" dirty="0"/>
              <a:t>.</a:t>
            </a:r>
          </a:p>
          <a:p>
            <a:pPr marL="171450" indent="-171450">
              <a:buFont typeface="Arial" panose="020B0604020202020204" pitchFamily="34" charset="0"/>
              <a:buChar char="•"/>
            </a:pPr>
            <a:r>
              <a:rPr lang="en-US" b="0" dirty="0"/>
              <a:t>Unit testing frameworks </a:t>
            </a:r>
            <a:r>
              <a:rPr lang="en-US" b="1" dirty="0"/>
              <a:t>execute the tests </a:t>
            </a:r>
            <a:r>
              <a:rPr lang="en-US" b="0" dirty="0"/>
              <a:t>and </a:t>
            </a:r>
            <a:r>
              <a:rPr lang="en-US" b="1" dirty="0"/>
              <a:t>generate reports</a:t>
            </a:r>
            <a:r>
              <a:rPr lang="en-US" b="0" dirty="0"/>
              <a:t>.</a:t>
            </a:r>
          </a:p>
          <a:p>
            <a:pPr marL="171450" indent="-171450">
              <a:buFont typeface="Arial" panose="020B0604020202020204" pitchFamily="34" charset="0"/>
              <a:buChar char="•"/>
            </a:pPr>
            <a:r>
              <a:rPr lang="en-US" b="0" dirty="0"/>
              <a:t>Developers use the framework to </a:t>
            </a:r>
            <a:r>
              <a:rPr lang="en-US" b="1" dirty="0"/>
              <a:t>structure the tests</a:t>
            </a:r>
            <a:r>
              <a:rPr lang="en-US" b="0" dirty="0"/>
              <a:t>,</a:t>
            </a:r>
          </a:p>
          <a:p>
            <a:pPr marL="628650" lvl="1" indent="-171450">
              <a:buFont typeface="Arial" panose="020B0604020202020204" pitchFamily="34" charset="0"/>
              <a:buChar char="•"/>
            </a:pPr>
            <a:r>
              <a:rPr lang="en-US" b="0" dirty="0"/>
              <a:t>to </a:t>
            </a:r>
            <a:r>
              <a:rPr lang="en-US" b="1" dirty="0"/>
              <a:t>organize </a:t>
            </a:r>
            <a:r>
              <a:rPr lang="en-US" b="0" dirty="0"/>
              <a:t>them in a hierarchy using classes and functions,</a:t>
            </a:r>
          </a:p>
          <a:p>
            <a:pPr marL="628650" lvl="1" indent="-171450">
              <a:buFont typeface="Arial" panose="020B0604020202020204" pitchFamily="34" charset="0"/>
              <a:buChar char="•"/>
            </a:pPr>
            <a:r>
              <a:rPr lang="en-US" b="0" dirty="0"/>
              <a:t>to </a:t>
            </a:r>
            <a:r>
              <a:rPr lang="en-US" b="1" dirty="0"/>
              <a:t>assert</a:t>
            </a:r>
            <a:r>
              <a:rPr lang="en-US" b="0" dirty="0"/>
              <a:t> the execution results and exit conditions for correctness,</a:t>
            </a:r>
          </a:p>
          <a:p>
            <a:pPr marL="628650" lvl="1" indent="-171450">
              <a:buFont typeface="Arial" panose="020B0604020202020204" pitchFamily="34" charset="0"/>
              <a:buChar char="•"/>
            </a:pPr>
            <a:r>
              <a:rPr lang="en-US" b="0" dirty="0"/>
              <a:t>to handle some specific situations (like "</a:t>
            </a:r>
            <a:r>
              <a:rPr lang="en-US" b="1" i="1" dirty="0"/>
              <a:t>expected error</a:t>
            </a:r>
            <a:r>
              <a:rPr lang="en-US" b="0" dirty="0"/>
              <a:t>" or "</a:t>
            </a:r>
            <a:r>
              <a:rPr lang="en-US" b="1" i="1" dirty="0"/>
              <a:t>expected timeout</a:t>
            </a:r>
            <a:r>
              <a:rPr lang="en-US" b="0" dirty="0"/>
              <a:t>") </a:t>
            </a:r>
          </a:p>
          <a:p>
            <a:pPr marL="628650" lvl="1" indent="-171450">
              <a:buFont typeface="Arial" panose="020B0604020202020204" pitchFamily="34" charset="0"/>
              <a:buChar char="•"/>
            </a:pPr>
            <a:r>
              <a:rPr lang="en-US" b="0" dirty="0"/>
              <a:t>and to </a:t>
            </a:r>
            <a:r>
              <a:rPr lang="en-US" b="1" dirty="0"/>
              <a:t>automate</a:t>
            </a:r>
            <a:r>
              <a:rPr lang="en-US" b="0" dirty="0"/>
              <a:t> some aspects of the testing process</a:t>
            </a:r>
          </a:p>
          <a:p>
            <a:pPr marL="628650" lvl="1" indent="-171450">
              <a:buFont typeface="Arial" panose="020B0604020202020204" pitchFamily="34" charset="0"/>
              <a:buChar char="•"/>
            </a:pPr>
            <a:r>
              <a:rPr lang="en-US" b="0" dirty="0"/>
              <a:t>(like initializing the testing environment at startup and cleaning it up at shutdown).</a:t>
            </a:r>
          </a:p>
          <a:p>
            <a:pPr marL="171450" lvl="0" indent="-171450">
              <a:buFont typeface="Arial" panose="020B0604020202020204" pitchFamily="34" charset="0"/>
              <a:buChar char="•"/>
            </a:pPr>
            <a:r>
              <a:rPr lang="en-US" b="1" dirty="0"/>
              <a:t>Examples </a:t>
            </a:r>
            <a:r>
              <a:rPr lang="en-US" dirty="0"/>
              <a:t>of unit testing frameworks are:</a:t>
            </a:r>
          </a:p>
          <a:p>
            <a:pPr marL="628650" lvl="1" indent="-171450">
              <a:buFont typeface="Arial" panose="020B0604020202020204" pitchFamily="34" charset="0"/>
              <a:buChar char="•"/>
            </a:pPr>
            <a:r>
              <a:rPr lang="en-US" dirty="0"/>
              <a:t>The "</a:t>
            </a:r>
            <a:r>
              <a:rPr lang="en-US" b="1" dirty="0"/>
              <a:t>Mocha</a:t>
            </a:r>
            <a:r>
              <a:rPr lang="en-US" dirty="0"/>
              <a:t>" testing framework for JavaScript</a:t>
            </a:r>
          </a:p>
          <a:p>
            <a:pPr marL="628650" lvl="1" indent="-171450">
              <a:buFont typeface="Arial" panose="020B0604020202020204" pitchFamily="34" charset="0"/>
              <a:buChar char="•"/>
            </a:pPr>
            <a:r>
              <a:rPr lang="en-US" dirty="0"/>
              <a:t>and the </a:t>
            </a:r>
            <a:r>
              <a:rPr lang="en-US" b="1" dirty="0"/>
              <a:t>JUnit </a:t>
            </a:r>
            <a:r>
              <a:rPr lang="en-US" dirty="0"/>
              <a:t>framework for Java.</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This an </a:t>
            </a:r>
            <a:r>
              <a:rPr lang="en-US" b="1" dirty="0"/>
              <a:t>example </a:t>
            </a:r>
            <a:r>
              <a:rPr lang="en-US" b="0" dirty="0"/>
              <a:t>of </a:t>
            </a:r>
            <a:r>
              <a:rPr lang="en-US" dirty="0"/>
              <a:t>how the test cases from the previous example can be </a:t>
            </a:r>
            <a:r>
              <a:rPr lang="en-US" b="1" dirty="0"/>
              <a:t>structured </a:t>
            </a:r>
            <a:r>
              <a:rPr lang="en-US" dirty="0"/>
              <a:t>within the </a:t>
            </a:r>
            <a:r>
              <a:rPr lang="en-US" b="1" dirty="0"/>
              <a:t>Mocha framework</a:t>
            </a:r>
            <a:r>
              <a:rPr lang="en-US" dirty="0"/>
              <a:t> for JavaScript.</a:t>
            </a:r>
          </a:p>
          <a:p>
            <a:pPr marL="171450" lvl="0" indent="-171450">
              <a:buFont typeface="Arial" panose="020B0604020202020204" pitchFamily="34" charset="0"/>
              <a:buChar char="•"/>
            </a:pPr>
            <a:r>
              <a:rPr lang="en-US" dirty="0"/>
              <a:t>We first include the required </a:t>
            </a:r>
            <a:r>
              <a:rPr lang="en-US" b="1" dirty="0"/>
              <a:t>libraries</a:t>
            </a:r>
            <a:r>
              <a:rPr lang="en-US" dirty="0"/>
              <a:t>.</a:t>
            </a:r>
          </a:p>
          <a:p>
            <a:pPr marL="171450" lvl="0" indent="-171450">
              <a:buFont typeface="Arial" panose="020B0604020202020204" pitchFamily="34" charset="0"/>
              <a:buChar char="•"/>
            </a:pPr>
            <a:r>
              <a:rPr lang="en-US" dirty="0"/>
              <a:t>Then we define a "</a:t>
            </a:r>
            <a:r>
              <a:rPr lang="en-US" b="1" dirty="0"/>
              <a:t>test suite</a:t>
            </a:r>
            <a:r>
              <a:rPr lang="en-US" dirty="0"/>
              <a:t>".</a:t>
            </a:r>
          </a:p>
          <a:p>
            <a:pPr marL="628650" lvl="1" indent="-171450">
              <a:buFont typeface="Arial" panose="020B0604020202020204" pitchFamily="34" charset="0"/>
              <a:buChar char="•"/>
            </a:pPr>
            <a:r>
              <a:rPr lang="en-US" dirty="0"/>
              <a:t>This is a </a:t>
            </a:r>
            <a:r>
              <a:rPr lang="en-US" b="1" dirty="0"/>
              <a:t>group </a:t>
            </a:r>
            <a:r>
              <a:rPr lang="en-US" dirty="0"/>
              <a:t>of related unit tests.</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dirty="0"/>
              <a:t>Within the test suite we define our </a:t>
            </a:r>
            <a:r>
              <a:rPr lang="en-US" b="1" dirty="0"/>
              <a:t>first test</a:t>
            </a:r>
            <a:r>
              <a:rPr lang="en-US" dirty="0"/>
              <a:t>.</a:t>
            </a:r>
          </a:p>
          <a:p>
            <a:pPr marL="171450" lvl="0" indent="-171450">
              <a:buFont typeface="Arial" panose="020B0604020202020204" pitchFamily="34" charset="0"/>
              <a:buChar char="•"/>
            </a:pPr>
            <a:r>
              <a:rPr lang="en-US" dirty="0"/>
              <a:t>It holds a function to check whether the sum of the array [1, 2] is 3.</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The </a:t>
            </a:r>
            <a:r>
              <a:rPr lang="en-US" b="1" dirty="0"/>
              <a:t>second test </a:t>
            </a:r>
            <a:r>
              <a:rPr lang="en-US" dirty="0"/>
              <a:t>follows the same syntax:</a:t>
            </a:r>
          </a:p>
          <a:p>
            <a:pPr marL="171450" lvl="0" indent="-171450">
              <a:buFont typeface="Arial" panose="020B0604020202020204" pitchFamily="34" charset="0"/>
              <a:buChar char="•"/>
            </a:pPr>
            <a:r>
              <a:rPr lang="en-US" dirty="0"/>
              <a:t>It checks whether the sum of the array [-2] (a single element) is as expected: -2.</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dirty="0"/>
              <a:t>Similarly, the </a:t>
            </a:r>
            <a:r>
              <a:rPr lang="en-US" b="1" dirty="0"/>
              <a:t>third test </a:t>
            </a:r>
            <a:r>
              <a:rPr lang="en-US" dirty="0"/>
              <a:t>checks whether the sum of empty array is 0.</a:t>
            </a:r>
          </a:p>
          <a:p>
            <a:pPr marL="171450" lvl="0" indent="-171450">
              <a:buFont typeface="Arial" panose="020B0604020202020204" pitchFamily="34" charset="0"/>
              <a:buChar char="•"/>
            </a:pPr>
            <a:r>
              <a:rPr lang="en-US" dirty="0"/>
              <a:t>That's all.</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When we run the tests, we see a </a:t>
            </a:r>
            <a:r>
              <a:rPr lang="en-US" b="1" dirty="0"/>
              <a:t>test execution report</a:t>
            </a:r>
            <a:r>
              <a:rPr lang="en-US" dirty="0"/>
              <a:t> like this, shown on the screenshot.</a:t>
            </a:r>
          </a:p>
          <a:p>
            <a:pPr marL="171450" lvl="0" indent="-171450">
              <a:buFont typeface="Arial" panose="020B0604020202020204" pitchFamily="34" charset="0"/>
              <a:buChar char="•"/>
            </a:pPr>
            <a:r>
              <a:rPr lang="en-US" dirty="0"/>
              <a:t>I don't want to go into deeper details.</a:t>
            </a:r>
          </a:p>
          <a:p>
            <a:pPr marL="171450" lvl="0" indent="-171450">
              <a:buFont typeface="Arial" panose="020B0604020202020204" pitchFamily="34" charset="0"/>
              <a:buChar char="•"/>
            </a:pPr>
            <a:r>
              <a:rPr lang="en-US" b="1" dirty="0"/>
              <a:t>The concept </a:t>
            </a:r>
            <a:r>
              <a:rPr lang="en-US" dirty="0"/>
              <a:t>is well illustrated.</a:t>
            </a:r>
          </a:p>
          <a:p>
            <a:r>
              <a:rPr lang="en-US" dirty="0"/>
              <a:t>Perhaps, I need to mention, that unit testing has not only its </a:t>
            </a:r>
            <a:r>
              <a:rPr lang="en-US" b="1" dirty="0"/>
              <a:t>technical side</a:t>
            </a:r>
            <a:r>
              <a:rPr lang="en-US" dirty="0"/>
              <a:t>:</a:t>
            </a:r>
          </a:p>
          <a:p>
            <a:pPr marL="628650" lvl="1" indent="-171450">
              <a:buFont typeface="Arial" panose="020B0604020202020204" pitchFamily="34" charset="0"/>
              <a:buChar char="•"/>
            </a:pPr>
            <a:r>
              <a:rPr lang="en-US" dirty="0"/>
              <a:t>to use correctly the testing frameworks and libraries.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has also its </a:t>
            </a:r>
            <a:r>
              <a:rPr lang="en-US" b="1" dirty="0"/>
              <a:t>engineering side</a:t>
            </a:r>
            <a:r>
              <a:rPr lang="en-US" dirty="0"/>
              <a:t>: to decide what and how to 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 writers usually follow the "</a:t>
            </a:r>
            <a:r>
              <a:rPr lang="en-US" b="1" dirty="0"/>
              <a:t>AAA pattern</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arrange </a:t>
            </a:r>
            <a:r>
              <a:rPr lang="en-US" dirty="0"/>
              <a:t>the input data and entrance conditions,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act</a:t>
            </a:r>
            <a:r>
              <a:rPr lang="en-US" dirty="0"/>
              <a:t> (execute the function for testing),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a:t>
            </a:r>
            <a:r>
              <a:rPr lang="en-US" b="1" dirty="0"/>
              <a:t>assert </a:t>
            </a:r>
            <a:r>
              <a:rPr lang="en-US" dirty="0"/>
              <a:t>whether the results and the exit conditions are as expected.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usually covers: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straightforward case</a:t>
            </a:r>
            <a:r>
              <a:rPr lang="en-US" b="0" dirty="0"/>
              <a:t> – the typical use of the function</a:t>
            </a:r>
            <a:r>
              <a:rPr lang="en-US" dirty="0"/>
              <a: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edge cases </a:t>
            </a:r>
            <a:r>
              <a:rPr lang="en-US" dirty="0"/>
              <a:t>(such as empty array or negative numbers),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for </a:t>
            </a:r>
            <a:r>
              <a:rPr lang="en-US" b="1" dirty="0"/>
              <a:t>performance</a:t>
            </a:r>
            <a:r>
              <a:rPr lang="en-US" b="0" dirty="0"/>
              <a:t>, for </a:t>
            </a:r>
            <a:r>
              <a:rPr lang="en-US" b="1" dirty="0"/>
              <a:t>error handling</a:t>
            </a:r>
            <a:r>
              <a:rPr lang="en-US" dirty="0"/>
              <a:t>,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should be enough to find the bugs and potential problems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not too much, because it takes time to write and maintain the test cases.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Tools for measuring the so called "</a:t>
            </a:r>
            <a:r>
              <a:rPr lang="en-US" b="1" dirty="0"/>
              <a:t>code coverage</a:t>
            </a:r>
            <a:r>
              <a:rPr lang="en-US" b="0" dirty="0"/>
              <a:t>" </a:t>
            </a:r>
            <a:r>
              <a:rPr lang="en-US" dirty="0"/>
              <a:t>can give a good sign whether a function is tested enough or not.</a:t>
            </a:r>
          </a:p>
          <a:p>
            <a:r>
              <a:rPr lang="en-US" dirty="0"/>
              <a:t>Developers should be </a:t>
            </a:r>
            <a:r>
              <a:rPr lang="en-US" b="1" dirty="0"/>
              <a:t>familiar with unit testing and test automation</a:t>
            </a:r>
            <a:r>
              <a:rPr lang="en-US" dirty="0"/>
              <a:t>, even junior developers!</a:t>
            </a:r>
          </a:p>
          <a:p>
            <a:pPr marL="171450" indent="-171450">
              <a:buFont typeface="Arial" panose="020B0604020202020204" pitchFamily="34" charset="0"/>
              <a:buChar char="•"/>
            </a:pPr>
            <a:r>
              <a:rPr lang="en-US" dirty="0"/>
              <a:t>We </a:t>
            </a:r>
            <a:r>
              <a:rPr lang="en-US" b="1" dirty="0"/>
              <a:t>shall learn </a:t>
            </a:r>
            <a:r>
              <a:rPr lang="en-US" b="0" dirty="0"/>
              <a:t>in detail </a:t>
            </a:r>
            <a:r>
              <a:rPr lang="en-US" dirty="0"/>
              <a:t>the concept of "</a:t>
            </a:r>
            <a:r>
              <a:rPr lang="en-US" b="1" dirty="0"/>
              <a:t>unit testing</a:t>
            </a:r>
            <a:r>
              <a:rPr lang="en-US" dirty="0"/>
              <a:t>" and how to </a:t>
            </a:r>
            <a:r>
              <a:rPr lang="en-US" b="1" dirty="0"/>
              <a:t>use unit testing frameworks</a:t>
            </a:r>
            <a:r>
              <a:rPr lang="en-US" dirty="0"/>
              <a:t>,</a:t>
            </a:r>
          </a:p>
          <a:p>
            <a:pPr marL="171450" indent="-171450">
              <a:buFont typeface="Arial" panose="020B0604020202020204" pitchFamily="34" charset="0"/>
              <a:buChar char="•"/>
            </a:pPr>
            <a:r>
              <a:rPr lang="en-US" dirty="0"/>
              <a:t>how to </a:t>
            </a:r>
            <a:r>
              <a:rPr lang="en-US" b="1" dirty="0"/>
              <a:t>write efficiently unit tests </a:t>
            </a:r>
            <a:r>
              <a:rPr lang="en-US" dirty="0"/>
              <a:t>and integration tests,</a:t>
            </a:r>
          </a:p>
          <a:p>
            <a:pPr marL="171450" indent="-171450">
              <a:buFont typeface="Arial" panose="020B0604020202020204" pitchFamily="34" charset="0"/>
              <a:buChar char="•"/>
            </a:pPr>
            <a:r>
              <a:rPr lang="en-US" dirty="0"/>
              <a:t>how to use tools like "</a:t>
            </a:r>
            <a:r>
              <a:rPr lang="en-US" b="1" dirty="0"/>
              <a:t>code coverage</a:t>
            </a:r>
            <a:r>
              <a:rPr lang="en-US" dirty="0"/>
              <a:t>" and "</a:t>
            </a:r>
            <a:r>
              <a:rPr lang="en-US" b="1" dirty="0"/>
              <a:t>mocking</a:t>
            </a:r>
            <a:r>
              <a:rPr lang="en-US" dirty="0"/>
              <a:t>"</a:t>
            </a:r>
          </a:p>
          <a:p>
            <a:pPr marL="171450" indent="-171450">
              <a:buFont typeface="Arial" panose="020B0604020202020204" pitchFamily="34" charset="0"/>
              <a:buChar char="•"/>
            </a:pPr>
            <a:r>
              <a:rPr lang="en-US" dirty="0"/>
              <a:t>in the advanced programming training modules at </a:t>
            </a:r>
            <a:r>
              <a:rPr lang="en-US" b="1" dirty="0"/>
              <a:t>SoftUni</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8032776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process of </a:t>
            </a:r>
            <a:r>
              <a:rPr lang="en-US" b="1" dirty="0"/>
              <a:t>unit testing with the Mocha framework </a:t>
            </a:r>
            <a:r>
              <a:rPr lang="en-US" dirty="0"/>
              <a:t>in a </a:t>
            </a:r>
            <a:r>
              <a:rPr lang="en-US" b="1" dirty="0"/>
              <a:t>live code example</a:t>
            </a:r>
            <a:r>
              <a:rPr lang="en-US" dirty="0"/>
              <a:t>.</a:t>
            </a:r>
          </a:p>
          <a:p>
            <a:pPr marL="171450" indent="-171450">
              <a:buFont typeface="Arial" panose="020B0604020202020204" pitchFamily="34" charset="0"/>
              <a:buChar char="•"/>
            </a:pPr>
            <a:r>
              <a:rPr lang="en-US" dirty="0"/>
              <a:t>We open the link to the sample project at repl.it.</a:t>
            </a:r>
          </a:p>
          <a:p>
            <a:pPr marL="628650" lvl="1" indent="-171450">
              <a:buFont typeface="Arial" panose="020B0604020202020204" pitchFamily="34" charset="0"/>
              <a:buChar char="•"/>
            </a:pPr>
            <a:r>
              <a:rPr lang="en-US" dirty="0"/>
              <a:t>It takes some time to load, as usually.</a:t>
            </a:r>
          </a:p>
          <a:p>
            <a:pPr marL="171450" indent="-171450">
              <a:buFont typeface="Arial" panose="020B0604020202020204" pitchFamily="34" charset="0"/>
              <a:buChar char="•"/>
            </a:pPr>
            <a:r>
              <a:rPr lang="en-US" dirty="0"/>
              <a:t>The file "</a:t>
            </a:r>
            <a:r>
              <a:rPr lang="en-US" b="1" dirty="0"/>
              <a:t>index.js</a:t>
            </a:r>
            <a:r>
              <a:rPr lang="en-US" dirty="0"/>
              <a:t>" holds the function we want to 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file "</a:t>
            </a:r>
            <a:r>
              <a:rPr lang="en-US" b="1" dirty="0"/>
              <a:t>index.test.js</a:t>
            </a:r>
            <a:r>
              <a:rPr lang="en-US" dirty="0"/>
              <a:t>" holds the unit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run </a:t>
            </a:r>
            <a:r>
              <a:rPr lang="en-US" dirty="0"/>
              <a:t>the code example.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output is a </a:t>
            </a:r>
            <a:r>
              <a:rPr lang="en-US" b="1" dirty="0"/>
              <a:t>colorful report </a:t>
            </a:r>
            <a:r>
              <a:rPr lang="en-US" b="0" dirty="0"/>
              <a:t>on </a:t>
            </a:r>
            <a:r>
              <a:rPr lang="en-US" dirty="0"/>
              <a:t>passed and failed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One of the tests seems to have </a:t>
            </a:r>
            <a:r>
              <a:rPr lang="en-US" b="1" dirty="0"/>
              <a:t>failed</a:t>
            </a:r>
            <a:r>
              <a:rPr lang="en-US" dirty="0"/>
              <a:t>: the </a:t>
            </a:r>
            <a:r>
              <a:rPr lang="en-US" b="1" dirty="0"/>
              <a:t>empty array </a:t>
            </a:r>
            <a:r>
              <a:rPr lang="en-US" dirty="0"/>
              <a:t>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look at the code of </a:t>
            </a:r>
            <a:r>
              <a:rPr lang="en-US" b="1" dirty="0"/>
              <a:t>the "sum" function</a:t>
            </a:r>
            <a:r>
              <a:rPr lang="en-US" dirty="0"/>
              <a:t>, we shall find the problem.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starts from the element at position 0, which does not exist in empty arrays.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can </a:t>
            </a:r>
            <a:r>
              <a:rPr lang="en-US" b="1" dirty="0"/>
              <a:t>fix the bug</a:t>
            </a:r>
            <a:r>
              <a:rPr lang="en-US" dirty="0"/>
              <a:t> and run the tests again.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 shall leave this exercises for you.</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34</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121228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process of </a:t>
            </a:r>
            <a:r>
              <a:rPr lang="en-US" b="1" dirty="0"/>
              <a:t>integration testing with the Mocha framework </a:t>
            </a:r>
            <a:r>
              <a:rPr lang="en-US" dirty="0"/>
              <a:t>in a </a:t>
            </a:r>
            <a:r>
              <a:rPr lang="en-US" b="1" dirty="0"/>
              <a:t>live code example</a:t>
            </a:r>
            <a:r>
              <a:rPr lang="en-US" dirty="0"/>
              <a:t>.</a:t>
            </a:r>
          </a:p>
          <a:p>
            <a:pPr marL="171450" indent="-171450">
              <a:buFont typeface="Arial" panose="020B0604020202020204" pitchFamily="34" charset="0"/>
              <a:buChar char="•"/>
            </a:pPr>
            <a:r>
              <a:rPr lang="en-US" dirty="0"/>
              <a:t>We open the link to the sample project at repl.it.</a:t>
            </a:r>
          </a:p>
          <a:p>
            <a:pPr marL="628650" lvl="1" indent="-171450">
              <a:buFont typeface="Arial" panose="020B0604020202020204" pitchFamily="34" charset="0"/>
              <a:buChar char="•"/>
            </a:pPr>
            <a:r>
              <a:rPr lang="en-US" dirty="0"/>
              <a:t>It takes some time to load, as usually.</a:t>
            </a:r>
          </a:p>
          <a:p>
            <a:pPr marL="171450" indent="-171450">
              <a:buFont typeface="Arial" panose="020B0604020202020204" pitchFamily="34" charset="0"/>
              <a:buChar char="•"/>
            </a:pPr>
            <a:r>
              <a:rPr lang="en-US" dirty="0"/>
              <a:t>…</a:t>
            </a:r>
          </a:p>
          <a:p>
            <a:pPr marL="171450" indent="-171450">
              <a:buFont typeface="Arial" panose="020B0604020202020204" pitchFamily="34" charset="0"/>
              <a:buChar char="•"/>
            </a:pPr>
            <a:r>
              <a:rPr lang="en-US" dirty="0"/>
              <a:t>…</a:t>
            </a:r>
          </a:p>
        </p:txBody>
      </p:sp>
      <p:sp>
        <p:nvSpPr>
          <p:cNvPr id="4" name="Slide Number Placeholder 3"/>
          <p:cNvSpPr>
            <a:spLocks noGrp="1"/>
          </p:cNvSpPr>
          <p:nvPr>
            <p:ph type="sldNum" sz="quarter" idx="10"/>
          </p:nvPr>
        </p:nvSpPr>
        <p:spPr/>
        <p:txBody>
          <a:bodyPr/>
          <a:lstStyle/>
          <a:p>
            <a:fld id="{3EBA5BD7-F043-4D1B-AA17-CD412FC534DE}" type="slidenum">
              <a:rPr lang="en-US" smtClean="0"/>
              <a:pPr/>
              <a:t>36</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967093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engineering is not just coding!</a:t>
            </a:r>
          </a:p>
          <a:p>
            <a:r>
              <a:rPr lang="en-US" dirty="0"/>
              <a:t>The </a:t>
            </a:r>
            <a:r>
              <a:rPr lang="en-US" b="1" dirty="0"/>
              <a:t>Software Development Lifecycle</a:t>
            </a:r>
            <a:r>
              <a:rPr lang="en-US" dirty="0"/>
              <a:t> (SLDC) always include the following activities (to some extent)</a:t>
            </a:r>
            <a:r>
              <a:rPr lang="bg-BG" dirty="0"/>
              <a:t>:</a:t>
            </a:r>
            <a:endParaRPr lang="en-US" b="0" dirty="0"/>
          </a:p>
          <a:p>
            <a:pPr marL="171450" indent="-171450">
              <a:buFont typeface="Arial" panose="020B0604020202020204" pitchFamily="34" charset="0"/>
              <a:buChar char="•"/>
            </a:pPr>
            <a:r>
              <a:rPr lang="en-US" b="1" dirty="0"/>
              <a:t>Requirements</a:t>
            </a:r>
            <a:r>
              <a:rPr lang="en-US" dirty="0"/>
              <a:t> analysis, software </a:t>
            </a:r>
            <a:r>
              <a:rPr lang="en-US" b="1" dirty="0"/>
              <a:t>design</a:t>
            </a:r>
            <a:r>
              <a:rPr lang="en-US" b="0" dirty="0"/>
              <a:t>, software </a:t>
            </a:r>
            <a:r>
              <a:rPr lang="en-US" b="1" dirty="0"/>
              <a:t>construction</a:t>
            </a:r>
            <a:r>
              <a:rPr lang="en-US" b="0" dirty="0"/>
              <a:t>, software </a:t>
            </a:r>
            <a:r>
              <a:rPr lang="en-US" b="1" dirty="0"/>
              <a:t>testing</a:t>
            </a:r>
            <a:r>
              <a:rPr lang="en-US" b="0" dirty="0"/>
              <a:t>, </a:t>
            </a:r>
            <a:r>
              <a:rPr lang="en-US" b="1" dirty="0"/>
              <a:t>deployment </a:t>
            </a:r>
            <a:r>
              <a:rPr lang="en-US" b="0" dirty="0"/>
              <a:t>and </a:t>
            </a:r>
            <a:r>
              <a:rPr lang="en-US" b="1" dirty="0"/>
              <a:t>maintenance</a:t>
            </a:r>
            <a:r>
              <a:rPr lang="en-US" b="0" dirty="0"/>
              <a:t>, together with software </a:t>
            </a:r>
            <a:r>
              <a:rPr lang="en-US" b="1" dirty="0"/>
              <a:t>project management</a:t>
            </a:r>
            <a:r>
              <a:rPr lang="en-US" b="0" dirty="0"/>
              <a:t>.</a:t>
            </a:r>
          </a:p>
          <a:p>
            <a:endParaRPr lang="en-US" b="1" i="0" dirty="0">
              <a:solidFill>
                <a:srgbClr val="222222"/>
              </a:solidFill>
              <a:effectLst/>
              <a:latin typeface="arial" panose="020B0604020202020204" pitchFamily="34" charset="0"/>
            </a:endParaRPr>
          </a:p>
          <a:p>
            <a:r>
              <a:rPr lang="en-US" b="1" i="0" dirty="0">
                <a:solidFill>
                  <a:srgbClr val="222222"/>
                </a:solidFill>
                <a:effectLst/>
                <a:latin typeface="arial" panose="020B0604020202020204" pitchFamily="34" charset="0"/>
              </a:rPr>
              <a:t>Requirements analysis</a:t>
            </a:r>
            <a:r>
              <a:rPr lang="en-US" b="0" i="0" dirty="0">
                <a:solidFill>
                  <a:srgbClr val="222222"/>
                </a:solidFill>
                <a:effectLst/>
                <a:latin typeface="arial" panose="020B0604020202020204" pitchFamily="34" charset="0"/>
              </a:rPr>
              <a:t> (also called </a:t>
            </a:r>
            <a:r>
              <a:rPr lang="en-US" b="1" i="0" dirty="0">
                <a:solidFill>
                  <a:srgbClr val="222222"/>
                </a:solidFill>
                <a:effectLst/>
                <a:latin typeface="arial" panose="020B0604020202020204" pitchFamily="34" charset="0"/>
              </a:rPr>
              <a:t>requirements engineering</a:t>
            </a:r>
            <a:r>
              <a:rPr lang="en-US" b="0" i="0" dirty="0">
                <a:solidFill>
                  <a:srgbClr val="222222"/>
                </a:solidFill>
                <a:effectLst/>
                <a:latin typeface="arial" panose="020B0604020202020204" pitchFamily="34" charset="0"/>
              </a:rPr>
              <a:t>)  is the first phase of software projects.</a:t>
            </a: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Requirements analysis</a:t>
            </a:r>
            <a:r>
              <a:rPr lang="en-US" b="0" i="0" dirty="0">
                <a:solidFill>
                  <a:srgbClr val="222222"/>
                </a:solidFill>
                <a:effectLst/>
                <a:latin typeface="arial" panose="020B0604020202020204" pitchFamily="34" charset="0"/>
              </a:rPr>
              <a:t> is the process of determining the </a:t>
            </a:r>
            <a:r>
              <a:rPr lang="en-US" b="1" i="0" dirty="0">
                <a:solidFill>
                  <a:srgbClr val="222222"/>
                </a:solidFill>
                <a:effectLst/>
                <a:latin typeface="arial" panose="020B0604020202020204" pitchFamily="34" charset="0"/>
              </a:rPr>
              <a:t>business expectations, functionalities and constraints</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for a software product, site, app, service or system.</a:t>
            </a:r>
          </a:p>
          <a:p>
            <a:pPr marL="171450" indent="-171450">
              <a:buFont typeface="Arial" panose="020B0604020202020204" pitchFamily="34" charset="0"/>
              <a:buChar char="•"/>
            </a:pPr>
            <a:r>
              <a:rPr lang="en-US" b="1" i="0" dirty="0">
                <a:solidFill>
                  <a:srgbClr val="222222"/>
                </a:solidFill>
                <a:effectLst/>
                <a:latin typeface="arial" panose="020B0604020202020204" pitchFamily="34" charset="0"/>
              </a:rPr>
              <a:t>Software requirements</a:t>
            </a:r>
            <a:r>
              <a:rPr lang="en-US" b="0" i="0" dirty="0">
                <a:solidFill>
                  <a:srgbClr val="222222"/>
                </a:solidFill>
                <a:effectLst/>
                <a:latin typeface="arial" panose="020B0604020202020204" pitchFamily="34" charset="0"/>
              </a:rPr>
              <a:t> define the </a:t>
            </a:r>
            <a:r>
              <a:rPr lang="en-US" b="1" i="0" dirty="0">
                <a:solidFill>
                  <a:srgbClr val="222222"/>
                </a:solidFill>
                <a:effectLst/>
                <a:latin typeface="arial" panose="020B0604020202020204" pitchFamily="34" charset="0"/>
              </a:rPr>
              <a:t>functionality</a:t>
            </a:r>
            <a:r>
              <a:rPr lang="en-US" b="0" i="0" dirty="0">
                <a:solidFill>
                  <a:srgbClr val="222222"/>
                </a:solidFill>
                <a:effectLst/>
                <a:latin typeface="arial" panose="020B0604020202020204" pitchFamily="34" charset="0"/>
              </a:rPr>
              <a:t> of the system.</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They consist of </a:t>
            </a:r>
            <a:r>
              <a:rPr lang="en-US" b="1" i="0" dirty="0">
                <a:solidFill>
                  <a:srgbClr val="222222"/>
                </a:solidFill>
                <a:effectLst/>
                <a:latin typeface="arial" panose="020B0604020202020204" pitchFamily="34" charset="0"/>
              </a:rPr>
              <a:t>functional requirements </a:t>
            </a:r>
            <a:r>
              <a:rPr lang="en-US" b="0" i="0" dirty="0">
                <a:solidFill>
                  <a:srgbClr val="222222"/>
                </a:solidFill>
                <a:effectLst/>
                <a:latin typeface="arial" panose="020B0604020202020204" pitchFamily="34" charset="0"/>
              </a:rPr>
              <a:t>(what the system should do)</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and </a:t>
            </a:r>
            <a:r>
              <a:rPr lang="en-US" b="1" i="0" dirty="0">
                <a:solidFill>
                  <a:srgbClr val="222222"/>
                </a:solidFill>
                <a:effectLst/>
                <a:latin typeface="arial" panose="020B0604020202020204" pitchFamily="34" charset="0"/>
              </a:rPr>
              <a:t>non-functional requirements </a:t>
            </a:r>
            <a:r>
              <a:rPr lang="en-US" b="0" i="0" dirty="0">
                <a:solidFill>
                  <a:srgbClr val="222222"/>
                </a:solidFill>
                <a:effectLst/>
                <a:latin typeface="arial" panose="020B0604020202020204" pitchFamily="34" charset="0"/>
              </a:rPr>
              <a:t>(like performance and technical constraints).</a:t>
            </a:r>
          </a:p>
          <a:p>
            <a:pPr marL="171450" indent="-171450">
              <a:buFont typeface="Arial" panose="020B0604020202020204" pitchFamily="34" charset="0"/>
              <a:buChar char="•"/>
            </a:pPr>
            <a:r>
              <a:rPr lang="en-US" b="0" i="0" dirty="0">
                <a:solidFill>
                  <a:srgbClr val="222222"/>
                </a:solidFill>
                <a:effectLst/>
                <a:latin typeface="arial" panose="020B0604020202020204" pitchFamily="34" charset="0"/>
              </a:rPr>
              <a:t>In software engineering, the </a:t>
            </a:r>
            <a:r>
              <a:rPr lang="en-US" b="1" i="0" dirty="0">
                <a:solidFill>
                  <a:srgbClr val="222222"/>
                </a:solidFill>
                <a:effectLst/>
                <a:latin typeface="arial" panose="020B0604020202020204" pitchFamily="34" charset="0"/>
              </a:rPr>
              <a:t>requirements</a:t>
            </a:r>
            <a:r>
              <a:rPr lang="en-US" b="0" i="0" dirty="0">
                <a:solidFill>
                  <a:srgbClr val="222222"/>
                </a:solidFill>
                <a:effectLst/>
                <a:latin typeface="arial" panose="020B0604020202020204" pitchFamily="34" charset="0"/>
              </a:rPr>
              <a:t> are described as </a:t>
            </a:r>
            <a:r>
              <a:rPr lang="en-US" b="1" i="0" dirty="0">
                <a:solidFill>
                  <a:srgbClr val="222222"/>
                </a:solidFill>
                <a:effectLst/>
                <a:latin typeface="arial" panose="020B0604020202020204" pitchFamily="34" charset="0"/>
              </a:rPr>
              <a:t>formal or informal documentation</a:t>
            </a:r>
            <a:r>
              <a:rPr lang="en-US" b="0" i="0" dirty="0">
                <a:solidFill>
                  <a:srgbClr val="222222"/>
                </a:solidFill>
                <a:effectLst/>
                <a:latin typeface="arial" panose="020B0604020202020204" pitchFamily="34" charset="0"/>
              </a:rPr>
              <a: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a:t>
            </a:r>
            <a:r>
              <a:rPr lang="en-US" b="1" i="0" dirty="0">
                <a:solidFill>
                  <a:srgbClr val="222222"/>
                </a:solidFill>
                <a:effectLst/>
                <a:latin typeface="arial" panose="020B0604020202020204" pitchFamily="34" charset="0"/>
              </a:rPr>
              <a:t>functional specifications</a:t>
            </a:r>
            <a:r>
              <a:rPr lang="en-US" b="0" i="0" dirty="0">
                <a:solidFill>
                  <a:srgbClr val="222222"/>
                </a:solidFill>
                <a:effectLst/>
                <a:latin typeface="arial" panose="020B0604020202020204" pitchFamily="34" charset="0"/>
              </a:rPr>
              <a:t>", "</a:t>
            </a:r>
            <a:r>
              <a:rPr lang="en-US" b="1" i="0" dirty="0">
                <a:solidFill>
                  <a:srgbClr val="222222"/>
                </a:solidFill>
                <a:effectLst/>
                <a:latin typeface="arial" panose="020B0604020202020204" pitchFamily="34" charset="0"/>
              </a:rPr>
              <a:t>user story cards</a:t>
            </a:r>
            <a:r>
              <a:rPr lang="en-US" b="0" i="0" dirty="0">
                <a:solidFill>
                  <a:srgbClr val="222222"/>
                </a:solidFill>
                <a:effectLst/>
                <a:latin typeface="arial" panose="020B0604020202020204" pitchFamily="34" charset="0"/>
              </a:rPr>
              <a:t>" or "</a:t>
            </a:r>
            <a:r>
              <a:rPr lang="en-US" b="1" i="0" dirty="0">
                <a:solidFill>
                  <a:srgbClr val="222222"/>
                </a:solidFill>
                <a:effectLst/>
                <a:latin typeface="arial" panose="020B0604020202020204" pitchFamily="34" charset="0"/>
              </a:rPr>
              <a:t>UI prototypes</a:t>
            </a:r>
            <a:r>
              <a:rPr lang="en-US" b="0" i="0" dirty="0">
                <a:solidFill>
                  <a:srgbClr val="222222"/>
                </a:solidFill>
                <a:effectLst/>
                <a:latin typeface="arial" panose="020B0604020202020204" pitchFamily="34" charset="0"/>
              </a:rPr>
              <a:t>".</a:t>
            </a:r>
          </a:p>
          <a:p>
            <a:pPr marL="171450" indent="-171450">
              <a:buFont typeface="Arial" panose="020B0604020202020204" pitchFamily="34" charset="0"/>
              <a:buChar char="•"/>
            </a:pPr>
            <a:r>
              <a:rPr lang="en-US" b="1" i="0" dirty="0">
                <a:solidFill>
                  <a:srgbClr val="222222"/>
                </a:solidFill>
                <a:effectLst/>
                <a:latin typeface="arial" panose="020B0604020202020204" pitchFamily="34" charset="0"/>
              </a:rPr>
              <a:t>Gathering and describing the requirements </a:t>
            </a:r>
            <a:r>
              <a:rPr lang="en-US" b="0" i="0" dirty="0">
                <a:solidFill>
                  <a:srgbClr val="222222"/>
                </a:solidFill>
                <a:effectLst/>
                <a:latin typeface="arial" panose="020B0604020202020204" pitchFamily="34" charset="0"/>
              </a:rPr>
              <a:t>is the job of the </a:t>
            </a:r>
            <a:r>
              <a:rPr lang="en-US" b="1" i="0" dirty="0">
                <a:solidFill>
                  <a:srgbClr val="222222"/>
                </a:solidFill>
                <a:effectLst/>
                <a:latin typeface="arial" panose="020B0604020202020204" pitchFamily="34" charset="0"/>
              </a:rPr>
              <a:t>business analysts</a:t>
            </a:r>
            <a:r>
              <a:rPr lang="en-US" b="0" i="0" dirty="0">
                <a:solidFill>
                  <a:srgbClr val="222222"/>
                </a:solidFill>
                <a:effectLst/>
                <a:latin typeface="arial" panose="020B0604020202020204" pitchFamily="34" charset="0"/>
              </a:rPr>
              <a: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They are the people who talk with the users and project stakeholders</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and describe the processes, data flows, and </a:t>
            </a:r>
            <a:r>
              <a:rPr lang="en-US" b="1" i="0" dirty="0">
                <a:solidFill>
                  <a:srgbClr val="222222"/>
                </a:solidFill>
                <a:effectLst/>
                <a:latin typeface="arial" panose="020B0604020202020204" pitchFamily="34" charset="0"/>
              </a:rPr>
              <a:t>software requirements </a:t>
            </a:r>
            <a:r>
              <a:rPr lang="en-US" b="0" i="0" dirty="0">
                <a:solidFill>
                  <a:srgbClr val="222222"/>
                </a:solidFill>
                <a:effectLst/>
                <a:latin typeface="arial" panose="020B0604020202020204" pitchFamily="34" charset="0"/>
              </a:rPr>
              <a:t>in a way,</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understandable for software developers.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22222"/>
                </a:solidFill>
                <a:effectLst/>
                <a:latin typeface="arial" panose="020B0604020202020204" pitchFamily="34" charset="0"/>
              </a:rPr>
              <a:t>Without </a:t>
            </a:r>
            <a:r>
              <a:rPr lang="en-US" b="1" i="0" dirty="0">
                <a:solidFill>
                  <a:srgbClr val="222222"/>
                </a:solidFill>
                <a:effectLst/>
                <a:latin typeface="arial" panose="020B0604020202020204" pitchFamily="34" charset="0"/>
              </a:rPr>
              <a:t>clear requirements</a:t>
            </a:r>
            <a:r>
              <a:rPr lang="en-US" b="0" i="0" dirty="0">
                <a:solidFill>
                  <a:srgbClr val="222222"/>
                </a:solidFill>
                <a:effectLst/>
                <a:latin typeface="arial" panose="020B0604020202020204" pitchFamily="34" charset="0"/>
              </a:rPr>
              <a:t>, writing software is messy and unproductive.</a:t>
            </a:r>
            <a:endParaRPr lang="bg-BG" b="0" i="0" dirty="0">
              <a:solidFill>
                <a:srgbClr val="222222"/>
              </a:solidFill>
              <a:effectLst/>
              <a:latin typeface="arial" panose="020B0604020202020204" pitchFamily="34" charset="0"/>
            </a:endParaRP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Gathering clear requirements </a:t>
            </a:r>
            <a:r>
              <a:rPr lang="en-US" b="0" i="0" dirty="0">
                <a:solidFill>
                  <a:srgbClr val="222222"/>
                </a:solidFill>
                <a:effectLst/>
                <a:latin typeface="arial" panose="020B0604020202020204" pitchFamily="34" charset="0"/>
              </a:rPr>
              <a:t>is an important step at the start of any software project,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but it usually lasts to some extent throughout the whole life of the project.</a:t>
            </a:r>
            <a:endParaRPr lang="bg-BG" b="0" i="0" dirty="0">
              <a:solidFill>
                <a:srgbClr val="222222"/>
              </a:solidFill>
              <a:effectLst/>
              <a:latin typeface="arial" panose="020B0604020202020204" pitchFamily="34" charset="0"/>
            </a:endParaRPr>
          </a:p>
          <a:p>
            <a:pPr marL="0" lvl="0" indent="0">
              <a:buFont typeface="Arial" panose="020B0604020202020204" pitchFamily="34" charset="0"/>
              <a:buNone/>
            </a:pPr>
            <a:endParaRPr lang="bg-BG" b="1" dirty="0"/>
          </a:p>
          <a:p>
            <a:pPr lvl="0"/>
            <a:r>
              <a:rPr lang="en-US" b="1" dirty="0"/>
              <a:t>Software architecture and design</a:t>
            </a:r>
            <a:r>
              <a:rPr lang="en-US" b="0" dirty="0"/>
              <a:t> are the </a:t>
            </a:r>
            <a:r>
              <a:rPr lang="en-US" b="1" dirty="0"/>
              <a:t>technical plans and blueprints </a:t>
            </a:r>
            <a:r>
              <a:rPr lang="en-US" b="0" dirty="0"/>
              <a:t>how to implement the software requirements.</a:t>
            </a:r>
          </a:p>
          <a:p>
            <a:pPr marL="171450" lvl="0" indent="-171450">
              <a:buFont typeface="Arial" panose="020B0604020202020204" pitchFamily="34" charset="0"/>
              <a:buChar char="•"/>
            </a:pPr>
            <a:r>
              <a:rPr lang="en-US" b="0" dirty="0"/>
              <a:t>The </a:t>
            </a:r>
            <a:r>
              <a:rPr lang="en-US" b="1" dirty="0"/>
              <a:t>system architecture </a:t>
            </a:r>
            <a:r>
              <a:rPr lang="en-US" b="0" dirty="0"/>
              <a:t>describes how the system will be decomposed to </a:t>
            </a:r>
            <a:r>
              <a:rPr lang="en-US" b="1" dirty="0"/>
              <a:t>subsystems</a:t>
            </a:r>
            <a:r>
              <a:rPr lang="en-US" b="0" dirty="0"/>
              <a:t> (tiers, modules, components</a:t>
            </a:r>
            <a:r>
              <a:rPr lang="bg-BG" b="0" dirty="0"/>
              <a:t>, </a:t>
            </a:r>
            <a:r>
              <a:rPr lang="en-US" b="0" dirty="0"/>
              <a:t>etc.)</a:t>
            </a:r>
          </a:p>
          <a:p>
            <a:pPr marL="628650" lvl="1" indent="-171450">
              <a:buFont typeface="Arial" panose="020B0604020202020204" pitchFamily="34" charset="0"/>
              <a:buChar char="•"/>
            </a:pPr>
            <a:r>
              <a:rPr lang="en-US" b="0" dirty="0"/>
              <a:t>and the interaction between these subsystems.</a:t>
            </a:r>
          </a:p>
          <a:p>
            <a:pPr marL="171450" lvl="0" indent="-171450">
              <a:buFont typeface="Arial" panose="020B0604020202020204" pitchFamily="34" charset="0"/>
              <a:buChar char="•"/>
            </a:pPr>
            <a:r>
              <a:rPr lang="en-US" b="0" dirty="0"/>
              <a:t>This phase also includes the initial </a:t>
            </a:r>
            <a:r>
              <a:rPr lang="en-US" b="1" dirty="0"/>
              <a:t>design of the data model</a:t>
            </a:r>
            <a:r>
              <a:rPr lang="en-US" b="0" dirty="0"/>
              <a:t> (database design).</a:t>
            </a:r>
          </a:p>
          <a:p>
            <a:pPr marL="171450" lvl="0" indent="-171450">
              <a:buFont typeface="Arial" panose="020B0604020202020204" pitchFamily="34" charset="0"/>
              <a:buChar char="•"/>
            </a:pPr>
            <a:r>
              <a:rPr lang="en-US" b="0" dirty="0"/>
              <a:t>During the "architecture and design"</a:t>
            </a:r>
            <a:r>
              <a:rPr lang="en-US" b="1" dirty="0"/>
              <a:t> </a:t>
            </a:r>
            <a:r>
              <a:rPr lang="en-US" b="0" dirty="0"/>
              <a:t>phase the </a:t>
            </a:r>
            <a:r>
              <a:rPr lang="en-US" b="1" dirty="0"/>
              <a:t>software architects </a:t>
            </a:r>
            <a:r>
              <a:rPr lang="en-US" b="0" dirty="0"/>
              <a:t>(or senior developers)</a:t>
            </a:r>
          </a:p>
          <a:p>
            <a:pPr marL="628650" lvl="1" indent="-171450">
              <a:buFont typeface="Arial" panose="020B0604020202020204" pitchFamily="34" charset="0"/>
              <a:buChar char="•"/>
            </a:pPr>
            <a:r>
              <a:rPr lang="en-US" b="0" dirty="0"/>
              <a:t>decide on </a:t>
            </a:r>
            <a:r>
              <a:rPr lang="en-US" b="1" dirty="0"/>
              <a:t>the development stack</a:t>
            </a:r>
            <a:r>
              <a:rPr lang="bg-BG" b="0" dirty="0"/>
              <a:t>, </a:t>
            </a:r>
            <a:r>
              <a:rPr lang="en-US" b="0" dirty="0"/>
              <a:t>platforms, technologies, and tools to be used for development.</a:t>
            </a:r>
          </a:p>
          <a:p>
            <a:pPr marL="171450" lvl="0" indent="-171450">
              <a:buFont typeface="Arial" panose="020B0604020202020204" pitchFamily="34" charset="0"/>
              <a:buChar char="•"/>
            </a:pPr>
            <a:r>
              <a:rPr lang="en-US" b="0" dirty="0"/>
              <a:t>The </a:t>
            </a:r>
            <a:r>
              <a:rPr lang="en-US" b="1" dirty="0"/>
              <a:t>technical design </a:t>
            </a:r>
            <a:r>
              <a:rPr lang="en-US" b="0" dirty="0"/>
              <a:t>typically gives only the big picture for the system and its structure.</a:t>
            </a:r>
          </a:p>
          <a:p>
            <a:pPr marL="628650" lvl="1" indent="-171450">
              <a:buFont typeface="Arial" panose="020B0604020202020204" pitchFamily="34" charset="0"/>
              <a:buChar char="•"/>
            </a:pPr>
            <a:r>
              <a:rPr lang="en-US" b="0" dirty="0"/>
              <a:t>The </a:t>
            </a:r>
            <a:r>
              <a:rPr lang="en-US" b="1" dirty="0"/>
              <a:t>detailed design </a:t>
            </a:r>
            <a:r>
              <a:rPr lang="en-US" b="0" dirty="0"/>
              <a:t>is usually created during the software construction, when developers implement the system.</a:t>
            </a:r>
          </a:p>
          <a:p>
            <a:pPr lvl="0"/>
            <a:endParaRPr lang="en-US" b="1" dirty="0"/>
          </a:p>
          <a:p>
            <a:pPr lvl="0"/>
            <a:r>
              <a:rPr lang="en-US" b="1" dirty="0"/>
              <a:t>Software construction</a:t>
            </a:r>
            <a:r>
              <a:rPr lang="bg-BG" b="0" dirty="0"/>
              <a:t> </a:t>
            </a:r>
            <a:r>
              <a:rPr lang="en-US" b="0" dirty="0"/>
              <a:t>is the phase in which developers </a:t>
            </a:r>
            <a:r>
              <a:rPr lang="en-US" b="1" dirty="0"/>
              <a:t>create the software</a:t>
            </a:r>
            <a:r>
              <a:rPr lang="en-US" b="0" dirty="0"/>
              <a:t>.</a:t>
            </a:r>
          </a:p>
          <a:p>
            <a:pPr marL="171450" lvl="0" indent="-171450">
              <a:buFont typeface="Arial" panose="020B0604020202020204" pitchFamily="34" charset="0"/>
              <a:buChar char="•"/>
            </a:pPr>
            <a:r>
              <a:rPr lang="en-US" b="0" dirty="0"/>
              <a:t>It is also called the "</a:t>
            </a:r>
            <a:r>
              <a:rPr lang="en-US" b="1" i="1" dirty="0"/>
              <a:t>implementation phase</a:t>
            </a:r>
            <a:r>
              <a:rPr lang="en-US" b="0" dirty="0"/>
              <a:t>", because developers </a:t>
            </a:r>
            <a:r>
              <a:rPr lang="en-US" b="1" dirty="0"/>
              <a:t>write the code </a:t>
            </a:r>
            <a:r>
              <a:rPr lang="en-US" b="0" dirty="0"/>
              <a:t>to implement the planned functionality.</a:t>
            </a:r>
          </a:p>
          <a:p>
            <a:pPr marL="171450" lvl="0" indent="-171450">
              <a:buFont typeface="Arial" panose="020B0604020202020204" pitchFamily="34" charset="0"/>
              <a:buChar char="•"/>
            </a:pPr>
            <a:r>
              <a:rPr lang="en-US" b="0" dirty="0"/>
              <a:t>During the implementation developers not only </a:t>
            </a:r>
            <a:r>
              <a:rPr lang="en-US" b="1" dirty="0"/>
              <a:t>write code</a:t>
            </a:r>
            <a:r>
              <a:rPr lang="en-US" b="0" dirty="0"/>
              <a:t>, </a:t>
            </a:r>
          </a:p>
          <a:p>
            <a:pPr marL="628650" lvl="1" indent="-171450">
              <a:buFont typeface="Arial" panose="020B0604020202020204" pitchFamily="34" charset="0"/>
              <a:buChar char="•"/>
            </a:pPr>
            <a:r>
              <a:rPr lang="en-US" b="0" dirty="0"/>
              <a:t>but they also </a:t>
            </a:r>
            <a:r>
              <a:rPr lang="en-US" b="1" dirty="0"/>
              <a:t>debug and test the code</a:t>
            </a:r>
            <a:r>
              <a:rPr lang="en-US" b="0" dirty="0"/>
              <a:t>, and </a:t>
            </a:r>
            <a:r>
              <a:rPr lang="en-US" b="1" dirty="0"/>
              <a:t>fix bugs</a:t>
            </a:r>
            <a:r>
              <a:rPr lang="en-US" b="0" dirty="0"/>
              <a:t>,</a:t>
            </a:r>
          </a:p>
          <a:p>
            <a:pPr marL="628650" lvl="1" indent="-171450">
              <a:buFont typeface="Arial" panose="020B0604020202020204" pitchFamily="34" charset="0"/>
              <a:buChar char="•"/>
            </a:pPr>
            <a:r>
              <a:rPr lang="en-US" b="0" dirty="0"/>
              <a:t>take decisions how to implement certain functionalities,</a:t>
            </a:r>
          </a:p>
          <a:p>
            <a:pPr marL="628650" lvl="1" indent="-171450">
              <a:buFont typeface="Arial" panose="020B0604020202020204" pitchFamily="34" charset="0"/>
              <a:buChar char="•"/>
            </a:pPr>
            <a:r>
              <a:rPr lang="en-US" b="0" dirty="0"/>
              <a:t>search for </a:t>
            </a:r>
            <a:r>
              <a:rPr lang="en-US" b="1" dirty="0"/>
              <a:t>libraries and tools </a:t>
            </a:r>
            <a:r>
              <a:rPr lang="en-US" b="0" dirty="0"/>
              <a:t>for certain functionalities,</a:t>
            </a:r>
          </a:p>
          <a:p>
            <a:pPr marL="628650" lvl="1" indent="-171450">
              <a:buFont typeface="Arial" panose="020B0604020202020204" pitchFamily="34" charset="0"/>
              <a:buChar char="•"/>
            </a:pPr>
            <a:r>
              <a:rPr lang="en-US" b="0" dirty="0"/>
              <a:t>design and implement the </a:t>
            </a:r>
            <a:r>
              <a:rPr lang="en-US" b="1" dirty="0"/>
              <a:t>back-end APIs</a:t>
            </a:r>
            <a:r>
              <a:rPr lang="en-US" b="0" dirty="0"/>
              <a:t>,</a:t>
            </a:r>
          </a:p>
          <a:p>
            <a:pPr marL="628650" lvl="1" indent="-171450">
              <a:buFont typeface="Arial" panose="020B0604020202020204" pitchFamily="34" charset="0"/>
              <a:buChar char="•"/>
            </a:pPr>
            <a:r>
              <a:rPr lang="en-US" b="0" dirty="0"/>
              <a:t>implement the </a:t>
            </a:r>
            <a:r>
              <a:rPr lang="en-US" b="1" dirty="0"/>
              <a:t>user interfaces</a:t>
            </a:r>
            <a:r>
              <a:rPr lang="en-US" b="0" dirty="0"/>
              <a:t> of the system,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write </a:t>
            </a:r>
            <a:r>
              <a:rPr lang="en-US" b="1" dirty="0"/>
              <a:t>automated tests</a:t>
            </a:r>
            <a:r>
              <a:rPr lang="en-US" b="0" dirty="0"/>
              <a:t> (such as unit tests and integration tests),</a:t>
            </a:r>
          </a:p>
          <a:p>
            <a:pPr marL="628650" lvl="1" indent="-171450">
              <a:buFont typeface="Arial" panose="020B0604020202020204" pitchFamily="34" charset="0"/>
              <a:buChar char="•"/>
            </a:pPr>
            <a:r>
              <a:rPr lang="en-US" b="0" dirty="0"/>
              <a:t>and </a:t>
            </a:r>
            <a:r>
              <a:rPr lang="en-US" b="1" dirty="0"/>
              <a:t>integrate </a:t>
            </a:r>
            <a:r>
              <a:rPr lang="en-US" b="0" dirty="0"/>
              <a:t>different system components.</a:t>
            </a:r>
          </a:p>
          <a:p>
            <a:pPr marL="171450" lvl="0" indent="-171450">
              <a:buFont typeface="Arial" panose="020B0604020202020204" pitchFamily="34" charset="0"/>
              <a:buChar char="•"/>
            </a:pPr>
            <a:r>
              <a:rPr lang="en-US" b="0" dirty="0"/>
              <a:t>The </a:t>
            </a:r>
            <a:r>
              <a:rPr lang="en-US" b="1" dirty="0"/>
              <a:t>construction </a:t>
            </a:r>
            <a:r>
              <a:rPr lang="en-US" b="0" dirty="0"/>
              <a:t>takes most of the time and resources during the development.</a:t>
            </a:r>
          </a:p>
          <a:p>
            <a:pPr lvl="0"/>
            <a:endParaRPr lang="en-US" b="1" dirty="0"/>
          </a:p>
          <a:p>
            <a:pPr lvl="0"/>
            <a:r>
              <a:rPr lang="en-US" b="1" dirty="0"/>
              <a:t>Software testing</a:t>
            </a:r>
            <a:r>
              <a:rPr lang="en-US" b="0" dirty="0"/>
              <a:t> and </a:t>
            </a:r>
            <a:r>
              <a:rPr lang="en-US" b="1" dirty="0"/>
              <a:t>quality assurance </a:t>
            </a:r>
            <a:r>
              <a:rPr lang="en-US" b="0" dirty="0"/>
              <a:t>confirms that the developed software </a:t>
            </a:r>
            <a:r>
              <a:rPr lang="en-US" b="1" dirty="0"/>
              <a:t>conforms to the requirements</a:t>
            </a:r>
            <a:r>
              <a:rPr lang="en-US" b="0" dirty="0"/>
              <a:t>.</a:t>
            </a:r>
          </a:p>
          <a:p>
            <a:pPr marL="171450" lvl="0" indent="-171450">
              <a:buFont typeface="Arial" panose="020B0604020202020204" pitchFamily="34" charset="0"/>
              <a:buChar char="•"/>
            </a:pPr>
            <a:r>
              <a:rPr lang="en-US" b="0" dirty="0"/>
              <a:t>Software testing and verification is performed by the </a:t>
            </a:r>
            <a:r>
              <a:rPr lang="en-US" b="1" dirty="0"/>
              <a:t>quality assurance (QA) engineers</a:t>
            </a:r>
            <a:r>
              <a:rPr lang="en-US" b="0" dirty="0"/>
              <a:t>.</a:t>
            </a:r>
          </a:p>
          <a:p>
            <a:pPr marL="171450" lvl="0" indent="-171450">
              <a:buFont typeface="Arial" panose="020B0604020202020204" pitchFamily="34" charset="0"/>
              <a:buChar char="•"/>
            </a:pPr>
            <a:r>
              <a:rPr lang="en-US" b="0" dirty="0"/>
              <a:t>QA engineers test the code by performing </a:t>
            </a:r>
            <a:r>
              <a:rPr lang="en-US" b="1" dirty="0"/>
              <a:t>manual and automated testing</a:t>
            </a:r>
            <a:endParaRPr lang="en-US" b="0" dirty="0"/>
          </a:p>
          <a:p>
            <a:pPr marL="171450" lvl="0" indent="-171450">
              <a:buFont typeface="Arial" panose="020B0604020202020204" pitchFamily="34" charset="0"/>
              <a:buChar char="•"/>
            </a:pPr>
            <a:r>
              <a:rPr lang="en-US" b="0" dirty="0"/>
              <a:t>and </a:t>
            </a:r>
            <a:r>
              <a:rPr lang="en-US" b="1" dirty="0"/>
              <a:t>report bugs </a:t>
            </a:r>
            <a:r>
              <a:rPr lang="en-US" b="0" dirty="0"/>
              <a:t>in the bug tracking system and track the work on fixing the bugs later.</a:t>
            </a:r>
          </a:p>
          <a:p>
            <a:pPr lvl="0"/>
            <a:endParaRPr lang="en-US" b="1" dirty="0"/>
          </a:p>
          <a:p>
            <a:pPr lvl="0"/>
            <a:r>
              <a:rPr lang="en-US" b="1" dirty="0"/>
              <a:t>Software release and deployment</a:t>
            </a:r>
            <a:r>
              <a:rPr lang="en-US" b="0" dirty="0"/>
              <a:t> is the process of building the software packages from its source code,</a:t>
            </a:r>
          </a:p>
          <a:p>
            <a:pPr marL="171450" lvl="0" indent="-171450">
              <a:buFont typeface="Arial" panose="020B0604020202020204" pitchFamily="34" charset="0"/>
              <a:buChar char="•"/>
            </a:pPr>
            <a:r>
              <a:rPr lang="en-US" b="0" dirty="0"/>
              <a:t>publishing the new versions of the software on a testing environment,</a:t>
            </a:r>
          </a:p>
          <a:p>
            <a:pPr marL="171450" lvl="0" indent="-171450">
              <a:buFont typeface="Arial" panose="020B0604020202020204" pitchFamily="34" charset="0"/>
              <a:buChar char="•"/>
            </a:pPr>
            <a:r>
              <a:rPr lang="en-US" b="0" dirty="0"/>
              <a:t>and after automated and sometimes manual testing, uploading the new version to the </a:t>
            </a:r>
            <a:r>
              <a:rPr lang="en-US" b="1" dirty="0"/>
              <a:t>production environment</a:t>
            </a:r>
            <a:r>
              <a:rPr lang="en-US" b="0" dirty="0"/>
              <a:t>.</a:t>
            </a:r>
          </a:p>
          <a:p>
            <a:pPr marL="0" lvl="0" indent="0">
              <a:buFont typeface="Arial" panose="020B0604020202020204" pitchFamily="34" charset="0"/>
              <a:buNone/>
            </a:pPr>
            <a:r>
              <a:rPr lang="en-US" b="1" dirty="0"/>
              <a:t>Release and deployment</a:t>
            </a:r>
            <a:r>
              <a:rPr lang="en-US" b="0" dirty="0"/>
              <a:t> deals with containers, cloud, servers, builds, installation, configuration and administration of the testing and production environments.</a:t>
            </a:r>
          </a:p>
          <a:p>
            <a:pPr marL="171450" lvl="0" indent="-171450">
              <a:buFont typeface="Arial" panose="020B0604020202020204" pitchFamily="34" charset="0"/>
              <a:buChar char="•"/>
            </a:pPr>
            <a:r>
              <a:rPr lang="en-US" b="1" dirty="0"/>
              <a:t>Deployment </a:t>
            </a:r>
            <a:r>
              <a:rPr lang="en-US" b="0" dirty="0"/>
              <a:t>is usually performed first in a </a:t>
            </a:r>
            <a:r>
              <a:rPr lang="en-US" b="1" dirty="0"/>
              <a:t>testing environment</a:t>
            </a:r>
            <a:r>
              <a:rPr lang="en-US" b="0" dirty="0"/>
              <a:t> (a "staging" server), then the product is </a:t>
            </a:r>
            <a:r>
              <a:rPr lang="en-US" b="1" dirty="0"/>
              <a:t>tested</a:t>
            </a:r>
            <a:r>
              <a:rPr lang="en-US" b="0" dirty="0"/>
              <a:t> and then </a:t>
            </a:r>
            <a:r>
              <a:rPr lang="en-US" b="1" dirty="0"/>
              <a:t>deployed in production</a:t>
            </a:r>
            <a:r>
              <a:rPr lang="en-US" b="0" dirty="0"/>
              <a:t>.</a:t>
            </a:r>
          </a:p>
          <a:p>
            <a:pPr marL="171450" lvl="0" indent="-171450">
              <a:buFont typeface="Arial" panose="020B0604020202020204" pitchFamily="34" charset="0"/>
              <a:buChar char="•"/>
            </a:pPr>
            <a:r>
              <a:rPr lang="en-US" b="0" dirty="0"/>
              <a:t>The entire process is typically </a:t>
            </a:r>
            <a:r>
              <a:rPr lang="en-US" b="1" dirty="0"/>
              <a:t>automated</a:t>
            </a:r>
            <a:r>
              <a:rPr lang="en-US" b="0" dirty="0"/>
              <a:t>, following </a:t>
            </a:r>
            <a:r>
              <a:rPr lang="en-US" b="1" dirty="0"/>
              <a:t>DevOps</a:t>
            </a:r>
            <a:r>
              <a:rPr lang="en-US" b="0" dirty="0"/>
              <a:t> practices and processes.</a:t>
            </a:r>
          </a:p>
          <a:p>
            <a:pPr marL="0" lvl="0" indent="0">
              <a:buFont typeface="Arial" panose="020B0604020202020204" pitchFamily="34" charset="0"/>
              <a:buNone/>
            </a:pPr>
            <a:r>
              <a:rPr lang="en-US" b="0" dirty="0"/>
              <a:t>Software release and deployment is performed by the </a:t>
            </a:r>
            <a:r>
              <a:rPr lang="en-US" b="1" dirty="0"/>
              <a:t>DevOps engineers</a:t>
            </a:r>
            <a:r>
              <a:rPr lang="en-US" b="0" dirty="0"/>
              <a:t> (or senior developers),</a:t>
            </a:r>
          </a:p>
          <a:p>
            <a:pPr marL="171450" lvl="0" indent="-171450">
              <a:buFont typeface="Arial" panose="020B0604020202020204" pitchFamily="34" charset="0"/>
              <a:buChar char="•"/>
            </a:pPr>
            <a:r>
              <a:rPr lang="en-US" b="0" dirty="0"/>
              <a:t>who write scripts to automate this process and implement the so called "</a:t>
            </a:r>
            <a:r>
              <a:rPr lang="en-US" b="1" dirty="0"/>
              <a:t>continuous delivery</a:t>
            </a:r>
            <a:r>
              <a:rPr lang="en-US" b="0" dirty="0"/>
              <a:t>".</a:t>
            </a:r>
          </a:p>
          <a:p>
            <a:pPr lvl="0"/>
            <a:endParaRPr lang="en-US" b="1" dirty="0"/>
          </a:p>
          <a:p>
            <a:pPr lvl="0"/>
            <a:r>
              <a:rPr lang="en-US" b="1" dirty="0"/>
              <a:t>Software maintenance </a:t>
            </a:r>
            <a:r>
              <a:rPr lang="en-US" b="0" dirty="0"/>
              <a:t>is the process of:</a:t>
            </a:r>
          </a:p>
          <a:p>
            <a:pPr marL="171450" lvl="0" indent="-171450">
              <a:buFont typeface="Arial" panose="020B0604020202020204" pitchFamily="34" charset="0"/>
              <a:buChar char="•"/>
            </a:pPr>
            <a:r>
              <a:rPr lang="en-US" b="1" dirty="0"/>
              <a:t>monitoring </a:t>
            </a:r>
            <a:r>
              <a:rPr lang="en-US" b="0" dirty="0"/>
              <a:t>the software and </a:t>
            </a:r>
            <a:r>
              <a:rPr lang="en-US" b="1" dirty="0"/>
              <a:t>maintaining</a:t>
            </a:r>
            <a:r>
              <a:rPr lang="en-US" b="0" dirty="0"/>
              <a:t> its normal work,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updating </a:t>
            </a:r>
            <a:r>
              <a:rPr lang="en-US" b="0" dirty="0"/>
              <a:t>the runtime environments, platforms and libraries,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patching security problems,</a:t>
            </a:r>
          </a:p>
          <a:p>
            <a:pPr marL="171450" lvl="0" indent="-171450">
              <a:buFont typeface="Arial" panose="020B0604020202020204" pitchFamily="34" charset="0"/>
              <a:buChar char="•"/>
            </a:pPr>
            <a:r>
              <a:rPr lang="en-US" b="1" dirty="0"/>
              <a:t>bug fixing</a:t>
            </a:r>
            <a:r>
              <a:rPr lang="bg-BG" b="0" dirty="0"/>
              <a:t>,</a:t>
            </a:r>
          </a:p>
          <a:p>
            <a:pPr marL="171450" lvl="0" indent="-171450">
              <a:buFont typeface="Arial" panose="020B0604020202020204" pitchFamily="34" charset="0"/>
              <a:buChar char="•"/>
            </a:pPr>
            <a:r>
              <a:rPr lang="en-US" b="1" dirty="0"/>
              <a:t>enhancing </a:t>
            </a:r>
            <a:r>
              <a:rPr lang="en-US" b="0" dirty="0"/>
              <a:t>existing features,</a:t>
            </a:r>
          </a:p>
          <a:p>
            <a:pPr marL="171450" lvl="0" indent="-171450">
              <a:buFont typeface="Arial" panose="020B0604020202020204" pitchFamily="34" charset="0"/>
              <a:buChar char="•"/>
            </a:pPr>
            <a:r>
              <a:rPr lang="en-US" b="0" dirty="0"/>
              <a:t>and adding new functionalities to address changing requirements.</a:t>
            </a:r>
          </a:p>
          <a:p>
            <a:pPr marL="0" lvl="0" indent="0">
              <a:buFont typeface="Arial" panose="020B0604020202020204" pitchFamily="34" charset="0"/>
              <a:buNone/>
            </a:pPr>
            <a:r>
              <a:rPr lang="en-US" b="0" dirty="0"/>
              <a:t>Software maintenance is usually a </a:t>
            </a:r>
            <a:r>
              <a:rPr lang="en-US" b="1" dirty="0"/>
              <a:t>long-lasting process</a:t>
            </a:r>
            <a:r>
              <a:rPr lang="en-US" b="0" dirty="0"/>
              <a:t>, that is going on for years</a:t>
            </a:r>
          </a:p>
          <a:p>
            <a:pPr marL="171450" lvl="0" indent="-171450">
              <a:buFont typeface="Arial" panose="020B0604020202020204" pitchFamily="34" charset="0"/>
              <a:buChar char="•"/>
            </a:pPr>
            <a:r>
              <a:rPr lang="en-US" b="0" dirty="0"/>
              <a:t>and is sometimes mixed with active development of new features.</a:t>
            </a:r>
          </a:p>
          <a:p>
            <a:pPr marL="0" lvl="0" indent="0">
              <a:buFont typeface="Arial" panose="020B0604020202020204" pitchFamily="34" charset="0"/>
              <a:buNone/>
            </a:pPr>
            <a:endParaRPr lang="en-US" b="1" dirty="0"/>
          </a:p>
          <a:p>
            <a:pPr marL="0" lvl="0" indent="0">
              <a:buFont typeface="Arial" panose="020B0604020202020204" pitchFamily="34" charset="0"/>
              <a:buNone/>
            </a:pPr>
            <a:r>
              <a:rPr lang="en-US" b="1" dirty="0"/>
              <a:t>Software project management </a:t>
            </a:r>
            <a:r>
              <a:rPr lang="en-US" b="0" dirty="0"/>
              <a:t>is responsible for the </a:t>
            </a:r>
            <a:r>
              <a:rPr lang="en-US" b="0" i="0" dirty="0">
                <a:solidFill>
                  <a:srgbClr val="222222"/>
                </a:solidFill>
                <a:effectLst/>
                <a:latin typeface="arial" panose="020B0604020202020204" pitchFamily="34" charset="0"/>
              </a:rPr>
              <a:t>planning, scheduling, resource allocation, execution, tracking and delivery of software projects.</a:t>
            </a: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Project managers </a:t>
            </a:r>
            <a:r>
              <a:rPr lang="en-US" b="0" i="0" dirty="0">
                <a:solidFill>
                  <a:srgbClr val="222222"/>
                </a:solidFill>
                <a:effectLst/>
                <a:latin typeface="arial" panose="020B0604020202020204" pitchFamily="34" charset="0"/>
              </a:rPr>
              <a:t>(or software team leaders) are responsible for defining the </a:t>
            </a:r>
            <a:r>
              <a:rPr lang="en-US" b="1" i="0" dirty="0">
                <a:solidFill>
                  <a:srgbClr val="222222"/>
                </a:solidFill>
                <a:effectLst/>
                <a:latin typeface="arial" panose="020B0604020202020204" pitchFamily="34" charset="0"/>
              </a:rPr>
              <a:t>tasks</a:t>
            </a:r>
            <a:r>
              <a:rPr lang="en-US" b="0" i="0" dirty="0">
                <a:solidFill>
                  <a:srgbClr val="222222"/>
                </a:solidFill>
                <a:effectLst/>
                <a:latin typeface="arial" panose="020B0604020202020204" pitchFamily="34" charset="0"/>
              </a:rPr>
              <a:t>, prioritizing and scheduling them and tracking and controlling the work progress during </a:t>
            </a:r>
            <a:r>
              <a:rPr lang="en-US" b="0" dirty="0"/>
              <a:t>the entire software development lifecycle.</a:t>
            </a: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Project management </a:t>
            </a:r>
            <a:r>
              <a:rPr lang="en-US" b="0" i="0" dirty="0">
                <a:solidFill>
                  <a:srgbClr val="222222"/>
                </a:solidFill>
                <a:effectLst/>
                <a:latin typeface="arial" panose="020B0604020202020204" pitchFamily="34" charset="0"/>
              </a:rPr>
              <a:t>is very important for </a:t>
            </a:r>
            <a:r>
              <a:rPr lang="en-US" b="1" i="0" dirty="0">
                <a:solidFill>
                  <a:srgbClr val="222222"/>
                </a:solidFill>
                <a:effectLst/>
                <a:latin typeface="arial" panose="020B0604020202020204" pitchFamily="34" charset="0"/>
              </a:rPr>
              <a:t>the success </a:t>
            </a:r>
            <a:r>
              <a:rPr lang="en-US" b="0" i="0" dirty="0">
                <a:solidFill>
                  <a:srgbClr val="222222"/>
                </a:solidFill>
                <a:effectLst/>
                <a:latin typeface="arial" panose="020B0604020202020204" pitchFamily="34" charset="0"/>
              </a:rPr>
              <a:t>of any software project,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so it needs experienced people to handle it responsibly.</a:t>
            </a:r>
            <a:endParaRPr lang="en-US" b="0" dirty="0"/>
          </a:p>
          <a:p>
            <a:pPr marL="0" lvl="0" indent="0">
              <a:buFont typeface="Arial" panose="020B0604020202020204" pitchFamily="34" charset="0"/>
              <a:buNone/>
            </a:pPr>
            <a:endParaRPr lang="bg-BG" b="1" dirty="0"/>
          </a:p>
          <a:p>
            <a:pPr marL="0" lvl="0" indent="0">
              <a:buFont typeface="Arial" panose="020B0604020202020204" pitchFamily="34" charset="0"/>
              <a:buNone/>
            </a:pPr>
            <a:r>
              <a:rPr lang="en-US" b="0" dirty="0"/>
              <a:t>All the above-mentioned activities from the software development lifecycle are organized by</a:t>
            </a:r>
          </a:p>
          <a:p>
            <a:pPr marL="171450" indent="-171450">
              <a:buFont typeface="Arial" panose="020B0604020202020204" pitchFamily="34" charset="0"/>
              <a:buChar char="•"/>
            </a:pPr>
            <a:r>
              <a:rPr lang="en-US" b="1" dirty="0"/>
              <a:t>software development methodologies</a:t>
            </a:r>
            <a:r>
              <a:rPr lang="en-US" b="0" dirty="0"/>
              <a:t>, </a:t>
            </a:r>
            <a:r>
              <a:rPr lang="en-US" b="1" dirty="0"/>
              <a:t>development processes </a:t>
            </a:r>
            <a:r>
              <a:rPr lang="en-US" b="0" dirty="0"/>
              <a:t>or </a:t>
            </a:r>
            <a:r>
              <a:rPr lang="en-US" b="1" dirty="0"/>
              <a:t>process frameworks</a:t>
            </a:r>
            <a:r>
              <a:rPr lang="en-US" b="0" dirty="0"/>
              <a:t>,</a:t>
            </a:r>
          </a:p>
          <a:p>
            <a:pPr marL="171450" indent="-171450">
              <a:buFont typeface="Arial" panose="020B0604020202020204" pitchFamily="34" charset="0"/>
              <a:buChar char="•"/>
            </a:pPr>
            <a:r>
              <a:rPr lang="en-US" b="0" dirty="0"/>
              <a:t>such as </a:t>
            </a:r>
            <a:r>
              <a:rPr lang="en-US" b="1" dirty="0"/>
              <a:t>Waterfall</a:t>
            </a:r>
            <a:r>
              <a:rPr lang="en-US" dirty="0"/>
              <a:t>, </a:t>
            </a:r>
            <a:r>
              <a:rPr lang="en-US" b="1" dirty="0"/>
              <a:t>Scrum</a:t>
            </a:r>
            <a:r>
              <a:rPr lang="en-US" dirty="0"/>
              <a:t> and </a:t>
            </a:r>
            <a:r>
              <a:rPr lang="en-US" b="1" dirty="0"/>
              <a:t>Kanban</a:t>
            </a:r>
            <a:r>
              <a:rPr lang="en-US" dirty="0"/>
              <a:t>.</a:t>
            </a:r>
          </a:p>
          <a:p>
            <a:pPr marL="0" indent="0">
              <a:buFont typeface="Arial" panose="020B0604020202020204" pitchFamily="34" charset="0"/>
              <a:buNone/>
            </a:pPr>
            <a:r>
              <a:rPr lang="en-US" dirty="0"/>
              <a:t>The </a:t>
            </a:r>
            <a:r>
              <a:rPr lang="en-US" b="1" dirty="0"/>
              <a:t>development process</a:t>
            </a:r>
            <a:r>
              <a:rPr lang="en-US" dirty="0"/>
              <a:t> defines the </a:t>
            </a:r>
            <a:r>
              <a:rPr lang="en-US" b="1" dirty="0"/>
              <a:t>project workflow</a:t>
            </a:r>
            <a:r>
              <a:rPr lang="en-US" b="0" dirty="0"/>
              <a:t>, development philosophy,</a:t>
            </a:r>
            <a:endParaRPr lang="en-US" b="1" dirty="0"/>
          </a:p>
          <a:p>
            <a:pPr marL="171450" indent="-171450">
              <a:buFont typeface="Arial" panose="020B0604020202020204" pitchFamily="34" charset="0"/>
              <a:buChar char="•"/>
            </a:pPr>
            <a:r>
              <a:rPr lang="en-US" dirty="0"/>
              <a:t>and </a:t>
            </a:r>
            <a:r>
              <a:rPr lang="en-US" b="1" dirty="0"/>
              <a:t>key management, organizational and engineering practices</a:t>
            </a:r>
            <a:r>
              <a:rPr lang="en-US" b="0" dirty="0"/>
              <a:t>.</a:t>
            </a:r>
            <a:endParaRPr lang="bg-BG" b="0" dirty="0"/>
          </a:p>
          <a:p>
            <a:pPr marL="0" lvl="0" indent="0">
              <a:buFont typeface="Arial" panose="020B0604020202020204" pitchFamily="34" charset="0"/>
              <a:buNone/>
            </a:pPr>
            <a:r>
              <a:rPr lang="en-US" b="0" dirty="0"/>
              <a:t>Most systems in modern software engineering are implemented in the spirit of "</a:t>
            </a:r>
            <a:r>
              <a:rPr lang="en-US" b="1" dirty="0"/>
              <a:t>agile development</a:t>
            </a:r>
            <a:r>
              <a:rPr lang="en-US" b="0" dirty="0"/>
              <a:t>".</a:t>
            </a:r>
          </a:p>
          <a:p>
            <a:pPr marL="171450" lvl="0" indent="-171450">
              <a:buFont typeface="Arial" panose="020B0604020202020204" pitchFamily="34" charset="0"/>
              <a:buChar char="•"/>
            </a:pPr>
            <a:r>
              <a:rPr lang="en-US" b="1" dirty="0"/>
              <a:t>Agile development </a:t>
            </a:r>
            <a:r>
              <a:rPr lang="en-US" b="0" dirty="0"/>
              <a:t>builds software </a:t>
            </a:r>
            <a:r>
              <a:rPr lang="en-US" b="1" dirty="0"/>
              <a:t>feature by feature</a:t>
            </a:r>
            <a:r>
              <a:rPr lang="en-US" b="0" dirty="0"/>
              <a:t>.</a:t>
            </a:r>
          </a:p>
          <a:p>
            <a:pPr marL="171450" lvl="0" indent="-171450">
              <a:buFont typeface="Arial" panose="020B0604020202020204" pitchFamily="34" charset="0"/>
              <a:buChar char="•"/>
            </a:pPr>
            <a:r>
              <a:rPr lang="en-US" b="0" dirty="0"/>
              <a:t>Developers iteratively design and build </a:t>
            </a:r>
            <a:r>
              <a:rPr lang="en-US" b="1" dirty="0"/>
              <a:t>new features</a:t>
            </a:r>
            <a:r>
              <a:rPr lang="en-US" b="0" dirty="0"/>
              <a:t>, integrate them, deploy them, collect feedback,</a:t>
            </a:r>
          </a:p>
          <a:p>
            <a:pPr marL="171450" lvl="0" indent="-171450">
              <a:buFont typeface="Arial" panose="020B0604020202020204" pitchFamily="34" charset="0"/>
              <a:buChar char="•"/>
            </a:pPr>
            <a:r>
              <a:rPr lang="en-US" b="0" dirty="0"/>
              <a:t>fix the problems and proceed with the next feature until the project is completed.</a:t>
            </a:r>
          </a:p>
          <a:p>
            <a:r>
              <a:rPr lang="en-US" b="0" dirty="0"/>
              <a:t>S</a:t>
            </a:r>
            <a:r>
              <a:rPr lang="en-US" dirty="0"/>
              <a:t>oftware development lifecycle, software project management and development methodologies are a </a:t>
            </a:r>
            <a:r>
              <a:rPr lang="en-US" b="1" dirty="0"/>
              <a:t>broad topic in software engineering</a:t>
            </a:r>
            <a:r>
              <a:rPr lang="en-US" dirty="0"/>
              <a:t>,</a:t>
            </a:r>
          </a:p>
          <a:p>
            <a:pPr marL="171450" indent="-171450">
              <a:buFont typeface="Arial" panose="020B0604020202020204" pitchFamily="34" charset="0"/>
              <a:buChar char="•"/>
            </a:pPr>
            <a:r>
              <a:rPr lang="en-US" dirty="0"/>
              <a:t>which </a:t>
            </a:r>
            <a:r>
              <a:rPr lang="en-US" b="1" dirty="0"/>
              <a:t>developers learn for years </a:t>
            </a:r>
            <a:r>
              <a:rPr lang="en-US" dirty="0"/>
              <a:t>during their career growth, as they gain experience.</a:t>
            </a:r>
          </a:p>
          <a:p>
            <a:pPr marL="0" indent="0">
              <a:buFont typeface="Arial" panose="020B0604020202020204" pitchFamily="34" charset="0"/>
              <a:buNone/>
            </a:pPr>
            <a:r>
              <a:rPr lang="en-US" b="1" dirty="0"/>
              <a:t>Junior developers </a:t>
            </a:r>
            <a:r>
              <a:rPr lang="en-US" dirty="0"/>
              <a:t>should be familiar with all these concepts but cannot be experts.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58151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a:t>
            </a:r>
          </a:p>
          <a:p>
            <a:pPr marL="171450" indent="-171450">
              <a:buFont typeface="Arial" panose="020B0604020202020204" pitchFamily="34" charset="0"/>
              <a:buChar char="•"/>
            </a:pPr>
            <a:r>
              <a:rPr lang="en-US" dirty="0"/>
              <a:t>feel free to </a:t>
            </a:r>
            <a:r>
              <a:rPr lang="en-US" b="1" dirty="0"/>
              <a:t>ask in the sli.do </a:t>
            </a:r>
            <a:r>
              <a:rPr lang="en-US" dirty="0"/>
              <a:t>platform using the code on the screen,</a:t>
            </a:r>
          </a:p>
          <a:p>
            <a:pPr marL="171450" indent="-171450">
              <a:buFont typeface="Arial" panose="020B0604020202020204" pitchFamily="34" charset="0"/>
              <a:buChar char="•"/>
            </a:pPr>
            <a:r>
              <a:rPr lang="en-US" dirty="0"/>
              <a:t>and the trainers will be happy to answer you very soon.</a:t>
            </a:r>
          </a:p>
          <a:p>
            <a:endParaRPr lang="bg-BG" dirty="0"/>
          </a:p>
          <a:p>
            <a:endParaRPr lang="en-US" dirty="0"/>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7" name="Footer Placeholder 7">
            <a:extLst>
              <a:ext uri="{FF2B5EF4-FFF2-40B4-BE49-F238E27FC236}">
                <a16:creationId xmlns:a16="http://schemas.microsoft.com/office/drawing/2014/main" id="{C1333CCD-F6B8-489B-94B8-BD1E3A446FC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530452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pPr/>
              <a:t>43</a:t>
            </a:fld>
            <a:endParaRPr lang="en-US" dirty="0"/>
          </a:p>
        </p:txBody>
      </p:sp>
      <p:sp>
        <p:nvSpPr>
          <p:cNvPr id="7" name="Footer Placeholder 7">
            <a:extLst>
              <a:ext uri="{FF2B5EF4-FFF2-40B4-BE49-F238E27FC236}">
                <a16:creationId xmlns:a16="http://schemas.microsoft.com/office/drawing/2014/main" id="{0556B22E-CBB5-4AF4-9E6F-8CDB35A40BB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353096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44</a:t>
            </a:fld>
            <a:endParaRPr lang="en-US" dirty="0"/>
          </a:p>
        </p:txBody>
      </p:sp>
      <p:sp>
        <p:nvSpPr>
          <p:cNvPr id="6" name="Footer Placeholder 7">
            <a:extLst>
              <a:ext uri="{FF2B5EF4-FFF2-40B4-BE49-F238E27FC236}">
                <a16:creationId xmlns:a16="http://schemas.microsoft.com/office/drawing/2014/main" id="{AA9CBEFB-832C-421A-831A-B2A6A046EC0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278357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47</a:t>
            </a:fld>
            <a:endParaRPr lang="en-US" dirty="0"/>
          </a:p>
        </p:txBody>
      </p:sp>
      <p:sp>
        <p:nvSpPr>
          <p:cNvPr id="7" name="Footer Placeholder 7">
            <a:extLst>
              <a:ext uri="{FF2B5EF4-FFF2-40B4-BE49-F238E27FC236}">
                <a16:creationId xmlns:a16="http://schemas.microsoft.com/office/drawing/2014/main" id="{580A02B9-1F9F-4DEA-A925-75782B6AC7B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843773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48</a:t>
            </a:fld>
            <a:endParaRPr lang="en-US" dirty="0"/>
          </a:p>
        </p:txBody>
      </p:sp>
      <p:sp>
        <p:nvSpPr>
          <p:cNvPr id="6" name="Footer Placeholder 7">
            <a:extLst>
              <a:ext uri="{FF2B5EF4-FFF2-40B4-BE49-F238E27FC236}">
                <a16:creationId xmlns:a16="http://schemas.microsoft.com/office/drawing/2014/main" id="{93C8E3CF-CC86-4503-804D-C304A6CCAD2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81889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what is "</a:t>
            </a:r>
            <a:r>
              <a:rPr lang="en-US" b="1" dirty="0"/>
              <a:t>software quality assurance</a:t>
            </a:r>
            <a:r>
              <a:rPr lang="en-US" dirty="0"/>
              <a:t>",</a:t>
            </a:r>
          </a:p>
          <a:p>
            <a:pPr marL="171450" indent="-171450">
              <a:buFont typeface="Arial" panose="020B0604020202020204" pitchFamily="34" charset="0"/>
              <a:buChar char="•"/>
            </a:pPr>
            <a:r>
              <a:rPr lang="en-US" dirty="0"/>
              <a:t>its goals, concepts, principles, processes and tools.</a:t>
            </a:r>
          </a:p>
          <a:p>
            <a:pPr marL="0" indent="0">
              <a:buFont typeface="Arial" panose="020B0604020202020204" pitchFamily="34" charset="0"/>
              <a:buNone/>
            </a:pPr>
            <a:r>
              <a:rPr lang="en-US" dirty="0"/>
              <a:t>I will introduce some </a:t>
            </a:r>
            <a:r>
              <a:rPr lang="en-US" b="1" dirty="0"/>
              <a:t>QA concepts </a:t>
            </a:r>
            <a:r>
              <a:rPr lang="en-US" dirty="0"/>
              <a:t>like:</a:t>
            </a:r>
          </a:p>
          <a:p>
            <a:pPr marL="171450" indent="-171450">
              <a:buFont typeface="Arial" panose="020B0604020202020204" pitchFamily="34" charset="0"/>
              <a:buChar char="•"/>
            </a:pPr>
            <a:r>
              <a:rPr lang="en-US" dirty="0"/>
              <a:t>QA engineering, software testing, bug reporting and bug tracking, test automation and continuous integration.</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56668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US" sz="1200" b="1" dirty="0"/>
              <a:t>Software quality assurance</a:t>
            </a:r>
            <a:r>
              <a:rPr lang="en-US" sz="1200" dirty="0"/>
              <a:t> (QA) aims to </a:t>
            </a:r>
            <a:r>
              <a:rPr lang="en-US" dirty="0">
                <a:solidFill>
                  <a:schemeClr val="bg1"/>
                </a:solidFill>
              </a:rPr>
              <a:t>assure</a:t>
            </a:r>
            <a:r>
              <a:rPr lang="en-US" dirty="0"/>
              <a:t> that:</a:t>
            </a:r>
          </a:p>
          <a:p>
            <a:pPr marL="171450" indent="-171450">
              <a:buClr>
                <a:schemeClr val="tx1"/>
              </a:buClr>
              <a:buFont typeface="Arial" panose="020B0604020202020204" pitchFamily="34" charset="0"/>
              <a:buChar char="•"/>
            </a:pPr>
            <a:r>
              <a:rPr lang="en-US" dirty="0"/>
              <a:t>the </a:t>
            </a:r>
            <a:r>
              <a:rPr lang="en-US" b="1" dirty="0">
                <a:solidFill>
                  <a:schemeClr val="bg1"/>
                </a:solidFill>
              </a:rPr>
              <a:t>software</a:t>
            </a:r>
            <a:r>
              <a:rPr lang="en-US" b="1" dirty="0"/>
              <a:t> works correctly</a:t>
            </a:r>
            <a:r>
              <a:rPr lang="en-US" dirty="0"/>
              <a:t>,</a:t>
            </a:r>
          </a:p>
          <a:p>
            <a:pPr marL="171450" indent="-171450">
              <a:buClr>
                <a:schemeClr val="tx1"/>
              </a:buClr>
              <a:buFont typeface="Arial" panose="020B0604020202020204" pitchFamily="34" charset="0"/>
              <a:buChar char="•"/>
            </a:pPr>
            <a:r>
              <a:rPr lang="en-US" dirty="0"/>
              <a:t>is </a:t>
            </a:r>
            <a:r>
              <a:rPr lang="en-US" b="1" dirty="0"/>
              <a:t>free of </a:t>
            </a:r>
            <a:r>
              <a:rPr lang="en-US" b="1" dirty="0">
                <a:solidFill>
                  <a:schemeClr val="bg1"/>
                </a:solidFill>
              </a:rPr>
              <a:t>bugs </a:t>
            </a:r>
            <a:r>
              <a:rPr lang="en-US" b="0" dirty="0">
                <a:solidFill>
                  <a:schemeClr val="bg1"/>
                </a:solidFill>
              </a:rPr>
              <a:t>(</a:t>
            </a:r>
            <a:r>
              <a:rPr lang="en-US" b="1" dirty="0">
                <a:solidFill>
                  <a:schemeClr val="bg1"/>
                </a:solidFill>
              </a:rPr>
              <a:t>defects</a:t>
            </a:r>
            <a:r>
              <a:rPr lang="en-US" b="0" dirty="0">
                <a:solidFill>
                  <a:schemeClr val="bg1"/>
                </a:solidFill>
              </a:rPr>
              <a:t>),</a:t>
            </a:r>
            <a:endParaRPr lang="en-US" b="1" dirty="0">
              <a:solidFill>
                <a:schemeClr val="bg1"/>
              </a:solidFill>
            </a:endParaRPr>
          </a:p>
          <a:p>
            <a:pPr marL="171450" indent="-171450">
              <a:buClr>
                <a:schemeClr val="tx1"/>
              </a:buClr>
              <a:buFont typeface="Arial" panose="020B0604020202020204" pitchFamily="34" charset="0"/>
              <a:buChar char="•"/>
            </a:pPr>
            <a:r>
              <a:rPr lang="en-US" dirty="0"/>
              <a:t>and behaves as intended.</a:t>
            </a:r>
          </a:p>
          <a:p>
            <a:pPr>
              <a:buClr>
                <a:schemeClr val="tx1"/>
              </a:buClr>
            </a:pPr>
            <a:r>
              <a:rPr lang="en-US" dirty="0"/>
              <a:t>Software QA is an </a:t>
            </a:r>
            <a:r>
              <a:rPr lang="en-US" b="1" dirty="0"/>
              <a:t>engineering discipline</a:t>
            </a:r>
            <a:r>
              <a:rPr lang="en-US" dirty="0"/>
              <a:t>,</a:t>
            </a:r>
          </a:p>
          <a:p>
            <a:pPr marL="171450" indent="-171450">
              <a:buClr>
                <a:schemeClr val="tx1"/>
              </a:buClr>
              <a:buFont typeface="Arial" panose="020B0604020202020204" pitchFamily="34" charset="0"/>
              <a:buChar char="•"/>
            </a:pPr>
            <a:r>
              <a:rPr lang="en-US" dirty="0"/>
              <a:t>which applies principles, practices, processes and tools to ensure the software quality.</a:t>
            </a:r>
          </a:p>
          <a:p>
            <a:pPr marL="0" indent="0">
              <a:buClr>
                <a:schemeClr val="tx1"/>
              </a:buClr>
              <a:buFont typeface="Arial" panose="020B0604020202020204" pitchFamily="34" charset="0"/>
              <a:buNone/>
            </a:pPr>
            <a:r>
              <a:rPr lang="en-US" dirty="0"/>
              <a:t>Professionals who implement and maintain QA processes are called "</a:t>
            </a:r>
            <a:r>
              <a:rPr lang="en-US" b="1" dirty="0"/>
              <a:t>QA engineers</a:t>
            </a:r>
            <a:r>
              <a:rPr lang="en-US" dirty="0"/>
              <a:t>".</a:t>
            </a:r>
          </a:p>
          <a:p>
            <a:pPr lvl="0">
              <a:buClr>
                <a:schemeClr val="tx1"/>
              </a:buClr>
            </a:pPr>
            <a:endParaRPr lang="en-US" dirty="0"/>
          </a:p>
          <a:p>
            <a:pPr lvl="0">
              <a:buClr>
                <a:schemeClr val="tx1"/>
              </a:buClr>
            </a:pPr>
            <a:r>
              <a:rPr lang="en-US" b="1" dirty="0"/>
              <a:t>QA engineering</a:t>
            </a:r>
            <a:r>
              <a:rPr lang="en-US" dirty="0"/>
              <a:t> aims to</a:t>
            </a:r>
          </a:p>
          <a:p>
            <a:pPr marL="171450" lvl="0" indent="-171450">
              <a:buClr>
                <a:schemeClr val="tx1"/>
              </a:buClr>
              <a:buFont typeface="Arial" panose="020B0604020202020204" pitchFamily="34" charset="0"/>
              <a:buChar char="•"/>
            </a:pPr>
            <a:r>
              <a:rPr lang="en-US" b="1" dirty="0"/>
              <a:t>find the defects</a:t>
            </a:r>
            <a:r>
              <a:rPr lang="bg-BG" b="1" dirty="0"/>
              <a:t> </a:t>
            </a:r>
            <a:r>
              <a:rPr lang="en-US" dirty="0"/>
              <a:t>and problems in the software development</a:t>
            </a:r>
            <a:r>
              <a:rPr lang="bg-BG" dirty="0"/>
              <a:t>,</a:t>
            </a:r>
          </a:p>
          <a:p>
            <a:pPr marL="171450" lvl="0" indent="-171450">
              <a:buClr>
                <a:schemeClr val="tx1"/>
              </a:buClr>
              <a:buFont typeface="Arial" panose="020B0604020202020204" pitchFamily="34" charset="0"/>
              <a:buChar char="•"/>
            </a:pPr>
            <a:r>
              <a:rPr lang="en-US" dirty="0"/>
              <a:t>earlier in the software development process,</a:t>
            </a:r>
          </a:p>
          <a:p>
            <a:pPr marL="171450" lvl="0" indent="-171450">
              <a:buClr>
                <a:schemeClr val="tx1"/>
              </a:buClr>
              <a:buFont typeface="Arial" panose="020B0604020202020204" pitchFamily="34" charset="0"/>
              <a:buChar char="•"/>
            </a:pPr>
            <a:r>
              <a:rPr lang="en-US" dirty="0"/>
              <a:t>before they reach the end-users.</a:t>
            </a:r>
          </a:p>
          <a:p>
            <a:pPr lvl="0">
              <a:buClr>
                <a:schemeClr val="tx1"/>
              </a:buClr>
            </a:pPr>
            <a:r>
              <a:rPr lang="en-US" dirty="0"/>
              <a:t>Software is being </a:t>
            </a:r>
            <a:r>
              <a:rPr lang="en-US" b="1" dirty="0"/>
              <a:t>tested </a:t>
            </a:r>
            <a:r>
              <a:rPr lang="en-US" dirty="0"/>
              <a:t>and </a:t>
            </a:r>
            <a:r>
              <a:rPr lang="en-US" b="1" dirty="0"/>
              <a:t>inspected</a:t>
            </a:r>
          </a:p>
          <a:p>
            <a:pPr marL="171450" lvl="0" indent="-171450">
              <a:buClr>
                <a:schemeClr val="tx1"/>
              </a:buClr>
              <a:buFont typeface="Arial" panose="020B0604020202020204" pitchFamily="34" charset="0"/>
              <a:buChar char="•"/>
            </a:pPr>
            <a:r>
              <a:rPr lang="en-US" dirty="0"/>
              <a:t>and the development process is being </a:t>
            </a:r>
            <a:r>
              <a:rPr lang="en-US" b="1" dirty="0"/>
              <a:t>monitored </a:t>
            </a:r>
            <a:r>
              <a:rPr lang="en-US" dirty="0"/>
              <a:t>and </a:t>
            </a:r>
            <a:r>
              <a:rPr lang="en-US" b="1" dirty="0"/>
              <a:t>tracked</a:t>
            </a:r>
          </a:p>
          <a:p>
            <a:pPr marL="171450" lvl="0" indent="-171450">
              <a:buClr>
                <a:schemeClr val="tx1"/>
              </a:buClr>
              <a:buFont typeface="Arial" panose="020B0604020202020204" pitchFamily="34" charset="0"/>
              <a:buChar char="•"/>
            </a:pPr>
            <a:r>
              <a:rPr lang="en-US" dirty="0"/>
              <a:t>in order to </a:t>
            </a:r>
            <a:r>
              <a:rPr lang="en-US" b="1" dirty="0"/>
              <a:t>find issues</a:t>
            </a:r>
            <a:r>
              <a:rPr lang="en-US" dirty="0"/>
              <a:t> (which are also called bugs, defects or problems),</a:t>
            </a:r>
          </a:p>
          <a:p>
            <a:pPr marL="171450" lvl="0" indent="-171450">
              <a:buClr>
                <a:schemeClr val="tx1"/>
              </a:buClr>
              <a:buFont typeface="Arial" panose="020B0604020202020204" pitchFamily="34" charset="0"/>
              <a:buChar char="•"/>
            </a:pPr>
            <a:r>
              <a:rPr lang="en-US" dirty="0"/>
              <a:t>and to report and track them until they </a:t>
            </a:r>
            <a:r>
              <a:rPr lang="en-US" b="1" dirty="0"/>
              <a:t>get fixed</a:t>
            </a:r>
            <a:r>
              <a:rPr lang="en-US" dirty="0"/>
              <a:t>.</a:t>
            </a:r>
          </a:p>
          <a:p>
            <a:pPr lvl="0">
              <a:buClr>
                <a:schemeClr val="tx1"/>
              </a:buClr>
            </a:pPr>
            <a:r>
              <a:rPr lang="en-US" b="1" dirty="0"/>
              <a:t>Defects </a:t>
            </a:r>
            <a:r>
              <a:rPr lang="en-US" b="0" dirty="0"/>
              <a:t>and other issues </a:t>
            </a:r>
            <a:r>
              <a:rPr lang="en-US" dirty="0"/>
              <a:t>are reported and tracked through</a:t>
            </a:r>
          </a:p>
          <a:p>
            <a:pPr marL="171450" lvl="0" indent="-171450">
              <a:buClr>
                <a:schemeClr val="tx1"/>
              </a:buClr>
              <a:buFont typeface="Arial" panose="020B0604020202020204" pitchFamily="34" charset="0"/>
              <a:buChar char="•"/>
            </a:pPr>
            <a:r>
              <a:rPr lang="en-US" dirty="0"/>
              <a:t>a </a:t>
            </a:r>
            <a:r>
              <a:rPr lang="en-US" b="1" dirty="0">
                <a:solidFill>
                  <a:schemeClr val="bg1"/>
                </a:solidFill>
              </a:rPr>
              <a:t>bug tracking system</a:t>
            </a:r>
            <a:r>
              <a:rPr lang="en-US" dirty="0">
                <a:solidFill>
                  <a:schemeClr val="bg1"/>
                </a:solidFill>
              </a:rPr>
              <a:t> (also called </a:t>
            </a:r>
            <a:r>
              <a:rPr lang="en-US" b="1" dirty="0">
                <a:solidFill>
                  <a:schemeClr val="bg1"/>
                </a:solidFill>
              </a:rPr>
              <a:t>issue tracker</a:t>
            </a:r>
            <a:r>
              <a:rPr lang="en-US" dirty="0">
                <a:solidFill>
                  <a:schemeClr val="bg1"/>
                </a:solidFill>
              </a:rPr>
              <a:t>).</a:t>
            </a:r>
          </a:p>
          <a:p>
            <a:pPr marL="0" lvl="0" indent="0">
              <a:buClr>
                <a:schemeClr val="tx1"/>
              </a:buClr>
              <a:buFont typeface="Arial" panose="020B0604020202020204" pitchFamily="34" charset="0"/>
              <a:buNone/>
            </a:pPr>
            <a:r>
              <a:rPr lang="en-US" dirty="0">
                <a:solidFill>
                  <a:schemeClr val="bg1"/>
                </a:solidFill>
              </a:rPr>
              <a:t>In the bug tracking system issues are first </a:t>
            </a:r>
            <a:r>
              <a:rPr lang="en-US" b="1" dirty="0">
                <a:solidFill>
                  <a:schemeClr val="bg1"/>
                </a:solidFill>
              </a:rPr>
              <a:t>logged</a:t>
            </a:r>
            <a:r>
              <a:rPr lang="en-US" dirty="0">
                <a:solidFill>
                  <a:schemeClr val="bg1"/>
                </a:solidFill>
              </a:rPr>
              <a:t>,</a:t>
            </a:r>
          </a:p>
          <a:p>
            <a:pPr marL="171450" lvl="0" indent="-171450">
              <a:buClr>
                <a:schemeClr val="tx1"/>
              </a:buClr>
              <a:buFont typeface="Arial" panose="020B0604020202020204" pitchFamily="34" charset="0"/>
              <a:buChar char="•"/>
            </a:pPr>
            <a:r>
              <a:rPr lang="en-US" dirty="0">
                <a:solidFill>
                  <a:schemeClr val="bg1"/>
                </a:solidFill>
              </a:rPr>
              <a:t>then developers work and </a:t>
            </a:r>
            <a:r>
              <a:rPr lang="en-US" b="1" dirty="0">
                <a:solidFill>
                  <a:schemeClr val="bg1"/>
                </a:solidFill>
              </a:rPr>
              <a:t>fix them</a:t>
            </a:r>
          </a:p>
          <a:p>
            <a:pPr marL="171450" lvl="0" indent="-171450">
              <a:buClr>
                <a:schemeClr val="tx1"/>
              </a:buClr>
              <a:buFont typeface="Arial" panose="020B0604020202020204" pitchFamily="34" charset="0"/>
              <a:buChar char="•"/>
            </a:pPr>
            <a:r>
              <a:rPr lang="en-US" dirty="0">
                <a:solidFill>
                  <a:schemeClr val="bg1"/>
                </a:solidFill>
              </a:rPr>
              <a:t>and finally the QA engineers </a:t>
            </a:r>
            <a:r>
              <a:rPr lang="en-US" b="1" dirty="0">
                <a:solidFill>
                  <a:schemeClr val="bg1"/>
                </a:solidFill>
              </a:rPr>
              <a:t>verify</a:t>
            </a:r>
            <a:r>
              <a:rPr lang="en-US" dirty="0">
                <a:solidFill>
                  <a:schemeClr val="bg1"/>
                </a:solidFill>
              </a:rPr>
              <a:t> and </a:t>
            </a:r>
            <a:r>
              <a:rPr lang="en-US" b="1" dirty="0">
                <a:solidFill>
                  <a:schemeClr val="bg1"/>
                </a:solidFill>
              </a:rPr>
              <a:t>close </a:t>
            </a:r>
            <a:r>
              <a:rPr lang="en-US" dirty="0">
                <a:solidFill>
                  <a:schemeClr val="bg1"/>
                </a:solidFill>
              </a:rPr>
              <a:t>them.</a:t>
            </a:r>
          </a:p>
          <a:p>
            <a:pPr lvl="0">
              <a:buClr>
                <a:schemeClr val="tx1"/>
              </a:buClr>
            </a:pPr>
            <a:endParaRPr lang="en-US" dirty="0">
              <a:solidFill>
                <a:schemeClr val="bg1"/>
              </a:solidFill>
            </a:endParaRPr>
          </a:p>
          <a:p>
            <a:pPr lvl="0">
              <a:buClr>
                <a:schemeClr val="tx1"/>
              </a:buClr>
            </a:pPr>
            <a:r>
              <a:rPr lang="en-US" dirty="0">
                <a:solidFill>
                  <a:schemeClr val="bg1"/>
                </a:solidFill>
              </a:rPr>
              <a:t>The software </a:t>
            </a:r>
            <a:r>
              <a:rPr lang="en-US" b="1" dirty="0">
                <a:solidFill>
                  <a:schemeClr val="bg1"/>
                </a:solidFill>
              </a:rPr>
              <a:t>QA activities </a:t>
            </a:r>
            <a:r>
              <a:rPr lang="en-US" dirty="0">
                <a:solidFill>
                  <a:schemeClr val="bg1"/>
                </a:solidFill>
              </a:rPr>
              <a:t>(such as software testing, bug reporting and tracking and test automation)</a:t>
            </a:r>
          </a:p>
          <a:p>
            <a:pPr marL="171450" lvl="0" indent="-171450">
              <a:buClr>
                <a:schemeClr val="tx1"/>
              </a:buClr>
              <a:buFont typeface="Arial" panose="020B0604020202020204" pitchFamily="34" charset="0"/>
              <a:buChar char="•"/>
            </a:pPr>
            <a:r>
              <a:rPr lang="en-US" dirty="0">
                <a:solidFill>
                  <a:schemeClr val="bg1"/>
                </a:solidFill>
              </a:rPr>
              <a:t>are p</a:t>
            </a:r>
            <a:r>
              <a:rPr lang="en-US" dirty="0"/>
              <a:t>erformed by the </a:t>
            </a:r>
            <a:r>
              <a:rPr lang="en-US" b="1" dirty="0"/>
              <a:t>Quality Assurance engineers</a:t>
            </a:r>
            <a:r>
              <a:rPr lang="en-US" dirty="0"/>
              <a:t> (</a:t>
            </a:r>
            <a:r>
              <a:rPr lang="en-US" dirty="0">
                <a:solidFill>
                  <a:schemeClr val="bg1"/>
                </a:solidFill>
              </a:rPr>
              <a:t>QA engineers</a:t>
            </a:r>
            <a:r>
              <a:rPr lang="en-US" dirty="0"/>
              <a:t>).</a:t>
            </a:r>
          </a:p>
          <a:p>
            <a:pPr>
              <a:buClr>
                <a:schemeClr val="tx1"/>
              </a:buClr>
            </a:pPr>
            <a:r>
              <a:rPr lang="en-US" b="1" dirty="0"/>
              <a:t>QA engineers </a:t>
            </a:r>
            <a:r>
              <a:rPr lang="en-US" dirty="0"/>
              <a:t>are technical members of the development team,</a:t>
            </a:r>
          </a:p>
          <a:p>
            <a:pPr marL="171450" indent="-171450">
              <a:buClr>
                <a:schemeClr val="tx1"/>
              </a:buClr>
              <a:buFont typeface="Arial" panose="020B0604020202020204" pitchFamily="34" charset="0"/>
              <a:buChar char="•"/>
            </a:pPr>
            <a:r>
              <a:rPr lang="en-US" dirty="0"/>
              <a:t>who are responsible for the </a:t>
            </a:r>
            <a:r>
              <a:rPr lang="en-US" b="1" dirty="0"/>
              <a:t>software quality</a:t>
            </a:r>
            <a:r>
              <a:rPr lang="en-US" dirty="0"/>
              <a:t>.</a:t>
            </a:r>
          </a:p>
          <a:p>
            <a:pPr marL="0" indent="0">
              <a:buClr>
                <a:schemeClr val="tx1"/>
              </a:buClr>
              <a:buFont typeface="Arial" panose="020B0604020202020204" pitchFamily="34" charset="0"/>
              <a:buNone/>
            </a:pPr>
            <a:r>
              <a:rPr lang="en-US" b="1" dirty="0"/>
              <a:t>QA engineers </a:t>
            </a:r>
            <a:r>
              <a:rPr lang="en-US" dirty="0"/>
              <a:t>plan, design, automate and execute </a:t>
            </a:r>
            <a:r>
              <a:rPr lang="en-US" b="1" dirty="0"/>
              <a:t>tests</a:t>
            </a:r>
            <a:r>
              <a:rPr lang="en-US" dirty="0"/>
              <a:t> and review the test results.</a:t>
            </a:r>
          </a:p>
          <a:p>
            <a:pPr marL="171450" indent="-171450">
              <a:buClr>
                <a:schemeClr val="tx1"/>
              </a:buClr>
              <a:buFont typeface="Arial" panose="020B0604020202020204" pitchFamily="34" charset="0"/>
              <a:buChar char="•"/>
            </a:pPr>
            <a:r>
              <a:rPr lang="en-US" dirty="0"/>
              <a:t>When an </a:t>
            </a:r>
            <a:r>
              <a:rPr lang="en-US" b="1" dirty="0"/>
              <a:t>issue </a:t>
            </a:r>
            <a:r>
              <a:rPr lang="en-US" dirty="0"/>
              <a:t>is found, it is reported in the issue tracking system and is tracked until resolved.</a:t>
            </a:r>
          </a:p>
          <a:p>
            <a:pPr>
              <a:buClr>
                <a:schemeClr val="tx1"/>
              </a:buClr>
            </a:pPr>
            <a:r>
              <a:rPr lang="en-US" b="1" dirty="0"/>
              <a:t>QA engineers</a:t>
            </a:r>
            <a:r>
              <a:rPr lang="en-US" b="0" dirty="0"/>
              <a:t>, together with developers </a:t>
            </a:r>
            <a:r>
              <a:rPr lang="en-US" dirty="0"/>
              <a:t>implement</a:t>
            </a:r>
          </a:p>
          <a:p>
            <a:pPr marL="171450" indent="-171450">
              <a:buClr>
                <a:schemeClr val="tx1"/>
              </a:buClr>
              <a:buFont typeface="Arial" panose="020B0604020202020204" pitchFamily="34" charset="0"/>
              <a:buChar char="•"/>
            </a:pPr>
            <a:r>
              <a:rPr lang="en-US" b="0" dirty="0"/>
              <a:t>the process of </a:t>
            </a:r>
            <a:r>
              <a:rPr lang="en-US" b="1" dirty="0"/>
              <a:t>automated testing</a:t>
            </a:r>
            <a:r>
              <a:rPr lang="en-US" dirty="0"/>
              <a:t>, continuous integration and continuous delivery</a:t>
            </a:r>
            <a:r>
              <a:rPr lang="bg-BG" dirty="0"/>
              <a:t>.</a:t>
            </a:r>
            <a:endParaRPr lang="en-US" dirty="0"/>
          </a:p>
          <a:p>
            <a:pPr>
              <a:buClr>
                <a:schemeClr val="tx1"/>
              </a:buClr>
            </a:pPr>
            <a:endParaRPr lang="en-US" dirty="0"/>
          </a:p>
          <a:p>
            <a:pPr>
              <a:buClr>
                <a:schemeClr val="tx1"/>
              </a:buClr>
            </a:pPr>
            <a:r>
              <a:rPr lang="en-US" dirty="0"/>
              <a:t>Most of the QA work is </a:t>
            </a:r>
            <a:r>
              <a:rPr lang="en-US" b="1" dirty="0">
                <a:solidFill>
                  <a:schemeClr val="bg1"/>
                </a:solidFill>
              </a:rPr>
              <a:t>software testing</a:t>
            </a:r>
            <a:r>
              <a:rPr lang="en-US" b="0" dirty="0">
                <a:solidFill>
                  <a:schemeClr val="bg1"/>
                </a:solidFill>
              </a:rPr>
              <a:t>.</a:t>
            </a:r>
          </a:p>
          <a:p>
            <a:pPr marL="171450" indent="-171450">
              <a:buClr>
                <a:schemeClr val="tx1"/>
              </a:buClr>
              <a:buFont typeface="Arial" panose="020B0604020202020204" pitchFamily="34" charset="0"/>
              <a:buChar char="•"/>
            </a:pPr>
            <a:r>
              <a:rPr lang="en-US" b="1" dirty="0">
                <a:solidFill>
                  <a:schemeClr val="bg1"/>
                </a:solidFill>
              </a:rPr>
              <a:t>Software testing </a:t>
            </a:r>
            <a:r>
              <a:rPr lang="en-US" b="0" dirty="0">
                <a:solidFill>
                  <a:schemeClr val="bg1"/>
                </a:solidFill>
              </a:rPr>
              <a:t>is the process of examining the software with set of </a:t>
            </a:r>
            <a:r>
              <a:rPr lang="en-US" b="1" dirty="0">
                <a:solidFill>
                  <a:schemeClr val="bg1"/>
                </a:solidFill>
              </a:rPr>
              <a:t>tests </a:t>
            </a:r>
            <a:r>
              <a:rPr lang="en-US" b="0" dirty="0">
                <a:solidFill>
                  <a:schemeClr val="bg1"/>
                </a:solidFill>
              </a:rPr>
              <a:t>to ensure the it works correctly and is bug free.</a:t>
            </a:r>
          </a:p>
          <a:p>
            <a:pPr marL="171450" indent="-171450">
              <a:buClr>
                <a:schemeClr val="tx1"/>
              </a:buClr>
              <a:buFont typeface="Arial" panose="020B0604020202020204" pitchFamily="34" charset="0"/>
              <a:buChar char="•"/>
            </a:pPr>
            <a:r>
              <a:rPr lang="en-US" b="1" i="0" dirty="0">
                <a:solidFill>
                  <a:srgbClr val="202122"/>
                </a:solidFill>
                <a:effectLst/>
                <a:latin typeface="Arial" panose="020B0604020202020204" pitchFamily="34" charset="0"/>
              </a:rPr>
              <a:t>Test techniques </a:t>
            </a:r>
            <a:r>
              <a:rPr lang="en-US" b="0" i="0" dirty="0">
                <a:solidFill>
                  <a:srgbClr val="202122"/>
                </a:solidFill>
                <a:effectLst/>
                <a:latin typeface="Arial" panose="020B0604020202020204" pitchFamily="34" charset="0"/>
              </a:rPr>
              <a:t>include the process of executing a program, service, </a:t>
            </a:r>
            <a:r>
              <a:rPr lang="en-US" b="1" i="0" dirty="0">
                <a:solidFill>
                  <a:srgbClr val="202122"/>
                </a:solidFill>
                <a:effectLst/>
                <a:latin typeface="Arial" panose="020B0604020202020204" pitchFamily="34" charset="0"/>
              </a:rPr>
              <a:t>application</a:t>
            </a:r>
            <a:r>
              <a:rPr lang="en-US" b="0" i="0" dirty="0">
                <a:solidFill>
                  <a:srgbClr val="202122"/>
                </a:solidFill>
                <a:effectLst/>
                <a:latin typeface="Arial" panose="020B0604020202020204" pitchFamily="34" charset="0"/>
              </a:rPr>
              <a:t> or system with the intent of finding software bugs  (errors or other defects) and verifying that the software product is fit for use.</a:t>
            </a:r>
          </a:p>
          <a:p>
            <a:pPr marL="171450" indent="-171450">
              <a:buClr>
                <a:schemeClr val="tx1"/>
              </a:buClr>
              <a:buFont typeface="Arial" panose="020B0604020202020204" pitchFamily="34" charset="0"/>
              <a:buChar char="•"/>
            </a:pPr>
            <a:r>
              <a:rPr lang="en-US" b="1" i="0" dirty="0">
                <a:solidFill>
                  <a:srgbClr val="202122"/>
                </a:solidFill>
                <a:effectLst/>
                <a:latin typeface="Arial" panose="020B0604020202020204" pitchFamily="34" charset="0"/>
              </a:rPr>
              <a:t>Testing </a:t>
            </a:r>
            <a:r>
              <a:rPr lang="en-US" b="0" i="0" dirty="0">
                <a:solidFill>
                  <a:srgbClr val="202122"/>
                </a:solidFill>
                <a:effectLst/>
                <a:latin typeface="Arial" panose="020B0604020202020204" pitchFamily="34" charset="0"/>
              </a:rPr>
              <a:t>can be performed </a:t>
            </a:r>
            <a:r>
              <a:rPr lang="en-US" b="1" i="0" dirty="0">
                <a:solidFill>
                  <a:srgbClr val="202122"/>
                </a:solidFill>
                <a:effectLst/>
                <a:latin typeface="Arial" panose="020B0604020202020204" pitchFamily="34" charset="0"/>
              </a:rPr>
              <a:t>manually</a:t>
            </a:r>
            <a:r>
              <a:rPr lang="en-US" b="0" i="0" dirty="0">
                <a:solidFill>
                  <a:srgbClr val="202122"/>
                </a:solidFill>
                <a:effectLst/>
                <a:latin typeface="Arial" panose="020B0604020202020204" pitchFamily="34" charset="0"/>
              </a:rPr>
              <a:t> by hand or can be </a:t>
            </a:r>
            <a:r>
              <a:rPr lang="en-US" b="1" i="0" dirty="0">
                <a:solidFill>
                  <a:srgbClr val="202122"/>
                </a:solidFill>
                <a:effectLst/>
                <a:latin typeface="Arial" panose="020B0604020202020204" pitchFamily="34" charset="0"/>
              </a:rPr>
              <a:t>automated</a:t>
            </a:r>
            <a:r>
              <a:rPr lang="en-US" b="0" i="0" dirty="0">
                <a:solidFill>
                  <a:srgbClr val="202122"/>
                </a:solidFill>
                <a:effectLst/>
                <a:latin typeface="Arial" panose="020B0604020202020204" pitchFamily="34" charset="0"/>
              </a:rPr>
              <a:t> (programmed as script).</a:t>
            </a:r>
          </a:p>
          <a:p>
            <a:pPr marL="171450" indent="-171450">
              <a:buClr>
                <a:schemeClr val="tx1"/>
              </a:buClr>
              <a:buFont typeface="Arial" panose="020B0604020202020204" pitchFamily="34" charset="0"/>
              <a:buChar char="•"/>
            </a:pPr>
            <a:r>
              <a:rPr lang="en-US" b="0" i="0" dirty="0">
                <a:solidFill>
                  <a:srgbClr val="202122"/>
                </a:solidFill>
                <a:effectLst/>
                <a:latin typeface="Arial" panose="020B0604020202020204" pitchFamily="34" charset="0"/>
              </a:rPr>
              <a:t>Testing can cover a </a:t>
            </a:r>
            <a:r>
              <a:rPr lang="en-US" b="1" i="0" dirty="0">
                <a:solidFill>
                  <a:srgbClr val="202122"/>
                </a:solidFill>
                <a:effectLst/>
                <a:latin typeface="Arial" panose="020B0604020202020204" pitchFamily="34" charset="0"/>
              </a:rPr>
              <a:t>single function</a:t>
            </a:r>
            <a:r>
              <a:rPr lang="en-US" b="0" i="0" dirty="0">
                <a:solidFill>
                  <a:srgbClr val="202122"/>
                </a:solidFill>
                <a:effectLst/>
                <a:latin typeface="Arial" panose="020B0604020202020204" pitchFamily="34" charset="0"/>
              </a:rPr>
              <a:t> or component, the </a:t>
            </a:r>
            <a:r>
              <a:rPr lang="en-US" b="1" i="0" dirty="0">
                <a:solidFill>
                  <a:srgbClr val="202122"/>
                </a:solidFill>
                <a:effectLst/>
                <a:latin typeface="Arial" panose="020B0604020202020204" pitchFamily="34" charset="0"/>
              </a:rPr>
              <a:t>integration </a:t>
            </a:r>
            <a:r>
              <a:rPr lang="en-US" b="0" i="0" dirty="0">
                <a:solidFill>
                  <a:srgbClr val="202122"/>
                </a:solidFill>
                <a:effectLst/>
                <a:latin typeface="Arial" panose="020B0604020202020204" pitchFamily="34" charset="0"/>
              </a:rPr>
              <a:t>between several components</a:t>
            </a:r>
            <a:r>
              <a:rPr lang="bg-BG" b="0" i="0" dirty="0">
                <a:solidFill>
                  <a:srgbClr val="202122"/>
                </a:solidFill>
                <a:effectLst/>
                <a:latin typeface="Arial" panose="020B0604020202020204" pitchFamily="34" charset="0"/>
              </a:rPr>
              <a:t> </a:t>
            </a:r>
            <a:r>
              <a:rPr lang="en-US" b="0" i="0" dirty="0">
                <a:solidFill>
                  <a:srgbClr val="202122"/>
                </a:solidFill>
                <a:effectLst/>
                <a:latin typeface="Arial" panose="020B0604020202020204" pitchFamily="34" charset="0"/>
              </a:rPr>
              <a:t>or the</a:t>
            </a:r>
            <a:r>
              <a:rPr lang="en-US" b="1" i="0" dirty="0">
                <a:solidFill>
                  <a:srgbClr val="202122"/>
                </a:solidFill>
                <a:effectLst/>
                <a:latin typeface="Arial" panose="020B0604020202020204" pitchFamily="34" charset="0"/>
              </a:rPr>
              <a:t> entire system</a:t>
            </a:r>
            <a:r>
              <a:rPr lang="en-US" b="0" i="0" dirty="0">
                <a:solidFill>
                  <a:srgbClr val="202122"/>
                </a:solidFill>
                <a:effectLst/>
                <a:latin typeface="Arial" panose="020B0604020202020204" pitchFamily="34" charset="0"/>
              </a:rPr>
              <a:t>.</a:t>
            </a:r>
          </a:p>
          <a:p>
            <a:pPr marL="171450" indent="-171450">
              <a:buClr>
                <a:schemeClr val="tx1"/>
              </a:buClr>
              <a:buFont typeface="Arial" panose="020B0604020202020204" pitchFamily="34" charset="0"/>
              <a:buChar char="•"/>
            </a:pPr>
            <a:r>
              <a:rPr lang="en-US" b="0" i="0" dirty="0">
                <a:solidFill>
                  <a:srgbClr val="202122"/>
                </a:solidFill>
                <a:effectLst/>
                <a:latin typeface="Arial" panose="020B0604020202020204" pitchFamily="34" charset="0"/>
              </a:rPr>
              <a:t>Testing can be </a:t>
            </a:r>
            <a:r>
              <a:rPr lang="en-US" b="1" i="0" dirty="0">
                <a:solidFill>
                  <a:srgbClr val="202122"/>
                </a:solidFill>
                <a:effectLst/>
                <a:latin typeface="Arial" panose="020B0604020202020204" pitchFamily="34" charset="0"/>
              </a:rPr>
              <a:t>black-box</a:t>
            </a:r>
            <a:r>
              <a:rPr lang="en-US" b="0" i="0" dirty="0">
                <a:solidFill>
                  <a:srgbClr val="202122"/>
                </a:solidFill>
                <a:effectLst/>
                <a:latin typeface="Arial" panose="020B0604020202020204" pitchFamily="34" charset="0"/>
              </a:rPr>
              <a:t> (testing without looking inside the code) or </a:t>
            </a:r>
            <a:r>
              <a:rPr lang="en-US" b="1" i="0" dirty="0">
                <a:solidFill>
                  <a:srgbClr val="202122"/>
                </a:solidFill>
                <a:effectLst/>
                <a:latin typeface="Arial" panose="020B0604020202020204" pitchFamily="34" charset="0"/>
              </a:rPr>
              <a:t>white-box</a:t>
            </a:r>
            <a:r>
              <a:rPr lang="en-US" b="0" i="0" dirty="0">
                <a:solidFill>
                  <a:srgbClr val="202122"/>
                </a:solidFill>
                <a:effectLst/>
                <a:latin typeface="Arial" panose="020B0604020202020204" pitchFamily="34" charset="0"/>
              </a:rPr>
              <a:t> (read the code and test suspicious pieces of it).</a:t>
            </a:r>
          </a:p>
          <a:p>
            <a:pPr marL="171450" indent="-171450">
              <a:buClr>
                <a:schemeClr val="tx1"/>
              </a:buClr>
              <a:buFont typeface="Arial" panose="020B0604020202020204" pitchFamily="34" charset="0"/>
              <a:buChar char="•"/>
            </a:pPr>
            <a:r>
              <a:rPr lang="en-US" b="0" i="0" dirty="0">
                <a:solidFill>
                  <a:srgbClr val="202122"/>
                </a:solidFill>
                <a:effectLst/>
                <a:latin typeface="Arial" panose="020B0604020202020204" pitchFamily="34" charset="0"/>
              </a:rPr>
              <a:t>Testing can be </a:t>
            </a:r>
            <a:r>
              <a:rPr lang="en-US" b="1" i="0" dirty="0">
                <a:solidFill>
                  <a:srgbClr val="202122"/>
                </a:solidFill>
                <a:effectLst/>
                <a:latin typeface="Arial" panose="020B0604020202020204" pitchFamily="34" charset="0"/>
              </a:rPr>
              <a:t>functional</a:t>
            </a:r>
            <a:r>
              <a:rPr lang="en-US" b="0" i="0" dirty="0">
                <a:solidFill>
                  <a:srgbClr val="202122"/>
                </a:solidFill>
                <a:effectLst/>
                <a:latin typeface="Arial" panose="020B0604020202020204" pitchFamily="34" charset="0"/>
              </a:rPr>
              <a:t> (test certain use-case) or </a:t>
            </a:r>
            <a:r>
              <a:rPr lang="en-US" b="1" i="0" dirty="0">
                <a:solidFill>
                  <a:srgbClr val="202122"/>
                </a:solidFill>
                <a:effectLst/>
                <a:latin typeface="Arial" panose="020B0604020202020204" pitchFamily="34" charset="0"/>
              </a:rPr>
              <a:t>non-functional</a:t>
            </a:r>
            <a:r>
              <a:rPr lang="en-US" b="0" i="0" dirty="0">
                <a:solidFill>
                  <a:srgbClr val="202122"/>
                </a:solidFill>
                <a:effectLst/>
                <a:latin typeface="Arial" panose="020B0604020202020204" pitchFamily="34" charset="0"/>
              </a:rPr>
              <a:t> (test the performance, compatibility or security).</a:t>
            </a:r>
            <a:endParaRPr lang="en-US" b="1" dirty="0">
              <a:solidFill>
                <a:schemeClr val="bg1"/>
              </a:solidFill>
            </a:endParaRPr>
          </a:p>
          <a:p>
            <a:pPr>
              <a:buClr>
                <a:schemeClr val="tx1"/>
              </a:buClr>
            </a:pPr>
            <a:endParaRPr lang="en-US" b="1" dirty="0">
              <a:solidFill>
                <a:schemeClr val="bg1"/>
              </a:solidFill>
            </a:endParaRPr>
          </a:p>
          <a:p>
            <a:pPr>
              <a:buClr>
                <a:schemeClr val="tx1"/>
              </a:buClr>
            </a:pPr>
            <a:r>
              <a:rPr lang="en-US" b="1" dirty="0">
                <a:solidFill>
                  <a:schemeClr val="bg1"/>
                </a:solidFill>
              </a:rPr>
              <a:t>Manual</a:t>
            </a:r>
            <a:r>
              <a:rPr lang="en-US" b="1" dirty="0"/>
              <a:t> testing</a:t>
            </a:r>
            <a:r>
              <a:rPr lang="en-US" dirty="0"/>
              <a:t> is "testing by hand".</a:t>
            </a:r>
          </a:p>
          <a:p>
            <a:pPr marL="171450" indent="-171450">
              <a:buClr>
                <a:schemeClr val="tx1"/>
              </a:buClr>
              <a:buFont typeface="Arial" panose="020B0604020202020204" pitchFamily="34" charset="0"/>
              <a:buChar char="•"/>
            </a:pPr>
            <a:r>
              <a:rPr lang="en-US" dirty="0"/>
              <a:t>It consists mainly of "</a:t>
            </a:r>
            <a:r>
              <a:rPr lang="en-US" b="1" dirty="0"/>
              <a:t>clicking </a:t>
            </a:r>
            <a:r>
              <a:rPr lang="en-US" dirty="0"/>
              <a:t>on the user interface, </a:t>
            </a:r>
            <a:r>
              <a:rPr lang="en-US" b="1" dirty="0"/>
              <a:t>filling </a:t>
            </a:r>
            <a:r>
              <a:rPr lang="en-US" dirty="0"/>
              <a:t>the forms and checking the </a:t>
            </a:r>
            <a:r>
              <a:rPr lang="en-US" b="1" dirty="0"/>
              <a:t>results</a:t>
            </a:r>
            <a:r>
              <a:rPr lang="en-US" dirty="0"/>
              <a:t>".</a:t>
            </a:r>
          </a:p>
          <a:p>
            <a:pPr marL="171450" indent="-171450">
              <a:buClr>
                <a:schemeClr val="tx1"/>
              </a:buClr>
              <a:buFont typeface="Arial" panose="020B0604020202020204" pitchFamily="34" charset="0"/>
              <a:buChar char="•"/>
            </a:pPr>
            <a:r>
              <a:rPr lang="en-US" b="1" dirty="0"/>
              <a:t>Manual testing </a:t>
            </a:r>
            <a:r>
              <a:rPr lang="en-US" dirty="0"/>
              <a:t>is preferred for testing quality aspects, which cannot be easily automated, such as:</a:t>
            </a:r>
          </a:p>
          <a:p>
            <a:pPr marL="628650" lvl="1" indent="-171450">
              <a:buClr>
                <a:schemeClr val="tx1"/>
              </a:buClr>
              <a:buFont typeface="Arial" panose="020B0604020202020204" pitchFamily="34" charset="0"/>
              <a:buChar char="•"/>
            </a:pPr>
            <a:r>
              <a:rPr lang="en-US" b="1" dirty="0"/>
              <a:t>usability testing</a:t>
            </a:r>
            <a:r>
              <a:rPr lang="en-US" dirty="0"/>
              <a:t> (checking whether the user interface is user-friendly and easy to use),</a:t>
            </a:r>
          </a:p>
          <a:p>
            <a:pPr marL="628650" lvl="1" indent="-171450">
              <a:buClr>
                <a:schemeClr val="tx1"/>
              </a:buClr>
              <a:buFont typeface="Arial" panose="020B0604020202020204" pitchFamily="34" charset="0"/>
              <a:buChar char="•"/>
            </a:pPr>
            <a:r>
              <a:rPr lang="en-US" b="1" dirty="0"/>
              <a:t>compatibility testing </a:t>
            </a:r>
            <a:r>
              <a:rPr lang="en-US" dirty="0"/>
              <a:t>(checking whether the user interface behaves correctly on different hardware devices, operating systems, Web browsers and environments),</a:t>
            </a:r>
          </a:p>
          <a:p>
            <a:pPr marL="628650" lvl="1" indent="-171450">
              <a:buClr>
                <a:schemeClr val="tx1"/>
              </a:buClr>
              <a:buFont typeface="Arial" panose="020B0604020202020204" pitchFamily="34" charset="0"/>
              <a:buChar char="•"/>
            </a:pPr>
            <a:r>
              <a:rPr lang="en-US" b="1" dirty="0"/>
              <a:t>system testing</a:t>
            </a:r>
            <a:r>
              <a:rPr lang="en-US" b="0" dirty="0"/>
              <a:t> and </a:t>
            </a:r>
            <a:r>
              <a:rPr lang="en-US" b="1" dirty="0"/>
              <a:t>acceptance testing </a:t>
            </a:r>
            <a:r>
              <a:rPr lang="en-US" dirty="0"/>
              <a:t>(testing whether the entire system works as expected).</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b="1" dirty="0"/>
              <a:t>Manual testing </a:t>
            </a:r>
            <a:r>
              <a:rPr lang="en-US" dirty="0"/>
              <a:t>is done by </a:t>
            </a:r>
            <a:r>
              <a:rPr lang="en-US" b="1" dirty="0"/>
              <a:t>manual QA engineers</a:t>
            </a:r>
            <a:r>
              <a:rPr lang="en-US" dirty="0"/>
              <a:t>, which typically follow preliminary prepared </a:t>
            </a:r>
            <a:r>
              <a:rPr lang="en-US" b="1" dirty="0"/>
              <a:t>test scenarios</a:t>
            </a:r>
            <a:r>
              <a:rPr lang="en-US" dirty="0"/>
              <a:t>.</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dirty="0">
              <a:solidFill>
                <a:schemeClr val="bg1"/>
              </a:solidFill>
            </a:endParaRPr>
          </a:p>
          <a:p>
            <a:pPr>
              <a:buClr>
                <a:schemeClr val="tx1"/>
              </a:buClr>
            </a:pPr>
            <a:r>
              <a:rPr lang="en-US" b="1" dirty="0">
                <a:solidFill>
                  <a:schemeClr val="bg1"/>
                </a:solidFill>
              </a:rPr>
              <a:t>Automated</a:t>
            </a:r>
            <a:r>
              <a:rPr lang="en-US" b="1" dirty="0"/>
              <a:t> testing </a:t>
            </a:r>
            <a:r>
              <a:rPr lang="en-US" dirty="0"/>
              <a:t>(QA automation) is widely used in modern software development.</a:t>
            </a:r>
          </a:p>
          <a:p>
            <a:pPr marL="171450" indent="-171450">
              <a:buClr>
                <a:schemeClr val="tx1"/>
              </a:buClr>
              <a:buFont typeface="Arial" panose="020B0604020202020204" pitchFamily="34" charset="0"/>
              <a:buChar char="•"/>
            </a:pPr>
            <a:r>
              <a:rPr lang="en-US" b="1" dirty="0"/>
              <a:t>Automated tests </a:t>
            </a:r>
            <a:r>
              <a:rPr lang="en-US" dirty="0"/>
              <a:t>are programs or scripts, which test certain functionality or quality aspect of the software.</a:t>
            </a:r>
          </a:p>
          <a:p>
            <a:pPr marL="171450" indent="-171450">
              <a:buClr>
                <a:schemeClr val="tx1"/>
              </a:buClr>
              <a:buFont typeface="Arial" panose="020B0604020202020204" pitchFamily="34" charset="0"/>
              <a:buChar char="•"/>
            </a:pPr>
            <a:r>
              <a:rPr lang="en-US" dirty="0"/>
              <a:t>Once written, the </a:t>
            </a:r>
            <a:r>
              <a:rPr lang="en-US" b="1" dirty="0"/>
              <a:t>automated tests are executed continuously</a:t>
            </a:r>
            <a:r>
              <a:rPr lang="en-US" dirty="0"/>
              <a:t> many times,</a:t>
            </a:r>
          </a:p>
          <a:p>
            <a:pPr marL="628650" lvl="1" indent="-171450">
              <a:buClr>
                <a:schemeClr val="tx1"/>
              </a:buClr>
              <a:buFont typeface="Arial" panose="020B0604020202020204" pitchFamily="34" charset="0"/>
              <a:buChar char="•"/>
            </a:pPr>
            <a:r>
              <a:rPr lang="en-US" dirty="0"/>
              <a:t>and they ensure that the tested component or subsystem works in the same way over time,</a:t>
            </a:r>
          </a:p>
          <a:p>
            <a:pPr marL="628650" lvl="1" indent="-171450">
              <a:buClr>
                <a:schemeClr val="tx1"/>
              </a:buClr>
              <a:buFont typeface="Arial" panose="020B0604020202020204" pitchFamily="34" charset="0"/>
              <a:buChar char="•"/>
            </a:pPr>
            <a:r>
              <a:rPr lang="en-US" dirty="0"/>
              <a:t>regardless of code changes during development.</a:t>
            </a:r>
          </a:p>
          <a:p>
            <a:pPr marL="171450" lvl="0" indent="-171450">
              <a:buClr>
                <a:schemeClr val="tx1"/>
              </a:buClr>
              <a:buFont typeface="Arial" panose="020B0604020202020204" pitchFamily="34" charset="0"/>
              <a:buChar char="•"/>
            </a:pPr>
            <a:r>
              <a:rPr lang="en-US" b="1" dirty="0"/>
              <a:t>Re-executing the same tests </a:t>
            </a:r>
            <a:r>
              <a:rPr lang="en-US" dirty="0"/>
              <a:t>to confirm, that the code changes do not affect already tested software,</a:t>
            </a:r>
          </a:p>
          <a:p>
            <a:pPr marL="628650" lvl="1" indent="-171450">
              <a:buClr>
                <a:schemeClr val="tx1"/>
              </a:buClr>
              <a:buFont typeface="Arial" panose="020B0604020202020204" pitchFamily="34" charset="0"/>
              <a:buChar char="•"/>
            </a:pPr>
            <a:r>
              <a:rPr lang="en-US" dirty="0"/>
              <a:t>is called "</a:t>
            </a:r>
            <a:r>
              <a:rPr lang="en-US" b="1" dirty="0"/>
              <a:t>regression testing</a:t>
            </a:r>
            <a:r>
              <a:rPr lang="en-US" dirty="0"/>
              <a:t>".</a:t>
            </a:r>
          </a:p>
          <a:p>
            <a:pPr marL="171450" lvl="0" indent="-171450">
              <a:buClr>
                <a:schemeClr val="tx1"/>
              </a:buClr>
              <a:buFont typeface="Arial" panose="020B0604020202020204" pitchFamily="34" charset="0"/>
              <a:buChar char="•"/>
            </a:pPr>
            <a:r>
              <a:rPr lang="en-US" b="1" dirty="0"/>
              <a:t>Automated tests </a:t>
            </a:r>
            <a:r>
              <a:rPr lang="en-US" dirty="0"/>
              <a:t>are either written by </a:t>
            </a:r>
            <a:r>
              <a:rPr lang="en-US" b="1" dirty="0"/>
              <a:t>developers </a:t>
            </a:r>
            <a:r>
              <a:rPr lang="en-US" dirty="0"/>
              <a:t>or by </a:t>
            </a:r>
            <a:r>
              <a:rPr lang="en-US" b="1" dirty="0"/>
              <a:t>QA engineers</a:t>
            </a:r>
            <a:r>
              <a:rPr lang="en-US" b="0" dirty="0"/>
              <a:t>.</a:t>
            </a:r>
          </a:p>
          <a:p>
            <a:pPr marL="171450" lvl="0" indent="-171450">
              <a:buClr>
                <a:schemeClr val="tx1"/>
              </a:buClr>
              <a:buFont typeface="Arial" panose="020B0604020202020204" pitchFamily="34" charset="0"/>
              <a:buChar char="•"/>
            </a:pPr>
            <a:r>
              <a:rPr lang="en-US" b="1" dirty="0"/>
              <a:t>Automated tests </a:t>
            </a:r>
            <a:r>
              <a:rPr lang="en-US" dirty="0"/>
              <a:t>usually test the </a:t>
            </a:r>
            <a:r>
              <a:rPr lang="en-US" b="1" dirty="0"/>
              <a:t>functionality</a:t>
            </a:r>
            <a:r>
              <a:rPr lang="en-US" dirty="0"/>
              <a:t> of the system (whether it behaves as expected).</a:t>
            </a:r>
          </a:p>
          <a:p>
            <a:pPr marL="171450" lvl="0" indent="-171450">
              <a:buClr>
                <a:schemeClr val="tx1"/>
              </a:buClr>
              <a:buFont typeface="Arial" panose="020B0604020202020204" pitchFamily="34" charset="0"/>
              <a:buChar char="•"/>
            </a:pPr>
            <a:r>
              <a:rPr lang="en-US" b="1" dirty="0"/>
              <a:t>Automated tests </a:t>
            </a:r>
            <a:r>
              <a:rPr lang="en-US" dirty="0"/>
              <a:t>can cover a single function or component (</a:t>
            </a:r>
            <a:r>
              <a:rPr lang="en-US" b="1" dirty="0"/>
              <a:t>unit tests</a:t>
            </a:r>
            <a:r>
              <a:rPr lang="en-US" dirty="0"/>
              <a:t>)</a:t>
            </a:r>
          </a:p>
          <a:p>
            <a:pPr marL="628650" lvl="1" indent="-171450">
              <a:buClr>
                <a:schemeClr val="tx1"/>
              </a:buClr>
              <a:buFont typeface="Arial" panose="020B0604020202020204" pitchFamily="34" charset="0"/>
              <a:buChar char="•"/>
            </a:pPr>
            <a:r>
              <a:rPr lang="en-US" dirty="0"/>
              <a:t>or the interaction between components (</a:t>
            </a:r>
            <a:r>
              <a:rPr lang="en-US" b="1" dirty="0"/>
              <a:t>integration tests</a:t>
            </a:r>
            <a:r>
              <a:rPr lang="en-US" dirty="0"/>
              <a:t>).</a:t>
            </a:r>
          </a:p>
          <a:p>
            <a:pPr>
              <a:buClr>
                <a:schemeClr val="tx1"/>
              </a:buClr>
            </a:pPr>
            <a:endParaRPr lang="en-US" dirty="0"/>
          </a:p>
          <a:p>
            <a:pPr>
              <a:buClr>
                <a:schemeClr val="tx1"/>
              </a:buClr>
            </a:pPr>
            <a:r>
              <a:rPr lang="en-US" b="1" dirty="0"/>
              <a:t>Continuous integration </a:t>
            </a:r>
            <a:r>
              <a:rPr lang="en-US" dirty="0"/>
              <a:t>and </a:t>
            </a:r>
            <a:r>
              <a:rPr lang="en-US" b="1" dirty="0"/>
              <a:t>continuous delivery </a:t>
            </a:r>
            <a:r>
              <a:rPr lang="en-US" dirty="0"/>
              <a:t>(the so-called </a:t>
            </a:r>
            <a:r>
              <a:rPr lang="en-US" b="1" dirty="0">
                <a:solidFill>
                  <a:schemeClr val="bg1"/>
                </a:solidFill>
              </a:rPr>
              <a:t>CI/CD pipeline</a:t>
            </a:r>
            <a:r>
              <a:rPr lang="en-US" dirty="0"/>
              <a:t>)</a:t>
            </a:r>
          </a:p>
          <a:p>
            <a:pPr marL="171450" indent="-171450">
              <a:buClr>
                <a:schemeClr val="tx1"/>
              </a:buClr>
              <a:buFont typeface="Arial" panose="020B0604020202020204" pitchFamily="34" charset="0"/>
              <a:buChar char="•"/>
            </a:pPr>
            <a:r>
              <a:rPr lang="en-US" b="0" dirty="0">
                <a:solidFill>
                  <a:schemeClr val="bg1"/>
                </a:solidFill>
              </a:rPr>
              <a:t>is a practice in modern software development,</a:t>
            </a:r>
          </a:p>
          <a:p>
            <a:pPr marL="171450" indent="-171450">
              <a:buClr>
                <a:schemeClr val="tx1"/>
              </a:buClr>
              <a:buFont typeface="Arial" panose="020B0604020202020204" pitchFamily="34" charset="0"/>
              <a:buChar char="•"/>
            </a:pPr>
            <a:r>
              <a:rPr lang="en-US" b="0" dirty="0">
                <a:solidFill>
                  <a:schemeClr val="bg1"/>
                </a:solidFill>
              </a:rPr>
              <a:t>where the code is integrated, tested and deployed continuously</a:t>
            </a:r>
          </a:p>
          <a:p>
            <a:pPr marL="171450" indent="-171450">
              <a:buClr>
                <a:schemeClr val="tx1"/>
              </a:buClr>
              <a:buFont typeface="Arial" panose="020B0604020202020204" pitchFamily="34" charset="0"/>
              <a:buChar char="•"/>
            </a:pPr>
            <a:r>
              <a:rPr lang="en-US" b="0" dirty="0">
                <a:solidFill>
                  <a:schemeClr val="bg1"/>
                </a:solidFill>
              </a:rPr>
              <a:t>and automatically after each significant change in the code.</a:t>
            </a:r>
          </a:p>
          <a:p>
            <a:pPr marL="0" indent="0">
              <a:buClr>
                <a:schemeClr val="tx1"/>
              </a:buClr>
              <a:buFont typeface="Arial" panose="020B0604020202020204" pitchFamily="34" charset="0"/>
              <a:buNone/>
            </a:pPr>
            <a:r>
              <a:rPr lang="en-US" b="1" dirty="0">
                <a:solidFill>
                  <a:schemeClr val="bg1"/>
                </a:solidFill>
              </a:rPr>
              <a:t>Continuous integration (CI)</a:t>
            </a:r>
            <a:r>
              <a:rPr lang="en-US" b="0" dirty="0">
                <a:solidFill>
                  <a:schemeClr val="bg1"/>
                </a:solidFill>
              </a:rPr>
              <a:t>, together with </a:t>
            </a:r>
            <a:r>
              <a:rPr lang="en-US" b="1" dirty="0">
                <a:solidFill>
                  <a:schemeClr val="bg1"/>
                </a:solidFill>
              </a:rPr>
              <a:t>automated testing</a:t>
            </a:r>
          </a:p>
          <a:p>
            <a:pPr marL="171450" indent="-171450">
              <a:buClr>
                <a:schemeClr val="tx1"/>
              </a:buClr>
              <a:buFont typeface="Arial" panose="020B0604020202020204" pitchFamily="34" charset="0"/>
              <a:buChar char="•"/>
            </a:pPr>
            <a:r>
              <a:rPr lang="en-US" b="0" dirty="0">
                <a:solidFill>
                  <a:schemeClr val="bg1"/>
                </a:solidFill>
              </a:rPr>
              <a:t>allows developers to find the bugs early</a:t>
            </a:r>
          </a:p>
          <a:p>
            <a:pPr marL="171450" indent="-171450">
              <a:buClr>
                <a:schemeClr val="tx1"/>
              </a:buClr>
              <a:buFont typeface="Arial" panose="020B0604020202020204" pitchFamily="34" charset="0"/>
              <a:buChar char="•"/>
            </a:pPr>
            <a:r>
              <a:rPr lang="en-US" b="0" dirty="0">
                <a:solidFill>
                  <a:schemeClr val="bg1"/>
                </a:solidFill>
              </a:rPr>
              <a:t>and to continuously maintain the quality of the software.</a:t>
            </a:r>
            <a:endParaRPr lang="en-US" b="1" dirty="0">
              <a:solidFill>
                <a:schemeClr val="bg1"/>
              </a:solidFill>
            </a:endParaRPr>
          </a:p>
          <a:p>
            <a:r>
              <a:rPr lang="en-US" b="1" dirty="0"/>
              <a:t>Continuous delivery (CD)</a:t>
            </a:r>
            <a:r>
              <a:rPr lang="en-US" dirty="0"/>
              <a:t> is a practice in modern software development,</a:t>
            </a:r>
          </a:p>
          <a:p>
            <a:pPr marL="171450" indent="-171450">
              <a:buFont typeface="Arial" panose="020B0604020202020204" pitchFamily="34" charset="0"/>
              <a:buChar char="•"/>
            </a:pPr>
            <a:r>
              <a:rPr lang="en-US" dirty="0"/>
              <a:t>which allows to integrate, deploy and release new features continuously</a:t>
            </a:r>
          </a:p>
          <a:p>
            <a:pPr marL="171450" indent="-171450">
              <a:buFont typeface="Arial" panose="020B0604020202020204" pitchFamily="34" charset="0"/>
              <a:buChar char="•"/>
            </a:pPr>
            <a:r>
              <a:rPr lang="en-US" dirty="0"/>
              <a:t>in short release cycles with a lot of automation.</a:t>
            </a:r>
          </a:p>
          <a:p>
            <a:r>
              <a:rPr lang="en-US" dirty="0"/>
              <a:t>The </a:t>
            </a:r>
            <a:r>
              <a:rPr lang="en-US" b="1" dirty="0"/>
              <a:t>continuous integration </a:t>
            </a:r>
            <a:r>
              <a:rPr lang="en-US" dirty="0"/>
              <a:t>and </a:t>
            </a:r>
            <a:r>
              <a:rPr lang="en-US" b="1" dirty="0"/>
              <a:t>continuous delivery</a:t>
            </a:r>
            <a:r>
              <a:rPr lang="en-US" dirty="0"/>
              <a:t> is often used together in a </a:t>
            </a:r>
            <a:r>
              <a:rPr lang="en-US" b="1" dirty="0"/>
              <a:t>CI/CD pipeline</a:t>
            </a:r>
            <a:r>
              <a:rPr lang="en-US" dirty="0"/>
              <a:t>,</a:t>
            </a:r>
          </a:p>
          <a:p>
            <a:pPr marL="171450" indent="-171450">
              <a:buFont typeface="Arial" panose="020B0604020202020204" pitchFamily="34" charset="0"/>
              <a:buChar char="•"/>
            </a:pPr>
            <a:r>
              <a:rPr lang="en-US" dirty="0"/>
              <a:t>which I will explain and demonstrate later.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65423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the </a:t>
            </a:r>
            <a:r>
              <a:rPr lang="en-US" b="1" dirty="0"/>
              <a:t>role of the QA engineers </a:t>
            </a:r>
            <a:r>
              <a:rPr lang="en-US" dirty="0"/>
              <a:t>in modern software development.</a:t>
            </a:r>
          </a:p>
          <a:p>
            <a:pPr marL="171450" indent="-171450">
              <a:buFont typeface="Arial" panose="020B0604020202020204" pitchFamily="34" charset="0"/>
              <a:buChar char="•"/>
            </a:pPr>
            <a:r>
              <a:rPr lang="en-US" dirty="0"/>
              <a:t>I will explain the </a:t>
            </a:r>
            <a:r>
              <a:rPr lang="en-US" b="1" dirty="0"/>
              <a:t>responsibilities</a:t>
            </a:r>
            <a:r>
              <a:rPr lang="en-US" dirty="0"/>
              <a:t> of the QA engineers,</a:t>
            </a:r>
          </a:p>
          <a:p>
            <a:pPr marL="171450" indent="-171450">
              <a:buFont typeface="Arial" panose="020B0604020202020204" pitchFamily="34" charset="0"/>
              <a:buChar char="•"/>
            </a:pPr>
            <a:r>
              <a:rPr lang="en-US" dirty="0"/>
              <a:t>how do they </a:t>
            </a:r>
            <a:r>
              <a:rPr lang="en-US" b="1" dirty="0"/>
              <a:t>ensure the software quality</a:t>
            </a:r>
            <a:r>
              <a:rPr lang="en-US" dirty="0"/>
              <a:t>,</a:t>
            </a:r>
          </a:p>
          <a:p>
            <a:pPr marL="171450" indent="-171450">
              <a:buFont typeface="Arial" panose="020B0604020202020204" pitchFamily="34" charset="0"/>
              <a:buChar char="•"/>
            </a:pPr>
            <a:r>
              <a:rPr lang="en-US" dirty="0"/>
              <a:t>the </a:t>
            </a:r>
            <a:r>
              <a:rPr lang="en-US" b="1" dirty="0"/>
              <a:t>QA activities </a:t>
            </a:r>
            <a:r>
              <a:rPr lang="en-US" dirty="0"/>
              <a:t>they perform</a:t>
            </a:r>
          </a:p>
          <a:p>
            <a:pPr marL="171450" indent="-171450">
              <a:buFont typeface="Arial" panose="020B0604020202020204" pitchFamily="34" charset="0"/>
              <a:buChar char="•"/>
            </a:pPr>
            <a:r>
              <a:rPr lang="en-US" dirty="0"/>
              <a:t>and the </a:t>
            </a:r>
            <a:r>
              <a:rPr lang="en-US" b="1" dirty="0"/>
              <a:t>QA</a:t>
            </a:r>
            <a:r>
              <a:rPr lang="bg-BG" b="1" dirty="0"/>
              <a:t> </a:t>
            </a:r>
            <a:r>
              <a:rPr lang="en-US" b="1" dirty="0"/>
              <a:t>processes </a:t>
            </a:r>
            <a:r>
              <a:rPr lang="en-US" dirty="0"/>
              <a:t>they maintain and monitor.</a:t>
            </a:r>
            <a:endParaRPr lang="bg-BG" dirty="0"/>
          </a:p>
          <a:p>
            <a:pPr marL="0" indent="0">
              <a:buFont typeface="Arial" panose="020B0604020202020204" pitchFamily="34" charset="0"/>
              <a:buNone/>
            </a:pPr>
            <a:r>
              <a:rPr lang="en-US" dirty="0"/>
              <a:t>I will mention some </a:t>
            </a:r>
            <a:r>
              <a:rPr lang="en-US" b="1" dirty="0"/>
              <a:t>testing activities</a:t>
            </a:r>
            <a:r>
              <a:rPr lang="en-US" dirty="0"/>
              <a:t>,</a:t>
            </a:r>
          </a:p>
          <a:p>
            <a:pPr marL="171450" indent="-171450">
              <a:buFont typeface="Arial" panose="020B0604020202020204" pitchFamily="34" charset="0"/>
              <a:buChar char="•"/>
            </a:pPr>
            <a:r>
              <a:rPr lang="en-US" dirty="0"/>
              <a:t>such as designing and executing </a:t>
            </a:r>
            <a:r>
              <a:rPr lang="en-US" b="1" dirty="0"/>
              <a:t>test cases</a:t>
            </a:r>
            <a:r>
              <a:rPr lang="en-US" dirty="0"/>
              <a:t>, and </a:t>
            </a:r>
            <a:r>
              <a:rPr lang="en-US" b="1" dirty="0"/>
              <a:t>test automation</a:t>
            </a:r>
            <a:r>
              <a:rPr lang="en-US" dirty="0"/>
              <a:t>,</a:t>
            </a:r>
          </a:p>
          <a:p>
            <a:pPr marL="171450" indent="-171450">
              <a:buFont typeface="Arial" panose="020B0604020202020204" pitchFamily="34" charset="0"/>
              <a:buChar char="•"/>
            </a:pPr>
            <a:r>
              <a:rPr lang="en-US" b="1" dirty="0"/>
              <a:t>bug </a:t>
            </a:r>
            <a:r>
              <a:rPr lang="en-US" dirty="0"/>
              <a:t>reporting and bug tracking,</a:t>
            </a:r>
          </a:p>
          <a:p>
            <a:pPr marL="171450" indent="-171450">
              <a:buFont typeface="Arial" panose="020B0604020202020204" pitchFamily="34" charset="0"/>
              <a:buChar char="•"/>
            </a:pPr>
            <a:r>
              <a:rPr lang="en-US" dirty="0"/>
              <a:t>and tracking the quality of the </a:t>
            </a:r>
            <a:r>
              <a:rPr lang="en-US" b="1" dirty="0"/>
              <a:t>development process</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199234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Quality assurance </a:t>
            </a:r>
            <a:r>
              <a:rPr lang="en-US" sz="1200" dirty="0"/>
              <a:t>(or </a:t>
            </a:r>
            <a:r>
              <a:rPr lang="en-US" sz="1200" b="1" dirty="0"/>
              <a:t>QA</a:t>
            </a:r>
            <a:r>
              <a:rPr lang="en-US" sz="1200" dirty="0"/>
              <a:t>) is an important </a:t>
            </a:r>
            <a:r>
              <a:rPr lang="en-US" sz="1200" b="1" dirty="0"/>
              <a:t>role</a:t>
            </a:r>
            <a:r>
              <a:rPr lang="en-US" sz="1200" dirty="0"/>
              <a:t> in software engineering.</a:t>
            </a:r>
          </a:p>
          <a:p>
            <a:pPr marL="171450" indent="-171450">
              <a:buFont typeface="Arial" panose="020B0604020202020204" pitchFamily="34" charset="0"/>
              <a:buChar char="•"/>
            </a:pPr>
            <a:r>
              <a:rPr lang="en-US" sz="1200" dirty="0"/>
              <a:t>It is played mainly by </a:t>
            </a:r>
            <a:r>
              <a:rPr lang="en-US" sz="1200" b="1" dirty="0"/>
              <a:t>QA engineers </a:t>
            </a:r>
            <a:r>
              <a:rPr lang="en-US" sz="1200" dirty="0"/>
              <a:t>and partially by </a:t>
            </a:r>
            <a:r>
              <a:rPr lang="en-US" sz="1200" b="1" dirty="0"/>
              <a:t>software developers</a:t>
            </a:r>
            <a:r>
              <a:rPr lang="en-US" sz="1200" dirty="0"/>
              <a:t>.</a:t>
            </a:r>
          </a:p>
          <a:p>
            <a:endParaRPr lang="en-US" sz="1200" dirty="0"/>
          </a:p>
          <a:p>
            <a:pPr>
              <a:lnSpc>
                <a:spcPct val="110000"/>
              </a:lnSpc>
            </a:pPr>
            <a:r>
              <a:rPr lang="en-US" altLang="bg-BG" b="1" dirty="0">
                <a:solidFill>
                  <a:schemeClr val="bg1"/>
                </a:solidFill>
              </a:rPr>
              <a:t>QA engineers</a:t>
            </a:r>
            <a:r>
              <a:rPr lang="en-US" altLang="bg-BG" b="1" dirty="0"/>
              <a:t> </a:t>
            </a:r>
            <a:r>
              <a:rPr lang="en-US" altLang="bg-BG" dirty="0"/>
              <a:t>ensure the </a:t>
            </a:r>
            <a:r>
              <a:rPr lang="en-US" altLang="bg-BG" dirty="0">
                <a:solidFill>
                  <a:schemeClr val="bg1"/>
                </a:solidFill>
              </a:rPr>
              <a:t>software quality.</a:t>
            </a:r>
          </a:p>
          <a:p>
            <a:pPr marL="171450" indent="-171450">
              <a:lnSpc>
                <a:spcPct val="110000"/>
              </a:lnSpc>
              <a:buFont typeface="Arial" panose="020B0604020202020204" pitchFamily="34" charset="0"/>
              <a:buChar char="•"/>
            </a:pPr>
            <a:r>
              <a:rPr lang="en-US" altLang="bg-BG" dirty="0">
                <a:solidFill>
                  <a:schemeClr val="bg1"/>
                </a:solidFill>
              </a:rPr>
              <a:t>This involves </a:t>
            </a:r>
            <a:r>
              <a:rPr lang="en-US" altLang="bg-BG" b="1" dirty="0">
                <a:solidFill>
                  <a:schemeClr val="bg1"/>
                </a:solidFill>
              </a:rPr>
              <a:t>software testing</a:t>
            </a:r>
            <a:r>
              <a:rPr lang="en-US" altLang="bg-BG" dirty="0">
                <a:solidFill>
                  <a:schemeClr val="bg1"/>
                </a:solidFill>
              </a:rPr>
              <a:t>, </a:t>
            </a:r>
            <a:r>
              <a:rPr lang="en-US" altLang="bg-BG" b="1" dirty="0">
                <a:solidFill>
                  <a:schemeClr val="bg1"/>
                </a:solidFill>
              </a:rPr>
              <a:t>bug tracking</a:t>
            </a:r>
            <a:r>
              <a:rPr lang="en-US" altLang="bg-BG" dirty="0">
                <a:solidFill>
                  <a:schemeClr val="bg1"/>
                </a:solidFill>
              </a:rPr>
              <a:t>, and tracking of the </a:t>
            </a:r>
            <a:r>
              <a:rPr lang="en-US" altLang="bg-BG" b="1" dirty="0">
                <a:solidFill>
                  <a:schemeClr val="bg1"/>
                </a:solidFill>
              </a:rPr>
              <a:t>development process</a:t>
            </a:r>
            <a:r>
              <a:rPr lang="en-US" altLang="bg-BG" dirty="0">
                <a:solidFill>
                  <a:schemeClr val="bg1"/>
                </a:solidFill>
              </a:rPr>
              <a:t>.</a:t>
            </a:r>
          </a:p>
          <a:p>
            <a:pPr>
              <a:lnSpc>
                <a:spcPct val="110000"/>
              </a:lnSpc>
            </a:pPr>
            <a:endParaRPr lang="en-US" altLang="bg-BG" dirty="0"/>
          </a:p>
          <a:p>
            <a:pPr>
              <a:lnSpc>
                <a:spcPct val="110000"/>
              </a:lnSpc>
            </a:pPr>
            <a:r>
              <a:rPr lang="en-US" altLang="bg-BG" b="0" dirty="0"/>
              <a:t>QA engineers </a:t>
            </a:r>
            <a:r>
              <a:rPr lang="en-US" altLang="bg-BG" dirty="0"/>
              <a:t>plan and execute </a:t>
            </a:r>
            <a:r>
              <a:rPr lang="en-US" altLang="bg-BG" b="1" dirty="0">
                <a:solidFill>
                  <a:schemeClr val="bg1"/>
                </a:solidFill>
              </a:rPr>
              <a:t>testing activities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dirty="0">
                <a:solidFill>
                  <a:schemeClr val="bg1"/>
                </a:solidFill>
              </a:rPr>
              <a:t>This involves preparation, execution and automation of different types of </a:t>
            </a:r>
            <a:r>
              <a:rPr lang="en-US" altLang="bg-BG" b="1" dirty="0">
                <a:solidFill>
                  <a:schemeClr val="bg1"/>
                </a:solidFill>
              </a:rPr>
              <a:t>tests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dirty="0">
                <a:solidFill>
                  <a:schemeClr val="bg1"/>
                </a:solidFill>
              </a:rPr>
              <a:t>reviewing the test execution </a:t>
            </a:r>
            <a:r>
              <a:rPr lang="en-US" altLang="bg-BG" b="1" dirty="0">
                <a:solidFill>
                  <a:schemeClr val="bg1"/>
                </a:solidFill>
              </a:rPr>
              <a:t>results </a:t>
            </a:r>
            <a:r>
              <a:rPr lang="en-US" altLang="bg-BG" dirty="0">
                <a:solidFill>
                  <a:schemeClr val="bg1"/>
                </a:solidFill>
              </a:rPr>
              <a:t>and logging the</a:t>
            </a:r>
            <a:r>
              <a:rPr lang="en-US" altLang="bg-BG" b="1" dirty="0">
                <a:solidFill>
                  <a:schemeClr val="bg1"/>
                </a:solidFill>
              </a:rPr>
              <a:t> bugs </a:t>
            </a:r>
            <a:r>
              <a:rPr lang="en-US" altLang="bg-BG" dirty="0">
                <a:solidFill>
                  <a:schemeClr val="bg1"/>
                </a:solidFill>
              </a:rPr>
              <a:t>in the bug tracking system.</a:t>
            </a:r>
          </a:p>
          <a:p>
            <a:pPr>
              <a:lnSpc>
                <a:spcPct val="110000"/>
              </a:lnSpc>
            </a:pPr>
            <a:endParaRPr lang="en-US" dirty="0">
              <a:solidFill>
                <a:schemeClr val="bg1"/>
              </a:solidFill>
            </a:endParaRPr>
          </a:p>
          <a:p>
            <a:pPr>
              <a:lnSpc>
                <a:spcPct val="110000"/>
              </a:lnSpc>
            </a:pPr>
            <a:r>
              <a:rPr lang="en-US" altLang="bg-BG" b="0" dirty="0"/>
              <a:t>QA engineers </a:t>
            </a:r>
            <a:r>
              <a:rPr lang="en-US" b="1" dirty="0">
                <a:solidFill>
                  <a:schemeClr val="bg1"/>
                </a:solidFill>
              </a:rPr>
              <a:t>test</a:t>
            </a:r>
            <a:r>
              <a:rPr lang="en-US" b="1" dirty="0"/>
              <a:t> the software</a:t>
            </a:r>
            <a:r>
              <a:rPr lang="en-US" dirty="0"/>
              <a:t>, its functionality, UX and usability, performance, etc.</a:t>
            </a:r>
          </a:p>
          <a:p>
            <a:pPr marL="171450" indent="-171450">
              <a:lnSpc>
                <a:spcPct val="110000"/>
              </a:lnSpc>
              <a:buFont typeface="Arial" panose="020B0604020202020204" pitchFamily="34" charset="0"/>
              <a:buChar char="•"/>
            </a:pPr>
            <a:r>
              <a:rPr lang="en-US" dirty="0"/>
              <a:t>QAs perform </a:t>
            </a:r>
            <a:r>
              <a:rPr lang="en-US" b="1" dirty="0"/>
              <a:t>functional tests </a:t>
            </a:r>
            <a:r>
              <a:rPr lang="en-US" dirty="0"/>
              <a:t>(checking whether the functionality works as expected),</a:t>
            </a:r>
          </a:p>
          <a:p>
            <a:pPr marL="171450" indent="-171450">
              <a:lnSpc>
                <a:spcPct val="110000"/>
              </a:lnSpc>
              <a:buFont typeface="Arial" panose="020B0604020202020204" pitchFamily="34" charset="0"/>
              <a:buChar char="•"/>
            </a:pPr>
            <a:r>
              <a:rPr lang="en-US" b="1" dirty="0"/>
              <a:t>UX and usability tests </a:t>
            </a:r>
            <a:r>
              <a:rPr lang="en-US" dirty="0"/>
              <a:t>(checking whether the user interface is easy to use),</a:t>
            </a:r>
          </a:p>
          <a:p>
            <a:pPr marL="171450" indent="-171450">
              <a:lnSpc>
                <a:spcPct val="110000"/>
              </a:lnSpc>
              <a:buFont typeface="Arial" panose="020B0604020202020204" pitchFamily="34" charset="0"/>
              <a:buChar char="•"/>
            </a:pPr>
            <a:r>
              <a:rPr lang="en-US" b="1" dirty="0"/>
              <a:t>non-functional tests</a:t>
            </a:r>
            <a:r>
              <a:rPr lang="en-US" dirty="0"/>
              <a:t> (testing performance, security and compatibility) and others.</a:t>
            </a:r>
          </a:p>
          <a:p>
            <a:pPr>
              <a:lnSpc>
                <a:spcPct val="110000"/>
              </a:lnSpc>
            </a:pPr>
            <a:endParaRPr lang="en-US" altLang="bg-BG" dirty="0"/>
          </a:p>
          <a:p>
            <a:pPr>
              <a:lnSpc>
                <a:spcPct val="110000"/>
              </a:lnSpc>
            </a:pPr>
            <a:r>
              <a:rPr lang="en-US" altLang="bg-BG" b="0" dirty="0"/>
              <a:t>QA engineers </a:t>
            </a:r>
            <a:r>
              <a:rPr lang="en-US" altLang="bg-BG" dirty="0"/>
              <a:t>create </a:t>
            </a:r>
            <a:r>
              <a:rPr lang="en-US" altLang="bg-BG" b="1" dirty="0">
                <a:solidFill>
                  <a:schemeClr val="bg1"/>
                </a:solidFill>
              </a:rPr>
              <a:t>test plans</a:t>
            </a:r>
            <a:r>
              <a:rPr lang="en-US" altLang="bg-BG" dirty="0"/>
              <a:t>, design </a:t>
            </a:r>
            <a:r>
              <a:rPr lang="en-US" altLang="bg-BG" b="1" dirty="0">
                <a:solidFill>
                  <a:schemeClr val="bg1"/>
                </a:solidFill>
              </a:rPr>
              <a:t>test cases</a:t>
            </a:r>
            <a:r>
              <a:rPr lang="en-US" altLang="bg-BG" b="1" dirty="0"/>
              <a:t> </a:t>
            </a:r>
            <a:r>
              <a:rPr lang="en-US" altLang="bg-BG" dirty="0"/>
              <a:t>and </a:t>
            </a:r>
            <a:r>
              <a:rPr lang="en-US" altLang="bg-BG" b="1" dirty="0">
                <a:solidFill>
                  <a:schemeClr val="bg1"/>
                </a:solidFill>
              </a:rPr>
              <a:t>execute tests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b="1" dirty="0">
                <a:solidFill>
                  <a:schemeClr val="bg1"/>
                </a:solidFill>
              </a:rPr>
              <a:t>Test plans </a:t>
            </a:r>
            <a:r>
              <a:rPr lang="en-US" altLang="bg-BG" dirty="0">
                <a:solidFill>
                  <a:schemeClr val="bg1"/>
                </a:solidFill>
              </a:rPr>
              <a:t>describe what and how to test, test scenarios, schedule and other organizational activities around testing.</a:t>
            </a:r>
          </a:p>
          <a:p>
            <a:pPr marL="171450" indent="-171450">
              <a:lnSpc>
                <a:spcPct val="110000"/>
              </a:lnSpc>
              <a:buFont typeface="Arial" panose="020B0604020202020204" pitchFamily="34" charset="0"/>
              <a:buChar char="•"/>
            </a:pPr>
            <a:r>
              <a:rPr lang="en-US" altLang="bg-BG" b="1" dirty="0">
                <a:solidFill>
                  <a:schemeClr val="bg1"/>
                </a:solidFill>
              </a:rPr>
              <a:t>Test scenarios </a:t>
            </a:r>
            <a:r>
              <a:rPr lang="en-US" altLang="bg-BG" dirty="0">
                <a:solidFill>
                  <a:schemeClr val="bg1"/>
                </a:solidFill>
              </a:rPr>
              <a:t>describe certain use case or functionality to be tested.</a:t>
            </a:r>
          </a:p>
          <a:p>
            <a:pPr marL="171450" indent="-171450">
              <a:lnSpc>
                <a:spcPct val="110000"/>
              </a:lnSpc>
              <a:buFont typeface="Arial" panose="020B0604020202020204" pitchFamily="34" charset="0"/>
              <a:buChar char="•"/>
            </a:pPr>
            <a:r>
              <a:rPr lang="en-US" altLang="bg-BG" dirty="0">
                <a:solidFill>
                  <a:schemeClr val="bg1"/>
                </a:solidFill>
              </a:rPr>
              <a:t>A test scenario is covered by multiple </a:t>
            </a:r>
            <a:r>
              <a:rPr lang="en-US" altLang="bg-BG" b="1" dirty="0">
                <a:solidFill>
                  <a:schemeClr val="bg1"/>
                </a:solidFill>
              </a:rPr>
              <a:t>test cases</a:t>
            </a:r>
            <a:r>
              <a:rPr lang="en-US" altLang="bg-BG" dirty="0">
                <a:solidFill>
                  <a:schemeClr val="bg1"/>
                </a:solidFill>
              </a:rPr>
              <a:t> (for example, with valid input and invalid input).</a:t>
            </a:r>
          </a:p>
          <a:p>
            <a:pPr marL="171450" indent="-171450">
              <a:lnSpc>
                <a:spcPct val="110000"/>
              </a:lnSpc>
              <a:buFont typeface="Arial" panose="020B0604020202020204" pitchFamily="34" charset="0"/>
              <a:buChar char="•"/>
            </a:pPr>
            <a:r>
              <a:rPr lang="en-US" altLang="bg-BG" dirty="0">
                <a:solidFill>
                  <a:schemeClr val="bg1"/>
                </a:solidFill>
              </a:rPr>
              <a:t>QA engineers </a:t>
            </a:r>
            <a:r>
              <a:rPr lang="en-US" altLang="bg-BG" b="1" dirty="0">
                <a:solidFill>
                  <a:schemeClr val="bg1"/>
                </a:solidFill>
              </a:rPr>
              <a:t>execute the tests </a:t>
            </a:r>
            <a:r>
              <a:rPr lang="en-US" altLang="bg-BG" dirty="0">
                <a:solidFill>
                  <a:schemeClr val="bg1"/>
                </a:solidFill>
              </a:rPr>
              <a:t>and evaluate the execution results, and report the issues found.</a:t>
            </a:r>
          </a:p>
          <a:p>
            <a:pPr>
              <a:lnSpc>
                <a:spcPct val="110000"/>
              </a:lnSpc>
            </a:pPr>
            <a:endParaRPr lang="en-US" altLang="bg-BG" dirty="0">
              <a:solidFill>
                <a:schemeClr val="bg1"/>
              </a:solidFill>
            </a:endParaRPr>
          </a:p>
          <a:p>
            <a:pPr>
              <a:lnSpc>
                <a:spcPct val="110000"/>
              </a:lnSpc>
            </a:pPr>
            <a:r>
              <a:rPr lang="en-US" altLang="bg-BG" b="0" dirty="0"/>
              <a:t>QA engineers </a:t>
            </a:r>
            <a:r>
              <a:rPr lang="en-US" altLang="bg-BG" dirty="0"/>
              <a:t>develop and execute </a:t>
            </a:r>
            <a:r>
              <a:rPr lang="en-US" altLang="bg-BG" b="1" dirty="0">
                <a:solidFill>
                  <a:schemeClr val="bg1"/>
                </a:solidFill>
              </a:rPr>
              <a:t>test automation</a:t>
            </a:r>
            <a:r>
              <a:rPr lang="en-US" altLang="bg-BG" b="1" dirty="0"/>
              <a:t> </a:t>
            </a:r>
            <a:r>
              <a:rPr lang="en-US" altLang="bg-BG" dirty="0"/>
              <a:t>scripts.</a:t>
            </a:r>
          </a:p>
          <a:p>
            <a:pPr marL="171450" indent="-171450">
              <a:lnSpc>
                <a:spcPct val="110000"/>
              </a:lnSpc>
              <a:buFont typeface="Arial" panose="020B0604020202020204" pitchFamily="34" charset="0"/>
              <a:buChar char="•"/>
            </a:pPr>
            <a:r>
              <a:rPr lang="en-US" altLang="bg-BG" b="1" dirty="0"/>
              <a:t>Test automation </a:t>
            </a:r>
            <a:r>
              <a:rPr lang="en-US" altLang="bg-BG" dirty="0"/>
              <a:t>is an important activity in modern software testing.</a:t>
            </a:r>
          </a:p>
          <a:p>
            <a:pPr marL="171450" indent="-171450">
              <a:lnSpc>
                <a:spcPct val="110000"/>
              </a:lnSpc>
              <a:buFont typeface="Arial" panose="020B0604020202020204" pitchFamily="34" charset="0"/>
              <a:buChar char="•"/>
            </a:pPr>
            <a:r>
              <a:rPr lang="en-US" altLang="bg-BG" dirty="0"/>
              <a:t>Test automation consists of </a:t>
            </a:r>
            <a:r>
              <a:rPr lang="en-US" altLang="bg-BG" b="1" dirty="0"/>
              <a:t>writing a program or script </a:t>
            </a:r>
            <a:r>
              <a:rPr lang="en-US" altLang="bg-BG" dirty="0"/>
              <a:t>that executes set of </a:t>
            </a:r>
            <a:r>
              <a:rPr lang="en-US" altLang="bg-BG" b="1" dirty="0"/>
              <a:t>test cases</a:t>
            </a:r>
            <a:r>
              <a:rPr lang="en-US" altLang="bg-BG" dirty="0"/>
              <a:t>.</a:t>
            </a:r>
          </a:p>
          <a:p>
            <a:pPr marL="171450" indent="-171450">
              <a:lnSpc>
                <a:spcPct val="110000"/>
              </a:lnSpc>
              <a:buFont typeface="Arial" panose="020B0604020202020204" pitchFamily="34" charset="0"/>
              <a:buChar char="•"/>
            </a:pPr>
            <a:r>
              <a:rPr lang="en-US" altLang="bg-BG" dirty="0"/>
              <a:t>Test automation uses </a:t>
            </a:r>
            <a:r>
              <a:rPr lang="en-US" altLang="bg-BG" b="1" dirty="0"/>
              <a:t>testing frameworks and tools</a:t>
            </a:r>
          </a:p>
          <a:p>
            <a:pPr marL="628650" lvl="1" indent="-171450">
              <a:lnSpc>
                <a:spcPct val="110000"/>
              </a:lnSpc>
              <a:buFont typeface="Arial" panose="020B0604020202020204" pitchFamily="34" charset="0"/>
              <a:buChar char="•"/>
            </a:pPr>
            <a:r>
              <a:rPr lang="en-US" altLang="bg-BG" dirty="0"/>
              <a:t>that simplify the implementation of different types of tests,</a:t>
            </a:r>
          </a:p>
          <a:p>
            <a:pPr marL="628650" lvl="1" indent="-171450">
              <a:lnSpc>
                <a:spcPct val="110000"/>
              </a:lnSpc>
              <a:buFont typeface="Arial" panose="020B0604020202020204" pitchFamily="34" charset="0"/>
              <a:buChar char="•"/>
            </a:pPr>
            <a:r>
              <a:rPr lang="en-US" altLang="bg-BG" dirty="0"/>
              <a:t>automate their execution and reporting of the results.</a:t>
            </a:r>
          </a:p>
          <a:p>
            <a:pPr marL="171450" lvl="0" indent="-171450">
              <a:lnSpc>
                <a:spcPct val="110000"/>
              </a:lnSpc>
              <a:buFont typeface="Arial" panose="020B0604020202020204" pitchFamily="34" charset="0"/>
              <a:buChar char="•"/>
            </a:pPr>
            <a:r>
              <a:rPr lang="en-US" altLang="bg-BG" b="1" dirty="0"/>
              <a:t>Test automation QA engineers </a:t>
            </a:r>
            <a:r>
              <a:rPr lang="en-US" altLang="bg-BG" dirty="0"/>
              <a:t>are professionals who have both developer and QA skills.</a:t>
            </a:r>
          </a:p>
          <a:p>
            <a:pPr marL="628650" lvl="1" indent="-171450">
              <a:lnSpc>
                <a:spcPct val="110000"/>
              </a:lnSpc>
              <a:buFont typeface="Arial" panose="020B0604020202020204" pitchFamily="34" charset="0"/>
              <a:buChar char="•"/>
            </a:pPr>
            <a:r>
              <a:rPr lang="en-US" altLang="bg-BG" dirty="0"/>
              <a:t>They work closely with the entire development team to automate the testing activities or pieces of them</a:t>
            </a:r>
          </a:p>
          <a:p>
            <a:pPr marL="628650" lvl="1" indent="-171450">
              <a:lnSpc>
                <a:spcPct val="110000"/>
              </a:lnSpc>
              <a:buFont typeface="Arial" panose="020B0604020202020204" pitchFamily="34" charset="0"/>
              <a:buChar char="•"/>
            </a:pPr>
            <a:r>
              <a:rPr lang="en-US" altLang="bg-BG" dirty="0"/>
              <a:t>and build and maintain continuous integration and continuous testing environment.</a:t>
            </a:r>
          </a:p>
          <a:p>
            <a:pPr>
              <a:lnSpc>
                <a:spcPct val="110000"/>
              </a:lnSpc>
            </a:pPr>
            <a:endParaRPr lang="en-US" dirty="0">
              <a:solidFill>
                <a:schemeClr val="bg1"/>
              </a:solidFill>
            </a:endParaRPr>
          </a:p>
          <a:p>
            <a:pPr>
              <a:lnSpc>
                <a:spcPct val="110000"/>
              </a:lnSpc>
            </a:pPr>
            <a:r>
              <a:rPr lang="en-US" altLang="bg-BG" b="0" dirty="0"/>
              <a:t>QA engineers </a:t>
            </a:r>
            <a:r>
              <a:rPr lang="en-US" b="1" dirty="0">
                <a:solidFill>
                  <a:schemeClr val="bg1"/>
                </a:solidFill>
              </a:rPr>
              <a:t>report </a:t>
            </a:r>
            <a:r>
              <a:rPr lang="en-US" b="1" dirty="0"/>
              <a:t>and </a:t>
            </a:r>
            <a:r>
              <a:rPr lang="en-US" b="1" dirty="0">
                <a:solidFill>
                  <a:schemeClr val="bg1"/>
                </a:solidFill>
              </a:rPr>
              <a:t>track bugs</a:t>
            </a:r>
            <a:r>
              <a:rPr lang="en-US" b="1" dirty="0"/>
              <a:t> </a:t>
            </a:r>
            <a:r>
              <a:rPr lang="en-US" dirty="0"/>
              <a:t>and their lifecycle.</a:t>
            </a:r>
          </a:p>
          <a:p>
            <a:pPr marL="171450" indent="-171450">
              <a:lnSpc>
                <a:spcPct val="110000"/>
              </a:lnSpc>
              <a:buFont typeface="Arial" panose="020B0604020202020204" pitchFamily="34" charset="0"/>
              <a:buChar char="•"/>
            </a:pPr>
            <a:r>
              <a:rPr lang="en-US" dirty="0"/>
              <a:t>Once a </a:t>
            </a:r>
            <a:r>
              <a:rPr lang="en-US" b="1" dirty="0"/>
              <a:t>bug </a:t>
            </a:r>
            <a:r>
              <a:rPr lang="en-US" dirty="0"/>
              <a:t>is found, the QA engineers </a:t>
            </a:r>
            <a:r>
              <a:rPr lang="en-US" b="1" dirty="0"/>
              <a:t>report it</a:t>
            </a:r>
            <a:r>
              <a:rPr lang="en-US" dirty="0"/>
              <a:t> in the bug tracking system,</a:t>
            </a:r>
          </a:p>
          <a:p>
            <a:pPr marL="628650" lvl="1" indent="-171450">
              <a:lnSpc>
                <a:spcPct val="110000"/>
              </a:lnSpc>
              <a:buFont typeface="Arial" panose="020B0604020202020204" pitchFamily="34" charset="0"/>
              <a:buChar char="•"/>
            </a:pPr>
            <a:r>
              <a:rPr lang="en-US" dirty="0"/>
              <a:t>together with a detailed description and steps to reproduce it.</a:t>
            </a:r>
          </a:p>
          <a:p>
            <a:pPr marL="171450" indent="-171450">
              <a:lnSpc>
                <a:spcPct val="110000"/>
              </a:lnSpc>
              <a:buFont typeface="Arial" panose="020B0604020202020204" pitchFamily="34" charset="0"/>
              <a:buChar char="•"/>
            </a:pPr>
            <a:r>
              <a:rPr lang="en-US" dirty="0"/>
              <a:t>The bug stays in the bug tracker and is accessed by developers, QAs and team management.</a:t>
            </a:r>
          </a:p>
          <a:p>
            <a:pPr marL="171450" indent="-171450">
              <a:lnSpc>
                <a:spcPct val="110000"/>
              </a:lnSpc>
              <a:buFont typeface="Arial" panose="020B0604020202020204" pitchFamily="34" charset="0"/>
              <a:buChar char="•"/>
            </a:pPr>
            <a:r>
              <a:rPr lang="en-US" dirty="0"/>
              <a:t>Its </a:t>
            </a:r>
            <a:r>
              <a:rPr lang="en-US" b="1" dirty="0"/>
              <a:t>status changes </a:t>
            </a:r>
            <a:r>
              <a:rPr lang="en-US" dirty="0"/>
              <a:t>over time, depending on the efforts and activities to fix the bug.</a:t>
            </a:r>
          </a:p>
          <a:p>
            <a:pPr marL="171450" indent="-171450">
              <a:lnSpc>
                <a:spcPct val="110000"/>
              </a:lnSpc>
              <a:buFont typeface="Arial" panose="020B0604020202020204" pitchFamily="34" charset="0"/>
              <a:buChar char="•"/>
            </a:pPr>
            <a:r>
              <a:rPr lang="en-US" dirty="0"/>
              <a:t>The bug is initially "</a:t>
            </a:r>
            <a:r>
              <a:rPr lang="en-US" b="1" dirty="0"/>
              <a:t>new</a:t>
            </a:r>
            <a:r>
              <a:rPr lang="en-US" dirty="0"/>
              <a:t>", then is "</a:t>
            </a:r>
            <a:r>
              <a:rPr lang="en-US" b="1" dirty="0"/>
              <a:t>assigned</a:t>
            </a:r>
            <a:r>
              <a:rPr lang="en-US" dirty="0"/>
              <a:t>" to someone, then is "</a:t>
            </a:r>
            <a:r>
              <a:rPr lang="en-US" b="1" dirty="0"/>
              <a:t>fixed</a:t>
            </a:r>
            <a:r>
              <a:rPr lang="en-US" dirty="0"/>
              <a:t>" and finally is "</a:t>
            </a:r>
            <a:r>
              <a:rPr lang="en-US" b="1" dirty="0"/>
              <a:t>closed</a:t>
            </a:r>
            <a:r>
              <a:rPr lang="en-US" dirty="0"/>
              <a:t>".</a:t>
            </a:r>
          </a:p>
          <a:p>
            <a:pPr>
              <a:lnSpc>
                <a:spcPct val="110000"/>
              </a:lnSpc>
            </a:pPr>
            <a:endParaRPr lang="en-US" altLang="bg-BG" dirty="0"/>
          </a:p>
          <a:p>
            <a:pPr>
              <a:lnSpc>
                <a:spcPct val="110000"/>
              </a:lnSpc>
            </a:pPr>
            <a:r>
              <a:rPr lang="en-US" altLang="bg-BG" b="0" dirty="0"/>
              <a:t>QA engineers </a:t>
            </a:r>
            <a:r>
              <a:rPr lang="en-US" altLang="bg-BG" dirty="0"/>
              <a:t>perform </a:t>
            </a:r>
            <a:r>
              <a:rPr lang="en-US" altLang="bg-BG" b="1" dirty="0">
                <a:solidFill>
                  <a:schemeClr val="bg1"/>
                </a:solidFill>
              </a:rPr>
              <a:t>regression testing</a:t>
            </a:r>
            <a:r>
              <a:rPr lang="en-US" altLang="bg-BG" dirty="0">
                <a:solidFill>
                  <a:schemeClr val="bg1"/>
                </a:solidFill>
              </a:rPr>
              <a:t> </a:t>
            </a:r>
            <a:r>
              <a:rPr lang="en-US" altLang="bg-BG" dirty="0"/>
              <a:t>when bugs are resolved.</a:t>
            </a:r>
          </a:p>
          <a:p>
            <a:pPr marL="171450" indent="-171450">
              <a:lnSpc>
                <a:spcPct val="110000"/>
              </a:lnSpc>
              <a:buFont typeface="Arial" panose="020B0604020202020204" pitchFamily="34" charset="0"/>
              <a:buChar char="•"/>
            </a:pPr>
            <a:r>
              <a:rPr lang="en-US" dirty="0">
                <a:solidFill>
                  <a:schemeClr val="bg1"/>
                </a:solidFill>
              </a:rPr>
              <a:t>This means to re-check features and functionalities that worked in the past,</a:t>
            </a:r>
          </a:p>
          <a:p>
            <a:pPr marL="628650" lvl="1" indent="-171450">
              <a:lnSpc>
                <a:spcPct val="110000"/>
              </a:lnSpc>
              <a:buFont typeface="Arial" panose="020B0604020202020204" pitchFamily="34" charset="0"/>
              <a:buChar char="•"/>
            </a:pPr>
            <a:r>
              <a:rPr lang="en-US" dirty="0">
                <a:solidFill>
                  <a:schemeClr val="bg1"/>
                </a:solidFill>
              </a:rPr>
              <a:t>whether they still work correctly after another bug is resolved.</a:t>
            </a:r>
          </a:p>
          <a:p>
            <a:pPr marL="171450" indent="-171450">
              <a:lnSpc>
                <a:spcPct val="110000"/>
              </a:lnSpc>
              <a:buFont typeface="Arial" panose="020B0604020202020204" pitchFamily="34" charset="0"/>
              <a:buChar char="•"/>
            </a:pPr>
            <a:r>
              <a:rPr lang="en-US" dirty="0">
                <a:solidFill>
                  <a:schemeClr val="bg1"/>
                </a:solidFill>
              </a:rPr>
              <a:t>This reduces the chance </a:t>
            </a:r>
            <a:r>
              <a:rPr lang="en-US" b="0" dirty="0">
                <a:solidFill>
                  <a:schemeClr val="bg1"/>
                </a:solidFill>
              </a:rPr>
              <a:t>of </a:t>
            </a:r>
            <a:r>
              <a:rPr lang="en-US" b="1" dirty="0">
                <a:solidFill>
                  <a:schemeClr val="bg1"/>
                </a:solidFill>
              </a:rPr>
              <a:t>introducing new bugs</a:t>
            </a:r>
            <a:r>
              <a:rPr lang="en-US" dirty="0">
                <a:solidFill>
                  <a:schemeClr val="bg1"/>
                </a:solidFill>
              </a:rPr>
              <a:t> with the fix of some existing bug.</a:t>
            </a:r>
          </a:p>
          <a:p>
            <a:pPr>
              <a:lnSpc>
                <a:spcPct val="110000"/>
              </a:lnSpc>
            </a:pPr>
            <a:endParaRPr lang="en-US" dirty="0"/>
          </a:p>
          <a:p>
            <a:pPr>
              <a:lnSpc>
                <a:spcPct val="110000"/>
              </a:lnSpc>
            </a:pPr>
            <a:r>
              <a:rPr lang="en-US" altLang="bg-BG" b="0" dirty="0"/>
              <a:t>QA engineers </a:t>
            </a:r>
            <a:r>
              <a:rPr lang="en-US" b="1" dirty="0"/>
              <a:t>track the </a:t>
            </a:r>
            <a:r>
              <a:rPr lang="en-US" b="1" dirty="0">
                <a:solidFill>
                  <a:schemeClr val="bg1"/>
                </a:solidFill>
              </a:rPr>
              <a:t>development process </a:t>
            </a:r>
            <a:r>
              <a:rPr lang="en-US" dirty="0"/>
              <a:t>and its quality.</a:t>
            </a:r>
          </a:p>
          <a:p>
            <a:pPr marL="171450" indent="-171450">
              <a:lnSpc>
                <a:spcPct val="110000"/>
              </a:lnSpc>
              <a:buFont typeface="Arial" panose="020B0604020202020204" pitchFamily="34" charset="0"/>
              <a:buChar char="•"/>
            </a:pPr>
            <a:r>
              <a:rPr lang="en-US" dirty="0"/>
              <a:t>This is quite complex activity.</a:t>
            </a:r>
          </a:p>
          <a:p>
            <a:pPr marL="171450" indent="-171450">
              <a:lnSpc>
                <a:spcPct val="110000"/>
              </a:lnSpc>
              <a:buFont typeface="Arial" panose="020B0604020202020204" pitchFamily="34" charset="0"/>
              <a:buChar char="•"/>
            </a:pPr>
            <a:r>
              <a:rPr lang="en-US" dirty="0"/>
              <a:t>The </a:t>
            </a:r>
            <a:r>
              <a:rPr lang="en-US" b="1" dirty="0"/>
              <a:t>development process</a:t>
            </a:r>
            <a:r>
              <a:rPr lang="en-US" dirty="0"/>
              <a:t> consists of philosophy, practices, processes and tools for developing software.</a:t>
            </a:r>
          </a:p>
          <a:p>
            <a:pPr marL="171450" indent="-171450">
              <a:lnSpc>
                <a:spcPct val="110000"/>
              </a:lnSpc>
              <a:buFont typeface="Arial" panose="020B0604020202020204" pitchFamily="34" charset="0"/>
              <a:buChar char="•"/>
            </a:pPr>
            <a:r>
              <a:rPr lang="en-US" dirty="0"/>
              <a:t>QAs track whether the developers follow the established </a:t>
            </a:r>
            <a:r>
              <a:rPr lang="en-US" b="1" dirty="0"/>
              <a:t>processes</a:t>
            </a:r>
            <a:r>
              <a:rPr lang="en-US" dirty="0"/>
              <a:t> (like weekly sprint planning)</a:t>
            </a:r>
            <a:r>
              <a:rPr lang="bg-BG" dirty="0"/>
              <a:t>,</a:t>
            </a:r>
          </a:p>
          <a:p>
            <a:pPr marL="628650" lvl="1" indent="-171450">
              <a:lnSpc>
                <a:spcPct val="110000"/>
              </a:lnSpc>
              <a:buFont typeface="Arial" panose="020B0604020202020204" pitchFamily="34" charset="0"/>
              <a:buChar char="•"/>
            </a:pPr>
            <a:r>
              <a:rPr lang="en-US" dirty="0"/>
              <a:t>the established </a:t>
            </a:r>
            <a:r>
              <a:rPr lang="en-US" b="1" dirty="0"/>
              <a:t>practices </a:t>
            </a:r>
            <a:r>
              <a:rPr lang="en-US" dirty="0"/>
              <a:t>(like using correctly the bug tracker and writing unit tests),</a:t>
            </a:r>
          </a:p>
          <a:p>
            <a:pPr marL="628650" lvl="1" indent="-171450">
              <a:lnSpc>
                <a:spcPct val="110000"/>
              </a:lnSpc>
              <a:buFont typeface="Arial" panose="020B0604020202020204" pitchFamily="34" charset="0"/>
              <a:buChar char="•"/>
            </a:pPr>
            <a:r>
              <a:rPr lang="en-US" dirty="0"/>
              <a:t>and whether the development follows the established </a:t>
            </a:r>
            <a:r>
              <a:rPr lang="en-US" b="1" dirty="0"/>
              <a:t>workflow</a:t>
            </a:r>
            <a:r>
              <a:rPr lang="en-US" dirty="0"/>
              <a:t>.</a:t>
            </a:r>
          </a:p>
          <a:p>
            <a:pPr>
              <a:lnSpc>
                <a:spcPct val="110000"/>
              </a:lnSpc>
            </a:pPr>
            <a:endParaRPr lang="en-US" altLang="bg-BG" dirty="0"/>
          </a:p>
          <a:p>
            <a:pPr>
              <a:lnSpc>
                <a:spcPct val="110000"/>
              </a:lnSpc>
            </a:pPr>
            <a:r>
              <a:rPr lang="en-US" altLang="bg-BG" b="0" dirty="0"/>
              <a:t>QA engineers </a:t>
            </a:r>
            <a:r>
              <a:rPr lang="en-US" altLang="bg-BG" b="1" dirty="0"/>
              <a:t>review the </a:t>
            </a:r>
            <a:r>
              <a:rPr lang="en-US" altLang="bg-BG" b="1" dirty="0">
                <a:solidFill>
                  <a:schemeClr val="bg1"/>
                </a:solidFill>
              </a:rPr>
              <a:t>requirements</a:t>
            </a:r>
            <a:r>
              <a:rPr lang="en-US" altLang="bg-BG" dirty="0"/>
              <a:t>, </a:t>
            </a:r>
            <a:r>
              <a:rPr lang="en-US" altLang="bg-BG" b="1" dirty="0">
                <a:solidFill>
                  <a:schemeClr val="bg1"/>
                </a:solidFill>
              </a:rPr>
              <a:t>design</a:t>
            </a:r>
            <a:r>
              <a:rPr lang="en-US" altLang="bg-BG" b="1" dirty="0"/>
              <a:t> </a:t>
            </a:r>
            <a:r>
              <a:rPr lang="en-US" altLang="bg-BG" dirty="0"/>
              <a:t>and </a:t>
            </a:r>
            <a:r>
              <a:rPr lang="en-US" altLang="bg-BG" b="1" dirty="0">
                <a:solidFill>
                  <a:schemeClr val="bg1"/>
                </a:solidFill>
              </a:rPr>
              <a:t>code </a:t>
            </a:r>
            <a:r>
              <a:rPr lang="en-US" altLang="bg-BG" dirty="0">
                <a:solidFill>
                  <a:schemeClr val="bg1"/>
                </a:solidFill>
              </a:rPr>
              <a:t>during the development.</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altLang="bg-BG" dirty="0">
                <a:solidFill>
                  <a:schemeClr val="bg1"/>
                </a:solidFill>
              </a:rPr>
              <a:t>QAs </a:t>
            </a:r>
            <a:r>
              <a:rPr lang="en-US" altLang="bg-BG" b="1" dirty="0">
                <a:solidFill>
                  <a:schemeClr val="bg1"/>
                </a:solidFill>
              </a:rPr>
              <a:t>review the requirements </a:t>
            </a:r>
            <a:r>
              <a:rPr lang="en-US" altLang="bg-BG" dirty="0">
                <a:solidFill>
                  <a:schemeClr val="bg1"/>
                </a:solidFill>
              </a:rPr>
              <a:t>to ensure they are well defined and in sync with the business case.</a:t>
            </a:r>
          </a:p>
          <a:p>
            <a:pPr marL="171450" indent="-171450">
              <a:lnSpc>
                <a:spcPct val="110000"/>
              </a:lnSpc>
              <a:buFont typeface="Arial" panose="020B0604020202020204" pitchFamily="34" charset="0"/>
              <a:buChar char="•"/>
            </a:pPr>
            <a:r>
              <a:rPr lang="en-US" altLang="bg-BG" dirty="0">
                <a:solidFill>
                  <a:schemeClr val="bg1"/>
                </a:solidFill>
              </a:rPr>
              <a:t>QAs perform </a:t>
            </a:r>
            <a:r>
              <a:rPr lang="en-US" altLang="bg-BG" b="1" dirty="0">
                <a:solidFill>
                  <a:schemeClr val="bg1"/>
                </a:solidFill>
              </a:rPr>
              <a:t>design and code inspections</a:t>
            </a:r>
          </a:p>
          <a:p>
            <a:pPr marL="628650" lvl="1" indent="-171450">
              <a:lnSpc>
                <a:spcPct val="110000"/>
              </a:lnSpc>
              <a:buFont typeface="Arial" panose="020B0604020202020204" pitchFamily="34" charset="0"/>
              <a:buChar char="•"/>
            </a:pPr>
            <a:r>
              <a:rPr lang="en-US" altLang="bg-BG" dirty="0">
                <a:solidFill>
                  <a:schemeClr val="bg1"/>
                </a:solidFill>
              </a:rPr>
              <a:t>to check whether the established conventions, rules and practices are followed.</a:t>
            </a:r>
          </a:p>
          <a:p>
            <a:pPr marL="171450" lvl="0" indent="-171450">
              <a:lnSpc>
                <a:spcPct val="110000"/>
              </a:lnSpc>
              <a:buFont typeface="Arial" panose="020B0604020202020204" pitchFamily="34" charset="0"/>
              <a:buChar char="•"/>
            </a:pPr>
            <a:r>
              <a:rPr lang="en-US" altLang="bg-BG" dirty="0">
                <a:solidFill>
                  <a:schemeClr val="bg1"/>
                </a:solidFill>
              </a:rPr>
              <a:t>QAs </a:t>
            </a:r>
            <a:r>
              <a:rPr lang="en-US" altLang="bg-BG" b="1" dirty="0">
                <a:solidFill>
                  <a:schemeClr val="bg1"/>
                </a:solidFill>
              </a:rPr>
              <a:t>review the UI design </a:t>
            </a:r>
            <a:r>
              <a:rPr lang="en-US" altLang="bg-BG" dirty="0">
                <a:solidFill>
                  <a:schemeClr val="bg1"/>
                </a:solidFill>
              </a:rPr>
              <a:t>prototypes to ensure the UX and usability of the planned features.</a:t>
            </a:r>
          </a:p>
          <a:p>
            <a:pPr>
              <a:lnSpc>
                <a:spcPct val="110000"/>
              </a:lnSpc>
            </a:pPr>
            <a:endParaRPr lang="en-US" altLang="bg-BG" dirty="0">
              <a:solidFill>
                <a:schemeClr val="bg1"/>
              </a:solidFill>
            </a:endParaRPr>
          </a:p>
          <a:p>
            <a:pPr>
              <a:lnSpc>
                <a:spcPct val="110000"/>
              </a:lnSpc>
            </a:pPr>
            <a:r>
              <a:rPr lang="en-US" altLang="bg-BG" b="0" dirty="0"/>
              <a:t>QA engineers </a:t>
            </a:r>
            <a:r>
              <a:rPr lang="en-US" altLang="bg-BG" b="1" dirty="0"/>
              <a:t>build and monitor continuous integration and continuous delivery (</a:t>
            </a:r>
            <a:r>
              <a:rPr lang="en-US" altLang="bg-BG" b="1" dirty="0">
                <a:solidFill>
                  <a:schemeClr val="bg1"/>
                </a:solidFill>
              </a:rPr>
              <a:t>CI/CD) pipeline</a:t>
            </a:r>
            <a:r>
              <a:rPr lang="en-US" altLang="bg-BG" b="0" dirty="0">
                <a:solidFill>
                  <a:schemeClr val="bg1"/>
                </a:solidFill>
              </a:rPr>
              <a:t>.</a:t>
            </a:r>
            <a:endParaRPr lang="en-US" altLang="bg-BG" b="1" dirty="0">
              <a:solidFill>
                <a:schemeClr val="bg1"/>
              </a:solidFill>
            </a:endParaRPr>
          </a:p>
          <a:p>
            <a:pPr marL="171450" indent="-171450">
              <a:lnSpc>
                <a:spcPct val="110000"/>
              </a:lnSpc>
              <a:buFont typeface="Arial" panose="020B0604020202020204" pitchFamily="34" charset="0"/>
              <a:buChar char="•"/>
            </a:pPr>
            <a:r>
              <a:rPr lang="en-US" altLang="bg-BG" b="1" dirty="0"/>
              <a:t>Continuous integration (CI)</a:t>
            </a:r>
            <a:r>
              <a:rPr lang="en-US" altLang="bg-BG" dirty="0"/>
              <a:t> is the process of automated building and testing of the software</a:t>
            </a:r>
          </a:p>
          <a:p>
            <a:pPr marL="628650" lvl="1" indent="-171450">
              <a:lnSpc>
                <a:spcPct val="110000"/>
              </a:lnSpc>
              <a:buFont typeface="Arial" panose="020B0604020202020204" pitchFamily="34" charset="0"/>
              <a:buChar char="•"/>
            </a:pPr>
            <a:r>
              <a:rPr lang="en-US" altLang="bg-BG" dirty="0"/>
              <a:t>after each commit in the master branch.</a:t>
            </a:r>
          </a:p>
          <a:p>
            <a:pPr marL="171450" lvl="0" indent="-171450">
              <a:lnSpc>
                <a:spcPct val="110000"/>
              </a:lnSpc>
              <a:buFont typeface="Arial" panose="020B0604020202020204" pitchFamily="34" charset="0"/>
              <a:buChar char="•"/>
            </a:pPr>
            <a:r>
              <a:rPr lang="en-US" altLang="bg-BG" dirty="0"/>
              <a:t>This ensures that </a:t>
            </a:r>
            <a:r>
              <a:rPr lang="en-US" altLang="bg-BG" b="1" dirty="0"/>
              <a:t>the new code integrates correctly with the existing code</a:t>
            </a:r>
            <a:r>
              <a:rPr lang="en-US" altLang="bg-BG" dirty="0"/>
              <a:t>:</a:t>
            </a:r>
          </a:p>
          <a:p>
            <a:pPr marL="628650" lvl="1" indent="-171450">
              <a:lnSpc>
                <a:spcPct val="110000"/>
              </a:lnSpc>
              <a:buFont typeface="Arial" panose="020B0604020202020204" pitchFamily="34" charset="0"/>
              <a:buChar char="•"/>
            </a:pPr>
            <a:r>
              <a:rPr lang="en-US" altLang="bg-BG" dirty="0"/>
              <a:t>compiles without errors and passes all existing automated tests.</a:t>
            </a:r>
          </a:p>
          <a:p>
            <a:pPr marL="0" indent="0">
              <a:lnSpc>
                <a:spcPct val="110000"/>
              </a:lnSpc>
              <a:buFont typeface="Arial" panose="020B0604020202020204" pitchFamily="34" charset="0"/>
              <a:buNone/>
            </a:pPr>
            <a:r>
              <a:rPr lang="en-US" altLang="bg-BG" dirty="0"/>
              <a:t>QAs are involved to track the </a:t>
            </a:r>
            <a:r>
              <a:rPr lang="en-US" altLang="bg-BG" b="1" dirty="0"/>
              <a:t>quality metrics </a:t>
            </a:r>
            <a:r>
              <a:rPr lang="en-US" altLang="bg-BG" dirty="0"/>
              <a:t>during the development,</a:t>
            </a:r>
          </a:p>
          <a:p>
            <a:pPr marL="171450" indent="-171450">
              <a:lnSpc>
                <a:spcPct val="110000"/>
              </a:lnSpc>
              <a:buFont typeface="Arial" panose="020B0604020202020204" pitchFamily="34" charset="0"/>
              <a:buChar char="•"/>
            </a:pPr>
            <a:r>
              <a:rPr lang="en-US" altLang="bg-BG" dirty="0"/>
              <a:t>such as </a:t>
            </a:r>
            <a:r>
              <a:rPr lang="en-US" altLang="bg-BG" b="1" dirty="0"/>
              <a:t>test coverage</a:t>
            </a:r>
            <a:r>
              <a:rPr lang="en-US" altLang="bg-BG" b="0" dirty="0"/>
              <a:t> (or code coverage)</a:t>
            </a:r>
            <a:r>
              <a:rPr lang="en-US" altLang="bg-BG" dirty="0"/>
              <a:t>,</a:t>
            </a:r>
          </a:p>
          <a:p>
            <a:pPr marL="171450" indent="-171450">
              <a:lnSpc>
                <a:spcPct val="110000"/>
              </a:lnSpc>
              <a:buFont typeface="Arial" panose="020B0604020202020204" pitchFamily="34" charset="0"/>
              <a:buChar char="•"/>
            </a:pPr>
            <a:r>
              <a:rPr lang="en-US" altLang="bg-BG" b="1" dirty="0"/>
              <a:t>defect rates</a:t>
            </a:r>
            <a:r>
              <a:rPr lang="en-US" altLang="bg-BG" dirty="0"/>
              <a:t>, </a:t>
            </a:r>
            <a:r>
              <a:rPr lang="en-US" altLang="bg-BG" b="1" dirty="0"/>
              <a:t>mean time to detect </a:t>
            </a:r>
            <a:r>
              <a:rPr lang="en-US" altLang="bg-BG" dirty="0"/>
              <a:t>and </a:t>
            </a:r>
            <a:r>
              <a:rPr lang="en-US" altLang="bg-BG" b="1" dirty="0"/>
              <a:t>mean time to repair defects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b="1" dirty="0">
                <a:solidFill>
                  <a:schemeClr val="bg1"/>
                </a:solidFill>
              </a:rPr>
              <a:t>burn down chart</a:t>
            </a:r>
            <a:r>
              <a:rPr lang="en-US" altLang="bg-BG" dirty="0">
                <a:solidFill>
                  <a:schemeClr val="bg1"/>
                </a:solidFill>
              </a:rPr>
              <a:t>, and many others.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1250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PlaceHolder 1"/>
          <p:cNvSpPr>
            <a:spLocks noGrp="1" noRot="1" noChangeAspect="1"/>
          </p:cNvSpPr>
          <p:nvPr>
            <p:ph type="sldImg"/>
          </p:nvPr>
        </p:nvSpPr>
        <p:spPr>
          <a:xfrm>
            <a:off x="685800" y="1143000"/>
            <a:ext cx="5486400" cy="3086100"/>
          </a:xfrm>
          <a:prstGeom prst="rect">
            <a:avLst/>
          </a:prstGeom>
        </p:spPr>
      </p:sp>
      <p:sp>
        <p:nvSpPr>
          <p:cNvPr id="661" name="PlaceHolder 2"/>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pPr>
            <a:r>
              <a:rPr lang="bg-BG" sz="2000" b="0" strike="noStrike" spc="-1">
                <a:latin typeface="Arial"/>
              </a:rPr>
              <a:t>A </a:t>
            </a:r>
            <a:r>
              <a:rPr lang="bg-BG" sz="2000" b="1" strike="noStrike" spc="-1">
                <a:latin typeface="Arial"/>
              </a:rPr>
              <a:t>database</a:t>
            </a:r>
            <a:r>
              <a:rPr lang="bg-BG" sz="2000" b="0" strike="noStrike" spc="-1">
                <a:latin typeface="Arial"/>
              </a:rPr>
              <a:t> is a collection of data that is organized so that it can be easily </a:t>
            </a:r>
            <a:r>
              <a:rPr lang="bg-BG" sz="2000" b="1" strike="noStrike" spc="-1">
                <a:latin typeface="Arial"/>
              </a:rPr>
              <a:t>accessed</a:t>
            </a:r>
            <a:r>
              <a:rPr lang="bg-BG" sz="2000" b="0" strike="noStrike" spc="-1">
                <a:latin typeface="Arial"/>
              </a:rPr>
              <a:t>, </a:t>
            </a:r>
            <a:r>
              <a:rPr lang="bg-BG" sz="2000" b="1" strike="noStrike" spc="-1">
                <a:latin typeface="Arial"/>
              </a:rPr>
              <a:t>managed</a:t>
            </a:r>
            <a:r>
              <a:rPr lang="bg-BG" sz="2000" b="0" strike="noStrike" spc="-1">
                <a:latin typeface="Arial"/>
              </a:rPr>
              <a:t>, and </a:t>
            </a:r>
            <a:r>
              <a:rPr lang="bg-BG" sz="2000" b="1" strike="noStrike" spc="-1">
                <a:latin typeface="Arial"/>
              </a:rPr>
              <a:t>updated</a:t>
            </a:r>
            <a:r>
              <a:rPr lang="bg-BG" sz="2000" b="0" strike="noStrike" spc="-1">
                <a:latin typeface="Arial"/>
              </a:rPr>
              <a:t>.</a:t>
            </a:r>
          </a:p>
          <a:p>
            <a:pPr marL="171360" indent="-170640">
              <a:lnSpc>
                <a:spcPct val="100000"/>
              </a:lnSpc>
              <a:buClr>
                <a:srgbClr val="000000"/>
              </a:buClr>
              <a:buFont typeface="Arial"/>
              <a:buChar char="•"/>
            </a:pPr>
            <a:r>
              <a:rPr lang="bg-BG" sz="2000" b="0" strike="noStrike" spc="-1">
                <a:latin typeface="Arial"/>
              </a:rPr>
              <a:t>Usually, you need to store data that will be accessible even after you end the program execution.</a:t>
            </a:r>
          </a:p>
          <a:p>
            <a:pPr marL="171360" indent="-170640">
              <a:lnSpc>
                <a:spcPct val="100000"/>
              </a:lnSpc>
              <a:buClr>
                <a:srgbClr val="000000"/>
              </a:buClr>
              <a:buFont typeface="Arial"/>
              <a:buChar char="•"/>
            </a:pPr>
            <a:r>
              <a:rPr lang="bg-BG" sz="2000" b="0" strike="noStrike" spc="-1">
                <a:latin typeface="Arial"/>
              </a:rPr>
              <a:t>One way to do that is by using a </a:t>
            </a:r>
            <a:r>
              <a:rPr lang="bg-BG" sz="2000" b="1" strike="noStrike" spc="-1">
                <a:latin typeface="Arial"/>
              </a:rPr>
              <a:t>text file </a:t>
            </a:r>
            <a:r>
              <a:rPr lang="bg-BG" sz="2000" b="0" strike="noStrike" spc="-1">
                <a:latin typeface="Arial"/>
              </a:rPr>
              <a:t>but this is </a:t>
            </a:r>
            <a:r>
              <a:rPr lang="bg-BG" sz="2000" b="1" strike="noStrike" spc="-1">
                <a:latin typeface="Arial"/>
              </a:rPr>
              <a:t>not scalable </a:t>
            </a:r>
            <a:r>
              <a:rPr lang="bg-BG" sz="2000" b="0" strike="noStrike" spc="-1">
                <a:latin typeface="Arial"/>
              </a:rPr>
              <a:t>and doesn’t provide any structure.</a:t>
            </a:r>
          </a:p>
          <a:p>
            <a:pPr>
              <a:lnSpc>
                <a:spcPct val="100000"/>
              </a:lnSpc>
            </a:pPr>
            <a:endParaRPr lang="bg-BG" sz="2000" b="0" strike="noStrike" spc="-1">
              <a:latin typeface="Arial"/>
            </a:endParaRPr>
          </a:p>
          <a:p>
            <a:pPr>
              <a:lnSpc>
                <a:spcPct val="100000"/>
              </a:lnSpc>
            </a:pPr>
            <a:r>
              <a:rPr lang="bg-BG" sz="2000" b="0" strike="noStrike" spc="-1">
                <a:latin typeface="Arial"/>
              </a:rPr>
              <a:t>This is where </a:t>
            </a:r>
            <a:r>
              <a:rPr lang="bg-BG" sz="2000" b="1" strike="noStrike" spc="-1">
                <a:latin typeface="Arial"/>
              </a:rPr>
              <a:t>databases</a:t>
            </a:r>
            <a:r>
              <a:rPr lang="bg-BG" sz="2000" b="0" strike="noStrike" spc="-1">
                <a:latin typeface="Arial"/>
              </a:rPr>
              <a:t> kick in.</a:t>
            </a:r>
          </a:p>
          <a:p>
            <a:pPr marL="171360" indent="-170640">
              <a:lnSpc>
                <a:spcPct val="100000"/>
              </a:lnSpc>
              <a:buClr>
                <a:srgbClr val="000000"/>
              </a:buClr>
              <a:buFont typeface="Arial"/>
              <a:buChar char="•"/>
            </a:pPr>
            <a:r>
              <a:rPr lang="bg-BG" sz="2000" b="0" strike="noStrike" spc="-1">
                <a:latin typeface="Arial"/>
              </a:rPr>
              <a:t>Modern databases are managed by a </a:t>
            </a:r>
            <a:r>
              <a:rPr lang="bg-BG" sz="2000" b="1" strike="noStrike" spc="-1">
                <a:latin typeface="Arial"/>
              </a:rPr>
              <a:t>Database Management System (DBMS)</a:t>
            </a:r>
            <a:r>
              <a:rPr lang="bg-BG" sz="2000" b="0" strike="noStrike" spc="-1">
                <a:latin typeface="Arial"/>
              </a:rPr>
              <a:t>,</a:t>
            </a:r>
          </a:p>
          <a:p>
            <a:pPr marL="628560" lvl="1" indent="-170640">
              <a:lnSpc>
                <a:spcPct val="100000"/>
              </a:lnSpc>
              <a:buClr>
                <a:srgbClr val="000000"/>
              </a:buClr>
              <a:buFont typeface="Arial"/>
              <a:buChar char="•"/>
            </a:pPr>
            <a:r>
              <a:rPr lang="bg-BG" sz="2000" b="0" strike="noStrike" spc="-1">
                <a:latin typeface="Arial"/>
              </a:rPr>
              <a:t>which makes it much easier for the developers to </a:t>
            </a:r>
            <a:r>
              <a:rPr lang="bg-BG" sz="2000" b="1" strike="noStrike" spc="-1">
                <a:latin typeface="Arial"/>
              </a:rPr>
              <a:t>store</a:t>
            </a:r>
            <a:r>
              <a:rPr lang="bg-BG" sz="2000" b="0" strike="noStrike" spc="-1">
                <a:latin typeface="Arial"/>
              </a:rPr>
              <a:t>, </a:t>
            </a:r>
            <a:r>
              <a:rPr lang="bg-BG" sz="2000" b="1" strike="noStrike" spc="-1">
                <a:latin typeface="Arial"/>
              </a:rPr>
              <a:t>retrieve</a:t>
            </a:r>
            <a:r>
              <a:rPr lang="bg-BG" sz="2000" b="0" strike="noStrike" spc="-1">
                <a:latin typeface="Arial"/>
              </a:rPr>
              <a:t> and </a:t>
            </a:r>
            <a:r>
              <a:rPr lang="bg-BG" sz="2000" b="1" strike="noStrike" spc="-1">
                <a:latin typeface="Arial"/>
              </a:rPr>
              <a:t>manage</a:t>
            </a:r>
            <a:r>
              <a:rPr lang="bg-BG" sz="2000" b="0" strike="noStrike" spc="-1">
                <a:latin typeface="Arial"/>
              </a:rPr>
              <a:t> data.</a:t>
            </a:r>
          </a:p>
          <a:p>
            <a:pPr marL="628560" lvl="1" indent="-170640">
              <a:lnSpc>
                <a:spcPct val="100000"/>
              </a:lnSpc>
              <a:buClr>
                <a:srgbClr val="000000"/>
              </a:buClr>
              <a:buFont typeface="Arial"/>
              <a:buChar char="•"/>
            </a:pPr>
            <a:r>
              <a:rPr lang="bg-BG" sz="2000" b="1" strike="noStrike" spc="-1">
                <a:latin typeface="Arial"/>
              </a:rPr>
              <a:t>DBMS systems </a:t>
            </a:r>
            <a:r>
              <a:rPr lang="bg-BG" sz="2000" b="0" strike="noStrike" spc="-1">
                <a:latin typeface="Arial"/>
              </a:rPr>
              <a:t>are also called "</a:t>
            </a:r>
            <a:r>
              <a:rPr lang="bg-BG" sz="2000" b="1" strike="noStrike" spc="-1">
                <a:latin typeface="Arial"/>
              </a:rPr>
              <a:t>databases servers</a:t>
            </a:r>
            <a:r>
              <a:rPr lang="bg-BG" sz="2000" b="0" strike="noStrike" spc="-1">
                <a:latin typeface="Arial"/>
              </a:rPr>
              <a:t>",</a:t>
            </a:r>
          </a:p>
          <a:p>
            <a:pPr marL="628560" lvl="1" indent="-170640">
              <a:lnSpc>
                <a:spcPct val="100000"/>
              </a:lnSpc>
              <a:buClr>
                <a:srgbClr val="000000"/>
              </a:buClr>
              <a:buFont typeface="Arial"/>
              <a:buChar char="•"/>
            </a:pPr>
            <a:r>
              <a:rPr lang="bg-BG" sz="2000" b="0" strike="noStrike" spc="-1">
                <a:latin typeface="Arial"/>
              </a:rPr>
              <a:t>because they manage data and serve developers through an </a:t>
            </a:r>
            <a:r>
              <a:rPr lang="bg-BG" sz="2000" b="1" strike="noStrike" spc="-1">
                <a:latin typeface="Arial"/>
              </a:rPr>
              <a:t>API</a:t>
            </a:r>
            <a:r>
              <a:rPr lang="bg-BG" sz="2000" b="0" strike="noStrike" spc="-1">
                <a:latin typeface="Arial"/>
              </a:rPr>
              <a:t>,</a:t>
            </a:r>
          </a:p>
          <a:p>
            <a:pPr marL="628560" lvl="1" indent="-170640">
              <a:lnSpc>
                <a:spcPct val="100000"/>
              </a:lnSpc>
              <a:buClr>
                <a:srgbClr val="000000"/>
              </a:buClr>
              <a:buFont typeface="Arial"/>
              <a:buChar char="•"/>
            </a:pPr>
            <a:r>
              <a:rPr lang="bg-BG" sz="2000" b="0" strike="noStrike" spc="-1">
                <a:latin typeface="Arial"/>
              </a:rPr>
              <a:t>using the "</a:t>
            </a:r>
            <a:r>
              <a:rPr lang="bg-BG" sz="2000" b="1" strike="noStrike" spc="-1">
                <a:latin typeface="Arial"/>
              </a:rPr>
              <a:t>client-server</a:t>
            </a:r>
            <a:r>
              <a:rPr lang="bg-BG" sz="2000" b="0" strike="noStrike" spc="-1">
                <a:latin typeface="Arial"/>
              </a:rPr>
              <a:t>" model of communication.</a:t>
            </a:r>
          </a:p>
          <a:p>
            <a:pPr>
              <a:lnSpc>
                <a:spcPct val="100000"/>
              </a:lnSpc>
            </a:pPr>
            <a:endParaRPr lang="bg-BG" sz="2000" b="0" strike="noStrike" spc="-1">
              <a:latin typeface="Arial"/>
            </a:endParaRPr>
          </a:p>
          <a:p>
            <a:pPr>
              <a:lnSpc>
                <a:spcPct val="100000"/>
              </a:lnSpc>
            </a:pPr>
            <a:r>
              <a:rPr lang="bg-BG" sz="2000" b="0" strike="noStrike" spc="-1">
                <a:latin typeface="Arial"/>
              </a:rPr>
              <a:t>In comparison with the "text file" option, database systems provide </a:t>
            </a:r>
            <a:r>
              <a:rPr lang="bg-BG" sz="2000" b="1" strike="noStrike" spc="-1">
                <a:latin typeface="Arial"/>
              </a:rPr>
              <a:t>structure</a:t>
            </a:r>
            <a:r>
              <a:rPr lang="bg-BG" sz="2000" b="0" strike="noStrike" spc="-1">
                <a:latin typeface="Arial"/>
              </a:rPr>
              <a:t> for the stored data.</a:t>
            </a:r>
          </a:p>
          <a:p>
            <a:pPr marL="171360" indent="-170640">
              <a:lnSpc>
                <a:spcPct val="100000"/>
              </a:lnSpc>
              <a:buClr>
                <a:srgbClr val="000000"/>
              </a:buClr>
              <a:buFont typeface="Arial"/>
              <a:buChar char="•"/>
            </a:pPr>
            <a:r>
              <a:rPr lang="bg-BG" sz="2000" b="0" strike="noStrike" spc="-1">
                <a:latin typeface="Arial"/>
              </a:rPr>
              <a:t>This makes databases </a:t>
            </a:r>
            <a:r>
              <a:rPr lang="bg-BG" sz="2000" b="1" strike="noStrike" spc="-1">
                <a:latin typeface="Arial"/>
              </a:rPr>
              <a:t>flexible</a:t>
            </a:r>
            <a:r>
              <a:rPr lang="bg-BG" sz="2000" b="0" strike="noStrike" spc="-1">
                <a:latin typeface="Arial"/>
              </a:rPr>
              <a:t> and optimized for </a:t>
            </a:r>
            <a:r>
              <a:rPr lang="bg-BG" sz="2000" b="1" strike="noStrike" spc="-1">
                <a:latin typeface="Arial"/>
              </a:rPr>
              <a:t>data management</a:t>
            </a:r>
            <a:r>
              <a:rPr lang="bg-BG" sz="2000" b="0" strike="noStrike" spc="-1">
                <a:latin typeface="Arial"/>
              </a:rPr>
              <a:t>, </a:t>
            </a:r>
            <a:r>
              <a:rPr lang="bg-BG" sz="2000" b="1" strike="noStrike" spc="-1">
                <a:latin typeface="Arial"/>
              </a:rPr>
              <a:t>storage</a:t>
            </a:r>
            <a:r>
              <a:rPr lang="bg-BG" sz="2000" b="0" strike="noStrike" spc="-1">
                <a:latin typeface="Arial"/>
              </a:rPr>
              <a:t> and </a:t>
            </a:r>
            <a:r>
              <a:rPr lang="bg-BG" sz="2000" b="1" strike="noStrike" spc="-1">
                <a:latin typeface="Arial"/>
              </a:rPr>
              <a:t>retrieval</a:t>
            </a:r>
            <a:r>
              <a:rPr lang="bg-BG" sz="2000" b="0" strike="noStrike" spc="-1">
                <a:latin typeface="Arial"/>
              </a:rPr>
              <a:t>.</a:t>
            </a:r>
          </a:p>
          <a:p>
            <a:pPr>
              <a:lnSpc>
                <a:spcPct val="100000"/>
              </a:lnSpc>
            </a:pPr>
            <a:r>
              <a:rPr lang="bg-BG" sz="2000" b="0" strike="noStrike" spc="-1">
                <a:latin typeface="Arial"/>
              </a:rPr>
              <a:t>Data is stored in </a:t>
            </a:r>
            <a:r>
              <a:rPr lang="bg-BG" sz="2000" b="1" strike="noStrike" spc="-1">
                <a:latin typeface="Arial"/>
              </a:rPr>
              <a:t>tables</a:t>
            </a:r>
            <a:r>
              <a:rPr lang="bg-BG" sz="2000" b="0" strike="noStrike" spc="-1">
                <a:latin typeface="Arial"/>
              </a:rPr>
              <a:t> (or </a:t>
            </a:r>
            <a:r>
              <a:rPr lang="bg-BG" sz="2000" b="1" strike="noStrike" spc="-1">
                <a:latin typeface="Arial"/>
              </a:rPr>
              <a:t>collections</a:t>
            </a:r>
            <a:r>
              <a:rPr lang="bg-BG" sz="2000" b="0" strike="noStrike" spc="-1">
                <a:latin typeface="Arial"/>
              </a:rPr>
              <a:t>), which hold entities (represented as </a:t>
            </a:r>
            <a:r>
              <a:rPr lang="bg-BG" sz="2000" b="1" strike="noStrike" spc="-1">
                <a:latin typeface="Arial"/>
              </a:rPr>
              <a:t>table rows </a:t>
            </a:r>
            <a:r>
              <a:rPr lang="bg-BG" sz="2000" b="0" strike="noStrike" spc="-1">
                <a:latin typeface="Arial"/>
              </a:rPr>
              <a:t>or </a:t>
            </a:r>
            <a:r>
              <a:rPr lang="bg-BG" sz="2000" b="1" strike="noStrike" spc="-1">
                <a:latin typeface="Arial"/>
              </a:rPr>
              <a:t>documents</a:t>
            </a:r>
            <a:r>
              <a:rPr lang="bg-BG" sz="2000" b="0" strike="noStrike" spc="-1">
                <a:latin typeface="Arial"/>
              </a:rPr>
              <a:t>).</a:t>
            </a:r>
          </a:p>
          <a:p>
            <a:pPr marL="171360" indent="-170640">
              <a:lnSpc>
                <a:spcPct val="100000"/>
              </a:lnSpc>
              <a:buClr>
                <a:srgbClr val="000000"/>
              </a:buClr>
              <a:buFont typeface="Arial"/>
              <a:buChar char="•"/>
            </a:pPr>
            <a:r>
              <a:rPr lang="bg-BG" sz="2000" b="1" strike="noStrike" spc="-1">
                <a:latin typeface="Arial"/>
              </a:rPr>
              <a:t>Entities</a:t>
            </a:r>
            <a:r>
              <a:rPr lang="bg-BG" sz="2000" b="0" strike="noStrike" spc="-1">
                <a:latin typeface="Arial"/>
              </a:rPr>
              <a:t> have properties (or data </a:t>
            </a:r>
            <a:r>
              <a:rPr lang="bg-BG" sz="2000" b="1" strike="noStrike" spc="-1">
                <a:latin typeface="Arial"/>
              </a:rPr>
              <a:t>columns</a:t>
            </a:r>
            <a:r>
              <a:rPr lang="bg-BG" sz="2000" b="0" strike="noStrike" spc="-1">
                <a:latin typeface="Arial"/>
              </a:rPr>
              <a:t>).</a:t>
            </a:r>
          </a:p>
          <a:p>
            <a:pPr marL="171360" indent="-170640">
              <a:lnSpc>
                <a:spcPct val="100000"/>
              </a:lnSpc>
              <a:buClr>
                <a:srgbClr val="000000"/>
              </a:buClr>
              <a:buFont typeface="Arial"/>
              <a:buChar char="•"/>
            </a:pPr>
            <a:r>
              <a:rPr lang="bg-BG" sz="2000" b="0" strike="noStrike" spc="-1">
                <a:latin typeface="Arial"/>
              </a:rPr>
              <a:t>Entities can have </a:t>
            </a:r>
            <a:r>
              <a:rPr lang="bg-BG" sz="2000" b="1" strike="noStrike" spc="-1">
                <a:latin typeface="Arial"/>
              </a:rPr>
              <a:t>relationships</a:t>
            </a:r>
            <a:r>
              <a:rPr lang="bg-BG" sz="2000" b="0" strike="noStrike" spc="-1">
                <a:latin typeface="Arial"/>
              </a:rPr>
              <a:t> between.</a:t>
            </a:r>
          </a:p>
          <a:p>
            <a:pPr marL="628560" lvl="1" indent="-170640">
              <a:lnSpc>
                <a:spcPct val="100000"/>
              </a:lnSpc>
              <a:buClr>
                <a:srgbClr val="000000"/>
              </a:buClr>
              <a:buFont typeface="Arial"/>
              <a:buChar char="•"/>
            </a:pPr>
            <a:r>
              <a:rPr lang="bg-BG" sz="2000" b="0" strike="noStrike" spc="-1">
                <a:latin typeface="Arial"/>
              </a:rPr>
              <a:t>For example one </a:t>
            </a:r>
            <a:r>
              <a:rPr lang="bg-BG" sz="2000" b="1" strike="noStrike" spc="-1">
                <a:latin typeface="Arial"/>
              </a:rPr>
              <a:t>purchase order</a:t>
            </a:r>
            <a:r>
              <a:rPr lang="bg-BG" sz="2000" b="0" strike="noStrike" spc="-1">
                <a:latin typeface="Arial"/>
              </a:rPr>
              <a:t> could hold many </a:t>
            </a:r>
            <a:r>
              <a:rPr lang="bg-BG" sz="2000" b="1" strike="noStrike" spc="-1">
                <a:latin typeface="Arial"/>
              </a:rPr>
              <a:t>products</a:t>
            </a:r>
            <a:r>
              <a:rPr lang="bg-BG" sz="2000" b="0" strike="noStrike" spc="-1">
                <a:latin typeface="Arial"/>
              </a:rPr>
              <a:t> ordered in certain quantities.</a:t>
            </a:r>
          </a:p>
          <a:p>
            <a:pPr marL="171360" indent="-170640">
              <a:lnSpc>
                <a:spcPct val="100000"/>
              </a:lnSpc>
              <a:buClr>
                <a:srgbClr val="000000"/>
              </a:buClr>
              <a:buFont typeface="Arial"/>
              <a:buChar char="•"/>
            </a:pPr>
            <a:r>
              <a:rPr lang="bg-BG" sz="2000" b="0" strike="noStrike" spc="-1">
                <a:latin typeface="Arial"/>
              </a:rPr>
              <a:t>For better performance, data tables may be </a:t>
            </a:r>
            <a:r>
              <a:rPr lang="bg-BG" sz="2000" b="1" strike="noStrike" spc="-1">
                <a:latin typeface="Arial"/>
              </a:rPr>
              <a:t>indexed</a:t>
            </a:r>
            <a:r>
              <a:rPr lang="bg-BG" sz="2000" b="0" strike="noStrike" spc="-1">
                <a:latin typeface="Arial"/>
              </a:rPr>
              <a:t>,</a:t>
            </a:r>
          </a:p>
          <a:p>
            <a:pPr marL="628560" lvl="1" indent="-170640">
              <a:lnSpc>
                <a:spcPct val="100000"/>
              </a:lnSpc>
              <a:buClr>
                <a:srgbClr val="000000"/>
              </a:buClr>
              <a:buFont typeface="Arial"/>
              <a:buChar char="•"/>
            </a:pPr>
            <a:r>
              <a:rPr lang="bg-BG" sz="2000" b="0" strike="noStrike" spc="-1">
                <a:latin typeface="Arial"/>
              </a:rPr>
              <a:t>which means "internally ordered and optimized for faster search by key".</a:t>
            </a:r>
          </a:p>
          <a:p>
            <a:pPr>
              <a:lnSpc>
                <a:spcPct val="100000"/>
              </a:lnSpc>
            </a:pPr>
            <a:endParaRPr lang="bg-BG" sz="2000" b="0" strike="noStrike" spc="-1">
              <a:latin typeface="Arial"/>
            </a:endParaRPr>
          </a:p>
          <a:p>
            <a:pPr>
              <a:lnSpc>
                <a:spcPct val="100000"/>
              </a:lnSpc>
            </a:pPr>
            <a:r>
              <a:rPr lang="bg-BG" sz="2000" b="0" strike="noStrike" spc="-1">
                <a:latin typeface="Arial"/>
              </a:rPr>
              <a:t>Databases implement the classical </a:t>
            </a:r>
            <a:r>
              <a:rPr lang="bg-BG" sz="2000" b="1" strike="noStrike" spc="-1">
                <a:latin typeface="Arial"/>
              </a:rPr>
              <a:t>CRUD operations</a:t>
            </a:r>
            <a:r>
              <a:rPr lang="bg-BG" sz="2000" b="0" strike="noStrike" spc="-1">
                <a:latin typeface="Arial"/>
              </a:rPr>
              <a:t>.</a:t>
            </a:r>
          </a:p>
          <a:p>
            <a:pPr marL="171360" indent="-170640">
              <a:lnSpc>
                <a:spcPct val="100000"/>
              </a:lnSpc>
              <a:buClr>
                <a:srgbClr val="000000"/>
              </a:buClr>
              <a:buFont typeface="Arial"/>
              <a:buChar char="•"/>
            </a:pPr>
            <a:r>
              <a:rPr lang="bg-BG" sz="2000" b="1" strike="noStrike" spc="-1">
                <a:latin typeface="Arial"/>
              </a:rPr>
              <a:t>CRUD </a:t>
            </a:r>
            <a:r>
              <a:rPr lang="bg-BG" sz="2000" b="0" strike="noStrike" spc="-1">
                <a:latin typeface="Arial"/>
              </a:rPr>
              <a:t>is an abbreviation.</a:t>
            </a:r>
          </a:p>
          <a:p>
            <a:pPr marL="628560" lvl="1" indent="-170640">
              <a:lnSpc>
                <a:spcPct val="100000"/>
              </a:lnSpc>
              <a:buClr>
                <a:srgbClr val="000000"/>
              </a:buClr>
              <a:buFont typeface="Arial"/>
              <a:buChar char="•"/>
            </a:pPr>
            <a:r>
              <a:rPr lang="bg-BG" sz="2000" b="0" strike="noStrike" spc="-1">
                <a:latin typeface="Arial"/>
              </a:rPr>
              <a:t>Each letter stands for a single operation.</a:t>
            </a:r>
          </a:p>
          <a:p>
            <a:pPr marL="171360" indent="-170640">
              <a:lnSpc>
                <a:spcPct val="100000"/>
              </a:lnSpc>
              <a:buClr>
                <a:srgbClr val="000000"/>
              </a:buClr>
              <a:buFont typeface="Arial"/>
              <a:buChar char="•"/>
            </a:pPr>
            <a:r>
              <a:rPr lang="bg-BG" sz="2000" b="0" strike="noStrike" spc="-1">
                <a:latin typeface="Arial"/>
              </a:rPr>
              <a:t>Those are the basic </a:t>
            </a:r>
            <a:r>
              <a:rPr lang="bg-BG" sz="2000" b="1" strike="noStrike" spc="-1">
                <a:latin typeface="Arial"/>
              </a:rPr>
              <a:t>operations</a:t>
            </a:r>
            <a:r>
              <a:rPr lang="bg-BG" sz="2000" b="0" strike="noStrike" spc="-1">
                <a:latin typeface="Arial"/>
              </a:rPr>
              <a:t> you will be performing on a database:</a:t>
            </a:r>
          </a:p>
          <a:p>
            <a:pPr marL="628560" lvl="1" indent="-170640">
              <a:lnSpc>
                <a:spcPct val="100000"/>
              </a:lnSpc>
              <a:buClr>
                <a:srgbClr val="000000"/>
              </a:buClr>
              <a:buFont typeface="Arial"/>
              <a:buChar char="•"/>
            </a:pPr>
            <a:r>
              <a:rPr lang="bg-BG" sz="2000" b="1" strike="noStrike" spc="-1">
                <a:latin typeface="Arial"/>
              </a:rPr>
              <a:t>C</a:t>
            </a:r>
            <a:r>
              <a:rPr lang="bg-BG" sz="2000" b="0" strike="noStrike" spc="-1">
                <a:latin typeface="Arial"/>
              </a:rPr>
              <a:t> – Create (or add or insert) new data.</a:t>
            </a:r>
          </a:p>
          <a:p>
            <a:pPr marL="628560" lvl="1" indent="-170640">
              <a:lnSpc>
                <a:spcPct val="100000"/>
              </a:lnSpc>
              <a:buClr>
                <a:srgbClr val="000000"/>
              </a:buClr>
              <a:buFont typeface="Arial"/>
              <a:buChar char="•"/>
            </a:pPr>
            <a:r>
              <a:rPr lang="bg-BG" sz="2000" b="1" strike="noStrike" spc="-1">
                <a:latin typeface="Arial"/>
              </a:rPr>
              <a:t>R</a:t>
            </a:r>
            <a:r>
              <a:rPr lang="bg-BG" sz="2000" b="0" strike="noStrike" spc="-1">
                <a:latin typeface="Arial"/>
              </a:rPr>
              <a:t> – Read (or retrieve or query) data.</a:t>
            </a:r>
          </a:p>
          <a:p>
            <a:pPr marL="628560" lvl="1" indent="-170640">
              <a:lnSpc>
                <a:spcPct val="100000"/>
              </a:lnSpc>
              <a:buClr>
                <a:srgbClr val="000000"/>
              </a:buClr>
              <a:buFont typeface="Arial"/>
              <a:buChar char="•"/>
            </a:pPr>
            <a:r>
              <a:rPr lang="bg-BG" sz="2000" b="1" strike="noStrike" spc="-1">
                <a:latin typeface="Arial"/>
              </a:rPr>
              <a:t>U</a:t>
            </a:r>
            <a:r>
              <a:rPr lang="bg-BG" sz="2000" b="0" strike="noStrike" spc="-1">
                <a:latin typeface="Arial"/>
              </a:rPr>
              <a:t> – Update existing data.</a:t>
            </a:r>
          </a:p>
          <a:p>
            <a:pPr marL="628560" lvl="1" indent="-170640">
              <a:lnSpc>
                <a:spcPct val="100000"/>
              </a:lnSpc>
              <a:buClr>
                <a:srgbClr val="000000"/>
              </a:buClr>
              <a:buFont typeface="Arial"/>
              <a:buChar char="•"/>
            </a:pPr>
            <a:r>
              <a:rPr lang="bg-BG" sz="2000" b="1" strike="noStrike" spc="-1">
                <a:latin typeface="Arial"/>
              </a:rPr>
              <a:t>D</a:t>
            </a:r>
            <a:r>
              <a:rPr lang="bg-BG" sz="2000" b="0" strike="noStrike" spc="-1">
                <a:latin typeface="Arial"/>
              </a:rPr>
              <a:t> – Delete existing data.</a:t>
            </a:r>
          </a:p>
          <a:p>
            <a:pPr>
              <a:lnSpc>
                <a:spcPct val="100000"/>
              </a:lnSpc>
            </a:pPr>
            <a:endParaRPr lang="bg-BG" sz="2000" b="0" strike="noStrike" spc="-1">
              <a:latin typeface="Arial"/>
            </a:endParaRPr>
          </a:p>
          <a:p>
            <a:pPr>
              <a:lnSpc>
                <a:spcPct val="100000"/>
              </a:lnSpc>
            </a:pPr>
            <a:r>
              <a:rPr lang="bg-BG" sz="2000" b="1" strike="noStrike" spc="-1">
                <a:latin typeface="Arial"/>
              </a:rPr>
              <a:t>Databases </a:t>
            </a:r>
            <a:r>
              <a:rPr lang="bg-BG" sz="2000" b="0" strike="noStrike" spc="-1">
                <a:latin typeface="Arial"/>
              </a:rPr>
              <a:t>also give you the possibility to execute more complex data retrieval operations with data </a:t>
            </a:r>
            <a:r>
              <a:rPr lang="bg-BG" sz="2000" b="1" strike="noStrike" spc="-1">
                <a:latin typeface="Arial"/>
              </a:rPr>
              <a:t>queries</a:t>
            </a:r>
            <a:r>
              <a:rPr lang="bg-BG" sz="2000" b="0" strike="noStrike" spc="-1">
                <a:latin typeface="Arial"/>
              </a:rPr>
              <a:t>.</a:t>
            </a:r>
          </a:p>
          <a:p>
            <a:pPr marL="171360" indent="-170640">
              <a:lnSpc>
                <a:spcPct val="100000"/>
              </a:lnSpc>
              <a:buClr>
                <a:srgbClr val="000000"/>
              </a:buClr>
              <a:buFont typeface="Arial"/>
              <a:buChar char="•"/>
            </a:pPr>
            <a:r>
              <a:rPr lang="bg-BG" sz="2000" b="0" strike="noStrike" spc="-1">
                <a:latin typeface="Arial"/>
              </a:rPr>
              <a:t>Those can be for </a:t>
            </a:r>
            <a:r>
              <a:rPr lang="bg-BG" sz="2000" b="1" strike="noStrike" spc="-1">
                <a:latin typeface="Arial"/>
              </a:rPr>
              <a:t>searching</a:t>
            </a:r>
            <a:r>
              <a:rPr lang="bg-BG" sz="2000" b="0" strike="noStrike" spc="-1">
                <a:latin typeface="Arial"/>
              </a:rPr>
              <a:t>, </a:t>
            </a:r>
            <a:r>
              <a:rPr lang="bg-BG" sz="2000" b="1" strike="noStrike" spc="-1">
                <a:latin typeface="Arial"/>
              </a:rPr>
              <a:t>sorting</a:t>
            </a:r>
            <a:r>
              <a:rPr lang="bg-BG" sz="2000" b="0" strike="noStrike" spc="-1">
                <a:latin typeface="Arial"/>
              </a:rPr>
              <a:t>, </a:t>
            </a:r>
            <a:r>
              <a:rPr lang="bg-BG" sz="2000" b="1" strike="noStrike" spc="-1">
                <a:latin typeface="Arial"/>
              </a:rPr>
              <a:t>filtering</a:t>
            </a:r>
            <a:r>
              <a:rPr lang="bg-BG" sz="2000" b="0" strike="noStrike" spc="-1">
                <a:latin typeface="Arial"/>
              </a:rPr>
              <a:t>, </a:t>
            </a:r>
            <a:r>
              <a:rPr lang="bg-BG" sz="2000" b="1" strike="noStrike" spc="-1">
                <a:latin typeface="Arial"/>
              </a:rPr>
              <a:t>grouping</a:t>
            </a:r>
            <a:r>
              <a:rPr lang="bg-BG" sz="2000" b="0" strike="noStrike" spc="-1">
                <a:latin typeface="Arial"/>
              </a:rPr>
              <a:t>, </a:t>
            </a:r>
            <a:r>
              <a:rPr lang="bg-BG" sz="2000" b="1" strike="noStrike" spc="-1">
                <a:latin typeface="Arial"/>
              </a:rPr>
              <a:t>aggregating</a:t>
            </a:r>
            <a:r>
              <a:rPr lang="bg-BG" sz="2000" b="0" strike="noStrike" spc="-1">
                <a:latin typeface="Arial"/>
              </a:rPr>
              <a:t>, and many more.</a:t>
            </a:r>
          </a:p>
          <a:p>
            <a:pPr marL="171360" indent="-170640">
              <a:lnSpc>
                <a:spcPct val="100000"/>
              </a:lnSpc>
              <a:buClr>
                <a:srgbClr val="000000"/>
              </a:buClr>
              <a:buFont typeface="Arial"/>
              <a:buChar char="•"/>
            </a:pPr>
            <a:r>
              <a:rPr lang="bg-BG" sz="2000" b="1" strike="noStrike" spc="-1">
                <a:latin typeface="Arial"/>
              </a:rPr>
              <a:t>Database queries </a:t>
            </a:r>
            <a:r>
              <a:rPr lang="bg-BG" sz="2000" b="0" strike="noStrike" spc="-1">
                <a:latin typeface="Arial"/>
              </a:rPr>
              <a:t>are executed using a specialized </a:t>
            </a:r>
            <a:r>
              <a:rPr lang="bg-BG" sz="2000" b="1" strike="noStrike" spc="-1">
                <a:latin typeface="Arial"/>
              </a:rPr>
              <a:t>query language</a:t>
            </a:r>
            <a:r>
              <a:rPr lang="bg-BG" sz="2000" b="0" strike="noStrike" spc="-1">
                <a:latin typeface="Arial"/>
              </a:rPr>
              <a:t> (such as </a:t>
            </a:r>
            <a:r>
              <a:rPr lang="bg-BG" sz="2000" b="1" strike="noStrike" spc="-1">
                <a:latin typeface="Arial"/>
              </a:rPr>
              <a:t>SQL</a:t>
            </a:r>
            <a:r>
              <a:rPr lang="bg-BG" sz="2000" b="0" strike="noStrike" spc="-1">
                <a:latin typeface="Arial"/>
              </a:rPr>
              <a:t>) or specialized data access </a:t>
            </a:r>
            <a:r>
              <a:rPr lang="bg-BG" sz="2000" b="1" strike="noStrike" spc="-1">
                <a:latin typeface="Arial"/>
              </a:rPr>
              <a:t>API</a:t>
            </a:r>
            <a:r>
              <a:rPr lang="bg-BG" sz="2000" b="0" strike="noStrike" spc="-1">
                <a:latin typeface="Arial"/>
              </a:rPr>
              <a:t>.</a:t>
            </a:r>
          </a:p>
          <a:p>
            <a:pPr>
              <a:lnSpc>
                <a:spcPct val="100000"/>
              </a:lnSpc>
            </a:pPr>
            <a:endParaRPr lang="bg-BG" sz="2000" b="0" strike="noStrike" spc="-1">
              <a:latin typeface="Arial"/>
            </a:endParaRPr>
          </a:p>
          <a:p>
            <a:pPr>
              <a:lnSpc>
                <a:spcPct val="100000"/>
              </a:lnSpc>
            </a:pPr>
            <a:endParaRPr lang="bg-BG" sz="2000" b="0" strike="noStrike" spc="-1">
              <a:latin typeface="Arial"/>
            </a:endParaRPr>
          </a:p>
          <a:p>
            <a:pPr>
              <a:lnSpc>
                <a:spcPct val="100000"/>
              </a:lnSpc>
            </a:pPr>
            <a:endParaRPr lang="bg-BG" sz="2000" b="0" strike="noStrike" spc="-1">
              <a:latin typeface="Arial"/>
            </a:endParaRPr>
          </a:p>
        </p:txBody>
      </p:sp>
      <p:sp>
        <p:nvSpPr>
          <p:cNvPr id="662" name="CustomShape 3"/>
          <p:cNvSpPr/>
          <p:nvPr/>
        </p:nvSpPr>
        <p:spPr>
          <a:xfrm>
            <a:off x="6489000" y="8847000"/>
            <a:ext cx="366840" cy="29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D06D5E9-1730-4129-AA3A-F873CEE9D6C9}" type="slidenum">
              <a:rPr lang="bg-BG" sz="1200" b="0" strike="noStrike" spc="-1">
                <a:solidFill>
                  <a:srgbClr val="000000"/>
                </a:solidFill>
                <a:latin typeface="+mn-lt"/>
                <a:ea typeface="+mn-ea"/>
              </a:rPr>
              <a:t>8</a:t>
            </a:fld>
            <a:endParaRPr lang="bg-BG" sz="1200" b="0" strike="noStrike" spc="-1">
              <a:latin typeface="Arial"/>
            </a:endParaRPr>
          </a:p>
        </p:txBody>
      </p:sp>
      <p:sp>
        <p:nvSpPr>
          <p:cNvPr id="663" name="CustomShape 4"/>
          <p:cNvSpPr/>
          <p:nvPr/>
        </p:nvSpPr>
        <p:spPr>
          <a:xfrm>
            <a:off x="0" y="8847000"/>
            <a:ext cx="6488280" cy="29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bg-BG" sz="1100" b="0" strike="noStrike" spc="-1">
                <a:latin typeface="Times New Roman"/>
              </a:rPr>
              <a:t>© SoftUni – </a:t>
            </a:r>
            <a:r>
              <a:rPr lang="bg-BG" sz="1100" b="0" u="sng" strike="noStrike" spc="-1">
                <a:solidFill>
                  <a:srgbClr val="000000"/>
                </a:solidFill>
                <a:uFillTx/>
                <a:latin typeface="Times New Roman"/>
                <a:hlinkClick r:id="rId3"/>
              </a:rPr>
              <a:t>https://softuni.org</a:t>
            </a:r>
            <a:r>
              <a:rPr lang="bg-BG" sz="1100" b="0" strike="noStrike" spc="-1">
                <a:solidFill>
                  <a:srgbClr val="000000"/>
                </a:solidFill>
                <a:latin typeface="Times New Roman"/>
              </a:rPr>
              <a:t>. Copyrighted document. Unauthorized copy or reproduction is not permitted.</a:t>
            </a:r>
            <a:endParaRPr lang="bg-BG" sz="1100" b="0" strike="noStrike" spc="-1">
              <a:latin typeface="Arial"/>
            </a:endParaRPr>
          </a:p>
        </p:txBody>
      </p:sp>
    </p:spTree>
    <p:extLst>
      <p:ext uri="{BB962C8B-B14F-4D97-AF65-F5344CB8AC3E}">
        <p14:creationId xmlns:p14="http://schemas.microsoft.com/office/powerpoint/2010/main" val="3255718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To demonstrate the </a:t>
            </a:r>
            <a:r>
              <a:rPr lang="en-US" b="0" dirty="0"/>
              <a:t>typical </a:t>
            </a:r>
            <a:r>
              <a:rPr lang="en-US" b="1" dirty="0"/>
              <a:t>requirements for the software quality assurance engineers</a:t>
            </a:r>
            <a:r>
              <a:rPr lang="en-US" dirty="0"/>
              <a:t>,</a:t>
            </a:r>
          </a:p>
          <a:p>
            <a:pPr marL="171450" lvl="0" indent="-171450">
              <a:buFont typeface="Arial" panose="020B0604020202020204" pitchFamily="34" charset="0"/>
              <a:buChar char="•"/>
            </a:pPr>
            <a:r>
              <a:rPr lang="en-US" dirty="0"/>
              <a:t>we shall review several </a:t>
            </a:r>
            <a:r>
              <a:rPr lang="en-US" b="1" dirty="0"/>
              <a:t>QA job advertisements</a:t>
            </a:r>
            <a:r>
              <a:rPr lang="en-US" dirty="0"/>
              <a:t> from the software industry.</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Our first example is a job advertisement for a "</a:t>
            </a:r>
            <a:r>
              <a:rPr lang="en-US" b="1" dirty="0"/>
              <a:t>QA engineer</a:t>
            </a:r>
            <a:r>
              <a:rPr lang="en-US" dirty="0"/>
              <a:t>" in Calendly, posted at their official Web site.</a:t>
            </a:r>
          </a:p>
          <a:p>
            <a:pPr marL="171450" lvl="0" indent="-171450">
              <a:buFont typeface="Arial" panose="020B0604020202020204" pitchFamily="34" charset="0"/>
              <a:buChar char="•"/>
            </a:pPr>
            <a:r>
              <a:rPr lang="en-US" b="1" dirty="0"/>
              <a:t>Calendly</a:t>
            </a:r>
            <a:r>
              <a:rPr lang="en-US" dirty="0"/>
              <a:t> is a company building online software for scheduling appointments.</a:t>
            </a:r>
          </a:p>
          <a:p>
            <a:pPr marL="0" lvl="0" indent="0">
              <a:buFont typeface="Arial" panose="020B0604020202020204" pitchFamily="34" charset="0"/>
              <a:buNone/>
            </a:pPr>
            <a:r>
              <a:rPr lang="en-US" dirty="0"/>
              <a:t>The ad starts with introduction to the company:</a:t>
            </a:r>
          </a:p>
          <a:p>
            <a:pPr marL="171450" lvl="0" indent="-171450">
              <a:buFont typeface="Arial" panose="020B0604020202020204" pitchFamily="34" charset="0"/>
              <a:buChar char="•"/>
            </a:pPr>
            <a:r>
              <a:rPr lang="en-US" dirty="0"/>
              <a:t>"</a:t>
            </a:r>
            <a:r>
              <a:rPr lang="en-US" b="1" i="0" dirty="0">
                <a:solidFill>
                  <a:srgbClr val="656A72"/>
                </a:solidFill>
                <a:effectLst/>
                <a:latin typeface="Helvetica Neue"/>
              </a:rPr>
              <a:t>Changing how the world schedules</a:t>
            </a:r>
            <a:r>
              <a:rPr lang="en-US" dirty="0"/>
              <a:t>".</a:t>
            </a:r>
          </a:p>
          <a:p>
            <a:pPr marL="0" lvl="0" indent="0">
              <a:buFont typeface="Arial" panose="020B0604020202020204" pitchFamily="34" charset="0"/>
              <a:buNone/>
            </a:pPr>
            <a:r>
              <a:rPr lang="en-US" dirty="0"/>
              <a:t>The next section "</a:t>
            </a:r>
            <a:r>
              <a:rPr lang="en-US" b="1" i="0" dirty="0">
                <a:solidFill>
                  <a:srgbClr val="656A72"/>
                </a:solidFill>
                <a:effectLst/>
                <a:latin typeface="Helvetica Neue"/>
              </a:rPr>
              <a:t>About the opportunity</a:t>
            </a:r>
            <a:r>
              <a:rPr lang="en-US" dirty="0"/>
              <a:t>" explains what they look.</a:t>
            </a:r>
          </a:p>
          <a:p>
            <a:pPr marL="171450" lvl="0" indent="-171450">
              <a:buFont typeface="Arial" panose="020B0604020202020204" pitchFamily="34" charset="0"/>
              <a:buChar char="•"/>
            </a:pPr>
            <a:r>
              <a:rPr lang="en-US" b="0" i="0" dirty="0">
                <a:solidFill>
                  <a:srgbClr val="656A72"/>
                </a:solidFill>
                <a:effectLst/>
                <a:latin typeface="Helvetica Neue"/>
              </a:rPr>
              <a:t>As a QA Engineer, you will be responsible for </a:t>
            </a:r>
            <a:r>
              <a:rPr lang="en-US" b="1" i="0" dirty="0">
                <a:solidFill>
                  <a:srgbClr val="656A72"/>
                </a:solidFill>
                <a:effectLst/>
                <a:latin typeface="Helvetica Neue"/>
              </a:rPr>
              <a:t>testing new features and functionality</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i="0" dirty="0">
                <a:solidFill>
                  <a:srgbClr val="656A72"/>
                </a:solidFill>
                <a:effectLst/>
                <a:latin typeface="Helvetica Neue"/>
              </a:rPr>
              <a:t>Software testing</a:t>
            </a:r>
            <a:r>
              <a:rPr lang="en-US" b="0" i="0" dirty="0">
                <a:solidFill>
                  <a:srgbClr val="656A72"/>
                </a:solidFill>
                <a:effectLst/>
                <a:latin typeface="Helvetica Neue"/>
              </a:rPr>
              <a:t>, and more precisely, </a:t>
            </a:r>
            <a:r>
              <a:rPr lang="en-US" b="1" i="0" dirty="0">
                <a:solidFill>
                  <a:srgbClr val="656A72"/>
                </a:solidFill>
                <a:effectLst/>
                <a:latin typeface="Helvetica Neue"/>
              </a:rPr>
              <a:t>functional testing</a:t>
            </a:r>
            <a:r>
              <a:rPr lang="en-US" b="0" i="0" dirty="0">
                <a:solidFill>
                  <a:srgbClr val="656A72"/>
                </a:solidFill>
                <a:effectLst/>
                <a:latin typeface="Helvetica Neue"/>
              </a:rPr>
              <a:t>, in on focus here.</a:t>
            </a:r>
          </a:p>
          <a:p>
            <a:pPr marL="171450" lvl="0" indent="-171450">
              <a:buFont typeface="Arial" panose="020B0604020202020204" pitchFamily="34" charset="0"/>
              <a:buChar char="•"/>
            </a:pPr>
            <a:r>
              <a:rPr lang="en-US" b="0" i="0" dirty="0">
                <a:solidFill>
                  <a:srgbClr val="656A72"/>
                </a:solidFill>
                <a:effectLst/>
                <a:latin typeface="Helvetica Neue"/>
              </a:rPr>
              <a:t>Will </a:t>
            </a:r>
            <a:r>
              <a:rPr lang="en-US" b="1" i="0" dirty="0">
                <a:solidFill>
                  <a:srgbClr val="656A72"/>
                </a:solidFill>
                <a:effectLst/>
                <a:latin typeface="Helvetica Neue"/>
              </a:rPr>
              <a:t>work closely with Development Engineers </a:t>
            </a:r>
            <a:r>
              <a:rPr lang="en-US" b="0" i="0" dirty="0">
                <a:solidFill>
                  <a:srgbClr val="656A72"/>
                </a:solidFill>
                <a:effectLst/>
                <a:latin typeface="Helvetica Neue"/>
              </a:rPr>
              <a:t>and Product Managers in an Agile environment.</a:t>
            </a:r>
          </a:p>
          <a:p>
            <a:pPr marL="628650" lvl="1" indent="-171450">
              <a:buFont typeface="Arial" panose="020B0604020202020204" pitchFamily="34" charset="0"/>
              <a:buChar char="•"/>
            </a:pPr>
            <a:r>
              <a:rPr lang="en-US" b="1" i="0" dirty="0">
                <a:solidFill>
                  <a:srgbClr val="656A72"/>
                </a:solidFill>
                <a:effectLst/>
                <a:latin typeface="Helvetica Neue"/>
              </a:rPr>
              <a:t>Team collaboration </a:t>
            </a:r>
            <a:r>
              <a:rPr lang="en-US" b="0" i="0" dirty="0">
                <a:solidFill>
                  <a:srgbClr val="656A72"/>
                </a:solidFill>
                <a:effectLst/>
                <a:latin typeface="Helvetica Neue"/>
              </a:rPr>
              <a:t>and </a:t>
            </a:r>
            <a:r>
              <a:rPr lang="en-US" b="1" i="0" dirty="0">
                <a:solidFill>
                  <a:srgbClr val="656A72"/>
                </a:solidFill>
                <a:effectLst/>
                <a:latin typeface="Helvetica Neue"/>
              </a:rPr>
              <a:t>agile development process </a:t>
            </a:r>
            <a:r>
              <a:rPr lang="en-US" b="0" i="0" dirty="0">
                <a:solidFill>
                  <a:srgbClr val="656A72"/>
                </a:solidFill>
                <a:effectLst/>
                <a:latin typeface="Helvetica Neue"/>
              </a:rPr>
              <a:t>is on focus here.</a:t>
            </a:r>
          </a:p>
          <a:p>
            <a:pPr marL="171450" lvl="0" indent="-171450">
              <a:buFont typeface="Arial" panose="020B0604020202020204" pitchFamily="34" charset="0"/>
              <a:buChar char="•"/>
            </a:pPr>
            <a:r>
              <a:rPr lang="en-US" b="0" i="0" dirty="0">
                <a:solidFill>
                  <a:srgbClr val="656A72"/>
                </a:solidFill>
                <a:effectLst/>
                <a:latin typeface="Helvetica Neue"/>
              </a:rPr>
              <a:t>Define </a:t>
            </a:r>
            <a:r>
              <a:rPr lang="en-US" b="1" i="0" dirty="0">
                <a:solidFill>
                  <a:srgbClr val="656A72"/>
                </a:solidFill>
                <a:effectLst/>
                <a:latin typeface="Helvetica Neue"/>
              </a:rPr>
              <a:t>user stories</a:t>
            </a:r>
            <a:r>
              <a:rPr lang="en-US" b="0" i="0" dirty="0">
                <a:solidFill>
                  <a:srgbClr val="656A72"/>
                </a:solidFill>
                <a:effectLst/>
                <a:latin typeface="Helvetica Neue"/>
              </a:rPr>
              <a:t> and </a:t>
            </a:r>
            <a:r>
              <a:rPr lang="en-US" b="1" i="0" dirty="0">
                <a:solidFill>
                  <a:srgbClr val="656A72"/>
                </a:solidFill>
                <a:effectLst/>
                <a:latin typeface="Helvetica Neue"/>
              </a:rPr>
              <a:t>acceptance criteria </a:t>
            </a:r>
            <a:r>
              <a:rPr lang="en-US" b="0" i="0" dirty="0">
                <a:solidFill>
                  <a:srgbClr val="656A72"/>
                </a:solidFill>
                <a:effectLst/>
                <a:latin typeface="Helvetica Neue"/>
              </a:rPr>
              <a:t>as well as </a:t>
            </a:r>
            <a:r>
              <a:rPr lang="en-US" b="1" i="0" dirty="0">
                <a:solidFill>
                  <a:srgbClr val="656A72"/>
                </a:solidFill>
                <a:effectLst/>
                <a:latin typeface="Helvetica Neue"/>
              </a:rPr>
              <a:t>testing new feature functionality</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i="0" dirty="0">
                <a:solidFill>
                  <a:srgbClr val="656A72"/>
                </a:solidFill>
                <a:effectLst/>
                <a:latin typeface="Helvetica Neue"/>
              </a:rPr>
              <a:t>Review requirements </a:t>
            </a:r>
            <a:r>
              <a:rPr lang="en-US" b="0" i="0" dirty="0">
                <a:solidFill>
                  <a:srgbClr val="656A72"/>
                </a:solidFill>
                <a:effectLst/>
                <a:latin typeface="Helvetica Neue"/>
              </a:rPr>
              <a:t>and </a:t>
            </a:r>
            <a:r>
              <a:rPr lang="en-US" b="1" i="0" dirty="0">
                <a:solidFill>
                  <a:srgbClr val="656A72"/>
                </a:solidFill>
                <a:effectLst/>
                <a:latin typeface="Helvetica Neue"/>
              </a:rPr>
              <a:t>perform feature testing </a:t>
            </a:r>
            <a:r>
              <a:rPr lang="en-US" b="0" i="0" dirty="0">
                <a:solidFill>
                  <a:srgbClr val="656A72"/>
                </a:solidFill>
                <a:effectLst/>
                <a:latin typeface="Helvetica Neue"/>
              </a:rPr>
              <a:t>and </a:t>
            </a:r>
            <a:r>
              <a:rPr lang="en-US" b="1" i="0" dirty="0">
                <a:solidFill>
                  <a:srgbClr val="656A72"/>
                </a:solidFill>
                <a:effectLst/>
                <a:latin typeface="Helvetica Neue"/>
              </a:rPr>
              <a:t>acceptance testing </a:t>
            </a:r>
            <a:r>
              <a:rPr lang="en-US" b="0" i="0" dirty="0">
                <a:solidFill>
                  <a:srgbClr val="656A72"/>
                </a:solidFill>
                <a:effectLst/>
                <a:latin typeface="Helvetica Neue"/>
              </a:rPr>
              <a:t>is on focus here.</a:t>
            </a:r>
          </a:p>
          <a:p>
            <a:pPr marL="628650" lvl="1" indent="-171450">
              <a:buFont typeface="Arial" panose="020B0604020202020204" pitchFamily="34" charset="0"/>
              <a:buChar char="•"/>
            </a:pPr>
            <a:r>
              <a:rPr lang="en-US" b="0" i="0" dirty="0">
                <a:solidFill>
                  <a:srgbClr val="656A72"/>
                </a:solidFill>
                <a:effectLst/>
                <a:latin typeface="Helvetica Neue"/>
              </a:rPr>
              <a:t>They mention "</a:t>
            </a:r>
            <a:r>
              <a:rPr lang="en-US" b="1" i="0" dirty="0">
                <a:solidFill>
                  <a:srgbClr val="656A72"/>
                </a:solidFill>
                <a:effectLst/>
                <a:latin typeface="Helvetica Neue"/>
              </a:rPr>
              <a:t>functional testing</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Our ideal candidates are analytical with a keen eye for detail and obsession over quality.</a:t>
            </a:r>
          </a:p>
          <a:p>
            <a:pPr marL="628650" lvl="1" indent="-171450">
              <a:buFont typeface="Arial" panose="020B0604020202020204" pitchFamily="34" charset="0"/>
              <a:buChar char="•"/>
            </a:pPr>
            <a:r>
              <a:rPr lang="en-US" b="1" dirty="0"/>
              <a:t>Soft skills</a:t>
            </a:r>
            <a:r>
              <a:rPr lang="en-US" dirty="0"/>
              <a:t>, such as </a:t>
            </a:r>
            <a:r>
              <a:rPr lang="en-US" b="1" dirty="0"/>
              <a:t>analytical thinking </a:t>
            </a:r>
            <a:r>
              <a:rPr lang="en-US" dirty="0"/>
              <a:t>and </a:t>
            </a:r>
            <a:r>
              <a:rPr lang="en-US" b="1" dirty="0"/>
              <a:t>attention to details </a:t>
            </a:r>
            <a:r>
              <a:rPr lang="en-US" dirty="0"/>
              <a:t>are on focus here.</a:t>
            </a:r>
          </a:p>
          <a:p>
            <a:pPr marL="171450" lvl="0" indent="-171450">
              <a:buFont typeface="Arial" panose="020B0604020202020204" pitchFamily="34" charset="0"/>
              <a:buChar char="•"/>
            </a:pPr>
            <a:r>
              <a:rPr lang="en-US" b="0" i="0" dirty="0">
                <a:solidFill>
                  <a:srgbClr val="656A72"/>
                </a:solidFill>
                <a:effectLst/>
                <a:latin typeface="Helvetica Neue"/>
              </a:rPr>
              <a:t>This role will be responsible for </a:t>
            </a:r>
            <a:r>
              <a:rPr lang="en-US" b="1" i="0" dirty="0">
                <a:solidFill>
                  <a:srgbClr val="656A72"/>
                </a:solidFill>
                <a:effectLst/>
                <a:latin typeface="Helvetica Neue"/>
              </a:rPr>
              <a:t>logging and monitoring errors</a:t>
            </a:r>
            <a:r>
              <a:rPr lang="en-US" b="0" i="0" dirty="0">
                <a:solidFill>
                  <a:srgbClr val="656A72"/>
                </a:solidFill>
                <a:effectLst/>
                <a:latin typeface="Helvetica Neue"/>
              </a:rPr>
              <a:t>, and testing performance and load-time.</a:t>
            </a:r>
          </a:p>
          <a:p>
            <a:pPr marL="628650" lvl="1" indent="-171450">
              <a:buFont typeface="Arial" panose="020B0604020202020204" pitchFamily="34" charset="0"/>
              <a:buChar char="•"/>
            </a:pPr>
            <a:r>
              <a:rPr lang="en-US" b="1" dirty="0"/>
              <a:t>Bug reporting </a:t>
            </a:r>
            <a:r>
              <a:rPr lang="en-US" dirty="0"/>
              <a:t>and </a:t>
            </a:r>
            <a:r>
              <a:rPr lang="en-US" b="1" dirty="0"/>
              <a:t>bug tracking </a:t>
            </a:r>
            <a:r>
              <a:rPr lang="en-US" dirty="0"/>
              <a:t>is on focus here.</a:t>
            </a:r>
          </a:p>
          <a:p>
            <a:pPr marL="628650" lvl="1" indent="-171450">
              <a:buFont typeface="Arial" panose="020B0604020202020204" pitchFamily="34" charset="0"/>
              <a:buChar char="•"/>
            </a:pPr>
            <a:r>
              <a:rPr lang="en-US" dirty="0"/>
              <a:t>Also they mention </a:t>
            </a:r>
            <a:r>
              <a:rPr lang="en-US" b="1" dirty="0"/>
              <a:t>performance testing</a:t>
            </a:r>
            <a:r>
              <a:rPr lang="en-US" b="0" dirty="0"/>
              <a:t>, which is an example of non-functional testing.</a:t>
            </a:r>
          </a:p>
          <a:p>
            <a:pPr marL="171450" lvl="0" indent="-171450">
              <a:buFont typeface="Arial" panose="020B0604020202020204" pitchFamily="34" charset="0"/>
              <a:buChar char="•"/>
            </a:pPr>
            <a:r>
              <a:rPr lang="en-US" b="0" i="0" dirty="0">
                <a:solidFill>
                  <a:srgbClr val="656A72"/>
                </a:solidFill>
                <a:effectLst/>
                <a:latin typeface="Helvetica Neue"/>
              </a:rPr>
              <a:t>You’ll have the opportunity to design </a:t>
            </a:r>
            <a:r>
              <a:rPr lang="en-US" b="1" i="0" dirty="0">
                <a:solidFill>
                  <a:srgbClr val="656A72"/>
                </a:solidFill>
                <a:effectLst/>
                <a:latin typeface="Helvetica Neue"/>
              </a:rPr>
              <a:t>automation solutions </a:t>
            </a:r>
            <a:r>
              <a:rPr lang="en-US" b="0" i="0" dirty="0">
                <a:solidFill>
                  <a:srgbClr val="656A72"/>
                </a:solidFill>
                <a:effectLst/>
                <a:latin typeface="Helvetica Neue"/>
              </a:rPr>
              <a:t>for large scale projects including</a:t>
            </a:r>
          </a:p>
          <a:p>
            <a:pPr marL="628650" lvl="1" indent="-171450">
              <a:buFont typeface="Arial" panose="020B0604020202020204" pitchFamily="34" charset="0"/>
              <a:buChar char="•"/>
            </a:pPr>
            <a:r>
              <a:rPr lang="en-US" b="1" i="0" dirty="0">
                <a:solidFill>
                  <a:srgbClr val="656A72"/>
                </a:solidFill>
                <a:effectLst/>
                <a:latin typeface="Helvetica Neue"/>
              </a:rPr>
              <a:t>unit tests</a:t>
            </a:r>
            <a:r>
              <a:rPr lang="en-US" b="0" i="0" dirty="0">
                <a:solidFill>
                  <a:srgbClr val="656A72"/>
                </a:solidFill>
                <a:effectLst/>
                <a:latin typeface="Helvetica Neue"/>
              </a:rPr>
              <a:t>, </a:t>
            </a:r>
            <a:r>
              <a:rPr lang="en-US" b="1" i="0" dirty="0">
                <a:solidFill>
                  <a:srgbClr val="656A72"/>
                </a:solidFill>
                <a:effectLst/>
                <a:latin typeface="Helvetica Neue"/>
              </a:rPr>
              <a:t>API tests</a:t>
            </a:r>
            <a:r>
              <a:rPr lang="en-US" b="0" i="0" dirty="0">
                <a:solidFill>
                  <a:srgbClr val="656A72"/>
                </a:solidFill>
                <a:effectLst/>
                <a:latin typeface="Helvetica Neue"/>
              </a:rPr>
              <a:t>, and </a:t>
            </a:r>
            <a:r>
              <a:rPr lang="en-US" b="1" i="0" dirty="0">
                <a:solidFill>
                  <a:srgbClr val="656A72"/>
                </a:solidFill>
                <a:effectLst/>
                <a:latin typeface="Helvetica Neue"/>
              </a:rPr>
              <a:t>functional/GUI tests</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i="0" dirty="0">
                <a:solidFill>
                  <a:srgbClr val="656A72"/>
                </a:solidFill>
                <a:effectLst/>
                <a:latin typeface="Helvetica Neue"/>
              </a:rPr>
              <a:t>Test automation </a:t>
            </a:r>
            <a:r>
              <a:rPr lang="en-US" b="0" i="0" dirty="0">
                <a:solidFill>
                  <a:srgbClr val="656A72"/>
                </a:solidFill>
                <a:effectLst/>
                <a:latin typeface="Helvetica Neue"/>
              </a:rPr>
              <a:t>is on focus here, and more precisely:</a:t>
            </a:r>
          </a:p>
          <a:p>
            <a:pPr marL="628650" lvl="1" indent="-171450">
              <a:buFont typeface="Arial" panose="020B0604020202020204" pitchFamily="34" charset="0"/>
              <a:buChar char="•"/>
            </a:pPr>
            <a:r>
              <a:rPr lang="en-US" b="1" i="0" dirty="0">
                <a:solidFill>
                  <a:srgbClr val="656A72"/>
                </a:solidFill>
                <a:effectLst/>
                <a:latin typeface="Helvetica Neue"/>
              </a:rPr>
              <a:t>automated unit tests</a:t>
            </a:r>
            <a:r>
              <a:rPr lang="en-US" b="0" i="0" dirty="0">
                <a:solidFill>
                  <a:srgbClr val="656A72"/>
                </a:solidFill>
                <a:effectLst/>
                <a:latin typeface="Helvetica Neue"/>
              </a:rPr>
              <a:t>, </a:t>
            </a:r>
            <a:r>
              <a:rPr lang="en-US" b="1" i="0" dirty="0">
                <a:solidFill>
                  <a:srgbClr val="656A72"/>
                </a:solidFill>
                <a:effectLst/>
                <a:latin typeface="Helvetica Neue"/>
              </a:rPr>
              <a:t>automated API tests</a:t>
            </a:r>
            <a:r>
              <a:rPr lang="en-US" b="0" i="0" dirty="0">
                <a:solidFill>
                  <a:srgbClr val="656A72"/>
                </a:solidFill>
                <a:effectLst/>
                <a:latin typeface="Helvetica Neue"/>
              </a:rPr>
              <a:t>, </a:t>
            </a:r>
            <a:r>
              <a:rPr lang="en-US" b="1" i="0" dirty="0">
                <a:solidFill>
                  <a:srgbClr val="656A72"/>
                </a:solidFill>
                <a:effectLst/>
                <a:latin typeface="Helvetica Neue"/>
              </a:rPr>
              <a:t>automated functional tests </a:t>
            </a:r>
            <a:r>
              <a:rPr lang="en-US" b="0" i="0" dirty="0">
                <a:solidFill>
                  <a:srgbClr val="656A72"/>
                </a:solidFill>
                <a:effectLst/>
                <a:latin typeface="Helvetica Neue"/>
              </a:rPr>
              <a:t>and </a:t>
            </a:r>
            <a:r>
              <a:rPr lang="en-US" b="1" i="0" dirty="0">
                <a:solidFill>
                  <a:srgbClr val="656A72"/>
                </a:solidFill>
                <a:effectLst/>
                <a:latin typeface="Helvetica Neue"/>
              </a:rPr>
              <a:t>automated UI tests</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Analyze product requirements and architect test plans.</a:t>
            </a:r>
          </a:p>
          <a:p>
            <a:pPr marL="628650" lvl="1" indent="-171450">
              <a:buFont typeface="Arial" panose="020B0604020202020204" pitchFamily="34" charset="0"/>
              <a:buChar char="•"/>
            </a:pPr>
            <a:r>
              <a:rPr lang="en-US" b="0" i="0" dirty="0">
                <a:solidFill>
                  <a:srgbClr val="656A72"/>
                </a:solidFill>
                <a:effectLst/>
                <a:latin typeface="Helvetica Neue"/>
              </a:rPr>
              <a:t>They mention "</a:t>
            </a:r>
            <a:r>
              <a:rPr lang="en-US" b="1" i="0" dirty="0">
                <a:solidFill>
                  <a:srgbClr val="656A72"/>
                </a:solidFill>
                <a:effectLst/>
                <a:latin typeface="Helvetica Neue"/>
              </a:rPr>
              <a:t>test planning</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Write, validate and execute test cases.</a:t>
            </a:r>
          </a:p>
          <a:p>
            <a:pPr marL="628650" lvl="1" indent="-171450">
              <a:buFont typeface="Arial" panose="020B0604020202020204" pitchFamily="34" charset="0"/>
              <a:buChar char="•"/>
            </a:pPr>
            <a:r>
              <a:rPr lang="en-US" b="0" i="0" dirty="0">
                <a:solidFill>
                  <a:srgbClr val="656A72"/>
                </a:solidFill>
                <a:effectLst/>
                <a:latin typeface="Helvetica Neue"/>
              </a:rPr>
              <a:t>This is what most QA engineers do most of the time.</a:t>
            </a:r>
          </a:p>
          <a:p>
            <a:pPr marL="171450" lvl="0" indent="-171450">
              <a:buFont typeface="Arial" panose="020B0604020202020204" pitchFamily="34" charset="0"/>
              <a:buChar char="•"/>
            </a:pPr>
            <a:r>
              <a:rPr lang="en-US" b="0" i="0" dirty="0">
                <a:solidFill>
                  <a:srgbClr val="656A72"/>
                </a:solidFill>
                <a:effectLst/>
                <a:latin typeface="Helvetica Neue"/>
              </a:rPr>
              <a:t>Track defects and provide quality metrics.</a:t>
            </a:r>
          </a:p>
          <a:p>
            <a:pPr marL="628650" lvl="1" indent="-171450">
              <a:buFont typeface="Arial" panose="020B0604020202020204" pitchFamily="34" charset="0"/>
              <a:buChar char="•"/>
            </a:pPr>
            <a:r>
              <a:rPr lang="en-US" b="0" i="0" dirty="0">
                <a:solidFill>
                  <a:srgbClr val="656A72"/>
                </a:solidFill>
                <a:effectLst/>
                <a:latin typeface="Helvetica Neue"/>
              </a:rPr>
              <a:t>They mention </a:t>
            </a:r>
            <a:r>
              <a:rPr lang="en-US" b="1" i="0" dirty="0">
                <a:solidFill>
                  <a:srgbClr val="656A72"/>
                </a:solidFill>
                <a:effectLst/>
                <a:latin typeface="Helvetica Neue"/>
              </a:rPr>
              <a:t>bug reporting and bug tracking</a:t>
            </a:r>
            <a:r>
              <a:rPr lang="en-US" b="0" i="0" dirty="0">
                <a:solidFill>
                  <a:srgbClr val="656A72"/>
                </a:solidFill>
                <a:effectLst/>
                <a:latin typeface="Helvetica Neue"/>
              </a:rPr>
              <a:t>, together with </a:t>
            </a:r>
            <a:r>
              <a:rPr lang="en-US" b="1" i="0" dirty="0">
                <a:solidFill>
                  <a:srgbClr val="656A72"/>
                </a:solidFill>
                <a:effectLst/>
                <a:latin typeface="Helvetica Neue"/>
              </a:rPr>
              <a:t>tracking quality metrics</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Contribute to our suite of automated browser-based regression tests.</a:t>
            </a:r>
          </a:p>
          <a:p>
            <a:pPr marL="628650" lvl="1" indent="-171450">
              <a:buFont typeface="Arial" panose="020B0604020202020204" pitchFamily="34" charset="0"/>
              <a:buChar char="•"/>
            </a:pPr>
            <a:r>
              <a:rPr lang="en-US" b="1" i="0" dirty="0">
                <a:solidFill>
                  <a:srgbClr val="656A72"/>
                </a:solidFill>
                <a:effectLst/>
                <a:latin typeface="Helvetica Neue"/>
              </a:rPr>
              <a:t>Regression testing </a:t>
            </a:r>
            <a:r>
              <a:rPr lang="en-US" b="0" i="0" dirty="0">
                <a:solidFill>
                  <a:srgbClr val="656A72"/>
                </a:solidFill>
                <a:effectLst/>
                <a:latin typeface="Helvetica Neue"/>
              </a:rPr>
              <a:t>through </a:t>
            </a:r>
            <a:r>
              <a:rPr lang="en-US" b="1" i="0" dirty="0">
                <a:solidFill>
                  <a:srgbClr val="656A72"/>
                </a:solidFill>
                <a:effectLst/>
                <a:latin typeface="Helvetica Neue"/>
              </a:rPr>
              <a:t>automated Web UI tests </a:t>
            </a:r>
            <a:r>
              <a:rPr lang="en-US" b="0" i="0" dirty="0">
                <a:solidFill>
                  <a:srgbClr val="656A72"/>
                </a:solidFill>
                <a:effectLst/>
                <a:latin typeface="Helvetica Neue"/>
              </a:rPr>
              <a:t>is on focus here.</a:t>
            </a:r>
          </a:p>
          <a:p>
            <a:pPr marL="171450" lvl="0" indent="-171450">
              <a:buFont typeface="Arial" panose="020B0604020202020204" pitchFamily="34" charset="0"/>
              <a:buChar char="•"/>
            </a:pPr>
            <a:r>
              <a:rPr lang="en-US" b="0" i="0" dirty="0">
                <a:solidFill>
                  <a:srgbClr val="656A72"/>
                </a:solidFill>
                <a:effectLst/>
                <a:latin typeface="Helvetica Neue"/>
              </a:rPr>
              <a:t>Let's read further…</a:t>
            </a:r>
          </a:p>
          <a:p>
            <a:pPr marL="628650" lvl="1" indent="-171450">
              <a:buFont typeface="Arial" panose="020B0604020202020204" pitchFamily="34" charset="0"/>
              <a:buChar char="•"/>
            </a:pPr>
            <a:r>
              <a:rPr lang="en-US" b="0" i="0" dirty="0">
                <a:solidFill>
                  <a:srgbClr val="656A72"/>
                </a:solidFill>
                <a:effectLst/>
                <a:latin typeface="Helvetica Neue"/>
              </a:rPr>
              <a:t>Strength in one or more </a:t>
            </a:r>
            <a:r>
              <a:rPr lang="en-US" b="1" i="0" dirty="0">
                <a:solidFill>
                  <a:srgbClr val="656A72"/>
                </a:solidFill>
                <a:effectLst/>
                <a:latin typeface="Helvetica Neue"/>
              </a:rPr>
              <a:t>automation testing tools</a:t>
            </a:r>
            <a:r>
              <a:rPr lang="en-US" b="0" i="0" dirty="0">
                <a:solidFill>
                  <a:srgbClr val="656A72"/>
                </a:solidFill>
                <a:effectLst/>
                <a:latin typeface="Helvetica Neue"/>
              </a:rPr>
              <a:t> (e.g. Selenium, WebDriver, JMeter, SoapUI, </a:t>
            </a:r>
            <a:r>
              <a:rPr lang="en-US" b="0" i="0" dirty="0" err="1">
                <a:solidFill>
                  <a:srgbClr val="656A72"/>
                </a:solidFill>
                <a:effectLst/>
                <a:latin typeface="Helvetica Neue"/>
              </a:rPr>
              <a:t>Watir</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They require experience with test automated frameworks and tools.</a:t>
            </a:r>
          </a:p>
          <a:p>
            <a:pPr marL="171450" lvl="0" indent="-171450">
              <a:buFont typeface="Arial" panose="020B0604020202020204" pitchFamily="34" charset="0"/>
              <a:buChar char="•"/>
            </a:pPr>
            <a:r>
              <a:rPr lang="en-US" b="0" i="0" dirty="0">
                <a:solidFill>
                  <a:srgbClr val="656A72"/>
                </a:solidFill>
                <a:effectLst/>
                <a:latin typeface="Helvetica Neue"/>
              </a:rPr>
              <a:t>Knowledge of best practices and standards for web applications.</a:t>
            </a:r>
          </a:p>
          <a:p>
            <a:pPr marL="628650" lvl="1" indent="-171450">
              <a:buFont typeface="Arial" panose="020B0604020202020204" pitchFamily="34" charset="0"/>
              <a:buChar char="•"/>
            </a:pPr>
            <a:r>
              <a:rPr lang="en-US" b="0" i="0" dirty="0">
                <a:solidFill>
                  <a:srgbClr val="656A72"/>
                </a:solidFill>
                <a:effectLst/>
                <a:latin typeface="Helvetica Neue"/>
              </a:rPr>
              <a:t>This is purely Web development expertise.</a:t>
            </a:r>
          </a:p>
          <a:p>
            <a:pPr marL="171450" lvl="0" indent="-171450">
              <a:buFont typeface="Arial" panose="020B0604020202020204" pitchFamily="34" charset="0"/>
              <a:buChar char="•"/>
            </a:pPr>
            <a:r>
              <a:rPr lang="en-US" b="0" i="0" dirty="0">
                <a:solidFill>
                  <a:srgbClr val="656A72"/>
                </a:solidFill>
                <a:effectLst/>
                <a:latin typeface="Helvetica Neue"/>
              </a:rPr>
              <a:t>Proven ability to </a:t>
            </a:r>
            <a:r>
              <a:rPr lang="en-US" b="1" i="0" dirty="0">
                <a:solidFill>
                  <a:srgbClr val="656A72"/>
                </a:solidFill>
                <a:effectLst/>
                <a:latin typeface="Helvetica Neue"/>
              </a:rPr>
              <a:t>translate functional requirements </a:t>
            </a:r>
            <a:r>
              <a:rPr lang="en-US" b="0" i="0" dirty="0">
                <a:solidFill>
                  <a:srgbClr val="656A72"/>
                </a:solidFill>
                <a:effectLst/>
                <a:latin typeface="Helvetica Neue"/>
              </a:rPr>
              <a:t>and use cases into </a:t>
            </a:r>
            <a:r>
              <a:rPr lang="en-US" b="1" i="0" dirty="0">
                <a:solidFill>
                  <a:srgbClr val="656A72"/>
                </a:solidFill>
                <a:effectLst/>
                <a:latin typeface="Helvetica Neue"/>
              </a:rPr>
              <a:t>working test plans </a:t>
            </a:r>
            <a:r>
              <a:rPr lang="en-US" b="0" i="0" dirty="0">
                <a:solidFill>
                  <a:srgbClr val="656A72"/>
                </a:solidFill>
                <a:effectLst/>
                <a:latin typeface="Helvetica Neue"/>
              </a:rPr>
              <a:t>and </a:t>
            </a:r>
            <a:r>
              <a:rPr lang="en-US" b="1" i="0" dirty="0">
                <a:solidFill>
                  <a:srgbClr val="656A72"/>
                </a:solidFill>
                <a:effectLst/>
                <a:latin typeface="Helvetica Neue"/>
              </a:rPr>
              <a:t>test cases</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dirty="0"/>
              <a:t>Designing test scenarios and cases</a:t>
            </a:r>
            <a:r>
              <a:rPr lang="en-US" dirty="0"/>
              <a:t>, that cover the requirements, is on focus here.</a:t>
            </a:r>
          </a:p>
          <a:p>
            <a:pPr marL="171450" lvl="0" indent="-171450">
              <a:buFont typeface="Arial" panose="020B0604020202020204" pitchFamily="34" charset="0"/>
              <a:buChar char="•"/>
            </a:pPr>
            <a:r>
              <a:rPr lang="en-US" b="0" i="0" dirty="0">
                <a:solidFill>
                  <a:srgbClr val="656A72"/>
                </a:solidFill>
                <a:effectLst/>
                <a:latin typeface="Helvetica Neue"/>
              </a:rPr>
              <a:t>Experience with GitHub, Use of 1 or more scripting languages like JavaScript or Python …</a:t>
            </a:r>
          </a:p>
          <a:p>
            <a:pPr marL="628650" lvl="1" indent="-171450">
              <a:buFont typeface="Arial" panose="020B0604020202020204" pitchFamily="34" charset="0"/>
              <a:buChar char="•"/>
            </a:pPr>
            <a:r>
              <a:rPr lang="en-US" b="0" i="0" dirty="0">
                <a:solidFill>
                  <a:srgbClr val="656A72"/>
                </a:solidFill>
                <a:effectLst/>
                <a:latin typeface="Helvetica Neue"/>
              </a:rPr>
              <a:t>These are again purely software development requirements.</a:t>
            </a:r>
          </a:p>
          <a:p>
            <a:pPr marL="628650" lvl="1" indent="-171450">
              <a:buFont typeface="Arial" panose="020B0604020202020204" pitchFamily="34" charset="0"/>
              <a:buChar char="•"/>
            </a:pPr>
            <a:r>
              <a:rPr lang="en-US" b="0" i="0" dirty="0">
                <a:solidFill>
                  <a:srgbClr val="656A72"/>
                </a:solidFill>
                <a:effectLst/>
                <a:latin typeface="Helvetica Neue"/>
              </a:rPr>
              <a:t>I already explained that QA engineers are developers with focus on software quality.</a:t>
            </a:r>
          </a:p>
          <a:p>
            <a:pPr marL="171450" lvl="0" indent="-171450">
              <a:buFont typeface="Arial" panose="020B0604020202020204" pitchFamily="34" charset="0"/>
              <a:buChar char="•"/>
            </a:pPr>
            <a:r>
              <a:rPr lang="en-US" b="0" i="0" dirty="0">
                <a:solidFill>
                  <a:srgbClr val="656A72"/>
                </a:solidFill>
                <a:effectLst/>
                <a:latin typeface="Helvetica Neue"/>
              </a:rPr>
              <a:t>Experience in a </a:t>
            </a:r>
            <a:r>
              <a:rPr lang="en-US" b="1" i="0" dirty="0">
                <a:solidFill>
                  <a:srgbClr val="656A72"/>
                </a:solidFill>
                <a:effectLst/>
                <a:latin typeface="Helvetica Neue"/>
              </a:rPr>
              <a:t>DevOps environment</a:t>
            </a:r>
            <a:r>
              <a:rPr lang="en-US" b="0" i="0" dirty="0">
                <a:solidFill>
                  <a:srgbClr val="656A72"/>
                </a:solidFill>
                <a:effectLst/>
                <a:latin typeface="Helvetica Neue"/>
              </a:rPr>
              <a:t>, with a good understanding of </a:t>
            </a:r>
            <a:r>
              <a:rPr lang="en-US" b="1" i="0" dirty="0">
                <a:solidFill>
                  <a:srgbClr val="656A72"/>
                </a:solidFill>
                <a:effectLst/>
                <a:latin typeface="Helvetica Neue"/>
              </a:rPr>
              <a:t>CI/CD</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 focus here is on building and monitoring the </a:t>
            </a:r>
            <a:r>
              <a:rPr lang="en-US" b="1" i="0" dirty="0">
                <a:solidFill>
                  <a:srgbClr val="656A72"/>
                </a:solidFill>
                <a:effectLst/>
                <a:latin typeface="Helvetica Neue"/>
              </a:rPr>
              <a:t>continuous integration</a:t>
            </a:r>
            <a:endParaRPr lang="bg-BG" b="1" i="0" dirty="0">
              <a:solidFill>
                <a:srgbClr val="656A72"/>
              </a:solidFill>
              <a:effectLst/>
              <a:latin typeface="Helvetica Neue"/>
            </a:endParaRPr>
          </a:p>
          <a:p>
            <a:pPr marL="628650" lvl="1" indent="-171450">
              <a:buFont typeface="Arial" panose="020B0604020202020204" pitchFamily="34" charset="0"/>
              <a:buChar char="•"/>
            </a:pPr>
            <a:r>
              <a:rPr lang="en-US" b="0" i="0" dirty="0">
                <a:solidFill>
                  <a:srgbClr val="656A72"/>
                </a:solidFill>
                <a:effectLst/>
                <a:latin typeface="Helvetica Neue"/>
              </a:rPr>
              <a:t>and</a:t>
            </a:r>
            <a:r>
              <a:rPr lang="en-US" b="1" i="0" dirty="0">
                <a:solidFill>
                  <a:srgbClr val="656A72"/>
                </a:solidFill>
                <a:effectLst/>
                <a:latin typeface="Helvetica Neue"/>
              </a:rPr>
              <a:t> continuous delivery</a:t>
            </a:r>
            <a:r>
              <a:rPr lang="en-US" b="0" i="0" dirty="0">
                <a:solidFill>
                  <a:srgbClr val="656A72"/>
                </a:solidFill>
                <a:effectLst/>
                <a:latin typeface="Helvetica Neue"/>
              </a:rPr>
              <a:t>, the CI/CD pipeline.</a:t>
            </a:r>
            <a:endParaRPr lang="bg-BG" b="0" i="0" dirty="0">
              <a:solidFill>
                <a:srgbClr val="656A72"/>
              </a:solidFill>
              <a:effectLst/>
              <a:latin typeface="Helvetica Neue"/>
            </a:endParaRPr>
          </a:p>
          <a:p>
            <a:pPr marL="171450" lvl="0" indent="-171450">
              <a:buFont typeface="Arial" panose="020B0604020202020204" pitchFamily="34" charset="0"/>
              <a:buChar char="•"/>
            </a:pPr>
            <a:r>
              <a:rPr lang="en-US" b="0" i="0" dirty="0">
                <a:solidFill>
                  <a:srgbClr val="656A72"/>
                </a:solidFill>
                <a:effectLst/>
                <a:latin typeface="Helvetica Neue"/>
              </a:rPr>
              <a:t>Experience validating API services using tools such as Postman</a:t>
            </a:r>
            <a:r>
              <a:rPr lang="bg-BG"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They talk about </a:t>
            </a:r>
            <a:r>
              <a:rPr lang="en-US" b="1" i="0" dirty="0">
                <a:solidFill>
                  <a:srgbClr val="656A72"/>
                </a:solidFill>
                <a:effectLst/>
                <a:latin typeface="Helvetica Neue"/>
              </a:rPr>
              <a:t>API testing </a:t>
            </a:r>
            <a:r>
              <a:rPr lang="en-US" b="0" i="0" dirty="0">
                <a:solidFill>
                  <a:srgbClr val="656A72"/>
                </a:solidFill>
                <a:effectLst/>
                <a:latin typeface="Helvetica Neue"/>
              </a:rPr>
              <a:t>(manual and automated).</a:t>
            </a:r>
          </a:p>
          <a:p>
            <a:pPr marL="171450" lvl="0" indent="-171450">
              <a:buFont typeface="Arial" panose="020B0604020202020204" pitchFamily="34" charset="0"/>
              <a:buChar char="•"/>
            </a:pPr>
            <a:r>
              <a:rPr lang="en-US" b="0" i="0" dirty="0">
                <a:solidFill>
                  <a:srgbClr val="656A72"/>
                </a:solidFill>
                <a:effectLst/>
                <a:latin typeface="Helvetica Neue"/>
              </a:rPr>
              <a:t>Clear understanding of the differences between unit, functional, integration, and system tests.</a:t>
            </a:r>
          </a:p>
          <a:p>
            <a:pPr marL="628650" lvl="1" indent="-171450">
              <a:buFont typeface="Arial" panose="020B0604020202020204" pitchFamily="34" charset="0"/>
              <a:buChar char="•"/>
            </a:pPr>
            <a:r>
              <a:rPr lang="en-US" b="0" i="0" dirty="0">
                <a:solidFill>
                  <a:srgbClr val="656A72"/>
                </a:solidFill>
                <a:effectLst/>
                <a:latin typeface="Helvetica Neue"/>
              </a:rPr>
              <a:t>They mention the </a:t>
            </a:r>
            <a:r>
              <a:rPr lang="en-US" b="1" i="0" dirty="0">
                <a:solidFill>
                  <a:srgbClr val="656A72"/>
                </a:solidFill>
                <a:effectLst/>
                <a:latin typeface="Helvetica Neue"/>
              </a:rPr>
              <a:t>test levels</a:t>
            </a:r>
            <a:r>
              <a:rPr lang="en-US" b="0" i="0" dirty="0">
                <a:solidFill>
                  <a:srgbClr val="656A72"/>
                </a:solidFill>
                <a:effectLst/>
                <a:latin typeface="Helvetica Neue"/>
              </a:rPr>
              <a:t> in software testing, which I will explain in detail later.</a:t>
            </a:r>
          </a:p>
          <a:p>
            <a:pPr marL="171450" lvl="0" indent="-171450">
              <a:buFont typeface="Arial" panose="020B0604020202020204" pitchFamily="34" charset="0"/>
              <a:buChar char="•"/>
            </a:pPr>
            <a:r>
              <a:rPr lang="en-US" b="0" i="0" dirty="0">
                <a:solidFill>
                  <a:srgbClr val="656A72"/>
                </a:solidFill>
                <a:effectLst/>
                <a:latin typeface="Helvetica Neue"/>
              </a:rPr>
              <a:t>Experience with </a:t>
            </a:r>
            <a:r>
              <a:rPr lang="en-US" b="1" i="0" dirty="0">
                <a:solidFill>
                  <a:srgbClr val="656A72"/>
                </a:solidFill>
                <a:effectLst/>
                <a:latin typeface="Helvetica Neue"/>
              </a:rPr>
              <a:t>Agile development</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Modern software development is agile, and QAs are deeply involved in the process.</a:t>
            </a:r>
          </a:p>
          <a:p>
            <a:pPr marL="0" lvl="0" indent="0">
              <a:buFont typeface="Arial" panose="020B0604020202020204" pitchFamily="34" charset="0"/>
              <a:buNone/>
            </a:pPr>
            <a:r>
              <a:rPr lang="en-US" b="0" i="0" dirty="0">
                <a:solidFill>
                  <a:srgbClr val="656A72"/>
                </a:solidFill>
                <a:effectLst/>
                <a:latin typeface="Helvetica Neue"/>
              </a:rPr>
              <a:t>This is what a typical modern software development company wants for the "QA engineer" position.</a:t>
            </a:r>
          </a:p>
          <a:p>
            <a:pPr marL="0" lvl="0" indent="0">
              <a:buFont typeface="Arial" panose="020B0604020202020204" pitchFamily="34" charset="0"/>
              <a:buNone/>
            </a:pPr>
            <a:endParaRPr lang="en-US" b="0" i="0" dirty="0">
              <a:solidFill>
                <a:srgbClr val="656A72"/>
              </a:solidFill>
              <a:effectLst/>
              <a:latin typeface="Helvetica Neue"/>
            </a:endParaRPr>
          </a:p>
          <a:p>
            <a:pPr marL="0" lvl="0" indent="0">
              <a:buFont typeface="Arial" panose="020B0604020202020204" pitchFamily="34" charset="0"/>
              <a:buNone/>
            </a:pPr>
            <a:r>
              <a:rPr lang="en-US" b="0" i="0" dirty="0">
                <a:solidFill>
                  <a:srgbClr val="656A72"/>
                </a:solidFill>
                <a:effectLst/>
                <a:latin typeface="Helvetica Neue"/>
              </a:rPr>
              <a:t>Let's review the next job advertisement: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t>
            </a:r>
            <a:r>
              <a:rPr lang="en-US" b="1" i="0" dirty="0">
                <a:solidFill>
                  <a:srgbClr val="2D2D2D"/>
                </a:solidFill>
                <a:effectLst/>
                <a:latin typeface="Noto Sans"/>
              </a:rPr>
              <a:t>Software QA Engineer</a:t>
            </a:r>
            <a:r>
              <a:rPr lang="en-US" b="0" dirty="0"/>
              <a:t>" at Global Tracking Communications LLC, posted at Indeed.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The job description starts with the following: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GPS </a:t>
            </a:r>
            <a:r>
              <a:rPr lang="en-US" b="0" i="0" dirty="0" err="1">
                <a:solidFill>
                  <a:srgbClr val="2D2D2D"/>
                </a:solidFill>
                <a:effectLst/>
                <a:latin typeface="Noto Sans"/>
              </a:rPr>
              <a:t>Trackit</a:t>
            </a:r>
            <a:r>
              <a:rPr lang="en-US" b="0" i="0" dirty="0">
                <a:solidFill>
                  <a:srgbClr val="2D2D2D"/>
                </a:solidFill>
                <a:effectLst/>
                <a:latin typeface="Noto Sans"/>
              </a:rPr>
              <a:t> is seeking an experienced </a:t>
            </a:r>
            <a:r>
              <a:rPr lang="en-US" b="1" i="0" dirty="0">
                <a:solidFill>
                  <a:srgbClr val="2D2D2D"/>
                </a:solidFill>
                <a:effectLst/>
                <a:latin typeface="Noto Sans"/>
              </a:rPr>
              <a:t>Test Automation Engineer</a:t>
            </a:r>
            <a:endParaRPr lang="bg-BG" b="1" i="0" dirty="0">
              <a:solidFill>
                <a:srgbClr val="2D2D2D"/>
              </a:solidFill>
              <a:effectLst/>
              <a:latin typeface="Noto San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to develop and implement </a:t>
            </a:r>
            <a:r>
              <a:rPr lang="en-US" b="1" i="0" dirty="0">
                <a:solidFill>
                  <a:srgbClr val="2D2D2D"/>
                </a:solidFill>
                <a:effectLst/>
                <a:latin typeface="Noto Sans"/>
              </a:rPr>
              <a:t>automated test suites</a:t>
            </a:r>
            <a:endParaRPr lang="bg-BG" b="1" i="0" dirty="0">
              <a:solidFill>
                <a:srgbClr val="2D2D2D"/>
              </a:solidFill>
              <a:effectLst/>
              <a:latin typeface="Noto San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to test our web and mobile applications</a:t>
            </a:r>
            <a:r>
              <a:rPr lang="bg-BG" b="0" i="0" dirty="0">
                <a:solidFill>
                  <a:srgbClr val="2D2D2D"/>
                </a:solidFill>
                <a:effectLst/>
                <a:latin typeface="Noto San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D2D2D"/>
                </a:solidFill>
                <a:effectLst/>
                <a:latin typeface="Noto Sans"/>
              </a:rPr>
              <a:t>This company, like many others, assumes that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a:t>
            </a:r>
            <a:r>
              <a:rPr lang="en-US" b="1" i="0" dirty="0">
                <a:solidFill>
                  <a:srgbClr val="2D2D2D"/>
                </a:solidFill>
                <a:effectLst/>
                <a:latin typeface="Noto Sans"/>
              </a:rPr>
              <a:t>QA engineer</a:t>
            </a:r>
            <a:r>
              <a:rPr lang="en-US" b="0" i="0" dirty="0">
                <a:solidFill>
                  <a:srgbClr val="2D2D2D"/>
                </a:solidFill>
                <a:effectLst/>
                <a:latin typeface="Noto Sans"/>
              </a:rPr>
              <a:t>" means a </a:t>
            </a:r>
            <a:r>
              <a:rPr lang="en-US" b="1" i="0" dirty="0">
                <a:solidFill>
                  <a:srgbClr val="2D2D2D"/>
                </a:solidFill>
                <a:effectLst/>
                <a:latin typeface="Noto Sans"/>
              </a:rPr>
              <a:t>developer</a:t>
            </a:r>
            <a:r>
              <a:rPr lang="en-US" b="0" i="0" dirty="0">
                <a:solidFill>
                  <a:srgbClr val="2D2D2D"/>
                </a:solidFill>
                <a:effectLst/>
                <a:latin typeface="Noto Sans"/>
              </a:rPr>
              <a:t>, who writes </a:t>
            </a:r>
            <a:r>
              <a:rPr lang="en-US" b="1" i="0" dirty="0">
                <a:solidFill>
                  <a:srgbClr val="2D2D2D"/>
                </a:solidFill>
                <a:effectLst/>
                <a:latin typeface="Noto Sans"/>
              </a:rPr>
              <a:t>automated tests </a:t>
            </a:r>
            <a:r>
              <a:rPr lang="en-US" b="0" i="0" dirty="0">
                <a:solidFill>
                  <a:srgbClr val="2D2D2D"/>
                </a:solidFill>
                <a:effectLst/>
                <a:latin typeface="Noto Sans"/>
              </a:rPr>
              <a:t>to ensure software quality.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D2D2D"/>
                </a:solidFill>
                <a:effectLst/>
                <a:latin typeface="Noto Sans"/>
              </a:rPr>
              <a:t>In this certain case, they want to automate their Web and mobile application testing,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with integration tests, API tests, UI tests and system tests.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Building </a:t>
            </a:r>
            <a:r>
              <a:rPr lang="en-US" b="1" i="0" dirty="0">
                <a:solidFill>
                  <a:srgbClr val="2D2D2D"/>
                </a:solidFill>
                <a:effectLst/>
                <a:latin typeface="Noto Sans"/>
              </a:rPr>
              <a:t>comprehensive test suites</a:t>
            </a:r>
            <a:r>
              <a:rPr lang="en-US" b="0" i="0" dirty="0">
                <a:solidFill>
                  <a:srgbClr val="2D2D2D"/>
                </a:solidFill>
                <a:effectLst/>
                <a:latin typeface="Noto Sans"/>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They want to cover the entire apps with automated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Creating regression tests for issues that are found to ensure they do not reoccur.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Writing </a:t>
            </a:r>
            <a:r>
              <a:rPr lang="en-US" b="1" i="0" dirty="0">
                <a:solidFill>
                  <a:srgbClr val="2D2D2D"/>
                </a:solidFill>
                <a:effectLst/>
                <a:latin typeface="Noto Sans"/>
              </a:rPr>
              <a:t>automated regression tests </a:t>
            </a:r>
            <a:r>
              <a:rPr lang="en-US" b="0" i="0" dirty="0">
                <a:solidFill>
                  <a:srgbClr val="2D2D2D"/>
                </a:solidFill>
                <a:effectLst/>
                <a:latin typeface="Noto Sans"/>
              </a:rPr>
              <a:t>is mentioned here.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00000"/>
                </a:solidFill>
                <a:effectLst/>
                <a:latin typeface="Noto Sans"/>
              </a:rPr>
              <a:t>Requirements: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Proven experience building automated test suites.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The focus here is on </a:t>
            </a:r>
            <a:r>
              <a:rPr lang="en-US" b="1" i="0" dirty="0">
                <a:solidFill>
                  <a:srgbClr val="2D2D2D"/>
                </a:solidFill>
                <a:effectLst/>
                <a:latin typeface="Noto Sans"/>
              </a:rPr>
              <a:t>test automation</a:t>
            </a:r>
            <a:r>
              <a:rPr lang="en-US" b="0" i="0" dirty="0">
                <a:solidFill>
                  <a:srgbClr val="2D2D2D"/>
                </a:solidFill>
                <a:effectLst/>
                <a:latin typeface="Noto San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Experience with mainstream automation suites such as Selenium and Appium.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They mention the most popular automated </a:t>
            </a:r>
            <a:r>
              <a:rPr lang="en-US" b="1" i="0" dirty="0">
                <a:solidFill>
                  <a:srgbClr val="2D2D2D"/>
                </a:solidFill>
                <a:effectLst/>
                <a:latin typeface="Noto Sans"/>
              </a:rPr>
              <a:t>Web and mobile testing </a:t>
            </a:r>
            <a:r>
              <a:rPr lang="en-US" b="0" i="0" dirty="0">
                <a:solidFill>
                  <a:srgbClr val="2D2D2D"/>
                </a:solidFill>
                <a:effectLst/>
                <a:latin typeface="Noto Sans"/>
              </a:rPr>
              <a:t>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Experience integrating test automation into CI/CD.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Knowledge, skills and experience with </a:t>
            </a:r>
            <a:r>
              <a:rPr lang="en-US" b="1" i="0" dirty="0">
                <a:solidFill>
                  <a:srgbClr val="2D2D2D"/>
                </a:solidFill>
                <a:effectLst/>
                <a:latin typeface="Noto Sans"/>
              </a:rPr>
              <a:t>continuous integration </a:t>
            </a:r>
            <a:r>
              <a:rPr lang="en-US" b="0" i="0" dirty="0">
                <a:solidFill>
                  <a:srgbClr val="2D2D2D"/>
                </a:solidFill>
                <a:effectLst/>
                <a:latin typeface="Noto Sans"/>
              </a:rPr>
              <a:t>(CI) and </a:t>
            </a:r>
            <a:r>
              <a:rPr lang="en-US" b="1" i="0" dirty="0">
                <a:solidFill>
                  <a:srgbClr val="2D2D2D"/>
                </a:solidFill>
                <a:effectLst/>
                <a:latin typeface="Noto Sans"/>
              </a:rPr>
              <a:t>continuous delivery </a:t>
            </a:r>
            <a:r>
              <a:rPr lang="en-US" b="0" i="0" dirty="0">
                <a:solidFill>
                  <a:srgbClr val="2D2D2D"/>
                </a:solidFill>
                <a:effectLst/>
                <a:latin typeface="Noto Sans"/>
              </a:rPr>
              <a:t>(CD) is required here.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D2D2D"/>
              </a:solidFill>
              <a:effectLst/>
              <a:latin typeface="Noto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D2D2D"/>
                </a:solidFill>
                <a:effectLst/>
                <a:latin typeface="Noto Sans"/>
              </a:rPr>
              <a:t>Let's see yet another QA job advertisement: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effectLst/>
                <a:latin typeface="-apple-system"/>
              </a:rPr>
              <a:t>Software Development Engineer in Test III </a:t>
            </a:r>
            <a:r>
              <a:rPr lang="en-US" b="0" i="0" dirty="0">
                <a:effectLst/>
                <a:latin typeface="-apple-system"/>
              </a:rPr>
              <a:t>at Healthwise, posted in LinkedIn.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effectLst/>
                <a:latin typeface="-apple-system"/>
              </a:rPr>
              <a:t>What they require?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Develop software to support Healthwise’s testing efforts.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They most probably mean writing and maintaining </a:t>
            </a:r>
            <a:r>
              <a:rPr lang="en-US" b="1" i="0" dirty="0">
                <a:effectLst/>
                <a:latin typeface="-apple-system"/>
              </a:rPr>
              <a:t>automated tests</a:t>
            </a:r>
            <a:r>
              <a:rPr lang="en-US" b="0" i="0"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Good development skills.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They need a </a:t>
            </a:r>
            <a:r>
              <a:rPr lang="en-US" b="1" i="0" dirty="0">
                <a:effectLst/>
                <a:latin typeface="-apple-system"/>
              </a:rPr>
              <a:t>developer with QA specialization</a:t>
            </a:r>
            <a:r>
              <a:rPr lang="en-US" b="0" i="0" dirty="0">
                <a:effectLst/>
                <a:latin typeface="-apple-system"/>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dirty="0">
                <a:effectLst/>
                <a:latin typeface="-apple-system"/>
              </a:rPr>
              <a:t>Requirements duties &amp; 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Develops, documents, and maintains automated tests that align with product requirements, features, and product dependencies.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u="none" dirty="0">
                <a:effectLst/>
                <a:latin typeface="-apple-system"/>
              </a:rPr>
              <a:t>Automated testing </a:t>
            </a:r>
            <a:r>
              <a:rPr lang="en-US" b="0" i="0" u="none" dirty="0">
                <a:effectLst/>
                <a:latin typeface="-apple-system"/>
              </a:rPr>
              <a:t>is on focus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Reviews product requirements and specifications and recommends improvements to ensure product testability.</a:t>
            </a:r>
            <a:endParaRPr lang="en-US" b="0" i="0" u="none"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u="none" dirty="0">
                <a:effectLst/>
                <a:latin typeface="-apple-system"/>
              </a:rPr>
              <a:t>Review the requirements </a:t>
            </a:r>
            <a:r>
              <a:rPr lang="en-US" b="0" i="0" u="none" dirty="0">
                <a:effectLst/>
                <a:latin typeface="-apple-system"/>
              </a:rPr>
              <a:t>is on focus here.</a:t>
            </a:r>
            <a:endParaRPr lang="bg-BG" b="0" i="0" u="none" dirty="0">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Delivers accurate and maintainable code for test automation and software utilities.</a:t>
            </a:r>
            <a:endParaRPr lang="bg-BG" b="0" i="0" u="none"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Writing </a:t>
            </a:r>
            <a:r>
              <a:rPr lang="en-US" b="1" i="0" u="none" dirty="0">
                <a:effectLst/>
                <a:latin typeface="-apple-system"/>
              </a:rPr>
              <a:t>high-quality automated tests </a:t>
            </a:r>
            <a:r>
              <a:rPr lang="en-US" b="0" i="0" u="none" dirty="0">
                <a:effectLst/>
                <a:latin typeface="-apple-system"/>
              </a:rPr>
              <a:t>is on focus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Assists in creating and maintaining Continuous Integration (CI) and Continuous Deployment (CD) delivery models.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I already mentioned the </a:t>
            </a:r>
            <a:r>
              <a:rPr lang="en-US" b="1" i="0" u="none" dirty="0">
                <a:effectLst/>
                <a:latin typeface="-apple-system"/>
              </a:rPr>
              <a:t>CI/CD pipeline </a:t>
            </a:r>
            <a:r>
              <a:rPr lang="en-US" b="0" i="0" u="none" dirty="0">
                <a:effectLst/>
                <a:latin typeface="-apple-system"/>
              </a:rPr>
              <a:t>and the role of QA engineers to build and maintain it.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This requirement here mention exactly the CI/CD pipeline and the delivery</a:t>
            </a:r>
            <a:r>
              <a:rPr lang="bg-BG" b="0" i="0" u="none" dirty="0">
                <a:effectLst/>
                <a:latin typeface="-apple-system"/>
              </a:rPr>
              <a:t> </a:t>
            </a:r>
            <a:r>
              <a:rPr lang="en-US" b="0" i="0" u="none" dirty="0">
                <a:effectLst/>
                <a:latin typeface="-apple-system"/>
              </a:rPr>
              <a:t>model based on it.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dirty="0">
                <a:effectLst/>
                <a:latin typeface="-apple-system"/>
              </a:rPr>
              <a:t>Qualifications: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2+ years hands on experience in object-oriented test automation.</a:t>
            </a:r>
            <a:endParaRPr lang="bg-BG" b="0" i="0"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Again: the focus is on </a:t>
            </a:r>
            <a:r>
              <a:rPr lang="en-US" b="1" i="0" u="none" dirty="0">
                <a:effectLst/>
                <a:latin typeface="-apple-system"/>
              </a:rPr>
              <a:t>test automation </a:t>
            </a:r>
            <a:r>
              <a:rPr lang="en-US" b="0" i="0" u="none" dirty="0">
                <a:effectLst/>
                <a:latin typeface="-apple-system"/>
              </a:rPr>
              <a:t>(writing automated tests in object-oriented programming language).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4+ years of industry experience testing software and test creation.</a:t>
            </a:r>
            <a:endParaRPr lang="en-US" b="0" i="0" u="none"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They require solid experience in </a:t>
            </a:r>
            <a:r>
              <a:rPr lang="en-US" b="1" i="0" u="none" dirty="0">
                <a:effectLst/>
                <a:latin typeface="-apple-system"/>
              </a:rPr>
              <a:t>software testing </a:t>
            </a:r>
            <a:r>
              <a:rPr lang="en-US" b="0" i="0" u="none" dirty="0">
                <a:effectLst/>
                <a:latin typeface="-apple-system"/>
              </a:rPr>
              <a:t>(manual or automated).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dirty="0">
                <a:effectLst/>
                <a:latin typeface="-apple-system"/>
              </a:rPr>
              <a:t>You can see the spirit of this job offer: it is somewhere between </a:t>
            </a:r>
            <a:r>
              <a:rPr lang="en-US" b="1" i="0" u="none" dirty="0">
                <a:effectLst/>
                <a:latin typeface="-apple-system"/>
              </a:rPr>
              <a:t>software development and software quality assurance</a:t>
            </a:r>
            <a:r>
              <a:rPr lang="en-US" b="0" i="0" u="none"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This is what most modern software development companies need: </a:t>
            </a:r>
            <a:r>
              <a:rPr lang="en-US" b="1" i="0" u="none" dirty="0">
                <a:effectLst/>
                <a:latin typeface="-apple-system"/>
              </a:rPr>
              <a:t>test automation engineers</a:t>
            </a:r>
            <a:r>
              <a:rPr lang="en-US" b="0" i="0" u="none"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They need software developers who are dedicated to software quality and automated software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D2D2D"/>
              </a:solidFill>
              <a:effectLst/>
              <a:latin typeface="Noto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9</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494686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1146820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40924672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https://about.softuni.</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25447570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endParaRPr lang="en-US" noProof="1"/>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31576875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5228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Demo Slide">
    <p:spTree>
      <p:nvGrpSpPr>
        <p:cNvPr id="1" name=""/>
        <p:cNvGrpSpPr/>
        <p:nvPr/>
      </p:nvGrpSpPr>
      <p:grpSpPr>
        <a:xfrm>
          <a:off x="0" y="0"/>
          <a:ext cx="0" cy="0"/>
          <a:chOff x="0" y="0"/>
          <a:chExt cx="0" cy="0"/>
        </a:xfrm>
      </p:grpSpPr>
      <p:sp>
        <p:nvSpPr>
          <p:cNvPr id="4" name="Oval Center Icon"/>
          <p:cNvSpPr>
            <a:spLocks noChangeAspect="1"/>
          </p:cNvSpPr>
          <p:nvPr/>
        </p:nvSpPr>
        <p:spPr>
          <a:xfrm>
            <a:off x="831000" y="109147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5241000" y="3338387"/>
            <a:ext cx="6065892"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5241000" y="1471047"/>
            <a:ext cx="6065892" cy="1754333"/>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6604109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16537950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7020834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41333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0490477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447587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26571146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3883244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2541215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6"/>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06439054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1.png"/><Relationship Id="rId5" Type="http://schemas.microsoft.com/office/2007/relationships/hdphoto" Target="../media/hdphoto1.wdp"/><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microsoft.com/office/2007/relationships/hdphoto" Target="../media/hdphoto5.wdp"/></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twbs/bootstrap/issues" TargetMode="External"/><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31.png"/><Relationship Id="rId5" Type="http://schemas.openxmlformats.org/officeDocument/2006/relationships/hyperlink" Target="https://github.com/twbs/bootstrap/issues/31459" TargetMode="External"/><Relationship Id="rId4" Type="http://schemas.openxmlformats.org/officeDocument/2006/relationships/hyperlink" Target="https://github.com/twbs/bootstrap/issues/31392"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twbs/bootstrap/pull/31396" TargetMode="External"/><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microsoft.com/office/2007/relationships/hdphoto" Target="../media/hdphoto5.wdp"/></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melodic.cloud/wp-content/uploads/2019/01/D5.06-Test-Strategy-and-Environment.pdf" TargetMode="External"/><Relationship Id="rId2" Type="http://schemas.openxmlformats.org/officeDocument/2006/relationships/notesSlide" Target="../notesSlides/notesSlide24.xml"/><Relationship Id="rId1" Type="http://schemas.openxmlformats.org/officeDocument/2006/relationships/slideLayout" Target="../slideLayouts/slideLayout14.xml"/><Relationship Id="rId5" Type="http://schemas.openxmlformats.org/officeDocument/2006/relationships/image" Target="../media/image43.jpeg"/><Relationship Id="rId4" Type="http://schemas.openxmlformats.org/officeDocument/2006/relationships/hyperlink" Target="https://www.smartdcc.co.uk/media/3609/testing-approach-document-for-june-2020-release_v03-clean.pdf" TargetMode="External"/></Relationships>
</file>

<file path=ppt/slides/_rels/slide2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hyperlink" Target="https://repl.it/@nakov/mocha-unit-test-example-js" TargetMode="External"/><Relationship Id="rId2" Type="http://schemas.openxmlformats.org/officeDocument/2006/relationships/notesSlide" Target="../notesSlides/notesSlide27.xml"/><Relationship Id="rId1" Type="http://schemas.openxmlformats.org/officeDocument/2006/relationships/slideLayout" Target="../slideLayouts/slideLayout14.xml"/><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repl.it/@nakov/MVC-app-integration-tests-example-mocha" TargetMode="External"/><Relationship Id="rId2" Type="http://schemas.openxmlformats.org/officeDocument/2006/relationships/notesSlide" Target="../notesSlides/notesSlide28.xml"/><Relationship Id="rId1" Type="http://schemas.openxmlformats.org/officeDocument/2006/relationships/slideLayout" Target="../slideLayouts/slideLayout14.xml"/><Relationship Id="rId6" Type="http://schemas.openxmlformats.org/officeDocument/2006/relationships/image" Target="../media/image48.png"/><Relationship Id="rId5" Type="http://schemas.openxmlformats.org/officeDocument/2006/relationships/image" Target="../media/image49.png"/><Relationship Id="rId4" Type="http://schemas.openxmlformats.org/officeDocument/2006/relationships/hyperlink" Target="https://github.com/nakov/MVC-app-integration-tests-example-mocha/actions"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repl.it/@nakov/selenium-webdriver-example" TargetMode="External"/><Relationship Id="rId2" Type="http://schemas.openxmlformats.org/officeDocument/2006/relationships/image" Target="../media/image50.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s://github.com/dotnet-architecture/eShopOnWeb/runs/930547025" TargetMode="External"/><Relationship Id="rId1" Type="http://schemas.openxmlformats.org/officeDocument/2006/relationships/slideLayout" Target="../slideLayouts/slideLayout14.xml"/><Relationship Id="rId6" Type="http://schemas.openxmlformats.org/officeDocument/2006/relationships/hyperlink" Target="https://github.com/nakov/MVC-app-integration-tests-example-mocha/actions" TargetMode="External"/><Relationship Id="rId5" Type="http://schemas.openxmlformats.org/officeDocument/2006/relationships/hyperlink" Target="https://github.com/github/covid19-dashboard/runs/923863536" TargetMode="External"/><Relationship Id="rId4" Type="http://schemas.openxmlformats.org/officeDocument/2006/relationships/hyperlink" Target="https://github.com/fireship-io/fireship.io/runs/924075545"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8" Type="http://schemas.openxmlformats.org/officeDocument/2006/relationships/hyperlink" Target="https://pokerstarscareers.com/" TargetMode="External"/><Relationship Id="rId13" Type="http://schemas.openxmlformats.org/officeDocument/2006/relationships/image" Target="../media/image61.png"/><Relationship Id="rId18" Type="http://schemas.openxmlformats.org/officeDocument/2006/relationships/hyperlink" Target="https://smartit.bg/" TargetMode="External"/><Relationship Id="rId3" Type="http://schemas.openxmlformats.org/officeDocument/2006/relationships/image" Target="../media/image56.png"/><Relationship Id="rId21" Type="http://schemas.openxmlformats.org/officeDocument/2006/relationships/image" Target="../media/image65.png"/><Relationship Id="rId7" Type="http://schemas.openxmlformats.org/officeDocument/2006/relationships/image" Target="../media/image58.png"/><Relationship Id="rId12" Type="http://schemas.openxmlformats.org/officeDocument/2006/relationships/hyperlink" Target="https://indeavr.com/" TargetMode="External"/><Relationship Id="rId17" Type="http://schemas.openxmlformats.org/officeDocument/2006/relationships/image" Target="../media/image63.png"/><Relationship Id="rId25" Type="http://schemas.openxmlformats.org/officeDocument/2006/relationships/image" Target="../media/image67.png"/><Relationship Id="rId2" Type="http://schemas.openxmlformats.org/officeDocument/2006/relationships/hyperlink" Target="https://www.postbank.bg/" TargetMode="External"/><Relationship Id="rId16" Type="http://schemas.openxmlformats.org/officeDocument/2006/relationships/hyperlink" Target="https://www.superhosting.bg/" TargetMode="External"/><Relationship Id="rId20" Type="http://schemas.openxmlformats.org/officeDocument/2006/relationships/hyperlink" Target="https://www.softwaregroup.com/" TargetMode="External"/><Relationship Id="rId1" Type="http://schemas.openxmlformats.org/officeDocument/2006/relationships/slideLayout" Target="../slideLayouts/slideLayout3.xml"/><Relationship Id="rId6" Type="http://schemas.openxmlformats.org/officeDocument/2006/relationships/hyperlink" Target="https://bg.it.schwarz/schwarz-it-bulgaria" TargetMode="External"/><Relationship Id="rId11" Type="http://schemas.openxmlformats.org/officeDocument/2006/relationships/image" Target="../media/image60.png"/><Relationship Id="rId24" Type="http://schemas.openxmlformats.org/officeDocument/2006/relationships/hyperlink" Target="https://createx.bg/" TargetMode="External"/><Relationship Id="rId5" Type="http://schemas.openxmlformats.org/officeDocument/2006/relationships/image" Target="../media/image57.png"/><Relationship Id="rId15" Type="http://schemas.openxmlformats.org/officeDocument/2006/relationships/image" Target="../media/image62.jpeg"/><Relationship Id="rId23" Type="http://schemas.openxmlformats.org/officeDocument/2006/relationships/image" Target="../media/image66.png"/><Relationship Id="rId10" Type="http://schemas.openxmlformats.org/officeDocument/2006/relationships/hyperlink" Target="https://de.draftkings.com/" TargetMode="External"/><Relationship Id="rId19" Type="http://schemas.openxmlformats.org/officeDocument/2006/relationships/image" Target="../media/image64.jpeg"/><Relationship Id="rId4" Type="http://schemas.openxmlformats.org/officeDocument/2006/relationships/hyperlink" Target="https://www.coca-colahellenic.com/" TargetMode="External"/><Relationship Id="rId9" Type="http://schemas.openxmlformats.org/officeDocument/2006/relationships/image" Target="../media/image59.jpeg"/><Relationship Id="rId14" Type="http://schemas.openxmlformats.org/officeDocument/2006/relationships/hyperlink" Target="https://www.pharvision.ai/" TargetMode="External"/><Relationship Id="rId22" Type="http://schemas.openxmlformats.org/officeDocument/2006/relationships/hyperlink" Target="https://taulia.com/"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70.png"/><Relationship Id="rId4" Type="http://schemas.openxmlformats.org/officeDocument/2006/relationships/hyperlink" Target="https://softuni.bg/"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3" Type="http://schemas.openxmlformats.org/officeDocument/2006/relationships/hyperlink" Target="https://calendly.com/pages/jobs/details?gh_jid=4698556002" TargetMode="External"/><Relationship Id="rId7" Type="http://schemas.microsoft.com/office/2007/relationships/hdphoto" Target="../media/hdphoto4.wdp"/><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26.png"/><Relationship Id="rId5" Type="http://schemas.openxmlformats.org/officeDocument/2006/relationships/hyperlink" Target="https://www.linkedin.com/jobs/view/1949370301/" TargetMode="External"/><Relationship Id="rId4" Type="http://schemas.openxmlformats.org/officeDocument/2006/relationships/hyperlink" Target="https://www.indeed.com/viewjob?jk=534ebdec4507585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8"/>
          </p:nvPr>
        </p:nvSpPr>
        <p:spPr/>
        <p:txBody>
          <a:bodyPr/>
          <a:lstStyle/>
          <a:p>
            <a:pPr lvl="0"/>
            <a:r>
              <a:rPr lang="en-US" sz="1800" u="sng" dirty="0">
                <a:solidFill>
                  <a:schemeClr val="bg1"/>
                </a:solidFill>
                <a:ea typeface="Calibri"/>
                <a:cs typeface="Calibri"/>
                <a:sym typeface="Calibri"/>
                <a:hlinkClick r:id="rId3"/>
              </a:rPr>
              <a:t>https://softuni.bg</a:t>
            </a:r>
            <a:endParaRPr lang="en-US" sz="1800" dirty="0">
              <a:solidFill>
                <a:schemeClr val="bg1"/>
              </a:solidFill>
              <a:ea typeface="Calibri"/>
              <a:cs typeface="Calibri"/>
              <a:sym typeface="Calibri"/>
            </a:endParaRPr>
          </a:p>
        </p:txBody>
      </p:sp>
      <p:sp>
        <p:nvSpPr>
          <p:cNvPr id="5" name="Text Placeholder 4"/>
          <p:cNvSpPr>
            <a:spLocks noGrp="1"/>
          </p:cNvSpPr>
          <p:nvPr>
            <p:ph type="body" sz="quarter" idx="17"/>
          </p:nvPr>
        </p:nvSpPr>
        <p:spPr/>
        <p:txBody>
          <a:bodyPr/>
          <a:lstStyle/>
          <a:p>
            <a:pPr lvl="0"/>
            <a:r>
              <a:rPr lang="en-US" sz="2000" dirty="0">
                <a:solidFill>
                  <a:schemeClr val="tx1"/>
                </a:solidFill>
                <a:ea typeface="Calibri"/>
                <a:cs typeface="Calibri"/>
                <a:sym typeface="Calibri"/>
              </a:rPr>
              <a:t>Software University</a:t>
            </a:r>
          </a:p>
        </p:txBody>
      </p:sp>
      <p:sp>
        <p:nvSpPr>
          <p:cNvPr id="8" name="Text Placeholder 7"/>
          <p:cNvSpPr>
            <a:spLocks noGrp="1"/>
          </p:cNvSpPr>
          <p:nvPr>
            <p:ph type="body" sz="quarter" idx="20"/>
          </p:nvPr>
        </p:nvSpPr>
        <p:spPr/>
        <p:txBody>
          <a:bodyPr/>
          <a:lstStyle/>
          <a:p>
            <a:pPr lvl="0"/>
            <a:r>
              <a:rPr lang="en-US" sz="2400" dirty="0">
                <a:ea typeface="Calibri"/>
                <a:cs typeface="Calibri"/>
                <a:sym typeface="Calibri"/>
              </a:rPr>
              <a:t>Technical Trainers</a:t>
            </a:r>
            <a:endParaRPr lang="bg-BG" dirty="0"/>
          </a:p>
        </p:txBody>
      </p:sp>
      <p:sp>
        <p:nvSpPr>
          <p:cNvPr id="7" name="Text Placeholder 6"/>
          <p:cNvSpPr>
            <a:spLocks noGrp="1"/>
          </p:cNvSpPr>
          <p:nvPr>
            <p:ph type="body" sz="quarter" idx="19"/>
          </p:nvPr>
        </p:nvSpPr>
        <p:spPr/>
        <p:txBody>
          <a:bodyPr/>
          <a:lstStyle/>
          <a:p>
            <a:pPr lvl="0"/>
            <a:r>
              <a:rPr lang="en-US" sz="2800" dirty="0" err="1">
                <a:ea typeface="Calibri"/>
                <a:cs typeface="Calibri"/>
                <a:sym typeface="Calibri"/>
              </a:rPr>
              <a:t>SoftUni</a:t>
            </a:r>
            <a:r>
              <a:rPr lang="en-US" sz="2800" dirty="0">
                <a:ea typeface="Calibri"/>
                <a:cs typeface="Calibri"/>
                <a:sym typeface="Calibri"/>
              </a:rPr>
              <a:t> Team</a:t>
            </a:r>
          </a:p>
        </p:txBody>
      </p:sp>
      <p:sp>
        <p:nvSpPr>
          <p:cNvPr id="3" name="Subtitle 2"/>
          <p:cNvSpPr>
            <a:spLocks noGrp="1"/>
          </p:cNvSpPr>
          <p:nvPr>
            <p:ph type="subTitle" idx="1"/>
          </p:nvPr>
        </p:nvSpPr>
        <p:spPr/>
        <p:txBody>
          <a:bodyPr/>
          <a:lstStyle/>
          <a:p>
            <a:pPr lvl="0"/>
            <a:r>
              <a:rPr lang="en-US" sz="3600" dirty="0">
                <a:ea typeface="Calibri"/>
                <a:cs typeface="Calibri"/>
                <a:sym typeface="Calibri"/>
              </a:rPr>
              <a:t>Quality Assurance, Testing and Test Automation</a:t>
            </a:r>
            <a:endParaRPr lang="bg-BG" dirty="0"/>
          </a:p>
        </p:txBody>
      </p:sp>
      <p:sp>
        <p:nvSpPr>
          <p:cNvPr id="4" name="Title 3"/>
          <p:cNvSpPr>
            <a:spLocks noGrp="1"/>
          </p:cNvSpPr>
          <p:nvPr>
            <p:ph type="title"/>
          </p:nvPr>
        </p:nvSpPr>
        <p:spPr/>
        <p:txBody>
          <a:bodyPr>
            <a:normAutofit fontScale="90000"/>
          </a:bodyPr>
          <a:lstStyle/>
          <a:p>
            <a:r>
              <a:rPr lang="en-US" sz="5400" dirty="0">
                <a:ea typeface="Calibri"/>
                <a:cs typeface="Calibri"/>
                <a:sym typeface="Calibri"/>
              </a:rPr>
              <a:t>QA Introduction</a:t>
            </a:r>
            <a:endParaRPr lang="bg-BG" sz="4400" dirty="0"/>
          </a:p>
        </p:txBody>
      </p:sp>
      <p:pic>
        <p:nvPicPr>
          <p:cNvPr id="15" name="Picture 1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91000" y="2289730"/>
            <a:ext cx="3058590" cy="2293942"/>
          </a:xfrm>
          <a:prstGeom prst="rect">
            <a:avLst/>
          </a:prstGeom>
        </p:spPr>
      </p:pic>
      <p:pic>
        <p:nvPicPr>
          <p:cNvPr id="2" name="Picture 1">
            <a:extLst>
              <a:ext uri="{FF2B5EF4-FFF2-40B4-BE49-F238E27FC236}">
                <a16:creationId xmlns:a16="http://schemas.microsoft.com/office/drawing/2014/main" id="{7B56D8A7-4FAC-43CE-9716-72D452F2DDD4}"/>
              </a:ext>
            </a:extLst>
          </p:cNvPr>
          <p:cNvPicPr>
            <a:picLocks noChangeAspect="1"/>
          </p:cNvPicPr>
          <p:nvPr/>
        </p:nvPicPr>
        <p:blipFill>
          <a:blip r:embed="rId6"/>
          <a:stretch>
            <a:fillRect/>
          </a:stretch>
        </p:blipFill>
        <p:spPr>
          <a:xfrm>
            <a:off x="4566000" y="2250974"/>
            <a:ext cx="3019500" cy="2350021"/>
          </a:xfrm>
          <a:prstGeom prst="rect">
            <a:avLst/>
          </a:prstGeom>
        </p:spPr>
      </p:pic>
    </p:spTree>
    <p:extLst>
      <p:ext uri="{BB962C8B-B14F-4D97-AF65-F5344CB8AC3E}">
        <p14:creationId xmlns:p14="http://schemas.microsoft.com/office/powerpoint/2010/main" val="7776695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7848" y="1268760"/>
            <a:ext cx="2643942" cy="2643942"/>
          </a:xfrm>
          <a:prstGeom prst="rect">
            <a:avLst/>
          </a:prstGeom>
        </p:spPr>
      </p:pic>
      <p:sp>
        <p:nvSpPr>
          <p:cNvPr id="4" name="Subtitle 3">
            <a:extLst>
              <a:ext uri="{FF2B5EF4-FFF2-40B4-BE49-F238E27FC236}">
                <a16:creationId xmlns:a16="http://schemas.microsoft.com/office/drawing/2014/main" id="{3FEA01AA-322F-43C5-804B-B31A9903A83F}"/>
              </a:ext>
            </a:extLst>
          </p:cNvPr>
          <p:cNvSpPr>
            <a:spLocks noGrp="1"/>
          </p:cNvSpPr>
          <p:nvPr>
            <p:ph type="subTitle" sz="quarter" idx="11"/>
          </p:nvPr>
        </p:nvSpPr>
        <p:spPr/>
        <p:txBody>
          <a:bodyPr/>
          <a:lstStyle/>
          <a:p>
            <a:r>
              <a:rPr lang="en-US" dirty="0"/>
              <a:t>Issue Tracking Systems</a:t>
            </a:r>
          </a:p>
        </p:txBody>
      </p:sp>
      <p:sp>
        <p:nvSpPr>
          <p:cNvPr id="6" name="Title 5">
            <a:extLst>
              <a:ext uri="{FF2B5EF4-FFF2-40B4-BE49-F238E27FC236}">
                <a16:creationId xmlns:a16="http://schemas.microsoft.com/office/drawing/2014/main" id="{678A336F-1E5B-4109-A08A-4A3DA65668D3}"/>
              </a:ext>
            </a:extLst>
          </p:cNvPr>
          <p:cNvSpPr>
            <a:spLocks noGrp="1"/>
          </p:cNvSpPr>
          <p:nvPr>
            <p:ph type="title" sz="quarter" idx="10"/>
          </p:nvPr>
        </p:nvSpPr>
        <p:spPr/>
        <p:txBody>
          <a:bodyPr/>
          <a:lstStyle/>
          <a:p>
            <a:r>
              <a:rPr lang="en-US" dirty="0"/>
              <a:t>Defects, Bugs, Issues</a:t>
            </a:r>
          </a:p>
        </p:txBody>
      </p:sp>
    </p:spTree>
    <p:extLst>
      <p:ext uri="{BB962C8B-B14F-4D97-AF65-F5344CB8AC3E}">
        <p14:creationId xmlns:p14="http://schemas.microsoft.com/office/powerpoint/2010/main" val="23365833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Shape 193"/>
          <p:cNvSpPr txBox="1">
            <a:spLocks noGrp="1"/>
          </p:cNvSpPr>
          <p:nvPr>
            <p:ph type="body" sz="quarter" idx="10"/>
          </p:nvPr>
        </p:nvSpPr>
        <p:spPr/>
        <p:txBody>
          <a:bodyPr>
            <a:normAutofit/>
          </a:bodyPr>
          <a:lstStyle/>
          <a:p>
            <a:r>
              <a:rPr lang="en-US" dirty="0"/>
              <a:t>Humans can make </a:t>
            </a:r>
            <a:r>
              <a:rPr lang="en-US" b="1" dirty="0">
                <a:solidFill>
                  <a:schemeClr val="bg1"/>
                </a:solidFill>
              </a:rPr>
              <a:t>errors</a:t>
            </a:r>
            <a:r>
              <a:rPr lang="en-US" dirty="0"/>
              <a:t> (mistakes)</a:t>
            </a:r>
          </a:p>
          <a:p>
            <a:pPr>
              <a:spcBef>
                <a:spcPts val="1200"/>
              </a:spcBef>
            </a:pPr>
            <a:r>
              <a:rPr lang="en-US" dirty="0"/>
              <a:t>Errors produce </a:t>
            </a:r>
            <a:r>
              <a:rPr lang="en-US" b="1" dirty="0">
                <a:solidFill>
                  <a:schemeClr val="bg1"/>
                </a:solidFill>
              </a:rPr>
              <a:t>defects</a:t>
            </a:r>
          </a:p>
          <a:p>
            <a:pPr lvl="1">
              <a:buClr>
                <a:schemeClr val="tx1"/>
              </a:buClr>
            </a:pPr>
            <a:r>
              <a:rPr lang="en-US" b="1" dirty="0">
                <a:solidFill>
                  <a:schemeClr val="bg1"/>
                </a:solidFill>
              </a:rPr>
              <a:t>Defects</a:t>
            </a:r>
            <a:r>
              <a:rPr lang="en-US" dirty="0"/>
              <a:t> are </a:t>
            </a:r>
            <a:r>
              <a:rPr lang="en-US" b="1" dirty="0">
                <a:solidFill>
                  <a:schemeClr val="bg1"/>
                </a:solidFill>
              </a:rPr>
              <a:t>bugs</a:t>
            </a:r>
            <a:r>
              <a:rPr lang="en-US" dirty="0"/>
              <a:t> in the program code, or</a:t>
            </a:r>
            <a:br>
              <a:rPr lang="en-US" dirty="0"/>
            </a:br>
            <a:r>
              <a:rPr lang="en-US" dirty="0"/>
              <a:t>mistakes in the </a:t>
            </a:r>
            <a:r>
              <a:rPr lang="en-US" b="1" dirty="0">
                <a:solidFill>
                  <a:schemeClr val="bg1"/>
                </a:solidFill>
              </a:rPr>
              <a:t>requirements</a:t>
            </a:r>
            <a:r>
              <a:rPr lang="en-US" dirty="0"/>
              <a:t> / </a:t>
            </a:r>
            <a:r>
              <a:rPr lang="en-US" b="1" dirty="0">
                <a:solidFill>
                  <a:schemeClr val="bg1"/>
                </a:solidFill>
              </a:rPr>
              <a:t>design</a:t>
            </a:r>
            <a:r>
              <a:rPr lang="en-US" dirty="0"/>
              <a:t> / other</a:t>
            </a:r>
            <a:endParaRPr lang="en-US" dirty="0">
              <a:solidFill>
                <a:schemeClr val="bg1"/>
              </a:solidFill>
            </a:endParaRPr>
          </a:p>
          <a:p>
            <a:pPr>
              <a:spcBef>
                <a:spcPts val="1200"/>
              </a:spcBef>
            </a:pPr>
            <a:r>
              <a:rPr lang="en-US" dirty="0"/>
              <a:t>If a </a:t>
            </a:r>
            <a:r>
              <a:rPr lang="en-US" b="1" dirty="0">
                <a:solidFill>
                  <a:schemeClr val="bg1"/>
                </a:solidFill>
              </a:rPr>
              <a:t>defect</a:t>
            </a:r>
            <a:r>
              <a:rPr lang="en-US" dirty="0"/>
              <a:t> is executed, it might cause a </a:t>
            </a:r>
            <a:r>
              <a:rPr lang="en-US" b="1" dirty="0">
                <a:solidFill>
                  <a:schemeClr val="bg1"/>
                </a:solidFill>
              </a:rPr>
              <a:t>failure</a:t>
            </a:r>
            <a:r>
              <a:rPr lang="en-US" dirty="0"/>
              <a:t>:</a:t>
            </a:r>
          </a:p>
          <a:p>
            <a:pPr lvl="1"/>
            <a:r>
              <a:rPr lang="en-US" dirty="0"/>
              <a:t>Fail to do what it should do / do wrong thing</a:t>
            </a:r>
          </a:p>
          <a:p>
            <a:pPr>
              <a:spcBef>
                <a:spcPts val="1200"/>
              </a:spcBef>
              <a:buClr>
                <a:schemeClr val="tx1"/>
              </a:buClr>
            </a:pPr>
            <a:r>
              <a:rPr lang="en-US" b="1" dirty="0">
                <a:solidFill>
                  <a:schemeClr val="bg1"/>
                </a:solidFill>
              </a:rPr>
              <a:t>QA </a:t>
            </a:r>
            <a:r>
              <a:rPr lang="en-US" dirty="0"/>
              <a:t>/</a:t>
            </a:r>
            <a:r>
              <a:rPr lang="en-US" b="1" dirty="0">
                <a:solidFill>
                  <a:schemeClr val="bg1"/>
                </a:solidFill>
              </a:rPr>
              <a:t> software testing </a:t>
            </a:r>
            <a:r>
              <a:rPr lang="en-US" dirty="0"/>
              <a:t>aims to find the</a:t>
            </a:r>
            <a:r>
              <a:rPr lang="en-US" dirty="0">
                <a:solidFill>
                  <a:schemeClr val="bg1"/>
                </a:solidFill>
              </a:rPr>
              <a:t> </a:t>
            </a:r>
            <a:r>
              <a:rPr lang="en-US" b="1" dirty="0">
                <a:solidFill>
                  <a:schemeClr val="bg1"/>
                </a:solidFill>
              </a:rPr>
              <a:t>defects</a:t>
            </a:r>
          </a:p>
          <a:p>
            <a:pPr lvl="1">
              <a:buClr>
                <a:schemeClr val="tx1"/>
              </a:buClr>
            </a:pPr>
            <a:r>
              <a:rPr lang="en-US" b="1" dirty="0">
                <a:solidFill>
                  <a:schemeClr val="bg1"/>
                </a:solidFill>
              </a:rPr>
              <a:t>Automated testing </a:t>
            </a:r>
            <a:r>
              <a:rPr lang="en-US" dirty="0"/>
              <a:t>and </a:t>
            </a:r>
            <a:r>
              <a:rPr lang="en-US" b="1" dirty="0">
                <a:solidFill>
                  <a:schemeClr val="bg1"/>
                </a:solidFill>
              </a:rPr>
              <a:t>CI/CD</a:t>
            </a:r>
            <a:r>
              <a:rPr lang="en-US" dirty="0"/>
              <a:t> reduce the defects</a:t>
            </a:r>
            <a:endParaRPr lang="en-US" b="1" dirty="0">
              <a:solidFill>
                <a:schemeClr val="bg1"/>
              </a:solidFill>
            </a:endParaRPr>
          </a:p>
        </p:txBody>
      </p:sp>
      <p:sp>
        <p:nvSpPr>
          <p:cNvPr id="192" name="Shape 192"/>
          <p:cNvSpPr txBox="1">
            <a:spLocks noGrp="1"/>
          </p:cNvSpPr>
          <p:nvPr>
            <p:ph type="title"/>
          </p:nvPr>
        </p:nvSpPr>
        <p:spPr/>
        <p:txBody>
          <a:bodyPr>
            <a:normAutofit/>
          </a:bodyPr>
          <a:lstStyle/>
          <a:p>
            <a:r>
              <a:rPr lang="en-US" sz="4400" dirty="0"/>
              <a:t>Software Defects</a:t>
            </a:r>
            <a:endParaRPr lang="en-US" sz="4400" dirty="0">
              <a:sym typeface="Calibri"/>
            </a:endParaRPr>
          </a:p>
        </p:txBody>
      </p:sp>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024682" y="1450309"/>
            <a:ext cx="2761936" cy="2047515"/>
          </a:xfrm>
          <a:prstGeom prst="rect">
            <a:avLst/>
          </a:prstGeom>
          <a:effectLst>
            <a:softEdge rad="31750"/>
          </a:effectLst>
        </p:spPr>
      </p:pic>
      <p:sp>
        <p:nvSpPr>
          <p:cNvPr id="12" name="Slide Number">
            <a:extLst>
              <a:ext uri="{FF2B5EF4-FFF2-40B4-BE49-F238E27FC236}">
                <a16:creationId xmlns:a16="http://schemas.microsoft.com/office/drawing/2014/main" id="{1B56358A-8614-4519-9D82-0A8D005736A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8681099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Shape 193"/>
          <p:cNvSpPr txBox="1">
            <a:spLocks noGrp="1"/>
          </p:cNvSpPr>
          <p:nvPr>
            <p:ph type="body" sz="quarter" idx="10"/>
          </p:nvPr>
        </p:nvSpPr>
        <p:spPr/>
        <p:txBody>
          <a:bodyPr>
            <a:normAutofit/>
          </a:bodyPr>
          <a:lstStyle/>
          <a:p>
            <a:pPr lvl="0">
              <a:defRPr/>
            </a:pPr>
            <a:r>
              <a:rPr lang="en-US" dirty="0">
                <a:solidFill>
                  <a:srgbClr val="234465"/>
                </a:solidFill>
              </a:rPr>
              <a:t>Defects </a:t>
            </a:r>
            <a:r>
              <a:rPr lang="en-US" b="1" dirty="0">
                <a:solidFill>
                  <a:schemeClr val="bg1"/>
                </a:solidFill>
              </a:rPr>
              <a:t>cost less</a:t>
            </a:r>
            <a:r>
              <a:rPr lang="en-US" b="1" dirty="0">
                <a:solidFill>
                  <a:srgbClr val="234465"/>
                </a:solidFill>
              </a:rPr>
              <a:t> </a:t>
            </a:r>
            <a:r>
              <a:rPr lang="en-US" dirty="0">
                <a:solidFill>
                  <a:srgbClr val="234465"/>
                </a:solidFill>
              </a:rPr>
              <a:t>when found </a:t>
            </a:r>
            <a:r>
              <a:rPr lang="en-US" b="1" dirty="0">
                <a:solidFill>
                  <a:schemeClr val="bg1"/>
                </a:solidFill>
              </a:rPr>
              <a:t>earlier</a:t>
            </a:r>
          </a:p>
          <a:p>
            <a:endParaRPr lang="en-US" dirty="0"/>
          </a:p>
          <a:p>
            <a:endParaRPr lang="en-US" dirty="0"/>
          </a:p>
          <a:p>
            <a:endParaRPr lang="en-US" dirty="0"/>
          </a:p>
          <a:p>
            <a:endParaRPr lang="en-US" dirty="0"/>
          </a:p>
          <a:p>
            <a:endParaRPr lang="en-US" dirty="0"/>
          </a:p>
          <a:p>
            <a:endParaRPr lang="en-US" dirty="0"/>
          </a:p>
          <a:p>
            <a:r>
              <a:rPr lang="en-US" dirty="0"/>
              <a:t>Agile practices (like CI/CD) find defects earlier</a:t>
            </a:r>
          </a:p>
        </p:txBody>
      </p:sp>
      <p:sp>
        <p:nvSpPr>
          <p:cNvPr id="192" name="Shape 192"/>
          <p:cNvSpPr txBox="1">
            <a:spLocks noGrp="1"/>
          </p:cNvSpPr>
          <p:nvPr>
            <p:ph type="title"/>
          </p:nvPr>
        </p:nvSpPr>
        <p:spPr/>
        <p:txBody>
          <a:bodyPr>
            <a:normAutofit/>
          </a:bodyPr>
          <a:lstStyle/>
          <a:p>
            <a:r>
              <a:rPr lang="en-US" sz="4400" dirty="0"/>
              <a:t>The Cost of Software Defects</a:t>
            </a:r>
            <a:endParaRPr lang="en-US" sz="4400" dirty="0">
              <a:sym typeface="Calibri"/>
            </a:endParaRPr>
          </a:p>
        </p:txBody>
      </p:sp>
      <p:sp>
        <p:nvSpPr>
          <p:cNvPr id="12" name="Slide Number">
            <a:extLst>
              <a:ext uri="{FF2B5EF4-FFF2-40B4-BE49-F238E27FC236}">
                <a16:creationId xmlns:a16="http://schemas.microsoft.com/office/drawing/2014/main" id="{1B56358A-8614-4519-9D82-0A8D005736A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pic>
        <p:nvPicPr>
          <p:cNvPr id="4" name="Picture 3">
            <a:extLst>
              <a:ext uri="{FF2B5EF4-FFF2-40B4-BE49-F238E27FC236}">
                <a16:creationId xmlns:a16="http://schemas.microsoft.com/office/drawing/2014/main" id="{0ECE37A8-F4B3-4024-94CE-BFF9006BC0E0}"/>
              </a:ext>
            </a:extLst>
          </p:cNvPr>
          <p:cNvPicPr>
            <a:picLocks noChangeAspect="1"/>
          </p:cNvPicPr>
          <p:nvPr/>
        </p:nvPicPr>
        <p:blipFill>
          <a:blip r:embed="rId3"/>
          <a:stretch>
            <a:fillRect/>
          </a:stretch>
        </p:blipFill>
        <p:spPr>
          <a:xfrm>
            <a:off x="527820" y="1886363"/>
            <a:ext cx="6873180" cy="4020286"/>
          </a:xfrm>
          <a:prstGeom prst="roundRect">
            <a:avLst>
              <a:gd name="adj" fmla="val 16404"/>
            </a:avLst>
          </a:prstGeom>
        </p:spPr>
      </p:pic>
    </p:spTree>
    <p:extLst>
      <p:ext uri="{BB962C8B-B14F-4D97-AF65-F5344CB8AC3E}">
        <p14:creationId xmlns:p14="http://schemas.microsoft.com/office/powerpoint/2010/main" val="2014636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4ED1C4-9937-4E3A-BA65-5BF06A0366EB}"/>
              </a:ext>
            </a:extLst>
          </p:cNvPr>
          <p:cNvSpPr>
            <a:spLocks noGrp="1"/>
          </p:cNvSpPr>
          <p:nvPr>
            <p:ph type="sldNum" sz="quarter" idx="5"/>
          </p:nvPr>
        </p:nvSpPr>
        <p:spPr/>
        <p:txBody>
          <a:bodyPr/>
          <a:lstStyle/>
          <a:p>
            <a:fld id="{2BF067CD-8E6B-4360-9AA8-C5DF2A48A6D1}" type="slidenum">
              <a:rPr lang="en-US" noProof="0" smtClean="0"/>
              <a:pPr/>
              <a:t>13</a:t>
            </a:fld>
            <a:endParaRPr lang="en-US" noProof="0" dirty="0"/>
          </a:p>
        </p:txBody>
      </p:sp>
      <p:sp>
        <p:nvSpPr>
          <p:cNvPr id="3" name="Text Placeholder 2">
            <a:extLst>
              <a:ext uri="{FF2B5EF4-FFF2-40B4-BE49-F238E27FC236}">
                <a16:creationId xmlns:a16="http://schemas.microsoft.com/office/drawing/2014/main" id="{AF35DF04-8260-4868-897B-75B00FF20BDB}"/>
              </a:ext>
            </a:extLst>
          </p:cNvPr>
          <p:cNvSpPr>
            <a:spLocks noGrp="1"/>
          </p:cNvSpPr>
          <p:nvPr>
            <p:ph type="body" sz="quarter" idx="10"/>
          </p:nvPr>
        </p:nvSpPr>
        <p:spPr>
          <a:xfrm>
            <a:off x="190402" y="1196125"/>
            <a:ext cx="6233454" cy="5528766"/>
          </a:xfrm>
        </p:spPr>
        <p:txBody>
          <a:bodyPr/>
          <a:lstStyle/>
          <a:p>
            <a:r>
              <a:rPr lang="en-US" dirty="0"/>
              <a:t>Software defects / bugs / problems / issues</a:t>
            </a:r>
          </a:p>
          <a:p>
            <a:pPr lvl="1"/>
            <a:r>
              <a:rPr lang="en-US" dirty="0"/>
              <a:t>Are tracked in </a:t>
            </a:r>
            <a:r>
              <a:rPr lang="en-US" b="1" dirty="0">
                <a:solidFill>
                  <a:schemeClr val="bg1"/>
                </a:solidFill>
              </a:rPr>
              <a:t>issues trackers </a:t>
            </a:r>
            <a:r>
              <a:rPr lang="en-US" dirty="0"/>
              <a:t>(bug trackers)</a:t>
            </a:r>
          </a:p>
          <a:p>
            <a:pPr>
              <a:buClr>
                <a:schemeClr val="tx1"/>
              </a:buClr>
            </a:pPr>
            <a:r>
              <a:rPr lang="en-US" b="1" dirty="0">
                <a:solidFill>
                  <a:schemeClr val="bg1"/>
                </a:solidFill>
                <a:sym typeface="Wingdings" panose="05000000000000000000" pitchFamily="2" charset="2"/>
              </a:rPr>
              <a:t>QA engineers </a:t>
            </a:r>
            <a:r>
              <a:rPr lang="en-US" dirty="0">
                <a:sym typeface="Wingdings" panose="05000000000000000000" pitchFamily="2" charset="2"/>
              </a:rPr>
              <a:t>manage the </a:t>
            </a:r>
            <a:br>
              <a:rPr lang="bg-BG" dirty="0">
                <a:sym typeface="Wingdings" panose="05000000000000000000" pitchFamily="2" charset="2"/>
              </a:rPr>
            </a:br>
            <a:r>
              <a:rPr lang="en-US" dirty="0">
                <a:sym typeface="Wingdings" panose="05000000000000000000" pitchFamily="2" charset="2"/>
              </a:rPr>
              <a:t>issue lifecycle</a:t>
            </a:r>
            <a:endParaRPr lang="en-US" dirty="0"/>
          </a:p>
          <a:p>
            <a:r>
              <a:rPr lang="en-US" dirty="0"/>
              <a:t>Issue </a:t>
            </a:r>
            <a:r>
              <a:rPr lang="en-US" b="1" dirty="0">
                <a:solidFill>
                  <a:schemeClr val="bg1"/>
                </a:solidFill>
              </a:rPr>
              <a:t>lifecycle</a:t>
            </a:r>
          </a:p>
          <a:p>
            <a:pPr lvl="1"/>
            <a:r>
              <a:rPr lang="en-US" dirty="0"/>
              <a:t>New </a:t>
            </a:r>
            <a:r>
              <a:rPr lang="en-US" dirty="0">
                <a:sym typeface="Wingdings" panose="05000000000000000000" pitchFamily="2" charset="2"/>
              </a:rPr>
              <a:t> Assign / Reject  Fix  Verify  Close / Reopen</a:t>
            </a:r>
          </a:p>
        </p:txBody>
      </p:sp>
      <p:sp>
        <p:nvSpPr>
          <p:cNvPr id="4" name="Title 3">
            <a:extLst>
              <a:ext uri="{FF2B5EF4-FFF2-40B4-BE49-F238E27FC236}">
                <a16:creationId xmlns:a16="http://schemas.microsoft.com/office/drawing/2014/main" id="{F63406AD-F196-49AD-B1A1-807DA004CC38}"/>
              </a:ext>
            </a:extLst>
          </p:cNvPr>
          <p:cNvSpPr>
            <a:spLocks noGrp="1"/>
          </p:cNvSpPr>
          <p:nvPr>
            <p:ph type="title"/>
          </p:nvPr>
        </p:nvSpPr>
        <p:spPr/>
        <p:txBody>
          <a:bodyPr>
            <a:normAutofit/>
          </a:bodyPr>
          <a:lstStyle/>
          <a:p>
            <a:r>
              <a:rPr lang="en-US" sz="4400" dirty="0"/>
              <a:t>Bug Tracking and Issue Lifecycle</a:t>
            </a:r>
          </a:p>
        </p:txBody>
      </p:sp>
      <p:sp>
        <p:nvSpPr>
          <p:cNvPr id="6" name="Rectangle: Rounded Corners 5">
            <a:extLst>
              <a:ext uri="{FF2B5EF4-FFF2-40B4-BE49-F238E27FC236}">
                <a16:creationId xmlns:a16="http://schemas.microsoft.com/office/drawing/2014/main" id="{34C1D6A0-DEBC-4552-9A3E-15298DE0413F}"/>
              </a:ext>
            </a:extLst>
          </p:cNvPr>
          <p:cNvSpPr/>
          <p:nvPr/>
        </p:nvSpPr>
        <p:spPr bwMode="auto">
          <a:xfrm>
            <a:off x="7142357" y="1789475"/>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New</a:t>
            </a:r>
          </a:p>
        </p:txBody>
      </p:sp>
      <p:sp>
        <p:nvSpPr>
          <p:cNvPr id="7" name="Rectangle: Rounded Corners 6">
            <a:extLst>
              <a:ext uri="{FF2B5EF4-FFF2-40B4-BE49-F238E27FC236}">
                <a16:creationId xmlns:a16="http://schemas.microsoft.com/office/drawing/2014/main" id="{9DE84CD1-FC48-42A8-B6AE-765976165940}"/>
              </a:ext>
            </a:extLst>
          </p:cNvPr>
          <p:cNvSpPr/>
          <p:nvPr/>
        </p:nvSpPr>
        <p:spPr bwMode="auto">
          <a:xfrm>
            <a:off x="7142357" y="3090546"/>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Assigned</a:t>
            </a:r>
          </a:p>
        </p:txBody>
      </p:sp>
      <p:sp>
        <p:nvSpPr>
          <p:cNvPr id="8" name="Rectangle: Rounded Corners 7">
            <a:extLst>
              <a:ext uri="{FF2B5EF4-FFF2-40B4-BE49-F238E27FC236}">
                <a16:creationId xmlns:a16="http://schemas.microsoft.com/office/drawing/2014/main" id="{37140CE0-705C-4B37-9C46-37D8AC49E371}"/>
              </a:ext>
            </a:extLst>
          </p:cNvPr>
          <p:cNvSpPr/>
          <p:nvPr/>
        </p:nvSpPr>
        <p:spPr bwMode="auto">
          <a:xfrm>
            <a:off x="9588478" y="1789475"/>
            <a:ext cx="1575000"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Rejected</a:t>
            </a:r>
          </a:p>
        </p:txBody>
      </p:sp>
      <p:cxnSp>
        <p:nvCxnSpPr>
          <p:cNvPr id="11" name="Straight Arrow Connector 10">
            <a:extLst>
              <a:ext uri="{FF2B5EF4-FFF2-40B4-BE49-F238E27FC236}">
                <a16:creationId xmlns:a16="http://schemas.microsoft.com/office/drawing/2014/main" id="{E0955020-7513-4745-A670-078B3B070992}"/>
              </a:ext>
            </a:extLst>
          </p:cNvPr>
          <p:cNvCxnSpPr>
            <a:stCxn id="6" idx="3"/>
            <a:endCxn id="8" idx="1"/>
          </p:cNvCxnSpPr>
          <p:nvPr/>
        </p:nvCxnSpPr>
        <p:spPr>
          <a:xfrm>
            <a:off x="8855354" y="2104475"/>
            <a:ext cx="733124" cy="0"/>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cxnSp>
        <p:nvCxnSpPr>
          <p:cNvPr id="12" name="Straight Arrow Connector 11">
            <a:extLst>
              <a:ext uri="{FF2B5EF4-FFF2-40B4-BE49-F238E27FC236}">
                <a16:creationId xmlns:a16="http://schemas.microsoft.com/office/drawing/2014/main" id="{52AA3ECA-A1B1-42BE-ABC9-BC04BAF56903}"/>
              </a:ext>
            </a:extLst>
          </p:cNvPr>
          <p:cNvCxnSpPr>
            <a:cxnSpLocks/>
            <a:stCxn id="6" idx="2"/>
            <a:endCxn id="7" idx="0"/>
          </p:cNvCxnSpPr>
          <p:nvPr/>
        </p:nvCxnSpPr>
        <p:spPr>
          <a:xfrm>
            <a:off x="7998856" y="2419475"/>
            <a:ext cx="0" cy="671071"/>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sp>
        <p:nvSpPr>
          <p:cNvPr id="15" name="Rectangle: Rounded Corners 14">
            <a:extLst>
              <a:ext uri="{FF2B5EF4-FFF2-40B4-BE49-F238E27FC236}">
                <a16:creationId xmlns:a16="http://schemas.microsoft.com/office/drawing/2014/main" id="{D32CA85F-0320-4C0A-8F7C-5F8337E6B24E}"/>
              </a:ext>
            </a:extLst>
          </p:cNvPr>
          <p:cNvSpPr/>
          <p:nvPr/>
        </p:nvSpPr>
        <p:spPr bwMode="auto">
          <a:xfrm>
            <a:off x="7142357" y="4397455"/>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Fixed</a:t>
            </a:r>
          </a:p>
        </p:txBody>
      </p:sp>
      <p:cxnSp>
        <p:nvCxnSpPr>
          <p:cNvPr id="16" name="Straight Arrow Connector 15">
            <a:extLst>
              <a:ext uri="{FF2B5EF4-FFF2-40B4-BE49-F238E27FC236}">
                <a16:creationId xmlns:a16="http://schemas.microsoft.com/office/drawing/2014/main" id="{4AE05EF6-F282-42E1-BBB4-749CC3A4EFA4}"/>
              </a:ext>
            </a:extLst>
          </p:cNvPr>
          <p:cNvCxnSpPr>
            <a:cxnSpLocks/>
            <a:stCxn id="7" idx="2"/>
            <a:endCxn id="15" idx="0"/>
          </p:cNvCxnSpPr>
          <p:nvPr/>
        </p:nvCxnSpPr>
        <p:spPr>
          <a:xfrm>
            <a:off x="7998856" y="3720546"/>
            <a:ext cx="0" cy="676909"/>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sp>
        <p:nvSpPr>
          <p:cNvPr id="18" name="Rectangle: Rounded Corners 17">
            <a:extLst>
              <a:ext uri="{FF2B5EF4-FFF2-40B4-BE49-F238E27FC236}">
                <a16:creationId xmlns:a16="http://schemas.microsoft.com/office/drawing/2014/main" id="{60ECAA50-9D7E-4577-BC29-2F567C7BDD7B}"/>
              </a:ext>
            </a:extLst>
          </p:cNvPr>
          <p:cNvSpPr/>
          <p:nvPr/>
        </p:nvSpPr>
        <p:spPr bwMode="auto">
          <a:xfrm>
            <a:off x="7142357" y="5679000"/>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Closed</a:t>
            </a:r>
          </a:p>
        </p:txBody>
      </p:sp>
      <p:cxnSp>
        <p:nvCxnSpPr>
          <p:cNvPr id="19" name="Straight Arrow Connector 18">
            <a:extLst>
              <a:ext uri="{FF2B5EF4-FFF2-40B4-BE49-F238E27FC236}">
                <a16:creationId xmlns:a16="http://schemas.microsoft.com/office/drawing/2014/main" id="{48624370-5A1B-43CD-93D6-8CFB341D7149}"/>
              </a:ext>
            </a:extLst>
          </p:cNvPr>
          <p:cNvCxnSpPr>
            <a:cxnSpLocks/>
            <a:stCxn id="15" idx="2"/>
            <a:endCxn id="18" idx="0"/>
          </p:cNvCxnSpPr>
          <p:nvPr/>
        </p:nvCxnSpPr>
        <p:spPr>
          <a:xfrm>
            <a:off x="7998856" y="5027455"/>
            <a:ext cx="0" cy="651545"/>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cxnSp>
        <p:nvCxnSpPr>
          <p:cNvPr id="22" name="Straight Arrow Connector 21">
            <a:extLst>
              <a:ext uri="{FF2B5EF4-FFF2-40B4-BE49-F238E27FC236}">
                <a16:creationId xmlns:a16="http://schemas.microsoft.com/office/drawing/2014/main" id="{2A995610-E625-48A5-A043-3A3AEFA68534}"/>
              </a:ext>
            </a:extLst>
          </p:cNvPr>
          <p:cNvCxnSpPr>
            <a:cxnSpLocks/>
            <a:stCxn id="15" idx="3"/>
            <a:endCxn id="7" idx="3"/>
          </p:cNvCxnSpPr>
          <p:nvPr/>
        </p:nvCxnSpPr>
        <p:spPr>
          <a:xfrm flipV="1">
            <a:off x="8855354" y="3405546"/>
            <a:ext cx="12700" cy="1306909"/>
          </a:xfrm>
          <a:prstGeom prst="curvedConnector3">
            <a:avLst>
              <a:gd name="adj1" fmla="val 4282764"/>
            </a:avLst>
          </a:prstGeom>
          <a:ln w="76200">
            <a:tailEnd type="triangle"/>
          </a:ln>
          <a:effectLst/>
        </p:spPr>
        <p:style>
          <a:lnRef idx="3">
            <a:schemeClr val="accent5"/>
          </a:lnRef>
          <a:fillRef idx="0">
            <a:schemeClr val="accent5"/>
          </a:fillRef>
          <a:effectRef idx="2">
            <a:schemeClr val="accent5"/>
          </a:effectRef>
          <a:fontRef idx="minor">
            <a:schemeClr val="tx1"/>
          </a:fontRef>
        </p:style>
      </p:cxnSp>
      <p:sp>
        <p:nvSpPr>
          <p:cNvPr id="26" name="TextBox 25">
            <a:extLst>
              <a:ext uri="{FF2B5EF4-FFF2-40B4-BE49-F238E27FC236}">
                <a16:creationId xmlns:a16="http://schemas.microsoft.com/office/drawing/2014/main" id="{9DAB3822-3B1E-4A35-9FB0-875874320A76}"/>
              </a:ext>
            </a:extLst>
          </p:cNvPr>
          <p:cNvSpPr txBox="1"/>
          <p:nvPr/>
        </p:nvSpPr>
        <p:spPr>
          <a:xfrm>
            <a:off x="9440374" y="3753151"/>
            <a:ext cx="1245626"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Reopen</a:t>
            </a:r>
          </a:p>
        </p:txBody>
      </p:sp>
      <p:sp>
        <p:nvSpPr>
          <p:cNvPr id="29" name="TextBox 28">
            <a:extLst>
              <a:ext uri="{FF2B5EF4-FFF2-40B4-BE49-F238E27FC236}">
                <a16:creationId xmlns:a16="http://schemas.microsoft.com/office/drawing/2014/main" id="{D29DB811-F90C-49D1-A7AF-9248228217C6}"/>
              </a:ext>
            </a:extLst>
          </p:cNvPr>
          <p:cNvSpPr txBox="1"/>
          <p:nvPr/>
        </p:nvSpPr>
        <p:spPr>
          <a:xfrm>
            <a:off x="8404948" y="5012672"/>
            <a:ext cx="1017550" cy="604049"/>
          </a:xfrm>
          <a:prstGeom prst="rect">
            <a:avLst/>
          </a:prstGeom>
          <a:noFill/>
          <a:ln w="12700">
            <a:noFill/>
          </a:ln>
        </p:spPr>
        <p:txBody>
          <a:bodyPr vert="horz" wrap="squar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Verify</a:t>
            </a:r>
          </a:p>
        </p:txBody>
      </p:sp>
      <p:sp>
        <p:nvSpPr>
          <p:cNvPr id="31" name="TextBox 30">
            <a:extLst>
              <a:ext uri="{FF2B5EF4-FFF2-40B4-BE49-F238E27FC236}">
                <a16:creationId xmlns:a16="http://schemas.microsoft.com/office/drawing/2014/main" id="{4EBA122B-5BBB-414F-8125-7C457E733706}"/>
              </a:ext>
            </a:extLst>
          </p:cNvPr>
          <p:cNvSpPr txBox="1"/>
          <p:nvPr/>
        </p:nvSpPr>
        <p:spPr>
          <a:xfrm>
            <a:off x="6276000" y="3699000"/>
            <a:ext cx="1692478"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In-progress</a:t>
            </a:r>
          </a:p>
        </p:txBody>
      </p:sp>
      <p:sp>
        <p:nvSpPr>
          <p:cNvPr id="33" name="TextBox 32">
            <a:extLst>
              <a:ext uri="{FF2B5EF4-FFF2-40B4-BE49-F238E27FC236}">
                <a16:creationId xmlns:a16="http://schemas.microsoft.com/office/drawing/2014/main" id="{A008D0A0-A13F-4998-9773-0038B2CB80C7}"/>
              </a:ext>
            </a:extLst>
          </p:cNvPr>
          <p:cNvSpPr txBox="1"/>
          <p:nvPr/>
        </p:nvSpPr>
        <p:spPr>
          <a:xfrm>
            <a:off x="8404948" y="2353504"/>
            <a:ext cx="1186571"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Review</a:t>
            </a:r>
          </a:p>
        </p:txBody>
      </p:sp>
    </p:spTree>
    <p:extLst>
      <p:ext uri="{BB962C8B-B14F-4D97-AF65-F5344CB8AC3E}">
        <p14:creationId xmlns:p14="http://schemas.microsoft.com/office/powerpoint/2010/main" val="16883967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5" grpId="0" animBg="1"/>
      <p:bldP spid="18" grpId="0" animBg="1"/>
      <p:bldP spid="26" grpId="0"/>
      <p:bldP spid="29" grpId="0"/>
      <p:bldP spid="31"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44DF78-225A-4FD3-85EA-ABE1F9F66163}"/>
              </a:ext>
            </a:extLst>
          </p:cNvPr>
          <p:cNvSpPr>
            <a:spLocks noGrp="1"/>
          </p:cNvSpPr>
          <p:nvPr>
            <p:ph type="sldNum" sz="quarter" idx="5"/>
          </p:nvPr>
        </p:nvSpPr>
        <p:spPr/>
        <p:txBody>
          <a:bodyPr/>
          <a:lstStyle/>
          <a:p>
            <a:fld id="{2BF067CD-8E6B-4360-9AA8-C5DF2A48A6D1}" type="slidenum">
              <a:rPr lang="en-US" noProof="0" smtClean="0"/>
              <a:pPr/>
              <a:t>14</a:t>
            </a:fld>
            <a:endParaRPr lang="en-US" noProof="0" dirty="0"/>
          </a:p>
        </p:txBody>
      </p:sp>
      <p:sp>
        <p:nvSpPr>
          <p:cNvPr id="3" name="Text Placeholder 2">
            <a:extLst>
              <a:ext uri="{FF2B5EF4-FFF2-40B4-BE49-F238E27FC236}">
                <a16:creationId xmlns:a16="http://schemas.microsoft.com/office/drawing/2014/main" id="{FB737833-0193-41C6-B350-0E79A554B3EF}"/>
              </a:ext>
            </a:extLst>
          </p:cNvPr>
          <p:cNvSpPr>
            <a:spLocks noGrp="1"/>
          </p:cNvSpPr>
          <p:nvPr>
            <p:ph type="body" sz="quarter" idx="10"/>
          </p:nvPr>
        </p:nvSpPr>
        <p:spPr/>
        <p:txBody>
          <a:bodyPr/>
          <a:lstStyle/>
          <a:p>
            <a:pPr>
              <a:buClr>
                <a:schemeClr val="tx1"/>
              </a:buClr>
            </a:pPr>
            <a:r>
              <a:rPr lang="en-US" b="1" dirty="0">
                <a:solidFill>
                  <a:schemeClr val="bg1"/>
                </a:solidFill>
              </a:rPr>
              <a:t>QAs</a:t>
            </a:r>
            <a:r>
              <a:rPr lang="en-US" dirty="0"/>
              <a:t> report, describe and </a:t>
            </a:r>
            <a:r>
              <a:rPr lang="en-US" b="1" dirty="0">
                <a:solidFill>
                  <a:schemeClr val="bg1"/>
                </a:solidFill>
              </a:rPr>
              <a:t>track issues </a:t>
            </a:r>
            <a:r>
              <a:rPr lang="en-US" dirty="0"/>
              <a:t>in an issue tracker</a:t>
            </a:r>
          </a:p>
          <a:p>
            <a:pPr>
              <a:buClr>
                <a:schemeClr val="tx1"/>
              </a:buClr>
            </a:pPr>
            <a:r>
              <a:rPr lang="en-US" b="1" dirty="0">
                <a:solidFill>
                  <a:schemeClr val="bg1"/>
                </a:solidFill>
              </a:rPr>
              <a:t>Issues</a:t>
            </a:r>
            <a:r>
              <a:rPr lang="en-US" dirty="0"/>
              <a:t> hold the following information:</a:t>
            </a:r>
          </a:p>
          <a:p>
            <a:pPr lvl="1"/>
            <a:r>
              <a:rPr lang="en-US" dirty="0"/>
              <a:t>Title and description (with steps to reproduce)</a:t>
            </a:r>
          </a:p>
          <a:p>
            <a:pPr lvl="1"/>
            <a:r>
              <a:rPr lang="en-US" dirty="0"/>
              <a:t>State: open / closed</a:t>
            </a:r>
          </a:p>
          <a:p>
            <a:pPr lvl="1"/>
            <a:r>
              <a:rPr lang="en-US" dirty="0"/>
              <a:t>Status: new / assigned / rejected / fixed / verified</a:t>
            </a:r>
          </a:p>
          <a:p>
            <a:pPr lvl="1"/>
            <a:r>
              <a:rPr lang="en-US" dirty="0"/>
              <a:t>Priority: low, medium, high, critical</a:t>
            </a:r>
          </a:p>
          <a:p>
            <a:pPr lvl="1"/>
            <a:r>
              <a:rPr lang="en-US" dirty="0"/>
              <a:t>Assigned team members</a:t>
            </a:r>
          </a:p>
          <a:p>
            <a:pPr lvl="1"/>
            <a:r>
              <a:rPr lang="en-US" dirty="0"/>
              <a:t>Discussion / comments</a:t>
            </a:r>
          </a:p>
        </p:txBody>
      </p:sp>
      <p:sp>
        <p:nvSpPr>
          <p:cNvPr id="4" name="Title 3">
            <a:extLst>
              <a:ext uri="{FF2B5EF4-FFF2-40B4-BE49-F238E27FC236}">
                <a16:creationId xmlns:a16="http://schemas.microsoft.com/office/drawing/2014/main" id="{8963EDDB-34B7-4F19-B13D-518FF6E6E23C}"/>
              </a:ext>
            </a:extLst>
          </p:cNvPr>
          <p:cNvSpPr>
            <a:spLocks noGrp="1"/>
          </p:cNvSpPr>
          <p:nvPr>
            <p:ph type="title"/>
          </p:nvPr>
        </p:nvSpPr>
        <p:spPr/>
        <p:txBody>
          <a:bodyPr/>
          <a:lstStyle/>
          <a:p>
            <a:r>
              <a:rPr lang="en-US" dirty="0"/>
              <a:t>Issues</a:t>
            </a:r>
          </a:p>
        </p:txBody>
      </p:sp>
      <p:pic>
        <p:nvPicPr>
          <p:cNvPr id="6" name="Picture 5">
            <a:extLst>
              <a:ext uri="{FF2B5EF4-FFF2-40B4-BE49-F238E27FC236}">
                <a16:creationId xmlns:a16="http://schemas.microsoft.com/office/drawing/2014/main" id="{72283BBA-2C8A-4AE1-95B6-3C17E6DB92D1}"/>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9848079" y="2075234"/>
            <a:ext cx="1692921" cy="1803766"/>
          </a:xfrm>
          <a:prstGeom prst="rect">
            <a:avLst/>
          </a:prstGeom>
        </p:spPr>
      </p:pic>
    </p:spTree>
    <p:extLst>
      <p:ext uri="{BB962C8B-B14F-4D97-AF65-F5344CB8AC3E}">
        <p14:creationId xmlns:p14="http://schemas.microsoft.com/office/powerpoint/2010/main" val="23898682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158041" y="2269005"/>
            <a:ext cx="6065837" cy="69850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854749" y="1234005"/>
            <a:ext cx="6672421" cy="990193"/>
          </a:xfrm>
        </p:spPr>
        <p:txBody>
          <a:bodyPr/>
          <a:lstStyle/>
          <a:p>
            <a:r>
              <a:rPr lang="en-US" dirty="0"/>
              <a:t>Issue Tracker</a:t>
            </a:r>
          </a:p>
        </p:txBody>
      </p:sp>
      <p:sp>
        <p:nvSpPr>
          <p:cNvPr id="2" name="Rectangle 1">
            <a:extLst>
              <a:ext uri="{FF2B5EF4-FFF2-40B4-BE49-F238E27FC236}">
                <a16:creationId xmlns:a16="http://schemas.microsoft.com/office/drawing/2014/main" id="{E6B818EB-B3FE-474A-BBF4-B92B02678804}"/>
              </a:ext>
            </a:extLst>
          </p:cNvPr>
          <p:cNvSpPr/>
          <p:nvPr/>
        </p:nvSpPr>
        <p:spPr>
          <a:xfrm>
            <a:off x="4476000" y="3079005"/>
            <a:ext cx="7429918" cy="1384995"/>
          </a:xfrm>
          <a:prstGeom prst="rect">
            <a:avLst/>
          </a:prstGeom>
        </p:spPr>
        <p:txBody>
          <a:bodyPr wrap="none">
            <a:spAutoFit/>
          </a:bodyPr>
          <a:lstStyle/>
          <a:p>
            <a:pPr algn="ctr"/>
            <a:r>
              <a:rPr lang="en-US" sz="2800" dirty="0">
                <a:hlinkClick r:id="rId3"/>
              </a:rPr>
              <a:t>https://github.com/twbs/bootstrap/issues</a:t>
            </a:r>
            <a:endParaRPr lang="en-US" sz="2800" dirty="0"/>
          </a:p>
          <a:p>
            <a:pPr algn="ctr"/>
            <a:r>
              <a:rPr lang="en-US" sz="2800" dirty="0">
                <a:hlinkClick r:id="rId4"/>
              </a:rPr>
              <a:t>https://github.com/twbs/bootstrap/issues/31392</a:t>
            </a:r>
            <a:endParaRPr lang="en-US" sz="2800" dirty="0"/>
          </a:p>
          <a:p>
            <a:pPr algn="ctr"/>
            <a:r>
              <a:rPr lang="en-US" sz="2800" dirty="0">
                <a:hlinkClick r:id="rId5"/>
              </a:rPr>
              <a:t>https://github.com/twbs/bootstrap/issues/31459</a:t>
            </a:r>
            <a:endParaRPr lang="en-US" sz="2800" dirty="0"/>
          </a:p>
        </p:txBody>
      </p:sp>
      <p:pic>
        <p:nvPicPr>
          <p:cNvPr id="9" name="Picture 8">
            <a:extLst>
              <a:ext uri="{FF2B5EF4-FFF2-40B4-BE49-F238E27FC236}">
                <a16:creationId xmlns:a16="http://schemas.microsoft.com/office/drawing/2014/main" id="{95B9AC67-B36A-4E06-A010-C44687D6C6BD}"/>
              </a:ext>
            </a:extLst>
          </p:cNvPr>
          <p:cNvPicPr>
            <a:picLocks noChangeAspect="1"/>
          </p:cNvPicPr>
          <p:nvPr/>
        </p:nvPicPr>
        <p:blipFill>
          <a:blip r:embed="rId6"/>
          <a:stretch>
            <a:fillRect/>
          </a:stretch>
        </p:blipFill>
        <p:spPr>
          <a:xfrm>
            <a:off x="1731000" y="1719000"/>
            <a:ext cx="2048434" cy="2182557"/>
          </a:xfrm>
          <a:prstGeom prst="rect">
            <a:avLst/>
          </a:prstGeom>
        </p:spPr>
      </p:pic>
    </p:spTree>
    <p:extLst>
      <p:ext uri="{BB962C8B-B14F-4D97-AF65-F5344CB8AC3E}">
        <p14:creationId xmlns:p14="http://schemas.microsoft.com/office/powerpoint/2010/main" val="422418513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2B8CE7-026A-47F0-BBB7-FEB7F5E399BB}"/>
              </a:ext>
            </a:extLst>
          </p:cNvPr>
          <p:cNvSpPr>
            <a:spLocks noGrp="1"/>
          </p:cNvSpPr>
          <p:nvPr>
            <p:ph type="sldNum" sz="quarter" idx="5"/>
          </p:nvPr>
        </p:nvSpPr>
        <p:spPr/>
        <p:txBody>
          <a:bodyPr/>
          <a:lstStyle/>
          <a:p>
            <a:fld id="{2BF067CD-8E6B-4360-9AA8-C5DF2A48A6D1}" type="slidenum">
              <a:rPr lang="en-US" noProof="0" smtClean="0"/>
              <a:pPr/>
              <a:t>16</a:t>
            </a:fld>
            <a:endParaRPr lang="en-US" noProof="0" dirty="0"/>
          </a:p>
        </p:txBody>
      </p:sp>
      <p:sp>
        <p:nvSpPr>
          <p:cNvPr id="3" name="Text Placeholder 2">
            <a:extLst>
              <a:ext uri="{FF2B5EF4-FFF2-40B4-BE49-F238E27FC236}">
                <a16:creationId xmlns:a16="http://schemas.microsoft.com/office/drawing/2014/main" id="{5DDE78C8-EE71-4C2F-A820-F7D17BB60E73}"/>
              </a:ext>
            </a:extLst>
          </p:cNvPr>
          <p:cNvSpPr>
            <a:spLocks noGrp="1"/>
          </p:cNvSpPr>
          <p:nvPr>
            <p:ph type="body" sz="quarter" idx="10"/>
          </p:nvPr>
        </p:nvSpPr>
        <p:spPr>
          <a:xfrm>
            <a:off x="190402" y="1247979"/>
            <a:ext cx="11818096" cy="5455891"/>
          </a:xfrm>
        </p:spPr>
        <p:txBody>
          <a:bodyPr>
            <a:normAutofit fontScale="92500" lnSpcReduction="10000"/>
          </a:bodyPr>
          <a:lstStyle/>
          <a:p>
            <a:pPr marL="514350" indent="-514350">
              <a:lnSpc>
                <a:spcPct val="115000"/>
              </a:lnSpc>
              <a:spcBef>
                <a:spcPts val="800"/>
              </a:spcBef>
              <a:spcAft>
                <a:spcPts val="800"/>
              </a:spcAft>
              <a:buFont typeface="+mj-lt"/>
              <a:buAutoNum type="arabicPeriod"/>
            </a:pPr>
            <a:r>
              <a:rPr lang="en-US" sz="3200" dirty="0"/>
              <a:t>An </a:t>
            </a:r>
            <a:r>
              <a:rPr lang="en-US" sz="3200" b="1" dirty="0">
                <a:solidFill>
                  <a:schemeClr val="bg1"/>
                </a:solidFill>
              </a:rPr>
              <a:t>issue </a:t>
            </a:r>
            <a:r>
              <a:rPr lang="en-US" sz="3200" dirty="0"/>
              <a:t>is logged by someone</a:t>
            </a:r>
          </a:p>
          <a:p>
            <a:pPr marL="514350" indent="-514350">
              <a:lnSpc>
                <a:spcPct val="115000"/>
              </a:lnSpc>
              <a:spcBef>
                <a:spcPts val="800"/>
              </a:spcBef>
              <a:spcAft>
                <a:spcPts val="800"/>
              </a:spcAft>
              <a:buFont typeface="+mj-lt"/>
              <a:buAutoNum type="arabicPeriod"/>
            </a:pPr>
            <a:r>
              <a:rPr lang="en-US" sz="3200" dirty="0"/>
              <a:t>A developer is </a:t>
            </a:r>
            <a:r>
              <a:rPr lang="en-US" sz="3200" b="1" dirty="0">
                <a:solidFill>
                  <a:schemeClr val="bg1"/>
                </a:solidFill>
              </a:rPr>
              <a:t>assigned </a:t>
            </a:r>
            <a:r>
              <a:rPr lang="en-US" sz="3200" dirty="0"/>
              <a:t>to fix it</a:t>
            </a:r>
          </a:p>
          <a:p>
            <a:pPr marL="514350" indent="-514350">
              <a:lnSpc>
                <a:spcPct val="115000"/>
              </a:lnSpc>
              <a:spcBef>
                <a:spcPts val="800"/>
              </a:spcBef>
              <a:spcAft>
                <a:spcPts val="800"/>
              </a:spcAft>
              <a:buFont typeface="+mj-lt"/>
              <a:buAutoNum type="arabicPeriod"/>
            </a:pPr>
            <a:r>
              <a:rPr lang="bg-BG" sz="3200" dirty="0"/>
              <a:t>А</a:t>
            </a:r>
            <a:r>
              <a:rPr lang="en-US" sz="3200" dirty="0"/>
              <a:t> </a:t>
            </a:r>
            <a:r>
              <a:rPr lang="en-US" sz="3200" b="1" dirty="0">
                <a:solidFill>
                  <a:schemeClr val="bg1"/>
                </a:solidFill>
              </a:rPr>
              <a:t>new branch</a:t>
            </a:r>
            <a:r>
              <a:rPr lang="en-US" sz="3200" dirty="0"/>
              <a:t> is created for the fix</a:t>
            </a:r>
          </a:p>
          <a:p>
            <a:pPr marL="514350" indent="-514350">
              <a:lnSpc>
                <a:spcPct val="115000"/>
              </a:lnSpc>
              <a:spcBef>
                <a:spcPts val="800"/>
              </a:spcBef>
              <a:spcAft>
                <a:spcPts val="800"/>
              </a:spcAft>
              <a:buFont typeface="+mj-lt"/>
              <a:buAutoNum type="arabicPeriod"/>
            </a:pPr>
            <a:r>
              <a:rPr lang="en-US" sz="3200" dirty="0"/>
              <a:t>The developer makes </a:t>
            </a:r>
            <a:r>
              <a:rPr lang="en-US" sz="3200" b="1" dirty="0">
                <a:solidFill>
                  <a:schemeClr val="bg1"/>
                </a:solidFill>
              </a:rPr>
              <a:t>changes and fixes</a:t>
            </a:r>
            <a:br>
              <a:rPr lang="bg-BG" sz="3200" b="1" dirty="0">
                <a:solidFill>
                  <a:schemeClr val="bg1"/>
                </a:solidFill>
              </a:rPr>
            </a:br>
            <a:r>
              <a:rPr lang="en-US" sz="3200" dirty="0"/>
              <a:t>in this branch</a:t>
            </a:r>
            <a:r>
              <a:rPr lang="bg-BG" sz="3200" dirty="0"/>
              <a:t> </a:t>
            </a:r>
            <a:r>
              <a:rPr lang="en-US" sz="3200" dirty="0"/>
              <a:t>(writes code, commits changes, pushes the changes)</a:t>
            </a:r>
          </a:p>
          <a:p>
            <a:pPr marL="514350" indent="-514350">
              <a:lnSpc>
                <a:spcPct val="115000"/>
              </a:lnSpc>
              <a:spcBef>
                <a:spcPts val="800"/>
              </a:spcBef>
              <a:spcAft>
                <a:spcPts val="800"/>
              </a:spcAft>
              <a:buFont typeface="+mj-lt"/>
              <a:buAutoNum type="arabicPeriod"/>
            </a:pPr>
            <a:r>
              <a:rPr lang="en-US" sz="3200" dirty="0"/>
              <a:t>When ready, the developer sends a </a:t>
            </a:r>
            <a:r>
              <a:rPr lang="en-US" sz="3200" b="1" dirty="0">
                <a:solidFill>
                  <a:schemeClr val="bg1"/>
                </a:solidFill>
              </a:rPr>
              <a:t>pull request</a:t>
            </a:r>
          </a:p>
          <a:p>
            <a:pPr marL="514350" indent="-514350">
              <a:lnSpc>
                <a:spcPct val="115000"/>
              </a:lnSpc>
              <a:spcBef>
                <a:spcPts val="800"/>
              </a:spcBef>
              <a:spcAft>
                <a:spcPts val="800"/>
              </a:spcAft>
              <a:buFont typeface="+mj-lt"/>
              <a:buAutoNum type="arabicPeriod"/>
            </a:pPr>
            <a:r>
              <a:rPr lang="en-US" sz="3200" dirty="0"/>
              <a:t>Other developers </a:t>
            </a:r>
            <a:r>
              <a:rPr lang="en-US" sz="3200" b="1" dirty="0">
                <a:solidFill>
                  <a:schemeClr val="bg1"/>
                </a:solidFill>
              </a:rPr>
              <a:t>review</a:t>
            </a:r>
            <a:r>
              <a:rPr lang="en-US" sz="3200" dirty="0"/>
              <a:t> / </a:t>
            </a:r>
            <a:r>
              <a:rPr lang="en-US" sz="3200" b="1" dirty="0">
                <a:solidFill>
                  <a:schemeClr val="bg1"/>
                </a:solidFill>
              </a:rPr>
              <a:t>comment</a:t>
            </a:r>
            <a:r>
              <a:rPr lang="en-US" sz="3200" dirty="0"/>
              <a:t> / </a:t>
            </a:r>
            <a:r>
              <a:rPr lang="en-US" sz="3200" b="1" dirty="0">
                <a:solidFill>
                  <a:schemeClr val="bg1"/>
                </a:solidFill>
              </a:rPr>
              <a:t>approve</a:t>
            </a:r>
          </a:p>
          <a:p>
            <a:pPr marL="514350" indent="-514350">
              <a:lnSpc>
                <a:spcPct val="115000"/>
              </a:lnSpc>
              <a:spcBef>
                <a:spcPts val="800"/>
              </a:spcBef>
              <a:spcAft>
                <a:spcPts val="800"/>
              </a:spcAft>
              <a:buFont typeface="+mj-lt"/>
              <a:buAutoNum type="arabicPeriod"/>
            </a:pPr>
            <a:r>
              <a:rPr lang="en-US" sz="3200" dirty="0"/>
              <a:t>The changes are </a:t>
            </a:r>
            <a:r>
              <a:rPr lang="en-US" sz="3200" b="1" dirty="0">
                <a:solidFill>
                  <a:schemeClr val="bg1"/>
                </a:solidFill>
              </a:rPr>
              <a:t>merged</a:t>
            </a:r>
            <a:r>
              <a:rPr lang="en-US" sz="3200" dirty="0"/>
              <a:t> in the upstream branch</a:t>
            </a:r>
          </a:p>
        </p:txBody>
      </p:sp>
      <p:sp>
        <p:nvSpPr>
          <p:cNvPr id="4" name="Title 3">
            <a:extLst>
              <a:ext uri="{FF2B5EF4-FFF2-40B4-BE49-F238E27FC236}">
                <a16:creationId xmlns:a16="http://schemas.microsoft.com/office/drawing/2014/main" id="{F36332A5-78C7-43FB-B9C2-34B1BAD802BC}"/>
              </a:ext>
            </a:extLst>
          </p:cNvPr>
          <p:cNvSpPr>
            <a:spLocks noGrp="1"/>
          </p:cNvSpPr>
          <p:nvPr>
            <p:ph type="title"/>
          </p:nvPr>
        </p:nvSpPr>
        <p:spPr/>
        <p:txBody>
          <a:bodyPr>
            <a:normAutofit/>
          </a:bodyPr>
          <a:lstStyle/>
          <a:p>
            <a:r>
              <a:rPr lang="en-US" sz="4400" dirty="0"/>
              <a:t>Typical Flow for Handling an Issue</a:t>
            </a:r>
          </a:p>
        </p:txBody>
      </p:sp>
      <p:pic>
        <p:nvPicPr>
          <p:cNvPr id="8" name="Picture 7">
            <a:extLst>
              <a:ext uri="{FF2B5EF4-FFF2-40B4-BE49-F238E27FC236}">
                <a16:creationId xmlns:a16="http://schemas.microsoft.com/office/drawing/2014/main" id="{9327C352-9C1C-4DBB-A921-F0A6A4D10E9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509288" y="1409514"/>
            <a:ext cx="4339660" cy="2265606"/>
          </a:xfrm>
          <a:prstGeom prst="roundRect">
            <a:avLst>
              <a:gd name="adj" fmla="val 1096"/>
            </a:avLst>
          </a:prstGeom>
        </p:spPr>
      </p:pic>
    </p:spTree>
    <p:extLst>
      <p:ext uri="{BB962C8B-B14F-4D97-AF65-F5344CB8AC3E}">
        <p14:creationId xmlns:p14="http://schemas.microsoft.com/office/powerpoint/2010/main" val="4891063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183232" y="2709000"/>
            <a:ext cx="6065837" cy="69850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879940" y="1674000"/>
            <a:ext cx="6672421" cy="990193"/>
          </a:xfrm>
        </p:spPr>
        <p:txBody>
          <a:bodyPr/>
          <a:lstStyle/>
          <a:p>
            <a:r>
              <a:rPr lang="en-US" dirty="0"/>
              <a:t>Pull </a:t>
            </a:r>
            <a:r>
              <a:rPr lang="en-US"/>
              <a:t>Request Merge</a:t>
            </a:r>
            <a:endParaRPr lang="en-US" dirty="0"/>
          </a:p>
        </p:txBody>
      </p:sp>
      <p:sp>
        <p:nvSpPr>
          <p:cNvPr id="2" name="Rectangle 1">
            <a:extLst>
              <a:ext uri="{FF2B5EF4-FFF2-40B4-BE49-F238E27FC236}">
                <a16:creationId xmlns:a16="http://schemas.microsoft.com/office/drawing/2014/main" id="{E6B818EB-B3FE-474A-BBF4-B92B02678804}"/>
              </a:ext>
            </a:extLst>
          </p:cNvPr>
          <p:cNvSpPr/>
          <p:nvPr/>
        </p:nvSpPr>
        <p:spPr>
          <a:xfrm>
            <a:off x="4666300" y="3519000"/>
            <a:ext cx="7099700" cy="523220"/>
          </a:xfrm>
          <a:prstGeom prst="rect">
            <a:avLst/>
          </a:prstGeom>
        </p:spPr>
        <p:txBody>
          <a:bodyPr wrap="none">
            <a:spAutoFit/>
          </a:bodyPr>
          <a:lstStyle/>
          <a:p>
            <a:pPr algn="ctr"/>
            <a:r>
              <a:rPr lang="en-US" sz="2800" dirty="0">
                <a:hlinkClick r:id="rId3"/>
              </a:rPr>
              <a:t>https://github.com/twbs/bootstrap/pull/31396</a:t>
            </a:r>
            <a:endParaRPr lang="en-US" sz="2800" dirty="0"/>
          </a:p>
        </p:txBody>
      </p:sp>
      <p:pic>
        <p:nvPicPr>
          <p:cNvPr id="8" name="Picture 7">
            <a:extLst>
              <a:ext uri="{FF2B5EF4-FFF2-40B4-BE49-F238E27FC236}">
                <a16:creationId xmlns:a16="http://schemas.microsoft.com/office/drawing/2014/main" id="{234CB048-3DBD-4624-B35E-0B64B5CA1EF8}"/>
              </a:ext>
            </a:extLst>
          </p:cNvPr>
          <p:cNvPicPr>
            <a:picLocks noChangeAspect="1"/>
          </p:cNvPicPr>
          <p:nvPr/>
        </p:nvPicPr>
        <p:blipFill>
          <a:blip r:embed="rId4"/>
          <a:stretch>
            <a:fillRect/>
          </a:stretch>
        </p:blipFill>
        <p:spPr>
          <a:xfrm>
            <a:off x="1474470" y="1719000"/>
            <a:ext cx="2231329" cy="2231329"/>
          </a:xfrm>
          <a:prstGeom prst="rect">
            <a:avLst/>
          </a:prstGeom>
        </p:spPr>
      </p:pic>
    </p:spTree>
    <p:extLst>
      <p:ext uri="{BB962C8B-B14F-4D97-AF65-F5344CB8AC3E}">
        <p14:creationId xmlns:p14="http://schemas.microsoft.com/office/powerpoint/2010/main" val="12398485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Shape 208" descr="data:image/jpeg;base64,/9j/4AAQSkZJRgABAQAAAQABAAD/2wCEAAkGBxQSEhUUEBQUFBUVFhgUFhYXFxQVFhgWFxcWFxcYFxYaHSggGBslHRcVITEiJSkrLi4uFyAzODMsNygtLisBCgoKDg0OGxAQGywkHyU0LDQ0LywsLCwsLC8sLCwsLDQsLCwsLCwsLCwsLCwsLCwsLCwsLCwsLCwsLCwsLCwsLP/AABEIALUBFwMBEQACEQEDEQH/xAAcAAEAAgMBAQEAAAAAAAAAAAAABgcDBAUCAQj/xABHEAABAwIDBQQFBwkHBQEAAAABAAIDBBEFEiEGEzFBUQciYYEUMnGRsSNCUnKhwdEVFlRikpOywtIXJDM0Q3OCY2Si4fBT/8QAGgEBAAIDAQAAAAAAAAAAAAAAAAQFAgMGAf/EADMRAAICAQIEAwcDBAMBAAAAAAABAgMEERIFEzFBFCFRMjNScYGhsRUiYSNCkcEkYtFD/9oADAMBAAIRAxEAPwC8UAQBAEAQBAEAQBAEAQBAEAQBAEAQBAEAQBAEAQBAEAQBAEAQBAEAQBAEAQBAEAQBAEAQBAEAQBAEAQBAEAQBAEAQBAEAQBAEAQBAEAQBAEAQBAEAQBAEAQBAEAQBAEAQBAEAQHl7rcdEBz5scgbxkBPhc/BbI02S6I1Svrj1Zh/OWn+kf2Xfgs/DW+n3MPFVev2H5ywfSP7LvwTw1voPFVepmhxyB3CRvnp8Vg6bF1Rmr630Z0GPB1ButZtPSAIAgCAIAgCAIAgCAIAgCAIAgCAIAgCAIAgCAIAgCAIAgCAxzyBrS52gAufYEBX+L4y+dx1IZ81vh1PUq2poUFr3Ki7Ic3ouhzsy3mgxuqmDi5o9pC88hoz4Kth4Pb+0E1Q0ZlzL3QG3QYnJCbsdpzafVPlyWqyiM+ptqvlX0J9hde2aMPbz4joeYKqrIOEtrLaE1OO5G4sDMIAgCAIAgCAIAgCAIAgCAIAgCAIAgCAIAgCAIAgCAIAgOFtjPlpnW+cQ33nX7Fvx462I0ZMtKmQHMrcptTo4DhPpUhDiRGwXdbTMTwbfoomXa4pRRMxKVP8Ac+iJpDs5TtFhEz9lqrXJlmopdj7Js/TkWMTP2W/gmrGiIdtFgwpXjd/4b7gD6LuOngRfTwVhiWuX7WV2ZUo/uicrMpxB1JPsNVd+SPkQHj28D9yrs2PSRY4M9U4k0UEnhAEAQBAEAQBAEAQBAEAQBAEAQBAEAQBAEAQBAEAQBAEBGdvD/dx9dv3qTie9RGy/dMgedW5S6kz7PfUl+uP4QqrN959C3wfdkvUQmBARvbPDpZmM3Ia4tfchxI0ykaWB11C349qrlqzRkVO2O1ET/N2s/wDzj/bP9KmeNj6ELwEvU7ux+DzxTOfM1rRkyjK4k3uD0CjZF6tSSJONjupvVkzUUlhAEAQBAEAQBAEAQBAEAQBAEAQBAEAQBAEAQBAEAQBAEBF+0E/3Yf7jfipWH71EXM9y/oV5nVzoUmpOuzk3jl+v/K1VGd7z6Fxge6+pMVDJoQGKeZrGlziAALknQIlq9EeN6LVkDxDbR++Bh/wmm2U/PHU9PBWdeD+z93X8FXZnvmft6L7kzwrEmTxh8ZuDxHMHmCORVfZXKuW2RY12RsjuibywNgQBAEAQBAEAQBAEAQBAEAQBAEAQBAEAQBAEAQBAEAQBARTtGP8AdR/uM+KlYXvl9SJne4f0K13ivNCg3FgdmbrxS/7n8rVTZ/vS74d7n6k1UInmKedrGlziAALkngESbeiPG0lqysNqdpzUuyRkiEHTkXnqfDwV1i4nLW6XX8FHl5nN/bH2fyR7eKZoQtx0MFxp9NJnYbg+s3k4fcfFabsdWx0fU30ZMqZaroWvhGKR1EYkjNweI5g8wR1VFZXKuW2Rf12xsjuj0N5YGwIAgCAIAgCAIAgCAIAgCAIAgCAIAgCAIAgCAIAgCAICI9pjrUl/+oz4qZg++X1IPEXpjyfy/JVe+V9tOZ5hZPZW68Mv+5/K1UnEfe/Q6Lhb1o+rJrUTBjS5xAa0EkngANSSoC8yyZU2121pqnZIiRCOHV9vnHw6BXmJhqtbpdfwc5m8Q5r2Q9n8kaM6mvRdSBGTeui6H3fL3Qx5h8M//wB93tXnlrp3M9Xt3aeR0sBx+Slkzs1B0e3k4fcehWnIxo3R0fXszdjZsqJarp3RcOC4rHUxCWI3adD1DhxafELn7K3XJxl1OnqsjZFTj0ZvrA2BALoAgCAID5dAfUAQBAEAQBAEAQBAEAQBAeXGyAqLHttKgzybiUsjBytADdQ3TNqOZV5j4VfLW9eZzuVxG1WtVvRI5/54Vv6Q73M/pW7wNHw/kj/qOT8X2X/hv4FtpUNnj38pfGXBrwQ3QO0voOXFacjBr5bcFoyRi8Rt5qVktUy3muuLqjOiIvtBtrDTStitnN/lMp9Qfe7wUunCsti5Ly/2QsjOqpmoPz9f4NLtEqmS0AfG4Oa57CCOBF1lhRcchJ9fMw4hJSxW10en5Ksur85fQsrsvnaymnc8hrWyEknQAZGqj4gm7kl6HS8KaWPq/VnRwzbeComdCRladI3OOj+oI+aeg5rXbhWVwU/8/wAGyniFVtjgvp/JF9rNiZI5M9GwvY86xj5hJ4i/zfDkpGLnbVts7EbM4bvluq+qNuu2VbSYfK99nTODczuneb3W9B8VrryJXZEW+mptsxYUYs4x9PN+pAbq9OaJlsHg8dXFURyi4u2x5g2NiDyKp+ITcLIyT7F9wuuM6ZRktVr/AKNam2FqDUGJ+kQ1MosMzb8Gjk7r04rKXEVy9V7RjDhOlvm/2lq4Xh7KeNscQDWtFgAqmUnJ6su4xUUkkQLb3auWOcRU0hZkHfIsbuPLUchb3qzwcSE4Oc18in4jmzrmoVvT1Iz+eFb+kP8Acz+lTvBUfD+Su/Ucn4vsj1HtlWAg79xsQbENsbHgdF48ChrTaex4lkJ6uX2RcOFVzZ4mSs4PaHDzHBUE4uEnF9jp4SU4qS6M3FiZBARPbsVTIxLSSObkvnY0NOZvMi4vmH2i6kYzr3aWLVEXKVuzWp6NfcrwbY1h4VDvcz+lXSwqH/b+Tn3xDJXlu+yM1JtrVse1zpS9oNy0htnDmNAsZ4FLi0lo/qZ18TvUk5PVFu4ViDJ4myRm7XC/4g+KoZwcJOMuqOkrnGcVKPRm2sTMhO321Rp7Q07rSmznOFjkby8z8FPwsVWvdLp+Ss4jmOlbIe0/sQf88K39If7mf0qz8FR8P5Kj9Ryfj+y/8NvCsexCplbFFO+51JsyzW83Hu+7qVHyKcamO7b5/UlYl+XfPbu8u/ki3qSMtY0OJcQACTxJ6nxVKdAjMgCAIAgIzt9i/o9K7KbPk+Tb17wNz5C6k4dXNtS7LzIubdyqW+78kUvddGcmMy83LXQy2PTd2F1kYlu7KYk+qw8tjflmY0xZ+JBA7rrHjcW+1c7lVKq7zXl1OqxLedQnr59Cq8RppIpXRzgiQG5ub5r/ADgeYPVXdFsLI6xOeyaJ1Tan/n1PTMSeIXQ5iY3EOynk4G929L8166YuxWd0eRyJqp1dn9jUutpH0NpuIPERhBswuzuAv3jawv1AtwWrkx37+5v581Vyl0/JiponyPayIFz3GzQON+t+QHVe22RrjrI8opnbPbHr+C9tnqaSOnjbUP3kgADndfxtwudSuaskpSbS0Otri4wUW9Tm9oX+Rl9jf4mrdh+/j8zTme4n8ilrrpDktCxuyM/4/tb8CqXiftx+R0HCPdy+f+ix8qrC2NPGK5sEL5XcGNJ/ALKEHOSiu5jOahFyfRFB1dS6R7nvN3PcXH2k3XUQgoRUV2OPtm7JuT7mLMvXJLqYxg5a6LoLrIx0LK7KsXu19O46t+UZ9U6OHkdfNUvEqdJKxdzoOFX7oOt9ixFWFsEB5ewEWKAqDb7Zk00hmiHyLz3gODHH+Un3H2q3wMrVcuTKPiWH/wDWH1IldWpS6Eu7P9pPRpd1IfkpD5MedAfYeBVfnYvMjvj1Ra8Ny+W+XLo/syxtp8dbSQGR2rjoxv0ncvLmVU0Uu2e1F1kXqmtyZSNXVOle58hLnPJc4+J+5dJCKglFdjk7LJWScpdWeIY3Pc1jBmc4hrW9SUnYq47me1VSsmox6lzbF7NNpItbOlfq93U9B4Dkubvuds9zOrx6I0w2xJKtJvCAIAgPhKAprtHxff1RY09yHuDxcbFx+A8ir3h1Oyvc+rOe4ndvs2LovyRTMp5WaE7Gyx/JOfL8qT6Ra2vD1f2PtVJ4n/lbu3Q6Hwn/ABNnfr9SCByvDntCV9nOL7iqDHHuTDIegcLlh99x5qv4hTvr3LqvwWfDLtlmx9GWHtdsxHWR/Rkbqx44g+PVp5hU9F0qpbol3fRG6G2RTNdRyQSOimble3iORHJzTzBXRU3RtjuicxkY8qZbWa91uNGhlpoXyPbHE0ve42a0ff0A5larbY1x3SNtNErZbYlw7FbJtpGZn2dM4DM7p+q3o0faufyMiVstX0OmxsaNENF17slajkkjPaJ/kZvY3+Jqk4fv4/MjZnuJfIpS66Q5TQsjsh/1/a34FUvE/bj8i/4T7uXzLJVYWpXHaxjFgymaePyj/YD3B5m58lZ8Np1k7H2Knil2kVWu5W11dFCTfYLZwVEFQ+QaSNMLD0AHeI/5W/ZVNn3tWpLt5l7w3HXKbl/d5EKmjLHOY8Wcxxa4eLSQfgrauanFSXcpra3XNxfY3cBxM01RHKPmuGYdWnRw93wWvIq5lbibcW7k2qRflPKHNDmm4IBB6g8FzOmnkzqzKgCA166kbKxzHgOa4EEHmDovU9HqeNalH7U4C6imyG5jdcxO8PoE/SH2q/w8nmx0fVHOZ+JyZbo9Gca6mlfobmIYrLOGCV5du25G+z7zw9wWquiFbbiupvuvnakpPoaZd1WxvTzNKi29EWl2dbKGIekTttK4d1p+Y3p9Y8/cqDMyubLRdEdLhYiphq+rJ8FCJx9QBAEAQHI2pxUUtNJLzAs0dXnRo9/wW2it2WKKNV9qrrc32KEe8kkk3JNyepOpK6dLRaI5OTbbbOhs9hvpNTFFyc67vqN1d+Hmo+Xby6myThU8y1Lt1L7EAyZbC1rW5LmzqChNocONNUyxcmuu36jtW/h5LpMS3mVJnMZtPLua7M57HEG4NiNQehHAqQ0mtGRU2nqi+tlcVFVTRy8yLOHRw0cPeuYvqdU3E6yi1W1qaNPa/ZdlZH9GRurHjiD0PUdQvab5VS3RPL6I3R2yKcmwuZs/o5jO+vYNHBw+kD9DxV6sut179Tn5YVqt5ehbmxeyLKRmZ9nzO9Z/8rejfiqTIyJXS1fQvsbHjRHRdSVqOSAgIz2i/wCQm9jf4mqTh+/j8yNme4l8ikl0hyxZPY//AK/tb8CqXiftx+Re8J93L5li1MwY1znGwaC4noALlVnXyLRvRalAY7iRqZ5JXfPdoOjRo0e5dPj1cutROVybXbY5GixpJAaLuJAA6kmwC2TkoxcmaoQc5KK7l/bO4aKenjib81tj4nmfM3PmuXsm5ycmdbCChFRXYq3tMwvc1e8A7swv/wA22DveLFW/DbdYOHoUvFKdJKxdyJKzKot7svxje026cbvhOXxLDct92o8lz+fTy7NezOj4fdzKtG/NE1UInhAEBxdqcJiqIHtmsABmzcMpGuYHwWdc5QknHqa7YRnBqXQoh4sSAcwBsHAWBHW3K66iLbS16nJzSUmo9DysjElnZzhMU9TeVwJjGZkZ5n6Xjbp5qs4lZOMUl0Za8LqrlJyfVFytbZUpenpAEAQBAfCgKq7V8Yzysp2nSMB7vrm9h5DXzVxwynydjKXil3mq18yAq1Kc7uyWPNopHSGPeOIDR3gMo4nlz09yh5eM79FrpoTsPKjRrqtdSWf2qf8Ab/8An/6UP9LfxfYm/q0fhIptbj7a2Rkgi3bmgtPeBuOI5ctfepmLjOjXz11IWZlRvS0WjRwlLIJPOyrGMkr6dx0kGdv1xxHmP4VV8Sq1SsRccLu83W/mT7aHaGKia102Yh7soyi5vYnXXhoVWU0TulpEtLr40x3TI4e0ChLs5jkzAWvkbex4i9+Clfp1/wDH+SL+pUfz/g7mz21cFY5zYQ8FgDjmaALE201Wi/GnTpu08yRRlQu12diQKOSAgIz2i/5Cb2N/japGH7+PzI2Z7iXyKRXSnLFldj/+v7W/Aql4n7cfkXvCvdv5nT7UsX3VOIWnvTEg+DB63v0HmtXD6d9m59EbuI3bKtF1ZUSvznDewStbBOyV7M4Ycwbe3etYE+xaMip2w2p6EjFtjVZvktSdjtT/AO2/8/8A0q79LfxfYs/1aPwnD2s2wbXRBhhyOa4Oa7Nex4HlzBIW/HwnTPcpfY0ZOfG6tw2kTViVZ3tiMX9Gq2OJ7r/k39LOOh8jb7VEzauZU/VE3Au5dq16PyLzaVzh0p6XoPhKAqjtF2s3rjTQO+TabSOHz3A+qOrR9pVxg4mi5k+vYpeIZmv9KH1ZAyrUpz4034LxPU9aa6mxRVb4Xtkidle03B/+5LGcFOLjLoZVWSrkpR6l4bJ7QsrYg8aPbpIz6LvwPELnMiiVM9rOnx743Q3I7q0EgIAgCA1MTrWwxPkebBjS4+SyjFykoruYzkoxcn2Pz/X1LpZHyP8AWe4uPny8uHkunrgoRUV2OSttdk3J9zA2MkgAEkkAAC5JPAAdVlKSitWYwi5NRXU3PyNU/o0/7tyjeNp+Il+Av+Efkap/Rp/3bk8bT8Q8Bf8ACPyNU/o0/wC7cnjafiHgL/hNNzCCQQQQbEHQgjiCOqkRkpJNdCJOLhJxfVGahqXQyMkZ6zHBw8uXnwXlkFODi+5lVa65qS7FhdpNQJ6Onmj1aXg36ZmuFvfoqjAWy9xZd8RanjqcenUrfKrooNSZdltY2Oqc15tvGWaTzcDe3mL+5VvE63KCkuxa8KtSnKL7lv3VKXwugIR2p4m1lNuQRnkcNOeVpuSfDgFO4fU5W7uyK/iNyhU492VLlV8c5qWX2QxWjnd+uG+5oP3qk4nL+ol/B0HCl/Sb/kiG2mK+k1T3g3Y35Nn1W8T5m5VjhVcupa9WVmffzbXp0RwsqlELU22YTUEAtp5yDqCI3WI5EKK8ylPTcTFg3vz2n38jVP6NP+7cnjafiPfAX/CffyNU/o0/7tyeNp+IeAv+E1pqZ7DlkY5juOVwLTY8DY8lurtjYtYvUj21Tqek1oY8q2GpMvDYPF/SKRhcbvYN2/2tFr+YsVzeVVyrWux1WJdzalLv0JEVHJJA+0TavdNNPAflHDvuHzGnl9Y38grDBxd73y6fkrc/M5S2R9p/YqrKrw57U38BwZ9XM2Jml9Xu+iy9ifb0UbKyFTDXv2JmHju+enZdSebbbFN3DH0rbOhbbKPnMHEeLhqR59VVYmU4Wfu6MucvEVlf7V5roVmAr5PVanNvy6nT2fxaSkmbLHy0c3k5l9WlacimNsNrN+NkypnuX1LywjE46iJssRu1w8weYPQhc3ZCVctsup1FdkbIqUejN5YmYQBAQPtOxA5G07D6/ff9UHQeZ+CsOH16z3vsVnE7Hy+XHv8Agrn0Mq43lDyX6kh2CwXeVYc4XbEM/D5x0b958lX8Qu/ZsXcs+GY/9Te+xboiHQe5U5fH3dDoPcgPhiHQe5AVHt9g27qy5os2UZhp84aO+4q5wLtYbH2KHieM+YpruRz0MqfvKzksmGzMPpNJNRPNiPlIj01vp7Ha/wDJVeXrXarYl1hf1aHRMiE2HuY90cgyvabFp+I6jxVjXfGa1RVW4k65aMNpCNQbEa3HG6yc0/JmtVSXmmduHaKtYLCd1h1DXH3kXUaWNQ3rtJscvJitN32PT9pq4j/MOHsDfwXixcdf2nrzMl/3fY41TG+RxdI5z3Hi5xJPvKkxcYrSK8iHOM5vWT1ZiNIdALkk2AA1J6AL2VsYrVnkcecnoiw90cPwzJwmlvw5Pf6x8h8FSxfiMjV9C/kvC421df8AZXnoZV3vOe5MvU28JwczTxxcnO731Rq77BbzWjJv2VN9yTiYrnak+heUFO1rQA0aADh0XPHUHvdDoPcgG6HQe5AV72o4PfdztHA7t3sOrT5H4qw4fdsm4vuVnFKOZWpLqvwQH0Mq43lDyX6kr7O60wVGRx7kwy+AeLlp89R7lAz4b4bl1RacMm65uD6Mm2120Ho0dmWMrxZg6frHwH2quxqObL+C0ysjkw8uvYqGaBz3FzyXOcSSTqSTzKv4uMVojmZwnKW6T82eBREkBoJJNgBxJPALyV0YptiGPKbSRb+xWzopIRexkf3nu6noPAcFz99ztnuZ1GNRGmtRRIntuLFaTeVHt3szuJt7GLRSHUcmyG/uB+PtVvg5Wq5cupScRwvPmQ+pGvQyrHeip5L9SQbH4w+jk1uYnnvt6dHDx+Kh5dKtjquqJ+DdKiWj84v7FvwTB7Q5pBBFwRwIKo2mnozoU9fNGRD0FARjG9koJpHTSvkBtdxDyAA0dOQstsL5xWkWaZ0Qm9ZI5GE7JUVVE2anlfJG69nCR1jY2PLqs/E2+pj4Wr0JPgOAx0jXCK/eNyXHMb8OK1TslN6yNsK4wWkTrLAzF0AQEexKkpsQzx5yXU8mV+UlpY/Le1/YftWcJyg9YmE64zWkkc/+z2n+lL+8K2eJt9TV4Wr0NzCNjoaeUSsdJmbe13kjXQ3HNYzvnNaNmcKIQesUb2NbPQ1I+UbqODho4ewjULCE5QesTKdcZ+0iK1PZ+8f4UxI6PaHfaLKVHNmupFlgwfR6Gmdiar6UJ8nhbPHP0NfgP+x8/Mmr+lD7np47+B4D+TPBsHOfXlY0fqsJPvcfuWLzpdkZLAj3ZJME2ShpjnN3vA9d+pA520sPJRrLp2e0Sq6YV+yeKrDqbFI45mSOdGMwYWOc0aGztOtxZeQtlD2T2dUZ+0jU/s+p/pS/vCs/E2epr8LV6HQwTZOGmk3jMxda3ecXWHh05LCd05rRszrphB6xRIVrNp9QC6A421EtOIgyreGMme2FvG5e/wBVoI4HT7F7FtPVHkoqS0Zxv7Pqf6Uv7wrf4mz1NHhavQ8QbFUolyiV+8ZleWiU5gL91xHEC4+xePIsa0bPVjVJ6pGXaTZqm+UqqqWRjWtzPdndla0eHIeAWML5xWifkezorm9ZLzNek2HpZWNkjkkcx7Q5rhIbFpFwQs/E2epj4Wr0OlhOxsEEgkbmc4cMzi4C/QHmsJ3TmtGzOFMIPWKO1imJxU0e8neGMBa3Mb8XENaNOpIC1G0x4pjMNPu9/IGb14jYSDYvPBt7WBPigNLaDEKS/o1S9odJG6TJYk7tgJc/QaAWOvgvU2nqjxpNaM4GHbG0c8TZoJZHxvGZrhI6xHmt3ibPU0eFq9DQiwjDHMZI2peWSTejscHvs6W9sg04/YvfE2eo8LV6E6wTCm00e7YXFoJIzOLiL9CeA8FplJyerN0IqK0R0ViZBAQztXxgU9A5geGPqHNp2uJADQ82keSeQZmKA4PZ9iUUEtdRUMkdQxjfSqXI8PaczAHx3B4h4Bt+sgNbZnaeqqHsjlxARzzRyA08tGYSyXKcoikcLOINuN7gcEBuUG2NRUMw+Bj8lS98oqyGtJa2lu2U2Is3M7KBpzQGhSbQ4o2kgr5KiJ8bqhsRg3TRmjdLu8xkGod4DkEB3KerxKulqX0lRFTRU87oI43RCTeGMgPMjr3AJvwQHCiZXtlxeWkqI4dzPvHtMYfvZGwsJBJ9Rlh7blAdP8uV9bPSR0k7KZs+HNq33jbJZ7nW7oPtA48EB5mxHE5XVm4qo2DDw1hzRNJqJREJHuf9BpvYAIDHS49X19TDHS1DKVsuHxVbgY2y5XvJuG38bDXkgPFBtfW1MNHBG+OKpnnnhknyBzQ2mNnOZGdMzrhAfZ9q62Js1PLK101NX0kBmaxo3kNQQbFnAOsbaIDt7SY9VRVk8dMN5kw908cWUHNMJMoOmp05IDnbCbSyTVDI5a8Sl8Rc6CSldTyB4tfduNg4DW/FAWJUeq76p+CAqPAsXMGF0bWVopC985IbAamV7RI71GDgAbXNufFAbeE7ZVRjp5pJRJEyuNHO7diPPHJYRSuadYyHEAjTigNip2ome2pm9NbSwmr9HpvkBM9zYQRKY2DVzi6+uoAagNKk20rXUtaIXmokp5Ymsm9Hcx+5ktne6ntcluulkB7h23lipql7KxlZI3dMiZJTuppGPleIw6RptmYCRwHJAdHaGTFKGiqaiWsilywtc20LWuZKXtBy8iyxPEXQGPFqjEKaKmlnq2Tb+qpWZBBG1rBJcvAJBPQAoDTrMaxNwxKeGqYyOhneGROiY7O1gDi0v5Cxt1XoN7Zp0k2Mvn3pDX0NNM5mRti2TPaO51Aabm/E3XgNjtYxKK1LRzSsiZUTtdO57g0Cni7zwSeGY5R70BxcB2j3OEYhHSTNc+gMggkaWvaYnOL4iOIcACW/8UB08MxevgqqBtXUR1Edex3cbGIzE9sW8GUjiOWqAjWOV9dWYcayaePcSVcbRTiNoyNZUhrCJOJdcC9+IQFmbcUcEtBO2qdkiEZeX82OaLte39YECyAr3s+k9IpcQqap5fW7gwuDxlcyAQ3jsOjtTfnZAcfZbHZ6XDjQAkzVkcLqIgXsKruSfsEOcfagM+BU+7oKKO98mNZL9cr3Nv8AYvT0vReHgQBAcDGNmWVNXT1EzszaYPywloLHPkFs7r8bDgLIDWxfYyKWeKeF5pnRskiduWtYXxyixFx6pB1B6oDSpNh3Nlhlqq2oqm0rt5Cx7YxZ4BAc5zRmeQOqA0Ng8JbLW19eInxMmcI4Q9pa4i15ZA06tDnW9x6oDrHYhpw+Oi3zrRyNlEmUXJbLvbZb246IDDXbCEzSyUtbU0rKh+8miiyZXP0u5riLsJtrZAdGk2UbG2tbvXH01xc4kC7CYxH/AMuF0B4wTZFtNLTyCVztxRtogC0DM1pBzk8jpwQGhjewO+mmkhq56ZtUAKmOPKWyWGW4J1YS3Q2QHSwrZKOnqmzxOIaylZRtjsLBkZuDm4koDkjs6YIWMjqJY5oqiWpinYGhzDMe+3Kbhzfb0QHs9ncTqWaGWeZ8s8rZ31JyiTex/wCG4ACwDbWAQHil7P3CSWWavqpZJYPRzJ3Y3tGYOBY5vq8PO5QG3hWxj2VMVRVVk1U6FrmxB7Y2BufQuOUXc62mqAy7S7KS1UmeKuqaYFm7fHGQWObfiAfVdqdQgNWXYBjBTGinlpX0sbomPAbJmY85nB4cLEl2t0B6pNhGtoqqkknkm9Kc97pXtbna9wHe00JBAPJAfJtgmej0kUM8kMtHcxTtDS4l4tIXNdoc3FAYKbs/e0Tk19TvZ3xymZuWN4dGCAO7o5n6pHIID0zs8ZJvzW1EtTJPGId4QyMsY1we3IGiwcHAG6A8TbASSwTQ1GI1MzZYxC3OGZWNDg6+UWzu09Y6oDuY9s2KqKnjMhZ6PNDMCADmMXAG/AFAQPC9kZK2XEg6pqKeKSsc2SNrW5ZmWabguFxzFwgJtDsmI6yOqhmkjDYW074bNcySOMOEdydQRmvp0QHt+y0b651ZMd6TCIGROaCxjcwc4i/FxPNAc7GdgY5pKh8cm4bU03o0jGMblNnXbJbTvDUeaA6FTss18lDIZCPQQQ0WHfvHu9ddNNUBHZ+y8FpiZW1DaffCdlPljLGvz5+NrkcdL80BJtqtnBXMiikkc2FkjZJYwAd8GEFrHHk24uUBq4rseyWp9IikMLnQPppWtaC2SNwIbcXFi2+h8LIDPg+yVPBHStcxsslJHu4pXNs8C1iR0ugOPP2eA0wgZUyRltW+sbIGNzNe4k2AJtoTxQHT2f2cqYJc82Iz1LMpG7kZG1tzazrt1uPvQEmQBAEAQBAEAQBAEAQBAEAQBAEAQBAEAQBAEAQBAEAQBAEAQBAEAQBAEAQBAEAQBAEAQBAEAQBAEAQBAEAQBAEAQBAEAQBAEAQBAEAQBAEAQBAEAQBAEAQBAEAQBAEAQBAEAQBAEAQBAEAQBAEAQBAEAQBAEAQBAEAQBAEAQBAEAQBAEAQBAEAQBAEAQBAEAQBAEAQBAEAQBAEAQBAEAQBAEAQBAEAQBAEAQBAEAQBAEB//2Q=="/>
          <p:cNvSpPr/>
          <p:nvPr/>
        </p:nvSpPr>
        <p:spPr>
          <a:xfrm>
            <a:off x="157164" y="-1303338"/>
            <a:ext cx="4200525" cy="272415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209" name="Shape 209" descr="Image result for ajax programming"/>
          <p:cNvSpPr/>
          <p:nvPr/>
        </p:nvSpPr>
        <p:spPr>
          <a:xfrm>
            <a:off x="157163" y="-144463"/>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210" name="Shape 210" descr="Image result for ajax programming"/>
          <p:cNvSpPr/>
          <p:nvPr/>
        </p:nvSpPr>
        <p:spPr>
          <a:xfrm>
            <a:off x="309563" y="7938"/>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211" name="Shape 211" descr="data:image/jpeg;base64,/9j/4AAQSkZJRgABAQAAAQABAAD/2wCEAAkGBxQTEhQTExQUFhUXFyAaFxgXFxwZHBwZHRgcGxwXGhwdHCggHR0lHR0ZJDEhJSksLi4uHCAzODMsNygtLisBCgoKDg0OGhAQGiwkHSQsLCwsLCwsLCwsLCwsLSwsLCwsLiwsLCwsLCwsLCwsLCwsLCwsLCwsLCwsLCwsLCwsLP/AABEIAPsAyQMBIgACEQEDEQH/xAAcAAACAgMBAQAAAAAAAAAAAAAABwUGAwQIAgH/xABQEAACAAQDAwcFCwkFCAMBAAABAgADBBEFEiETMUEGByJRYXGBFDKRocEIIzNCUnKSorGysyRTYnN0gpPC0TREY4OjFSVUw9Lh8PFDZGUX/8QAGgEBAAMBAQEAAAAAAAAAAAAAAAECAwQFBv/EADARAAICAQEGAwcEAwAAAAAAAAABAhEDBAUSITFBURMycSKBkaGxwfBSYdHhFCPx/9oADAMBAAIRAxEAPwB4wQQQAQQQQAQQQQAQQR8ZgBc6AbzAGriVaJS33sxyoOtju8NCT2DwjLT1Cvmym+VspPC4AuB3Xt3gjhFT5S4iTPlhCCwbJLv5o3M83Tzspy6f4TdZif5NyAlPLtxGYdx836toyjlUpOK6GkoOMU2ScEEEamYQQQQAQQQQAQQQQAQQQQAQQQQAQQQQAQQQQAQQQQAQQRjn1CoLuyqL2uxAF+rWAI7GMaWQyKdS17gb9xCqO1m0F9LBr2tErC9rWFTXSCGv75mFiCCnSVF+aUWoe+/pQwozhPeui8o7tBCo5+OU5lSZdDKYiZP6U0g2Ikg6DTUZ2Fu0Kw4w0qqoWWjzHYKiKWZjuCqLknsAEco8occauq51U9wHboKfioNEXvCgX7bnjGhSz3Scp59OBlfMqgiz66EEEA7xe5jqTBp7zKeS8xQjtLVmUblYqCVF+o6RyzyPwnyzEKanIurTAXH+GnTcHvUEeIjrKKqKTtF5ZZTS3nYQQQRYoEEaOOYolLIefMuVQDQbySQqqO8kCFzO5zqj4siSveWb1jLFJTUeZ1YNHmzpuC4DUghO/wD9UqruGFMNwUhXGpsb6zDfS4tpr3WOfBOcmsfMop/KX3+9S3OQXtqEB0PWSN0R4sTaWzM0Vbr4jbghcHGMbnDoUySF+W+RLDrOd3P1IWlfzgVbTCpqJjIDbPKdgCOtVGzuOq9onffRGX+NGPnyRXpb+iOkoI5rlcqwWAeprVJ47IEd9vKrmN3BOVzvMKLXzpJCkhqktKl3HxSwnTACe1eEN6XYeBhfLKvgzoeCEzS858+QwWZOpqgfKV1a/Zml2K/vJF7wTl/STwMzbJj8sjL4OOj9Kx7IKa9CJaTIlcaku64/2WuCPim+o3R9i5yhBBBABBBBABCG5+8e21VKolN0kDPMHAzXHRB+amv+YYdmNYmlNIm1EzzJSF27bC9h2ncO+OTaysedMmT5usya5dz2sSbDsG4DqAgCZ5DYxPk1tOJEwh3nIgU9JGDsFYMPmneLEa6x1NHNPMth23xeW3CQjzT32yL9ZwfCOicbxJaannVD+bKls57coJsO07vGAQuOfflSJVOtDLb3yfrMAOqygdx6s7WHaA8I0myxmrZz1M+bOmOXZ2Ls1iLk8ADuA3AcABGpUuBpAgbPud8HzTamsYaKBJQ9rWd/EAS/pGHlCL5J8rjQ4NLl08sbZpM2eztuF582UjAW6R9748FG++lQ/wBt1Z31lYb/AP2Z3/XAchwcteXE2RUNIkBF2ds7sMxLFQ1lG4AAjXW5PC2tSn84Nde23t3JK9qwv5812JZpk1mO9mmMxPDUk3OkeQD8p/pGM3jk3zPUw63TY4JPEm+7p/YuOJ8qqmchSbOZ0uCVuguQdPNAvY6+ER85+gT2Hj2RXsrfLf6RgIb5TfSP9Yp4LfU6Y7YxxVRx0v2r+BhcreTuHYVLlbRJ1ZOnBsiTJgRAABmmEogItmGXUm50ItcQeF85T0YIpqKjlXABISYzEDcGbaZj4mK7UzZk0gzZs2YQLKZkxnsOoZibDsEYPJx1RuopHizzTnzbZbMS528QnS5koinVXUqSkpwwDAgkFphANuwxRZbX3bu6N4yF6hBsl6omjOy4ckeaObWyZdS9UiSplyAilnAuRa5sAbjti54BzJ0sps1TNep0tltslvwPRYtp860KulxmplKElVNTLQblSfMVRckmyhgBckndvMWXkXy4q5NQM82bPRwQUnTWYXAzBgWzEHQjTffuhRNjNnc1WFN/dbdqzZo+yZFS5Q80TyVM3DZzki5MicQQ3Yj6WPY179Yhq4PiC1EiXOUEB1vY8DxHgbiNyKtJl4zlB3F0xCcieXk+ncymVrISJkl7jKQbG1xeWQeG7sh3YPikuplibKNwdCOKnirDgR/33RQudfkfmU4lSjLUyRmmWHwktRqSNzMq30PnLdTfo2guS2O7DYVsoWpp5yTpYN8kxfOljrsOmh3lSQes08nodya1SpqsnR/q/Z/v9RzwR5RwQCDcEXBHEdceo0PPCCCNHHcTWmpp1QwuJUtnI68oJyjtJ08YAVPP5yqXImHymu5YPPA4KNUQ9paz23gKvXCbdujG4SJ4m1E6YTUPNuVymxDXZnLbhrYAb/CNCq3G0EQOf3OWGWlVdUfjuspe5FzNbvLj6MN2vo5c6W8qaoeW6lWU7iDwil8yCAYNTEDUtNLd+3cfYBG/zkY/MpKZTJIEyY+QMRcquUksAdL6Aa9cVlJRVs2wYZZsixx5sTnKTkxKpqiop00yNdLG/RYBlU34hSAd26KIcLnTZuzko01iQAEBOp0F+rjvi8VtPmDTHZmdtWZmuSesk3Ji5cxOKoHqaS3SPv6tbUgZUZSeodAj5zRz4cjcq6HubU0MMeFSSW8qTa4X7iD5b4OKQNTLa0rDZSEjS7bScWbxYk+MVnCqHauiXClhvO4WBPsi88739pqv2SWP9R/6xT+TtMs2fKluLqxsRci9lJ4a8I64nzkixNzfgMF8plbid2uhUaDNqOlviHxTk8JKM+1RsrZco0fz2TOVzaJ0dG11IFuMSkrDJN7bCTvtfaT91gb6NuubemPE+mlKkxhRoxS1gsyec12A098voDwB3HhYnVYZFd9FU2Q6oNkIuNJRSXdlNJLAVrZtpPsdWGbpOot0R5pbzl3akbMvDac5vyaXobWz1Fzu/Tsb33rmGm+J8KRG8ik09LmZUuozMFuxsBc2uTwA4xItycbX32nNjwmgkjrA492/si7YXyfpZlQ0lqZcoVzdXn3BVkCgktY3V+HFWHCJtuQ9D+Y/1Jn/AFxVwaJsVi8nnIvmk+cykbVQQVNjv0tfiCdLHjA/Jxwyrmk9IHKdpoSCBlvwN2G+w7dDa6co8ApZDSlSmUh1mElnnnVFDKoytlBY6dJhvFrxEmgkafkyagHR5w357t05iiwygWBLXbcBE+G6Flaq8DeWmdsmXTdMUnU7rA3Ph7I18KFqiX3n7jRaKnC5Jkz3EnI0tbgh2OvR1+EYEaka9R3jWKzhf9old5+60Vaok6B5vjfD6fub1TGEWKK1zcG+Hye+YPROmCLLGZcw1tSkuW8yYQstFLOTuCqCWJ7AAY535O47JlYdiUsAONtLmSUvlIUzAgmgEXyj3oEb+lY2vDh51sQ2OFVbA2LJs11sbzGCaHuJPhw3xzphYApa86DoSUHmecZ6toPOJsjeZwvfhEPiTGTi1Jc0Pbmh5VtVynp3lhfJwoVs4JZSWsMtgQFAAvqD2QwoSPMAT5TV6G2zW/QFr5za7HpA77KNDqTwh3QRMpOUm31CMNZSpNltLmKHR1KsrC4IOhBjNFb5xcceiw6oqJRAmKAEJF7MzqgNjobXv4RJUQ/ODgSYfWzKZCCjoJkq5N1ViQEJO8gqddbi19bxVMOwiqqnKU8mZOZSAdmpYC+7MbWUGx1Nt0ZKjNPZ5093mTWN2Zjcm/XFz5j8YanxTyZQTLqVKsOpkRpiv4dIdzHqgQPbkZg3kdDTUxtmlywHtuznpOR3uWhf88dZmqaeSPiSyx73a32J64bUIflhU7fE6hr3CvkH7gCkfSDemOfUuoV3Pa2Fj3tTvfpTf2+5DYu2WXaLP7n+izT6yoI81UlqfnEsw+qnqim8o5thaGtzEUOTDTM4zpzv4LaXb0ofSYpp1xs7dt5fYUe7KzzuH8oreynlfeJiu8jR+WU/zj9xosHOwbz6/slSh6gfbEFyNH5ZI7z+G0dkT5eRe+VOOzaaUzSpJOW15j22YuQN2YMxuQLDt6omsanz0RRToHmM4W7eagO+Y9iCVHUNdYhOcA/7vm96fiLEzjuJinlh2RmQuFmMp+DRtDMNhew7OuOpK0qXV/Yys06bEqmVVyqaoaTME5GZWlIyFCgv0wWboncD1x75YY+9MmWSFacVaZZtVWWmrOwBG/RR1k9hiEop1NIrVelmhpWxc1bbQzgqr8GS5LEHNpa+4bozY7SVKSq+a8uQVmoQX2rZlkqDkULs7aXLHXUseqNPDW8r/j8/O5FlldqibIkvJmSpbsqs+eWXBugNgA621PWYjcCraqZUzUd5MyTJ6LOkpkvNtfIt3YHKLXPWQI38NqWShSYwAZafNZTcWVLrqRvIA4aE8Y1+RErLQyDe5ddox62di5PpMZ8ov1osfcRxCYi1ZGX3oKUuDuKAkNrrrfq/r5bEG289Q8spKU5geiVbKjKCbkkWLFmtYBkAuQ0ep/KOWJjygG2i9YAXziu+/wCi57kPG19uTUEuyGxyhTmXQdK/RtmJuLA9zCK01zRJXeUVSZlHUm2WyAWub6qraggFd4sDr1gboVuGm0+V872GGbjGJGfRVRKBLS7iz57gnj0VsdDpr3wsKH4eT88e2M5qmSh+82Z/3fK+fN/HmRaYqvNn/YEHVMm/isYtUZGgnfdEY+VlSKJb++nazCD8VDZUI4gsc37g8EnRjOw7NYvHPzW7TFmT81Jlp6QZn84ijUZIBbr0gQxr8w88ivnJlvmpyS3VlmJp45vVD4hJe50pSXrZxGgEuWp7y7MPUkO2BIQtOf2ry4dLT85UID3Krv8AaBDLhMe6Kq7eRSuszHPgEUfa0AKGS9y0XHmOkZ8ZDfm5UxvUE/mim024nrP2Qw/c6U96+pm/Jp8vi8xT/IYEIf8AUzgiM7blUse4C5jneinli8xvOclie1iSYdHOJWbLDqg8XXZj/MIQ+ok+EJqlSyEnjHJqH7SR9RsHHWLJkfVpfD/pXOUlTvjpPkZhRpaGmkMAGlylDgbs5F3+sTHN8iQZ1bTyhe7z0XTeLuBfwGvhHVMaYFws8/bGRyzKPYR3Oibz8R7NgPqIfbENyQ0rJB7W/DaJTnNPv+KfrJA/0ZMRPJlwtTKZiFUZtSbAdBhx7Y6InjyGxKAYWIBHURcRgl45KMzZWfWYZQYp0DMC3aXfrtfhbQ6xr0mLyANZ8n+Iv9YjJVau3ea82jdgWEhmqRllIRZbSwu82GY5r6kAgaR0Rp8zJ2WXDq5WdklyZgAdkL5UVMyXB+NmIvpe3tj7MxiXtBKZJtmfZhynvZfLmygnU6X1tbtisSjJ8pSaZ2HrlnGa02XMCzGUoQZTDiCx3luA0jYq6yXMqpc1qmiyy5uZZgnWfZ5CNiU806selm3cItUL59CLZcCBa1tN1uzqjwQAOAA8BEDh2K0yAmZWSXbO5HvwsFeYzAG7akKVHUALC2t8XKDEqadLCrVU1wxNmmqAby3ThfiwO7hGaq6ssTsyWt9Qtz1gaxhmOozHoi3nHQbhxPYOuK9Mr5HlEuaKumKhERgZik9ATblbg6kuuoIOh33jTpamSk6Y61VLs5mjK0wOSDMnTDbda7TBoc1gCN1otS7g3uVdhSVFgBeWdwtClo/hpP6xfti94nUSRJrLT5DNNJKKjqTbgNADcm+mtoocnSdJ/Wp98RnPmSh+82f9it1TZn3r+2LXFS5sz+SN2Tn9hi2xkaHLXPOhGM1fbsyP4Ev23iszhlAXqFvHj64vHPOyvjThd6S5Yf52XN91liv8mcBNbXyKW9lmP0z1IoLv45VIHaRAgfPMxgnk2Fyiws88mc3c1gn+mE06yYvUeZaBQFAAAFgBwA3CPUCQhCe6EmK1bTID0hJuR1BnNvsPqh9xzPzq1pbGKkg/BlEHcspb/WJgCp1gyiw0AEN33N2HkSqyoNrO6Sl67opZvD3xPQYUOIvprvO+H37n6Sy4VcnR58xl03Cyr49JWgQjPzyVlpNPJ+XMLntCLb7XHohb1DWl7uEWznUqi9ckoEWlyh9J2JP1ckU7GptlIjgyu5s+02dDw9HBd7f57ja5pKAT8WRmOkmW80DTU6IB4Z7+AjoaEnzAUWaorJ5HmIssH57FmH1F9Ih2R141UUfL66e9nkxE85/wuKfrqf8ACkRVwxi185q9PEv2iR+HJiozzYaG2oEaxOORvmgnA22Zvpppx3Hfuvx3b+ox4m0U1QWKWCgE6jQHdpe8ayVk619odbnjfpA8c3afX1mCdWTfjNcNod43AnXpG+62vqiqyRfA3lpMqjvNcDyZhjztDAN0eY0OUC5j5tDG/IrEQWaWr63uSQeFhu3aHTtj75ZLLZtkuXLbLfS/yrgDW0CSOLmPOcxK/wC1JP5hNP0j69NYwTqtLqRLVbX0JuDppfS+h11J3wBHmYY+S298k/rpf4gjeqKmW9siZLdTE39IjQTz5X66X+IIAfnNifyab2VDfdSLhFM5rT7xUdlS34UoxczFC5ybj2IeUYjWT73DTnyn9ENlT6oWLrzD0OfEJ047pMgj96YwA+qrxQ+VGHS6asq5VO7GVKmsq31PR3rfjlN1v2R0BzVcinw6TNM51abPKlgoNlCg2S532LNrYb4EF5ggggSEcqcsa4VGI1k1dFacwW/UtkB8ct/GOqZjWBPUI48pWLdI721J7b3MCGa+J6R1PzaYatPhdHLW+slZhuQelMG0bUaWzMQOy0cqYi9467oFWkoZYOiyKdQe6XLHsEGSlfBCc5QVG2xCpf8AxSvhLGzB+rFb5RPpa8SeFEkMx1O8k8SdTEByim6x5seLs+7yx8LHu/pVfIdHMdRKmGLMAs02a7MevKxljwAX03hgxBchaDYYfSSiLESVLD9Jhmb6xMTseiuR8NN3JsR3OSpL4hYEk1MkAAX+JJ4RVJ1JM/NT/CU//TF65Wj8oqv2uV92VG2lr67r626olMq0LI0c/hLqf4R9qx8NHP4yak2/wuy3VDRWopy2QPdgNwIv23F9OEYoil2LvJNqnJ/EWhkT7f2ao/hmMeyqP+Fqf4ZhomqkMSstgXHAMCQL9V4+La+u6+vdE2Z0LEpPP90n/wAMwCXUf8JUfwzDPerkWNid2mul/Axik1Ur4xv3evjpw64mxQtNjO/4Wf8AwjHryecf7tP8ZZhmrOkkNbMTrbd4XF7/APqPEqYi3Li477eu8LFC2FLOH/wTR/lt/SPK0kzNLJlzQNomplsB544kQyJdZJcHJZj+i1wDbfv64jsV8wfrE/EWFkUXvmt+Bqf2k/gyotWKVqyJM2c/my0Z27lUsfsip813wdV+0f8AKSMHPdimxwqaoNmnsslf3jmYfQVx4xBYSHI2karxClR9WnVG0mdoDGbM9IVvTHVkIXmFwzPWzZx82RJCj58w2B+ijj96H1ABBBBAELy0xE09BVTltmSSxW+7NlsL+JEcq0aWFuoey0dGc9NTkwio63MtfTNW/qBjneQLLfs9v/aAZ5wKnEyvpJZ1D1EpdeozFEdOc5FXs8On23uBLH77BT9UmOd+bWRtMYo16pub6Cl/ZHSHLqSjUFTtFzBZTMN4s6i6tca6NaKz8rN9K0s0G+Vr6iZpFyy+8xWptN5RVSpP52asv6TBfbE1UTvel98uQCQMwNvbEzzScmXqqpa4lRKp5hFtSzTMlxbSwAzKb37LcY4sUbkj6zaeZY8Mm3xY9QLaCPsEEd58YJ7lX8PU/tsv7JUa/KGa6001k84LvG8DiR3C5jPyo+GqP25P+XGyYgkTgbKcwJBBuGG8HrvvvDFxupm+QZ9VmFEz20IvbP3bzG2nJ+mD5xKXNe432B6wt7D0RIOARY6g7wYmyon0cocykq6m6ld4PC3b9u6GniLtsb7iQM1uF9/ojFIwGnR86ylDXuLkkA9YBNh4RItCyGrTRVkJRsy+dfQ8Seo8TcxM4y5yAA6FrN3WOnibfZxjOlGinMFAPcPV1RkdARY6g7wf/UXlNNp0cODRzx4pQc+L+RAYd0Zi5Ra97gbt3/rX+sYOXkxtnLUXyFjm7SB0Qezzj4RYZVKim6qAeuCpkq6lXUMp3g6iInLedm2kwSw49yTsXPJyay1MrLe5bKw61O/wAufCL9inmfvp+IseaLCpMkky0Ck8dSbdVzH3Ffgz85fvrFTpLxzXno1Q/wAYfhrFI90JieafR0oPmq05x3nIh+rM9MXXmvP9rH+Iv3ISnOdi23xWtmXusptkvZsxlYD98MfGBI4OYvDdnh21I6VRNd/3VOzUd3QJ/ehixF8lsN8mo6aRxlSUU/OCjMfE3MSkAEEEEAK73QlTlw+Sg+PULfuWW5+3LCS2eSWN9yNb+nT0w/efCiV8MaYVLPJmIyW3DMwRs3ZlY+IEc/Yo5NiX1y7tN3hAhlm5kqbPjMlvzaTH/wBMp/NDl54KrLh+T87NRPQTM/kine575MKEfEWY52zSUTgFBUs5O8sSLDgBfffS3c7xPkskWFjULmPVZHI14a2+zjFMnlZ2aFXqIX3Qo8SIWU3Yun2CHDzPURlYVIvvmF5ngznL39EKYTGISjOnS6dD8LMVBbrZgL+G+Ok8NolkSZcmXfJKRUW+pyqoUX7bCMsK6nobYyXKMTZgggjoPEE/ynHv1QeqtU+jZxsGPOPysz1wG/bsR3hEj5Lm5lDDcwB9IvEEn0x8gMeWMCDWr60SlvYs1jlVd57oXuIcqamaTZtkvyU3+LHW/ogrOUM01DTkY2vZUJ6JQbgR1nfm3i/gZWqo6aYq1c7NLRwLIDrMJF72GvoOtrnSJII2sl1khJM1ps0CauZekTbsYHS5Fj49hiV5PcpprOJUxc9weko1AHFhut26akb7xoS6jD3OUyZkr9O507TZz6wYkq6YtDICSBd5t7zmsdBx3WvY9EWtvOuoMgtQa4uN0eSYqvIrEmJeQ7E2GdCTc2v0gT3kHxaLQTEEn28aWLN72e1kHpdY2iY0cRa7SU63zH5qC9/pFYAvHNnNA8tJ3BkJ7srf0hGckpBrMQkBt8+qDv3Z9o4+iGhrYLW7KixlwbFZAK/OMuYF9dooPMrS5sUpf0FmOe7ZMv2sIA6aggggAggggCn87NSyYZPysVLFFuCQbGYuYacCtwewmOacYkqqrZVBJ4AbrR0Pz4EjC3I3ibLt4uB9hjnjEJBmTElLqzMFUdrED7bQIOoebWRkwqhGmtOjaADzlDDd2EaxFc7ky1KinaazAbgXl6bhN7CT0f0gOqLlh9IsmVLlJ5ktFRfmqoUeoRQOeMnJTnKdC1nzAgEgdEy+JIHnaWt2xnl8rO3Z6vUw9Sn81OHmfim1K5lp0LFlIUK7AqtwRdgRn0FtRc9Re8KPmNk3m1kzoEgItzcTBe53bght3kjshuQxL2SdoS3tRIIIII0OIV9X8PV/tDfcSIylGUtL+Sbr80n2E+sRJ1fw9X+0t91Y0quSTZl85d3b1qe+IJPpMauJsdlMtvyNbvymMyTQwuPEcQeo9sfHgQK2RKkbKdtGcTBLOxUDolsulyLm/ZYDtO6J7lSE29OrkiRkNiPZbsCRF1uCTNvsUUk8OrJwcngoGhPXpvsIma5qdUSkqJhJRRaYBqhtYA77acDfS1+BNiCGqFpQrbMuzWNr3AzXSxHR3WL7+KdovKyspoqfbHoCeBfW+TOwa1tdFzWtwEaaYZRqcz1iuvyUtmPZ0Sx9ABiTrqZayQGp2AEnQSvN0tYX6jYdHha+upsBGYQZYxCWJBcy+nq4ANtm++3C9urui7kxTeRVETMecQQFGRbi1yfOPhu8T1RbyYgI9ExHUjZ5jzfi+ZL+aD0m8W9SiPtZMLnZIbX89h8VeofpHh1DXqvsS0CgKBYAWAHADcIEmnjFRlwzFwDYt5KvpmtcegGMPMDJviLHgtK/pMyUB6rxo8rqjLRVi/LnUq+qpb+WLD7nmTeorH+TKlr9JnP8sAPGCCCACCCCAKLz0MP9lzQVRrutszhCCDmzJdhncWuE1v1HdCb5qqFZ+MU+dpfQLOEmgkuVRiMgC2zKbNqRa1xe1oavPvNAoZa+9EtOFg19poDrJt8YX1J0yluyKb7nuWDWVJzEEShdNkGBGbRtr8QjUZLDNe/xdAH3Cw55B0pFgt8raqx2luore2z0HSIOttRxZ8LLnew1rrVHKZYQS8vxs13a9rWtbt4Rnl8p37NaWpjb7/Qzcx6nyScST8ORYoBayg+eNXvfju1EMeKdzVYPNpqK00qdo+1lhSTlluiWXUCxuGJA0uYuMWh5Uc+paeaTXcIIIIsYCxrhaoq/2g+uWhjWaNnFdKutHVOQ+mnlmNRjEEmtPla5l0bj1HsP9YxCeCbHRuo+zrjZYxgnoGFiAR2wIMU7NY5HKMVIDWB3jiDobb4XeI4HPlkkozjfmW737T8a/XeL+0ph5rnubpD07/XHku/FVPc3sI9sSChVddNmypMrYt72CCVlm7HcpbTgunbqY3sCwKfnDuTJXcRfpMPkkbrXtv8ARFsM5vkHxYR4LueCL6W9ghZFGeWoUWGgA/8AD/3jXeeW0l6Di9tP3R8Y9u7v3R82QPnEt37vQNIy3gSeZMoKLDv7SeJJ4ntj2THnNBeAKvy0/s079pp/wquLv7ndNa9v1I9G2PtilcsU/I5zf/ckL6JFQfbF99zx8FW/rJf3DADeggggAggggBTe6CqBsKaXnW7OzbMoCWyhemsw+ZlzagEFs3UCDq+51piJVVMInAF1AufeW33KC184tZjc6FYyc/zTbUwAfycK7TCAcm0uqywzWsDq1gd94ze56onSmqnaWyiZNUoWDAMuTet9CNd4333nSwDZikc8C3w/umD7rj2xd4qnOhJzYdOtwKH/AFFB9RMUyeRnTo3Woh6om+TxBpacjdsZdu7IIkIgeQU/Ph1GeqQi/RXL7InosuRjkVTa/cIIIIkoLnlKlqyp/SWU/wBUp/LEQ5id5ZJatc/Kpk9KzZl/UwivO8QSfGaMTNAzRhZokgypKJBa4CiwLNe12NlGgJJJ4AQVFOEz550lchCtcvoWUsAQJfyQT2AG+6Nda4ENTkNdyjqQL6y3zlTqCLhd4gq6BmaY6mcrPMz3EsaMBMCgHONyvbXfbtjRRVFHI3JOGF2VVmyiXDFbbQ6I2ViTs7ABtLm2tusR7OCNv2krdcefu11HQ7DGHBqkLMRwHdZZmpoi/HmhzrtbXBa3EEG8SYxEAKDJnXCtwl7m6NzebprGeVTVbi+PqvtZfG4vzv8AOP8ARD4jh7ycpaxDbiL8OBuAQdY0s0buOYtnZJOzZMiZjmyi+awFgrMNwPHf1WiOvDj1HC+BkvBeMeaPoMAQ3K0Xwua3/wClLHopZn9Yufudn6FaP0pR9KuPZFZ5QU18Anv14kGHcJQl/beJz3Oj9OuHWkk+gzh7YAdkEEEAEEEEAUXnpW+FTb/Ll/irE1zfH/dlB+yyvw1jR52KbaYVUgcMjfRnIx9QMeuamp2mE0Z+TLKeMt2l/wAsAWyInlXTGZRVKAXYyXy/OCkr6wIloCIhq1RaEt2SkuhSuaKrD4eE4ypsxD4ttB6nEXWFpzZt5NW1tCdBfOg+Y2QnxQyj4Qy4pidxR0a2O7nlXJ8V7+IQQQRocpS+cKmZclSEZ0WW0uYEF2AJVlew1Kgg36r33XstV5SyG3N64f0adVhUiZ8JJlPf5ctW+0RAEkMYlH40eDiMv5QhtzeQ+HN/cqcfNlqn3bRpTubTDW/u5HzZ05fuzBEgVrVcs2OYXG47jqLHXtEeDPl/KH0j/WGa3NXh3BJw7p80/axjE3NPQddQP84+0QsULLaShp0f/Lf0HoEeWnyutYZw5psP/wAc/wCcfZHteafDeKTj3z5nsYQtihWCtlLuIHdHw4pL+VDblc12Frr5MT86fOb1GZaN6XyCw1f7nIPzlzfevACSfGpY4x6osT2ziXJRpjncq9Ik9w+3cIfVLyZo5fwdJTJ82Sg+xYkpcoKLKAB1AWgBUcsOTr03JuZKmWM1XSa+XUBnqFJA68qta/YTEBzBz8lfPlfLp7+KTFH2OfRDd5cUW2w+slAXLU8zKP0ghK+sCEXzUVuzxemPCaroe5pRcfWRYA6QggggAggggCM5T0O3o6mSN8yS6jvKEA+m0UjmFrs9BMl3+CqGA+a6rMB9LN6IZUKLmsHkuL4jRHQN0kHZLmELbtKTEPh2QA3YIIIAWPLMeR4tS1u5JhAmHstsnJ7AjI3esM6Klzn4Tt6FyBdpXvg+aAQ/1CT3gRu8hMX8popLk3dRs5nXnToknv0b94RlHhNr3nbm/wBmCGTqvZf1XyLBBBBGpxBBBBABBBBABBBBABBBBABBBBABBBBAHxluCDuO+OVCxoa1CbjySqsevLKnWPpQeuOrI5456sI2WITHA6M9FmjqzAbJwPoox+dAHQwN9RH2KrzYYx5VhlM5N3RNk99+aX0CT3gBv3otUAEEEEAEKDnAPkGN0dfulzCBNO7S2xmMewS2ln92G/C858aZWw8FgCVmix6ro4P/AJ2CAGHBEJyIqGmYdRO5LM1NKLE7yTLW5MTcAeZiAggi4IsR1g8IWfIWaaHEajD3PQmHNKJ+UouPFpVr9qWhnQrudkbOqo5ydGZcdIb+jNXL6MzemMsnCpdju0XtuWF8pL5rimNGCCCNThCCCCACCCCACCCCACCCCACCCCACCCCACFtz6YLtaJKlR0qd+l+qmWV/Q2RuwKYZMamL06zJE6W4DI8tlYHiCpBHogBMcweObOfOomOk0bWX+sQAOB2lMp7pZh5RybyNnslbQupIbbyRcdTOqsPFSR4x1lABBBBAH//Z"/>
          <p:cNvSpPr/>
          <p:nvPr/>
        </p:nvSpPr>
        <p:spPr>
          <a:xfrm>
            <a:off x="157163" y="-1790700"/>
            <a:ext cx="2990850" cy="3743325"/>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2396" y="1314000"/>
            <a:ext cx="2727208" cy="2727208"/>
          </a:xfrm>
          <a:prstGeom prst="rect">
            <a:avLst/>
          </a:prstGeom>
        </p:spPr>
      </p:pic>
      <p:sp>
        <p:nvSpPr>
          <p:cNvPr id="4" name="Subtitle 3">
            <a:extLst>
              <a:ext uri="{FF2B5EF4-FFF2-40B4-BE49-F238E27FC236}">
                <a16:creationId xmlns:a16="http://schemas.microsoft.com/office/drawing/2014/main" id="{97FF2D9A-FAF3-434E-9E78-C6BB16A21CC8}"/>
              </a:ext>
            </a:extLst>
          </p:cNvPr>
          <p:cNvSpPr>
            <a:spLocks noGrp="1"/>
          </p:cNvSpPr>
          <p:nvPr>
            <p:ph type="subTitle" sz="quarter" idx="11"/>
          </p:nvPr>
        </p:nvSpPr>
        <p:spPr/>
        <p:txBody>
          <a:bodyPr/>
          <a:lstStyle/>
          <a:p>
            <a:r>
              <a:rPr lang="en-US" dirty="0"/>
              <a:t>Test Types and Test Levels</a:t>
            </a:r>
          </a:p>
        </p:txBody>
      </p:sp>
      <p:sp>
        <p:nvSpPr>
          <p:cNvPr id="5" name="Title 4">
            <a:extLst>
              <a:ext uri="{FF2B5EF4-FFF2-40B4-BE49-F238E27FC236}">
                <a16:creationId xmlns:a16="http://schemas.microsoft.com/office/drawing/2014/main" id="{F670D830-2759-44DB-8172-8EFB1D97932E}"/>
              </a:ext>
            </a:extLst>
          </p:cNvPr>
          <p:cNvSpPr>
            <a:spLocks noGrp="1"/>
          </p:cNvSpPr>
          <p:nvPr>
            <p:ph type="title" sz="quarter" idx="10"/>
          </p:nvPr>
        </p:nvSpPr>
        <p:spPr/>
        <p:txBody>
          <a:bodyPr/>
          <a:lstStyle/>
          <a:p>
            <a:r>
              <a:rPr lang="en-US" dirty="0"/>
              <a:t>Software Testing</a:t>
            </a:r>
          </a:p>
        </p:txBody>
      </p:sp>
    </p:spTree>
    <p:extLst>
      <p:ext uri="{BB962C8B-B14F-4D97-AF65-F5344CB8AC3E}">
        <p14:creationId xmlns:p14="http://schemas.microsoft.com/office/powerpoint/2010/main" val="393210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9" name="Rectangle 3"/>
          <p:cNvSpPr>
            <a:spLocks noGrp="1" noChangeArrowheads="1"/>
          </p:cNvSpPr>
          <p:nvPr>
            <p:ph type="body" sz="quarter" idx="10"/>
          </p:nvPr>
        </p:nvSpPr>
        <p:spPr/>
        <p:txBody>
          <a:bodyPr>
            <a:normAutofit/>
          </a:bodyPr>
          <a:lstStyle/>
          <a:p>
            <a:r>
              <a:rPr lang="en-US" dirty="0"/>
              <a:t>Testing checks whether software </a:t>
            </a:r>
            <a:r>
              <a:rPr lang="en-US" b="1" dirty="0">
                <a:solidFill>
                  <a:schemeClr val="bg1"/>
                </a:solidFill>
              </a:rPr>
              <a:t>conforms to the requirements</a:t>
            </a:r>
            <a:r>
              <a:rPr lang="en-US" dirty="0"/>
              <a:t>, aims to </a:t>
            </a:r>
            <a:r>
              <a:rPr lang="en-US" b="1" dirty="0">
                <a:solidFill>
                  <a:schemeClr val="bg1"/>
                </a:solidFill>
              </a:rPr>
              <a:t>find defects</a:t>
            </a:r>
            <a:endParaRPr lang="en-US" b="1" dirty="0"/>
          </a:p>
          <a:p>
            <a:pPr>
              <a:spcAft>
                <a:spcPts val="0"/>
              </a:spcAft>
            </a:pPr>
            <a:r>
              <a:rPr lang="en-US" dirty="0"/>
              <a:t>Types of software tests</a:t>
            </a:r>
            <a:endParaRPr lang="bg-BG" dirty="0"/>
          </a:p>
          <a:p>
            <a:pPr lvl="1"/>
            <a:r>
              <a:rPr lang="en-US" dirty="0"/>
              <a:t>Functional and non-functional</a:t>
            </a:r>
          </a:p>
          <a:p>
            <a:pPr lvl="1"/>
            <a:r>
              <a:rPr lang="en-US" dirty="0"/>
              <a:t>Black-box and white-box tests,</a:t>
            </a:r>
            <a:br>
              <a:rPr lang="en-US" dirty="0"/>
            </a:br>
            <a:r>
              <a:rPr lang="en-US" dirty="0"/>
              <a:t>regression tests</a:t>
            </a:r>
          </a:p>
          <a:p>
            <a:pPr lvl="1"/>
            <a:r>
              <a:rPr lang="en-US" dirty="0"/>
              <a:t>Stress tests, load tests, UX and</a:t>
            </a:r>
            <a:br>
              <a:rPr lang="en-US" dirty="0"/>
            </a:br>
            <a:r>
              <a:rPr lang="en-US" dirty="0"/>
              <a:t>usability tests, security tests</a:t>
            </a:r>
          </a:p>
          <a:p>
            <a:pPr lvl="1"/>
            <a:r>
              <a:rPr lang="en-US" dirty="0"/>
              <a:t>Manual vs. automated tests</a:t>
            </a:r>
          </a:p>
        </p:txBody>
      </p:sp>
      <p:sp>
        <p:nvSpPr>
          <p:cNvPr id="495618" name="Rectangle 2"/>
          <p:cNvSpPr>
            <a:spLocks noGrp="1" noChangeArrowheads="1"/>
          </p:cNvSpPr>
          <p:nvPr>
            <p:ph type="title"/>
          </p:nvPr>
        </p:nvSpPr>
        <p:spPr/>
        <p:txBody>
          <a:bodyPr>
            <a:normAutofit/>
          </a:bodyPr>
          <a:lstStyle/>
          <a:p>
            <a:r>
              <a:rPr lang="en-US" sz="4400" dirty="0"/>
              <a:t>Software Testing and Test Types</a:t>
            </a:r>
          </a:p>
        </p:txBody>
      </p:sp>
      <p:sp>
        <p:nvSpPr>
          <p:cNvPr id="5" name="Slide Number">
            <a:extLst>
              <a:ext uri="{FF2B5EF4-FFF2-40B4-BE49-F238E27FC236}">
                <a16:creationId xmlns:a16="http://schemas.microsoft.com/office/drawing/2014/main" id="{76FDD853-563E-4F2C-9827-8A1A382C1A7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pic>
        <p:nvPicPr>
          <p:cNvPr id="4098" name="Picture 2" descr="Types of Software Testing - Functionize.com">
            <a:extLst>
              <a:ext uri="{FF2B5EF4-FFF2-40B4-BE49-F238E27FC236}">
                <a16:creationId xmlns:a16="http://schemas.microsoft.com/office/drawing/2014/main" id="{E36680AF-D24B-461B-90D7-E3726479A67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68594" y="2338906"/>
            <a:ext cx="5823406" cy="4316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765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6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56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56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56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56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3" name="Text Placeholder 2"/>
          <p:cNvSpPr>
            <a:spLocks noGrp="1"/>
          </p:cNvSpPr>
          <p:nvPr>
            <p:ph type="body" sz="quarter" idx="13"/>
          </p:nvPr>
        </p:nvSpPr>
        <p:spPr/>
        <p:txBody>
          <a:bodyPr>
            <a:normAutofit fontScale="92500" lnSpcReduction="10000"/>
          </a:bodyPr>
          <a:lstStyle/>
          <a:p>
            <a:pPr marL="514350" indent="-514350">
              <a:lnSpc>
                <a:spcPct val="130000"/>
              </a:lnSpc>
              <a:buClr>
                <a:schemeClr val="tx1"/>
              </a:buClr>
              <a:buSzPct val="100000"/>
            </a:pPr>
            <a:r>
              <a:rPr lang="en-US" dirty="0">
                <a:ea typeface="Calibri"/>
                <a:cs typeface="Calibri"/>
                <a:sym typeface="Calibri"/>
              </a:rPr>
              <a:t>Software Quality Assurance: Introduction</a:t>
            </a:r>
            <a:endParaRPr lang="bg-BG" dirty="0">
              <a:ea typeface="Calibri"/>
              <a:cs typeface="Calibri"/>
              <a:sym typeface="Calibri"/>
            </a:endParaRPr>
          </a:p>
          <a:p>
            <a:pPr marL="514350" indent="-514350">
              <a:lnSpc>
                <a:spcPct val="130000"/>
              </a:lnSpc>
              <a:buClr>
                <a:schemeClr val="tx1"/>
              </a:buClr>
              <a:buSzPct val="100000"/>
            </a:pPr>
            <a:r>
              <a:rPr lang="en-US" dirty="0">
                <a:ea typeface="Calibri"/>
                <a:cs typeface="Calibri"/>
                <a:sym typeface="Calibri"/>
              </a:rPr>
              <a:t>QA Engineers and Responsibilities</a:t>
            </a:r>
          </a:p>
          <a:p>
            <a:pPr marL="514350" indent="-514350">
              <a:lnSpc>
                <a:spcPct val="130000"/>
              </a:lnSpc>
              <a:buClr>
                <a:schemeClr val="tx1"/>
              </a:buClr>
              <a:buSzPts val="3400"/>
            </a:pPr>
            <a:r>
              <a:rPr lang="en-US" dirty="0">
                <a:ea typeface="Calibri"/>
                <a:cs typeface="Calibri"/>
                <a:sym typeface="Calibri"/>
              </a:rPr>
              <a:t>Bugs and Bug Trackers</a:t>
            </a:r>
          </a:p>
          <a:p>
            <a:pPr marL="514350" indent="-514350">
              <a:lnSpc>
                <a:spcPct val="130000"/>
              </a:lnSpc>
              <a:buClr>
                <a:schemeClr val="tx1"/>
              </a:buClr>
              <a:buSzPts val="3400"/>
            </a:pPr>
            <a:r>
              <a:rPr lang="en-US" dirty="0">
                <a:ea typeface="Calibri"/>
                <a:cs typeface="Calibri"/>
                <a:sym typeface="Calibri"/>
              </a:rPr>
              <a:t>Testing, Test Types and Test Levels</a:t>
            </a:r>
          </a:p>
          <a:p>
            <a:pPr marL="514350" indent="-514350">
              <a:lnSpc>
                <a:spcPct val="130000"/>
              </a:lnSpc>
              <a:buClr>
                <a:schemeClr val="tx1"/>
              </a:buClr>
              <a:buSzPts val="3400"/>
            </a:pPr>
            <a:r>
              <a:rPr lang="en-US" dirty="0">
                <a:ea typeface="Calibri"/>
                <a:cs typeface="Calibri"/>
                <a:sym typeface="Calibri"/>
              </a:rPr>
              <a:t>Test Automation, Frameworks and Tools</a:t>
            </a:r>
          </a:p>
          <a:p>
            <a:pPr marL="514350" indent="-514350">
              <a:lnSpc>
                <a:spcPct val="130000"/>
              </a:lnSpc>
              <a:buClr>
                <a:schemeClr val="tx1"/>
              </a:buClr>
              <a:buSzPts val="3400"/>
            </a:pPr>
            <a:r>
              <a:rPr lang="en-US" dirty="0">
                <a:ea typeface="Calibri"/>
                <a:cs typeface="Calibri"/>
                <a:sym typeface="Calibri"/>
              </a:rPr>
              <a:t>Continuous Integration and Continuous Delivery (CI/CD)</a:t>
            </a:r>
          </a:p>
        </p:txBody>
      </p:sp>
      <p:sp>
        <p:nvSpPr>
          <p:cNvPr id="75" name="Shape 75"/>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pPr>
              <a:lnSpc>
                <a:spcPct val="90000"/>
              </a:lnSpc>
              <a:spcBef>
                <a:spcPts val="0"/>
              </a:spcBef>
              <a:buClr>
                <a:srgbClr val="F3BE60"/>
              </a:buClr>
              <a:buSzPts val="4000"/>
            </a:pPr>
            <a:r>
              <a:rPr lang="en-US" sz="4400" dirty="0">
                <a:latin typeface="Calibri"/>
                <a:ea typeface="Calibri"/>
                <a:cs typeface="Calibri"/>
                <a:sym typeface="Calibri"/>
              </a:rPr>
              <a:t>Table of Contents</a:t>
            </a:r>
            <a:endParaRPr sz="4400" dirty="0">
              <a:latin typeface="Calibri"/>
              <a:ea typeface="Calibri"/>
              <a:cs typeface="Calibri"/>
              <a:sym typeface="Calibri"/>
            </a:endParaRPr>
          </a:p>
        </p:txBody>
      </p:sp>
      <p:sp>
        <p:nvSpPr>
          <p:cNvPr id="6" name="Slide Number">
            <a:extLst>
              <a:ext uri="{FF2B5EF4-FFF2-40B4-BE49-F238E27FC236}">
                <a16:creationId xmlns:a16="http://schemas.microsoft.com/office/drawing/2014/main" id="{9613AD12-DC74-4F01-B478-5659A50C595D}"/>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14311018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76FDD853-563E-4F2C-9827-8A1A382C1A7E}"/>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20</a:t>
            </a:fld>
            <a:endParaRPr lang="en-US" noProof="0" dirty="0"/>
          </a:p>
        </p:txBody>
      </p:sp>
      <p:sp>
        <p:nvSpPr>
          <p:cNvPr id="7" name="Text Placeholder 6">
            <a:extLst>
              <a:ext uri="{FF2B5EF4-FFF2-40B4-BE49-F238E27FC236}">
                <a16:creationId xmlns:a16="http://schemas.microsoft.com/office/drawing/2014/main" id="{E08362AE-DF59-48FD-9999-7BE39A06EF32}"/>
              </a:ext>
            </a:extLst>
          </p:cNvPr>
          <p:cNvSpPr>
            <a:spLocks noGrp="1"/>
          </p:cNvSpPr>
          <p:nvPr>
            <p:ph type="body" sz="quarter" idx="10"/>
          </p:nvPr>
        </p:nvSpPr>
        <p:spPr>
          <a:xfrm>
            <a:off x="190402" y="1313999"/>
            <a:ext cx="6355598" cy="5410891"/>
          </a:xfrm>
        </p:spPr>
        <p:txBody>
          <a:bodyPr/>
          <a:lstStyle/>
          <a:p>
            <a:pPr>
              <a:buClr>
                <a:schemeClr val="tx1"/>
              </a:buClr>
            </a:pPr>
            <a:r>
              <a:rPr lang="en-US" b="1" dirty="0">
                <a:solidFill>
                  <a:schemeClr val="bg1"/>
                </a:solidFill>
              </a:rPr>
              <a:t>Unit tests</a:t>
            </a:r>
          </a:p>
          <a:p>
            <a:pPr lvl="1">
              <a:buClr>
                <a:schemeClr val="tx1"/>
              </a:buClr>
            </a:pPr>
            <a:r>
              <a:rPr lang="en-US" dirty="0"/>
              <a:t>Test single component</a:t>
            </a:r>
          </a:p>
          <a:p>
            <a:pPr lvl="1">
              <a:buClr>
                <a:schemeClr val="tx1"/>
              </a:buClr>
            </a:pPr>
            <a:r>
              <a:rPr lang="en-US" dirty="0"/>
              <a:t>Automated by developers</a:t>
            </a:r>
          </a:p>
          <a:p>
            <a:pPr>
              <a:buClr>
                <a:schemeClr val="tx1"/>
              </a:buClr>
            </a:pPr>
            <a:r>
              <a:rPr lang="en-US" b="1" dirty="0">
                <a:solidFill>
                  <a:schemeClr val="bg1"/>
                </a:solidFill>
              </a:rPr>
              <a:t>Integration tests</a:t>
            </a:r>
          </a:p>
          <a:p>
            <a:pPr lvl="1">
              <a:buClr>
                <a:schemeClr val="tx1"/>
              </a:buClr>
            </a:pPr>
            <a:r>
              <a:rPr lang="en-US" dirty="0"/>
              <a:t>Test interaction between components</a:t>
            </a:r>
          </a:p>
          <a:p>
            <a:pPr>
              <a:buClr>
                <a:schemeClr val="tx1"/>
              </a:buClr>
            </a:pPr>
            <a:r>
              <a:rPr lang="en-US" b="1" dirty="0">
                <a:solidFill>
                  <a:schemeClr val="bg1"/>
                </a:solidFill>
              </a:rPr>
              <a:t>System tests </a:t>
            </a:r>
            <a:r>
              <a:rPr lang="en-US" dirty="0"/>
              <a:t>/ </a:t>
            </a:r>
            <a:r>
              <a:rPr lang="en-US" b="1" dirty="0">
                <a:solidFill>
                  <a:schemeClr val="bg1"/>
                </a:solidFill>
              </a:rPr>
              <a:t>acceptance tests</a:t>
            </a:r>
          </a:p>
          <a:p>
            <a:pPr lvl="1">
              <a:buClr>
                <a:schemeClr val="tx1"/>
              </a:buClr>
            </a:pPr>
            <a:r>
              <a:rPr lang="en-US" dirty="0"/>
              <a:t>Test the entire system</a:t>
            </a:r>
          </a:p>
        </p:txBody>
      </p:sp>
      <p:sp>
        <p:nvSpPr>
          <p:cNvPr id="495618" name="Rectangle 2"/>
          <p:cNvSpPr>
            <a:spLocks noGrp="1" noChangeArrowheads="1"/>
          </p:cNvSpPr>
          <p:nvPr>
            <p:ph type="title"/>
          </p:nvPr>
        </p:nvSpPr>
        <p:spPr/>
        <p:txBody>
          <a:bodyPr>
            <a:normAutofit/>
          </a:bodyPr>
          <a:lstStyle/>
          <a:p>
            <a:r>
              <a:rPr lang="en-US" sz="4400" dirty="0"/>
              <a:t>Test Levels</a:t>
            </a:r>
          </a:p>
        </p:txBody>
      </p:sp>
      <p:pic>
        <p:nvPicPr>
          <p:cNvPr id="2050" name="Picture 2" descr="Software Testing Levels. What are they? | by Arine Baghdasaryan ...">
            <a:extLst>
              <a:ext uri="{FF2B5EF4-FFF2-40B4-BE49-F238E27FC236}">
                <a16:creationId xmlns:a16="http://schemas.microsoft.com/office/drawing/2014/main" id="{49DFD9EC-0ADF-4031-BE85-691D181488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4590" y="1629000"/>
            <a:ext cx="6008980" cy="3512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9827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8187A7C2-34ED-4524-B3E5-0BA853D8FB5C}"/>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21</a:t>
            </a:fld>
            <a:endParaRPr lang="en-US" noProof="0" dirty="0"/>
          </a:p>
        </p:txBody>
      </p:sp>
      <p:sp>
        <p:nvSpPr>
          <p:cNvPr id="3" name="Title 2"/>
          <p:cNvSpPr>
            <a:spLocks noGrp="1"/>
          </p:cNvSpPr>
          <p:nvPr>
            <p:ph type="title"/>
          </p:nvPr>
        </p:nvSpPr>
        <p:spPr/>
        <p:txBody>
          <a:bodyPr>
            <a:normAutofit/>
          </a:bodyPr>
          <a:lstStyle/>
          <a:p>
            <a:r>
              <a:rPr lang="en-US" sz="4400" dirty="0">
                <a:sym typeface="Calibri"/>
              </a:rPr>
              <a:t>The Testing Triangle</a:t>
            </a:r>
            <a:endParaRPr lang="bg-BG" sz="4400" dirty="0"/>
          </a:p>
        </p:txBody>
      </p:sp>
      <p:sp>
        <p:nvSpPr>
          <p:cNvPr id="7" name="AutoShape 4" descr="Image result for test triangle"/>
          <p:cNvSpPr>
            <a:spLocks noChangeAspect="1" noChangeArrowheads="1"/>
          </p:cNvSpPr>
          <p:nvPr/>
        </p:nvSpPr>
        <p:spPr bwMode="auto">
          <a:xfrm>
            <a:off x="1571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descr="The Testing Triangle, Circle, and UAT - DZone Agile">
            <a:extLst>
              <a:ext uri="{FF2B5EF4-FFF2-40B4-BE49-F238E27FC236}">
                <a16:creationId xmlns:a16="http://schemas.microsoft.com/office/drawing/2014/main" id="{993A5B9F-1039-4D31-A699-FB6E320A149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7642" y="1404000"/>
            <a:ext cx="6327338" cy="5152516"/>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9B0D3908-0B03-418F-98BF-5F706F905269}"/>
              </a:ext>
            </a:extLst>
          </p:cNvPr>
          <p:cNvSpPr>
            <a:spLocks noGrp="1"/>
          </p:cNvSpPr>
          <p:nvPr>
            <p:ph type="body" sz="quarter" idx="10"/>
          </p:nvPr>
        </p:nvSpPr>
        <p:spPr>
          <a:xfrm>
            <a:off x="6344980" y="1313999"/>
            <a:ext cx="5642498" cy="5410891"/>
          </a:xfrm>
        </p:spPr>
        <p:txBody>
          <a:bodyPr>
            <a:normAutofit/>
          </a:bodyPr>
          <a:lstStyle/>
          <a:p>
            <a:pPr>
              <a:lnSpc>
                <a:spcPct val="110000"/>
              </a:lnSpc>
              <a:buClr>
                <a:schemeClr val="tx1"/>
              </a:buClr>
            </a:pPr>
            <a:r>
              <a:rPr lang="en-US" sz="3400" b="1" dirty="0">
                <a:solidFill>
                  <a:schemeClr val="bg1"/>
                </a:solidFill>
              </a:rPr>
              <a:t>Unit tests</a:t>
            </a:r>
            <a:r>
              <a:rPr lang="en-US" sz="3400" dirty="0"/>
              <a:t>: fully automated</a:t>
            </a:r>
          </a:p>
          <a:p>
            <a:pPr>
              <a:lnSpc>
                <a:spcPct val="110000"/>
              </a:lnSpc>
              <a:buClr>
                <a:schemeClr val="tx1"/>
              </a:buClr>
            </a:pPr>
            <a:r>
              <a:rPr lang="en-US" sz="3400" b="1" dirty="0">
                <a:solidFill>
                  <a:schemeClr val="bg1"/>
                </a:solidFill>
              </a:rPr>
              <a:t>Integration tests</a:t>
            </a:r>
            <a:r>
              <a:rPr lang="en-US" sz="3400" dirty="0"/>
              <a:t>: fully automated</a:t>
            </a:r>
          </a:p>
          <a:p>
            <a:pPr>
              <a:lnSpc>
                <a:spcPct val="110000"/>
              </a:lnSpc>
              <a:buClr>
                <a:schemeClr val="tx1"/>
              </a:buClr>
            </a:pPr>
            <a:r>
              <a:rPr lang="en-US" sz="3400" b="1" dirty="0">
                <a:solidFill>
                  <a:schemeClr val="bg1"/>
                </a:solidFill>
              </a:rPr>
              <a:t>System tests </a:t>
            </a:r>
            <a:r>
              <a:rPr lang="en-US" sz="3400" dirty="0"/>
              <a:t>/ </a:t>
            </a:r>
            <a:r>
              <a:rPr lang="en-US" sz="3400" b="1" dirty="0">
                <a:solidFill>
                  <a:schemeClr val="bg1"/>
                </a:solidFill>
              </a:rPr>
              <a:t>acceptance tests</a:t>
            </a:r>
            <a:r>
              <a:rPr lang="en-US" sz="3400" dirty="0"/>
              <a:t>: partially automated</a:t>
            </a:r>
          </a:p>
          <a:p>
            <a:pPr>
              <a:lnSpc>
                <a:spcPct val="110000"/>
              </a:lnSpc>
              <a:buClr>
                <a:schemeClr val="tx1"/>
              </a:buClr>
            </a:pPr>
            <a:r>
              <a:rPr lang="en-US" sz="3400" b="1" dirty="0">
                <a:solidFill>
                  <a:schemeClr val="bg1"/>
                </a:solidFill>
              </a:rPr>
              <a:t>UI</a:t>
            </a:r>
            <a:r>
              <a:rPr lang="bg-BG" sz="3400" b="1" dirty="0">
                <a:solidFill>
                  <a:schemeClr val="bg1"/>
                </a:solidFill>
              </a:rPr>
              <a:t> / </a:t>
            </a:r>
            <a:r>
              <a:rPr lang="en-US" sz="3400" b="1" dirty="0">
                <a:solidFill>
                  <a:schemeClr val="bg1"/>
                </a:solidFill>
              </a:rPr>
              <a:t>UX tests</a:t>
            </a:r>
            <a:r>
              <a:rPr lang="en-US" sz="3400" dirty="0"/>
              <a:t>: mostly manual</a:t>
            </a:r>
          </a:p>
        </p:txBody>
      </p:sp>
    </p:spTree>
    <p:extLst>
      <p:ext uri="{BB962C8B-B14F-4D97-AF65-F5344CB8AC3E}">
        <p14:creationId xmlns:p14="http://schemas.microsoft.com/office/powerpoint/2010/main" val="5024499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r>
              <a:rPr lang="en-US" sz="4400" dirty="0"/>
              <a:t>Test Process and Test Activities</a:t>
            </a:r>
          </a:p>
        </p:txBody>
      </p:sp>
      <p:sp>
        <p:nvSpPr>
          <p:cNvPr id="195" name="Shape 195" descr="data:image/jpeg;base64,/9j/4AAQSkZJRgABAQAAAQABAAD/2wCEAAkGBxQSEhUUEBQUFBUVFhgUFhYXFxQVFhgWFxcWFxcYFxYaHSggGBslHRcVITEiJSkrLi4uFyAzODMsNygtLisBCgoKDg0OGxAQGywkHyU0LDQ0LywsLCwsLC8sLCwsLDQsLCwsLCwsLCwsLCwsLCwsLCwsLCwsLCwsLCwsLCwsLP/AABEIALUBFwMBEQACEQEDEQH/xAAcAAEAAgMBAQEAAAAAAAAAAAAABgcDBAUCAQj/xABHEAABAwIDBQQFBwkHBQEAAAABAAIDBBEFEiEGEzFBUQciYYEUMnGRsSNCUnKhwdEVFlRikpOywtIXJDM0Q3OCY2Si4fBT/8QAGgEBAAIDAQAAAAAAAAAAAAAAAAQFAgMGAf/EADMRAAICAQIEAwcDBAMBAAAAAAABAgMEERIFEzFBFCFRMjNScYGhsRUiYSNCkcEkYtFD/9oADAMBAAIRAxEAPwC8UAQBAEAQBAEAQBAEAQBAEAQBAEAQBAEAQBAEAQBAEAQBAEAQBAEAQBAEAQBAEAQBAEAQBAEAQBAEAQBAEAQBAEAQBAEAQBAEAQBAEAQBAEAQBAEAQBAEAQBAEAQBAEAQBAEAQHl7rcdEBz5scgbxkBPhc/BbI02S6I1Svrj1Zh/OWn+kf2Xfgs/DW+n3MPFVev2H5ywfSP7LvwTw1voPFVepmhxyB3CRvnp8Vg6bF1Rmr630Z0GPB1ButZtPSAIAgCAIAgCAIAgCAIAgCAIAgCAIAgCAIAgCAIAgCAIAgCAxzyBrS52gAufYEBX+L4y+dx1IZ81vh1PUq2poUFr3Ki7Ic3ouhzsy3mgxuqmDi5o9pC88hoz4Kth4Pb+0E1Q0ZlzL3QG3QYnJCbsdpzafVPlyWqyiM+ptqvlX0J9hde2aMPbz4joeYKqrIOEtrLaE1OO5G4sDMIAgCAIAgCAIAgCAIAgCAIAgCAIAgCAIAgCAIAgCAIAgOFtjPlpnW+cQ33nX7Fvx462I0ZMtKmQHMrcptTo4DhPpUhDiRGwXdbTMTwbfoomXa4pRRMxKVP8Ac+iJpDs5TtFhEz9lqrXJlmopdj7Js/TkWMTP2W/gmrGiIdtFgwpXjd/4b7gD6LuOngRfTwVhiWuX7WV2ZUo/uicrMpxB1JPsNVd+SPkQHj28D9yrs2PSRY4M9U4k0UEnhAEAQBAEAQBAEAQBAEAQBAEAQBAEAQBAEAQBAEAQBAEBGdvD/dx9dv3qTie9RGy/dMgedW5S6kz7PfUl+uP4QqrN959C3wfdkvUQmBARvbPDpZmM3Ia4tfchxI0ykaWB11C349qrlqzRkVO2O1ET/N2s/wDzj/bP9KmeNj6ELwEvU7ux+DzxTOfM1rRkyjK4k3uD0CjZF6tSSJONjupvVkzUUlhAEAQBAEAQBAEAQBAEAQBAEAQBAEAQBAEAQBAEAQBAEBF+0E/3Yf7jfipWH71EXM9y/oV5nVzoUmpOuzk3jl+v/K1VGd7z6Fxge6+pMVDJoQGKeZrGlziAALknQIlq9EeN6LVkDxDbR++Bh/wmm2U/PHU9PBWdeD+z93X8FXZnvmft6L7kzwrEmTxh8ZuDxHMHmCORVfZXKuW2RY12RsjuibywNgQBAEAQBAEAQBAEAQBAEAQBAEAQBAEAQBAEAQBAEAQBARTtGP8AdR/uM+KlYXvl9SJne4f0K13ivNCg3FgdmbrxS/7n8rVTZ/vS74d7n6k1UInmKedrGlziAALkngESbeiPG0lqysNqdpzUuyRkiEHTkXnqfDwV1i4nLW6XX8FHl5nN/bH2fyR7eKZoQtx0MFxp9NJnYbg+s3k4fcfFabsdWx0fU30ZMqZaroWvhGKR1EYkjNweI5g8wR1VFZXKuW2Rf12xsjuj0N5YGwIAgCAIAgCAIAgCAIAgCAIAgCAIAgCAIAgCAIAgCAICI9pjrUl/+oz4qZg++X1IPEXpjyfy/JVe+V9tOZ5hZPZW68Mv+5/K1UnEfe/Q6Lhb1o+rJrUTBjS5xAa0EkngANSSoC8yyZU2121pqnZIiRCOHV9vnHw6BXmJhqtbpdfwc5m8Q5r2Q9n8kaM6mvRdSBGTeui6H3fL3Qx5h8M//wB93tXnlrp3M9Xt3aeR0sBx+Slkzs1B0e3k4fcehWnIxo3R0fXszdjZsqJarp3RcOC4rHUxCWI3adD1DhxafELn7K3XJxl1OnqsjZFTj0ZvrA2BALoAgCAID5dAfUAQBAEAQBAEAQBAEAQBAeXGyAqLHttKgzybiUsjBytADdQ3TNqOZV5j4VfLW9eZzuVxG1WtVvRI5/54Vv6Q73M/pW7wNHw/kj/qOT8X2X/hv4FtpUNnj38pfGXBrwQ3QO0voOXFacjBr5bcFoyRi8Rt5qVktUy3muuLqjOiIvtBtrDTStitnN/lMp9Qfe7wUunCsti5Ly/2QsjOqpmoPz9f4NLtEqmS0AfG4Oa57CCOBF1lhRcchJ9fMw4hJSxW10en5Ksur85fQsrsvnaymnc8hrWyEknQAZGqj4gm7kl6HS8KaWPq/VnRwzbeComdCRladI3OOj+oI+aeg5rXbhWVwU/8/wAGyniFVtjgvp/JF9rNiZI5M9GwvY86xj5hJ4i/zfDkpGLnbVts7EbM4bvluq+qNuu2VbSYfK99nTODczuneb3W9B8VrryJXZEW+mptsxYUYs4x9PN+pAbq9OaJlsHg8dXFURyi4u2x5g2NiDyKp+ITcLIyT7F9wuuM6ZRktVr/AKNam2FqDUGJ+kQ1MosMzb8Gjk7r04rKXEVy9V7RjDhOlvm/2lq4Xh7KeNscQDWtFgAqmUnJ6su4xUUkkQLb3auWOcRU0hZkHfIsbuPLUchb3qzwcSE4Oc18in4jmzrmoVvT1Iz+eFb+kP8Acz+lTvBUfD+Su/Ucn4vsj1HtlWAg79xsQbENsbHgdF48ChrTaex4lkJ6uX2RcOFVzZ4mSs4PaHDzHBUE4uEnF9jp4SU4qS6M3FiZBARPbsVTIxLSSObkvnY0NOZvMi4vmH2i6kYzr3aWLVEXKVuzWp6NfcrwbY1h4VDvcz+lXSwqH/b+Tn3xDJXlu+yM1JtrVse1zpS9oNy0htnDmNAsZ4FLi0lo/qZ18TvUk5PVFu4ViDJ4myRm7XC/4g+KoZwcJOMuqOkrnGcVKPRm2sTMhO321Rp7Q07rSmznOFjkby8z8FPwsVWvdLp+Ss4jmOlbIe0/sQf88K39If7mf0qz8FR8P5Kj9Ryfj+y/8NvCsexCplbFFO+51JsyzW83Hu+7qVHyKcamO7b5/UlYl+XfPbu8u/ki3qSMtY0OJcQACTxJ6nxVKdAjMgCAIAgIzt9i/o9K7KbPk+Tb17wNz5C6k4dXNtS7LzIubdyqW+78kUvddGcmMy83LXQy2PTd2F1kYlu7KYk+qw8tjflmY0xZ+JBA7rrHjcW+1c7lVKq7zXl1OqxLedQnr59Cq8RppIpXRzgiQG5ub5r/ADgeYPVXdFsLI6xOeyaJ1Tan/n1PTMSeIXQ5iY3EOynk4G929L8166YuxWd0eRyJqp1dn9jUutpH0NpuIPERhBswuzuAv3jawv1AtwWrkx37+5v581Vyl0/JiponyPayIFz3GzQON+t+QHVe22RrjrI8opnbPbHr+C9tnqaSOnjbUP3kgADndfxtwudSuaskpSbS0Otri4wUW9Tm9oX+Rl9jf4mrdh+/j8zTme4n8ilrrpDktCxuyM/4/tb8CqXiftx+R0HCPdy+f+ix8qrC2NPGK5sEL5XcGNJ/ALKEHOSiu5jOahFyfRFB1dS6R7nvN3PcXH2k3XUQgoRUV2OPtm7JuT7mLMvXJLqYxg5a6LoLrIx0LK7KsXu19O46t+UZ9U6OHkdfNUvEqdJKxdzoOFX7oOt9ixFWFsEB5ewEWKAqDb7Zk00hmiHyLz3gODHH+Un3H2q3wMrVcuTKPiWH/wDWH1IldWpS6Eu7P9pPRpd1IfkpD5MedAfYeBVfnYvMjvj1Ra8Ny+W+XLo/syxtp8dbSQGR2rjoxv0ncvLmVU0Uu2e1F1kXqmtyZSNXVOle58hLnPJc4+J+5dJCKglFdjk7LJWScpdWeIY3Pc1jBmc4hrW9SUnYq47me1VSsmox6lzbF7NNpItbOlfq93U9B4Dkubvuds9zOrx6I0w2xJKtJvCAIAgPhKAprtHxff1RY09yHuDxcbFx+A8ir3h1Oyvc+rOe4ndvs2LovyRTMp5WaE7Gyx/JOfL8qT6Ra2vD1f2PtVJ4n/lbu3Q6Hwn/ABNnfr9SCByvDntCV9nOL7iqDHHuTDIegcLlh99x5qv4hTvr3LqvwWfDLtlmx9GWHtdsxHWR/Rkbqx44g+PVp5hU9F0qpbol3fRG6G2RTNdRyQSOimble3iORHJzTzBXRU3RtjuicxkY8qZbWa91uNGhlpoXyPbHE0ve42a0ff0A5larbY1x3SNtNErZbYlw7FbJtpGZn2dM4DM7p+q3o0faufyMiVstX0OmxsaNENF17slajkkjPaJ/kZvY3+Jqk4fv4/MjZnuJfIpS66Q5TQsjsh/1/a34FUvE/bj8i/4T7uXzLJVYWpXHaxjFgymaePyj/YD3B5m58lZ8Np1k7H2Knil2kVWu5W11dFCTfYLZwVEFQ+QaSNMLD0AHeI/5W/ZVNn3tWpLt5l7w3HXKbl/d5EKmjLHOY8Wcxxa4eLSQfgrauanFSXcpra3XNxfY3cBxM01RHKPmuGYdWnRw93wWvIq5lbibcW7k2qRflPKHNDmm4IBB6g8FzOmnkzqzKgCA166kbKxzHgOa4EEHmDovU9HqeNalH7U4C6imyG5jdcxO8PoE/SH2q/w8nmx0fVHOZ+JyZbo9Gca6mlfobmIYrLOGCV5du25G+z7zw9wWquiFbbiupvuvnakpPoaZd1WxvTzNKi29EWl2dbKGIekTttK4d1p+Y3p9Y8/cqDMyubLRdEdLhYiphq+rJ8FCJx9QBAEAQHI2pxUUtNJLzAs0dXnRo9/wW2it2WKKNV9qrrc32KEe8kkk3JNyepOpK6dLRaI5OTbbbOhs9hvpNTFFyc67vqN1d+Hmo+Xby6myThU8y1Lt1L7EAyZbC1rW5LmzqChNocONNUyxcmuu36jtW/h5LpMS3mVJnMZtPLua7M57HEG4NiNQehHAqQ0mtGRU2nqi+tlcVFVTRy8yLOHRw0cPeuYvqdU3E6yi1W1qaNPa/ZdlZH9GRurHjiD0PUdQvab5VS3RPL6I3R2yKcmwuZs/o5jO+vYNHBw+kD9DxV6sut179Tn5YVqt5ehbmxeyLKRmZ9nzO9Z/8rejfiqTIyJXS1fQvsbHjRHRdSVqOSAgIz2i/wCQm9jf4mqTh+/j8yNme4l8ikl0hyxZPY//AK/tb8CqXiftx+Re8J93L5li1MwY1znGwaC4noALlVnXyLRvRalAY7iRqZ5JXfPdoOjRo0e5dPj1cutROVybXbY5GixpJAaLuJAA6kmwC2TkoxcmaoQc5KK7l/bO4aKenjib81tj4nmfM3PmuXsm5ycmdbCChFRXYq3tMwvc1e8A7swv/wA22DveLFW/DbdYOHoUvFKdJKxdyJKzKot7svxje026cbvhOXxLDct92o8lz+fTy7NezOj4fdzKtG/NE1UInhAEBxdqcJiqIHtmsABmzcMpGuYHwWdc5QknHqa7YRnBqXQoh4sSAcwBsHAWBHW3K66iLbS16nJzSUmo9DysjElnZzhMU9TeVwJjGZkZ5n6Xjbp5qs4lZOMUl0Za8LqrlJyfVFytbZUpenpAEAQBAfCgKq7V8Yzysp2nSMB7vrm9h5DXzVxwynydjKXil3mq18yAq1Kc7uyWPNopHSGPeOIDR3gMo4nlz09yh5eM79FrpoTsPKjRrqtdSWf2qf8Ab/8An/6UP9LfxfYm/q0fhIptbj7a2Rkgi3bmgtPeBuOI5ctfepmLjOjXz11IWZlRvS0WjRwlLIJPOyrGMkr6dx0kGdv1xxHmP4VV8Sq1SsRccLu83W/mT7aHaGKia102Yh7soyi5vYnXXhoVWU0TulpEtLr40x3TI4e0ChLs5jkzAWvkbex4i9+Clfp1/wDH+SL+pUfz/g7mz21cFY5zYQ8FgDjmaALE201Wi/GnTpu08yRRlQu12diQKOSAgIz2i/5Cb2N/japGH7+PzI2Z7iXyKRXSnLFldj/+v7W/Aql4n7cfkXvCvdv5nT7UsX3VOIWnvTEg+DB63v0HmtXD6d9m59EbuI3bKtF1ZUSvznDewStbBOyV7M4Ycwbe3etYE+xaMip2w2p6EjFtjVZvktSdjtT/AO2/8/8A0q79LfxfYs/1aPwnD2s2wbXRBhhyOa4Oa7Nex4HlzBIW/HwnTPcpfY0ZOfG6tw2kTViVZ3tiMX9Gq2OJ7r/k39LOOh8jb7VEzauZU/VE3Au5dq16PyLzaVzh0p6XoPhKAqjtF2s3rjTQO+TabSOHz3A+qOrR9pVxg4mi5k+vYpeIZmv9KH1ZAyrUpz4034LxPU9aa6mxRVb4Xtkidle03B/+5LGcFOLjLoZVWSrkpR6l4bJ7QsrYg8aPbpIz6LvwPELnMiiVM9rOnx743Q3I7q0EgIAgCA1MTrWwxPkebBjS4+SyjFykoruYzkoxcn2Pz/X1LpZHyP8AWe4uPny8uHkunrgoRUV2OSttdk3J9zA2MkgAEkkAAC5JPAAdVlKSitWYwi5NRXU3PyNU/o0/7tyjeNp+Il+Av+Efkap/Rp/3bk8bT8Q8Bf8ACPyNU/o0/wC7cnjafiHgL/hNNzCCQQQQbEHQgjiCOqkRkpJNdCJOLhJxfVGahqXQyMkZ6zHBw8uXnwXlkFODi+5lVa65qS7FhdpNQJ6Onmj1aXg36ZmuFvfoqjAWy9xZd8RanjqcenUrfKrooNSZdltY2Oqc15tvGWaTzcDe3mL+5VvE63KCkuxa8KtSnKL7lv3VKXwugIR2p4m1lNuQRnkcNOeVpuSfDgFO4fU5W7uyK/iNyhU492VLlV8c5qWX2QxWjnd+uG+5oP3qk4nL+ol/B0HCl/Sb/kiG2mK+k1T3g3Y35Nn1W8T5m5VjhVcupa9WVmffzbXp0RwsqlELU22YTUEAtp5yDqCI3WI5EKK8ylPTcTFg3vz2n38jVP6NP+7cnjafiPfAX/CffyNU/o0/7tyeNp+IeAv+E1pqZ7DlkY5juOVwLTY8DY8lurtjYtYvUj21Tqek1oY8q2GpMvDYPF/SKRhcbvYN2/2tFr+YsVzeVVyrWux1WJdzalLv0JEVHJJA+0TavdNNPAflHDvuHzGnl9Y38grDBxd73y6fkrc/M5S2R9p/YqrKrw57U38BwZ9XM2Jml9Xu+iy9ifb0UbKyFTDXv2JmHju+enZdSebbbFN3DH0rbOhbbKPnMHEeLhqR59VVYmU4Wfu6MucvEVlf7V5roVmAr5PVanNvy6nT2fxaSkmbLHy0c3k5l9WlacimNsNrN+NkypnuX1LywjE46iJssRu1w8weYPQhc3ZCVctsup1FdkbIqUejN5YmYQBAQPtOxA5G07D6/ff9UHQeZ+CsOH16z3vsVnE7Hy+XHv8Agrn0Mq43lDyX6kh2CwXeVYc4XbEM/D5x0b958lX8Qu/ZsXcs+GY/9Te+xboiHQe5U5fH3dDoPcgPhiHQe5AVHt9g27qy5os2UZhp84aO+4q5wLtYbH2KHieM+YpruRz0MqfvKzksmGzMPpNJNRPNiPlIj01vp7Ha/wDJVeXrXarYl1hf1aHRMiE2HuY90cgyvabFp+I6jxVjXfGa1RVW4k65aMNpCNQbEa3HG6yc0/JmtVSXmmduHaKtYLCd1h1DXH3kXUaWNQ3rtJscvJitN32PT9pq4j/MOHsDfwXixcdf2nrzMl/3fY41TG+RxdI5z3Hi5xJPvKkxcYrSK8iHOM5vWT1ZiNIdALkk2AA1J6AL2VsYrVnkcecnoiw90cPwzJwmlvw5Pf6x8h8FSxfiMjV9C/kvC421df8AZXnoZV3vOe5MvU28JwczTxxcnO731Rq77BbzWjJv2VN9yTiYrnak+heUFO1rQA0aADh0XPHUHvdDoPcgG6HQe5AV72o4PfdztHA7t3sOrT5H4qw4fdsm4vuVnFKOZWpLqvwQH0Mq43lDyX6kr7O60wVGRx7kwy+AeLlp89R7lAz4b4bl1RacMm65uD6Mm2120Ho0dmWMrxZg6frHwH2quxqObL+C0ysjkw8uvYqGaBz3FzyXOcSSTqSTzKv4uMVojmZwnKW6T82eBREkBoJJNgBxJPALyV0YptiGPKbSRb+xWzopIRexkf3nu6noPAcFz99ztnuZ1GNRGmtRRIntuLFaTeVHt3szuJt7GLRSHUcmyG/uB+PtVvg5Wq5cupScRwvPmQ+pGvQyrHeip5L9SQbH4w+jk1uYnnvt6dHDx+Kh5dKtjquqJ+DdKiWj84v7FvwTB7Q5pBBFwRwIKo2mnozoU9fNGRD0FARjG9koJpHTSvkBtdxDyAA0dOQstsL5xWkWaZ0Qm9ZI5GE7JUVVE2anlfJG69nCR1jY2PLqs/E2+pj4Wr0JPgOAx0jXCK/eNyXHMb8OK1TslN6yNsK4wWkTrLAzF0AQEexKkpsQzx5yXU8mV+UlpY/Le1/YftWcJyg9YmE64zWkkc/+z2n+lL+8K2eJt9TV4Wr0NzCNjoaeUSsdJmbe13kjXQ3HNYzvnNaNmcKIQesUb2NbPQ1I+UbqODho4ewjULCE5QesTKdcZ+0iK1PZ+8f4UxI6PaHfaLKVHNmupFlgwfR6Gmdiar6UJ8nhbPHP0NfgP+x8/Mmr+lD7np47+B4D+TPBsHOfXlY0fqsJPvcfuWLzpdkZLAj3ZJME2ShpjnN3vA9d+pA520sPJRrLp2e0Sq6YV+yeKrDqbFI45mSOdGMwYWOc0aGztOtxZeQtlD2T2dUZ+0jU/s+p/pS/vCs/E2epr8LV6HQwTZOGmk3jMxda3ecXWHh05LCd05rRszrphB6xRIVrNp9QC6A421EtOIgyreGMme2FvG5e/wBVoI4HT7F7FtPVHkoqS0Zxv7Pqf6Uv7wrf4mz1NHhavQ8QbFUolyiV+8ZleWiU5gL91xHEC4+xePIsa0bPVjVJ6pGXaTZqm+UqqqWRjWtzPdndla0eHIeAWML5xWifkezorm9ZLzNek2HpZWNkjkkcx7Q5rhIbFpFwQs/E2epj4Wr0OlhOxsEEgkbmc4cMzi4C/QHmsJ3TmtGzOFMIPWKO1imJxU0e8neGMBa3Mb8XENaNOpIC1G0x4pjMNPu9/IGb14jYSDYvPBt7WBPigNLaDEKS/o1S9odJG6TJYk7tgJc/QaAWOvgvU2nqjxpNaM4GHbG0c8TZoJZHxvGZrhI6xHmt3ibPU0eFq9DQiwjDHMZI2peWSTejscHvs6W9sg04/YvfE2eo8LV6E6wTCm00e7YXFoJIzOLiL9CeA8FplJyerN0IqK0R0ViZBAQztXxgU9A5geGPqHNp2uJADQ82keSeQZmKA4PZ9iUUEtdRUMkdQxjfSqXI8PaczAHx3B4h4Bt+sgNbZnaeqqHsjlxARzzRyA08tGYSyXKcoikcLOINuN7gcEBuUG2NRUMw+Bj8lS98oqyGtJa2lu2U2Is3M7KBpzQGhSbQ4o2kgr5KiJ8bqhsRg3TRmjdLu8xkGod4DkEB3KerxKulqX0lRFTRU87oI43RCTeGMgPMjr3AJvwQHCiZXtlxeWkqI4dzPvHtMYfvZGwsJBJ9Rlh7blAdP8uV9bPSR0k7KZs+HNq33jbJZ7nW7oPtA48EB5mxHE5XVm4qo2DDw1hzRNJqJREJHuf9BpvYAIDHS49X19TDHS1DKVsuHxVbgY2y5XvJuG38bDXkgPFBtfW1MNHBG+OKpnnnhknyBzQ2mNnOZGdMzrhAfZ9q62Js1PLK101NX0kBmaxo3kNQQbFnAOsbaIDt7SY9VRVk8dMN5kw908cWUHNMJMoOmp05IDnbCbSyTVDI5a8Sl8Rc6CSldTyB4tfduNg4DW/FAWJUeq76p+CAqPAsXMGF0bWVopC985IbAamV7RI71GDgAbXNufFAbeE7ZVRjp5pJRJEyuNHO7diPPHJYRSuadYyHEAjTigNip2ome2pm9NbSwmr9HpvkBM9zYQRKY2DVzi6+uoAagNKk20rXUtaIXmokp5Ymsm9Hcx+5ktne6ntcluulkB7h23lipql7KxlZI3dMiZJTuppGPleIw6RptmYCRwHJAdHaGTFKGiqaiWsilywtc20LWuZKXtBy8iyxPEXQGPFqjEKaKmlnq2Tb+qpWZBBG1rBJcvAJBPQAoDTrMaxNwxKeGqYyOhneGROiY7O1gDi0v5Cxt1XoN7Zp0k2Mvn3pDX0NNM5mRti2TPaO51Aabm/E3XgNjtYxKK1LRzSsiZUTtdO57g0Cni7zwSeGY5R70BxcB2j3OEYhHSTNc+gMggkaWvaYnOL4iOIcACW/8UB08MxevgqqBtXUR1Edex3cbGIzE9sW8GUjiOWqAjWOV9dWYcayaePcSVcbRTiNoyNZUhrCJOJdcC9+IQFmbcUcEtBO2qdkiEZeX82OaLte39YECyAr3s+k9IpcQqap5fW7gwuDxlcyAQ3jsOjtTfnZAcfZbHZ6XDjQAkzVkcLqIgXsKruSfsEOcfagM+BU+7oKKO98mNZL9cr3Nv8AYvT0vReHgQBAcDGNmWVNXT1EzszaYPywloLHPkFs7r8bDgLIDWxfYyKWeKeF5pnRskiduWtYXxyixFx6pB1B6oDSpNh3Nlhlqq2oqm0rt5Cx7YxZ4BAc5zRmeQOqA0Ng8JbLW19eInxMmcI4Q9pa4i15ZA06tDnW9x6oDrHYhpw+Oi3zrRyNlEmUXJbLvbZb246IDDXbCEzSyUtbU0rKh+8miiyZXP0u5riLsJtrZAdGk2UbG2tbvXH01xc4kC7CYxH/AMuF0B4wTZFtNLTyCVztxRtogC0DM1pBzk8jpwQGhjewO+mmkhq56ZtUAKmOPKWyWGW4J1YS3Q2QHSwrZKOnqmzxOIaylZRtjsLBkZuDm4koDkjs6YIWMjqJY5oqiWpinYGhzDMe+3Kbhzfb0QHs9ncTqWaGWeZ8s8rZ31JyiTex/wCG4ACwDbWAQHil7P3CSWWavqpZJYPRzJ3Y3tGYOBY5vq8PO5QG3hWxj2VMVRVVk1U6FrmxB7Y2BufQuOUXc62mqAy7S7KS1UmeKuqaYFm7fHGQWObfiAfVdqdQgNWXYBjBTGinlpX0sbomPAbJmY85nB4cLEl2t0B6pNhGtoqqkknkm9Kc97pXtbna9wHe00JBAPJAfJtgmej0kUM8kMtHcxTtDS4l4tIXNdoc3FAYKbs/e0Tk19TvZ3xymZuWN4dGCAO7o5n6pHIID0zs8ZJvzW1EtTJPGId4QyMsY1we3IGiwcHAG6A8TbASSwTQ1GI1MzZYxC3OGZWNDg6+UWzu09Y6oDuY9s2KqKnjMhZ6PNDMCADmMXAG/AFAQPC9kZK2XEg6pqKeKSsc2SNrW5ZmWabguFxzFwgJtDsmI6yOqhmkjDYW074bNcySOMOEdydQRmvp0QHt+y0b651ZMd6TCIGROaCxjcwc4i/FxPNAc7GdgY5pKh8cm4bU03o0jGMblNnXbJbTvDUeaA6FTss18lDIZCPQQQ0WHfvHu9ddNNUBHZ+y8FpiZW1DaffCdlPljLGvz5+NrkcdL80BJtqtnBXMiikkc2FkjZJYwAd8GEFrHHk24uUBq4rseyWp9IikMLnQPppWtaC2SNwIbcXFi2+h8LIDPg+yVPBHStcxsslJHu4pXNs8C1iR0ugOPP2eA0wgZUyRltW+sbIGNzNe4k2AJtoTxQHT2f2cqYJc82Iz1LMpG7kZG1tzazrt1uPvQEmQBAEAQBAEAQBAEAQBAEAQBAEAQBAEAQBAEAQBAEAQBAEAQBAEAQBAEAQBAEAQBAEAQBAEAQBAEAQBAEAQBAEAQBAEAQBAEAQBAEAQBAEAQBAEAQBAEAQBAEAQBAEAQBAEAQBAEAQBAEAQBAEAQBAEAQBAEAQBAEAQBAEAQBAEAQBAEAQBAEAQBAEAQBAEAQBAEAQBAEAQBAEAQBAEAQBAEAQBAEAQBAEAQBAEAQBAEB//2Q=="/>
          <p:cNvSpPr/>
          <p:nvPr/>
        </p:nvSpPr>
        <p:spPr>
          <a:xfrm>
            <a:off x="157164" y="-1303338"/>
            <a:ext cx="4200525" cy="272415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196" name="Shape 196" descr="Image result for ajax programming"/>
          <p:cNvSpPr/>
          <p:nvPr/>
        </p:nvSpPr>
        <p:spPr>
          <a:xfrm>
            <a:off x="157163" y="-144463"/>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197" name="Shape 197" descr="Image result for ajax programming"/>
          <p:cNvSpPr/>
          <p:nvPr/>
        </p:nvSpPr>
        <p:spPr>
          <a:xfrm>
            <a:off x="309563" y="7938"/>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198" name="Shape 198" descr="data:image/jpeg;base64,/9j/4AAQSkZJRgABAQAAAQABAAD/2wCEAAkGBxQTEhQTExQUFhUXFyAaFxgXFxwZHBwZHRgcGxwXGhwdHCggHR0lHR0ZJDEhJSksLi4uHCAzODMsNygtLisBCgoKDg0OGhAQGiwkHSQsLCwsLCwsLCwsLCwsLSwsLCwsLiwsLCwsLCwsLCwsLCwsLCwsLCwsLCwsLCwsLCwsLP/AABEIAPsAyQMBIgACEQEDEQH/xAAcAAACAgMBAQAAAAAAAAAAAAAABwUGAwQIAgH/xABQEAACAAQDAwcFCwkFCAMBAAABAgADBBEFEiETMUEGByJRYXGBFDKRocEIIzNCUnKSorGysyRTYnN0gpPC0TREY4OjFSVUw9Lh8PFDZGUX/8QAGgEBAAMBAQEAAAAAAAAAAAAAAAECAwQFBv/EADARAAICAQEGAwcEAwAAAAAAAAABAhEDBAUSITFBURMycSKBkaGxwfBSYdHhFCPx/9oADAMBAAIRAxEAPwB4wQQQAQQQQAQQQQAQQR8ZgBc6AbzAGriVaJS33sxyoOtju8NCT2DwjLT1Cvmym+VspPC4AuB3Xt3gjhFT5S4iTPlhCCwbJLv5o3M83Tzspy6f4TdZif5NyAlPLtxGYdx836toyjlUpOK6GkoOMU2ScEEEamYQQQQAQQQQAQQQQAQQQQAQQQQAQQQQAQQQQAQQQQAQQRjn1CoLuyqL2uxAF+rWAI7GMaWQyKdS17gb9xCqO1m0F9LBr2tErC9rWFTXSCGv75mFiCCnSVF+aUWoe+/pQwozhPeui8o7tBCo5+OU5lSZdDKYiZP6U0g2Ikg6DTUZ2Fu0Kw4w0qqoWWjzHYKiKWZjuCqLknsAEco8occauq51U9wHboKfioNEXvCgX7bnjGhSz3Scp59OBlfMqgiz66EEEA7xe5jqTBp7zKeS8xQjtLVmUblYqCVF+o6RyzyPwnyzEKanIurTAXH+GnTcHvUEeIjrKKqKTtF5ZZTS3nYQQQRYoEEaOOYolLIefMuVQDQbySQqqO8kCFzO5zqj4siSveWb1jLFJTUeZ1YNHmzpuC4DUghO/wD9UqruGFMNwUhXGpsb6zDfS4tpr3WOfBOcmsfMop/KX3+9S3OQXtqEB0PWSN0R4sTaWzM0Vbr4jbghcHGMbnDoUySF+W+RLDrOd3P1IWlfzgVbTCpqJjIDbPKdgCOtVGzuOq9onffRGX+NGPnyRXpb+iOkoI5rlcqwWAeprVJ47IEd9vKrmN3BOVzvMKLXzpJCkhqktKl3HxSwnTACe1eEN6XYeBhfLKvgzoeCEzS858+QwWZOpqgfKV1a/Zml2K/vJF7wTl/STwMzbJj8sjL4OOj9Kx7IKa9CJaTIlcaku64/2WuCPim+o3R9i5yhBBBABBBBABCG5+8e21VKolN0kDPMHAzXHRB+amv+YYdmNYmlNIm1EzzJSF27bC9h2ncO+OTaysedMmT5usya5dz2sSbDsG4DqAgCZ5DYxPk1tOJEwh3nIgU9JGDsFYMPmneLEa6x1NHNPMth23xeW3CQjzT32yL9ZwfCOicbxJaannVD+bKls57coJsO07vGAQuOfflSJVOtDLb3yfrMAOqygdx6s7WHaA8I0myxmrZz1M+bOmOXZ2Ls1iLk8ADuA3AcABGpUuBpAgbPud8HzTamsYaKBJQ9rWd/EAS/pGHlCL5J8rjQ4NLl08sbZpM2eztuF582UjAW6R9748FG++lQ/wBt1Z31lYb/AP2Z3/XAchwcteXE2RUNIkBF2ds7sMxLFQ1lG4AAjXW5PC2tSn84Nde23t3JK9qwv5812JZpk1mO9mmMxPDUk3OkeQD8p/pGM3jk3zPUw63TY4JPEm+7p/YuOJ8qqmchSbOZ0uCVuguQdPNAvY6+ER85+gT2Hj2RXsrfLf6RgIb5TfSP9Yp4LfU6Y7YxxVRx0v2r+BhcreTuHYVLlbRJ1ZOnBsiTJgRAABmmEogItmGXUm50ItcQeF85T0YIpqKjlXABISYzEDcGbaZj4mK7UzZk0gzZs2YQLKZkxnsOoZibDsEYPJx1RuopHizzTnzbZbMS528QnS5koinVXUqSkpwwDAgkFphANuwxRZbX3bu6N4yF6hBsl6omjOy4ckeaObWyZdS9UiSplyAilnAuRa5sAbjti54BzJ0sps1TNep0tltslvwPRYtp860KulxmplKElVNTLQblSfMVRckmyhgBckndvMWXkXy4q5NQM82bPRwQUnTWYXAzBgWzEHQjTffuhRNjNnc1WFN/dbdqzZo+yZFS5Q80TyVM3DZzki5MicQQ3Yj6WPY179Yhq4PiC1EiXOUEB1vY8DxHgbiNyKtJl4zlB3F0xCcieXk+ncymVrISJkl7jKQbG1xeWQeG7sh3YPikuplibKNwdCOKnirDgR/33RQudfkfmU4lSjLUyRmmWHwktRqSNzMq30PnLdTfo2guS2O7DYVsoWpp5yTpYN8kxfOljrsOmh3lSQes08nodya1SpqsnR/q/Z/v9RzwR5RwQCDcEXBHEdceo0PPCCCNHHcTWmpp1QwuJUtnI68oJyjtJ08YAVPP5yqXImHymu5YPPA4KNUQ9paz23gKvXCbdujG4SJ4m1E6YTUPNuVymxDXZnLbhrYAb/CNCq3G0EQOf3OWGWlVdUfjuspe5FzNbvLj6MN2vo5c6W8qaoeW6lWU7iDwil8yCAYNTEDUtNLd+3cfYBG/zkY/MpKZTJIEyY+QMRcquUksAdL6Aa9cVlJRVs2wYZZsixx5sTnKTkxKpqiop00yNdLG/RYBlU34hSAd26KIcLnTZuzko01iQAEBOp0F+rjvi8VtPmDTHZmdtWZmuSesk3Ji5cxOKoHqaS3SPv6tbUgZUZSeodAj5zRz4cjcq6HubU0MMeFSSW8qTa4X7iD5b4OKQNTLa0rDZSEjS7bScWbxYk+MVnCqHauiXClhvO4WBPsi88739pqv2SWP9R/6xT+TtMs2fKluLqxsRci9lJ4a8I64nzkixNzfgMF8plbid2uhUaDNqOlviHxTk8JKM+1RsrZco0fz2TOVzaJ0dG11IFuMSkrDJN7bCTvtfaT91gb6NuubemPE+mlKkxhRoxS1gsyec12A098voDwB3HhYnVYZFd9FU2Q6oNkIuNJRSXdlNJLAVrZtpPsdWGbpOot0R5pbzl3akbMvDac5vyaXobWz1Fzu/Tsb33rmGm+J8KRG8ik09LmZUuozMFuxsBc2uTwA4xItycbX32nNjwmgkjrA492/si7YXyfpZlQ0lqZcoVzdXn3BVkCgktY3V+HFWHCJtuQ9D+Y/1Jn/AFxVwaJsVi8nnIvmk+cykbVQQVNjv0tfiCdLHjA/Jxwyrmk9IHKdpoSCBlvwN2G+w7dDa6co8ApZDSlSmUh1mElnnnVFDKoytlBY6dJhvFrxEmgkafkyagHR5w357t05iiwygWBLXbcBE+G6Flaq8DeWmdsmXTdMUnU7rA3Ph7I18KFqiX3n7jRaKnC5Jkz3EnI0tbgh2OvR1+EYEaka9R3jWKzhf9old5+60Vaok6B5vjfD6fub1TGEWKK1zcG+Hye+YPROmCLLGZcw1tSkuW8yYQstFLOTuCqCWJ7AAY535O47JlYdiUsAONtLmSUvlIUzAgmgEXyj3oEb+lY2vDh51sQ2OFVbA2LJs11sbzGCaHuJPhw3xzphYApa86DoSUHmecZ6toPOJsjeZwvfhEPiTGTi1Jc0Pbmh5VtVynp3lhfJwoVs4JZSWsMtgQFAAvqD2QwoSPMAT5TV6G2zW/QFr5za7HpA77KNDqTwh3QRMpOUm31CMNZSpNltLmKHR1KsrC4IOhBjNFb5xcceiw6oqJRAmKAEJF7MzqgNjobXv4RJUQ/ODgSYfWzKZCCjoJkq5N1ViQEJO8gqddbi19bxVMOwiqqnKU8mZOZSAdmpYC+7MbWUGx1Nt0ZKjNPZ5093mTWN2Zjcm/XFz5j8YanxTyZQTLqVKsOpkRpiv4dIdzHqgQPbkZg3kdDTUxtmlywHtuznpOR3uWhf88dZmqaeSPiSyx73a32J64bUIflhU7fE6hr3CvkH7gCkfSDemOfUuoV3Pa2Fj3tTvfpTf2+5DYu2WXaLP7n+izT6yoI81UlqfnEsw+qnqim8o5thaGtzEUOTDTM4zpzv4LaXb0ofSYpp1xs7dt5fYUe7KzzuH8oreynlfeJiu8jR+WU/zj9xosHOwbz6/slSh6gfbEFyNH5ZI7z+G0dkT5eRe+VOOzaaUzSpJOW15j22YuQN2YMxuQLDt6omsanz0RRToHmM4W7eagO+Y9iCVHUNdYhOcA/7vm96fiLEzjuJinlh2RmQuFmMp+DRtDMNhew7OuOpK0qXV/Yys06bEqmVVyqaoaTME5GZWlIyFCgv0wWboncD1x75YY+9MmWSFacVaZZtVWWmrOwBG/RR1k9hiEop1NIrVelmhpWxc1bbQzgqr8GS5LEHNpa+4bozY7SVKSq+a8uQVmoQX2rZlkqDkULs7aXLHXUseqNPDW8r/j8/O5FlldqibIkvJmSpbsqs+eWXBugNgA621PWYjcCraqZUzUd5MyTJ6LOkpkvNtfIt3YHKLXPWQI38NqWShSYwAZafNZTcWVLrqRvIA4aE8Y1+RErLQyDe5ddox62di5PpMZ8ov1osfcRxCYi1ZGX3oKUuDuKAkNrrrfq/r5bEG289Q8spKU5geiVbKjKCbkkWLFmtYBkAuQ0ep/KOWJjygG2i9YAXziu+/wCi57kPG19uTUEuyGxyhTmXQdK/RtmJuLA9zCK01zRJXeUVSZlHUm2WyAWub6qraggFd4sDr1gboVuGm0+V872GGbjGJGfRVRKBLS7iz57gnj0VsdDpr3wsKH4eT88e2M5qmSh+82Z/3fK+fN/HmRaYqvNn/YEHVMm/isYtUZGgnfdEY+VlSKJb++nazCD8VDZUI4gsc37g8EnRjOw7NYvHPzW7TFmT81Jlp6QZn84ijUZIBbr0gQxr8w88ivnJlvmpyS3VlmJp45vVD4hJe50pSXrZxGgEuWp7y7MPUkO2BIQtOf2ry4dLT85UID3Krv8AaBDLhMe6Kq7eRSuszHPgEUfa0AKGS9y0XHmOkZ8ZDfm5UxvUE/mim024nrP2Qw/c6U96+pm/Jp8vi8xT/IYEIf8AUzgiM7blUse4C5jneinli8xvOclie1iSYdHOJWbLDqg8XXZj/MIQ+ok+EJqlSyEnjHJqH7SR9RsHHWLJkfVpfD/pXOUlTvjpPkZhRpaGmkMAGlylDgbs5F3+sTHN8iQZ1bTyhe7z0XTeLuBfwGvhHVMaYFws8/bGRyzKPYR3Oibz8R7NgPqIfbENyQ0rJB7W/DaJTnNPv+KfrJA/0ZMRPJlwtTKZiFUZtSbAdBhx7Y6InjyGxKAYWIBHURcRgl45KMzZWfWYZQYp0DMC3aXfrtfhbQ6xr0mLyANZ8n+Iv9YjJVau3ea82jdgWEhmqRllIRZbSwu82GY5r6kAgaR0Rp8zJ2WXDq5WdklyZgAdkL5UVMyXB+NmIvpe3tj7MxiXtBKZJtmfZhynvZfLmygnU6X1tbtisSjJ8pSaZ2HrlnGa02XMCzGUoQZTDiCx3luA0jYq6yXMqpc1qmiyy5uZZgnWfZ5CNiU806selm3cItUL59CLZcCBa1tN1uzqjwQAOAA8BEDh2K0yAmZWSXbO5HvwsFeYzAG7akKVHUALC2t8XKDEqadLCrVU1wxNmmqAby3ThfiwO7hGaq6ssTsyWt9Qtz1gaxhmOozHoi3nHQbhxPYOuK9Mr5HlEuaKumKhERgZik9ATblbg6kuuoIOh33jTpamSk6Y61VLs5mjK0wOSDMnTDbda7TBoc1gCN1otS7g3uVdhSVFgBeWdwtClo/hpP6xfti94nUSRJrLT5DNNJKKjqTbgNADcm+mtoocnSdJ/Wp98RnPmSh+82f9it1TZn3r+2LXFS5sz+SN2Tn9hi2xkaHLXPOhGM1fbsyP4Ev23iszhlAXqFvHj64vHPOyvjThd6S5Yf52XN91liv8mcBNbXyKW9lmP0z1IoLv45VIHaRAgfPMxgnk2Fyiws88mc3c1gn+mE06yYvUeZaBQFAAAFgBwA3CPUCQhCe6EmK1bTID0hJuR1BnNvsPqh9xzPzq1pbGKkg/BlEHcspb/WJgCp1gyiw0AEN33N2HkSqyoNrO6Sl67opZvD3xPQYUOIvprvO+H37n6Sy4VcnR58xl03Cyr49JWgQjPzyVlpNPJ+XMLntCLb7XHohb1DWl7uEWznUqi9ckoEWlyh9J2JP1ckU7GptlIjgyu5s+02dDw9HBd7f57ja5pKAT8WRmOkmW80DTU6IB4Z7+AjoaEnzAUWaorJ5HmIssH57FmH1F9Ih2R141UUfL66e9nkxE85/wuKfrqf8ACkRVwxi185q9PEv2iR+HJiozzYaG2oEaxOORvmgnA22Zvpppx3Hfuvx3b+ox4m0U1QWKWCgE6jQHdpe8ayVk619odbnjfpA8c3afX1mCdWTfjNcNod43AnXpG+62vqiqyRfA3lpMqjvNcDyZhjztDAN0eY0OUC5j5tDG/IrEQWaWr63uSQeFhu3aHTtj75ZLLZtkuXLbLfS/yrgDW0CSOLmPOcxK/wC1JP5hNP0j69NYwTqtLqRLVbX0JuDppfS+h11J3wBHmYY+S298k/rpf4gjeqKmW9siZLdTE39IjQTz5X66X+IIAfnNifyab2VDfdSLhFM5rT7xUdlS34UoxczFC5ybj2IeUYjWT73DTnyn9ENlT6oWLrzD0OfEJ047pMgj96YwA+qrxQ+VGHS6asq5VO7GVKmsq31PR3rfjlN1v2R0BzVcinw6TNM51abPKlgoNlCg2S532LNrYb4EF5ggggSEcqcsa4VGI1k1dFacwW/UtkB8ct/GOqZjWBPUI48pWLdI721J7b3MCGa+J6R1PzaYatPhdHLW+slZhuQelMG0bUaWzMQOy0cqYi9467oFWkoZYOiyKdQe6XLHsEGSlfBCc5QVG2xCpf8AxSvhLGzB+rFb5RPpa8SeFEkMx1O8k8SdTEByim6x5seLs+7yx8LHu/pVfIdHMdRKmGLMAs02a7MevKxljwAX03hgxBchaDYYfSSiLESVLD9Jhmb6xMTseiuR8NN3JsR3OSpL4hYEk1MkAAX+JJ4RVJ1JM/NT/CU//TF65Wj8oqv2uV92VG2lr67r626olMq0LI0c/hLqf4R9qx8NHP4yak2/wuy3VDRWopy2QPdgNwIv23F9OEYoil2LvJNqnJ/EWhkT7f2ao/hmMeyqP+Fqf4ZhomqkMSstgXHAMCQL9V4+La+u6+vdE2Z0LEpPP90n/wAMwCXUf8JUfwzDPerkWNid2mul/Axik1Ur4xv3evjpw64mxQtNjO/4Wf8AwjHryecf7tP8ZZhmrOkkNbMTrbd4XF7/APqPEqYi3Li477eu8LFC2FLOH/wTR/lt/SPK0kzNLJlzQNomplsB544kQyJdZJcHJZj+i1wDbfv64jsV8wfrE/EWFkUXvmt+Bqf2k/gyotWKVqyJM2c/my0Z27lUsfsip813wdV+0f8AKSMHPdimxwqaoNmnsslf3jmYfQVx4xBYSHI2karxClR9WnVG0mdoDGbM9IVvTHVkIXmFwzPWzZx82RJCj58w2B+ijj96H1ABBBBAELy0xE09BVTltmSSxW+7NlsL+JEcq0aWFuoey0dGc9NTkwio63MtfTNW/qBjneQLLfs9v/aAZ5wKnEyvpJZ1D1EpdeozFEdOc5FXs8On23uBLH77BT9UmOd+bWRtMYo16pub6Cl/ZHSHLqSjUFTtFzBZTMN4s6i6tca6NaKz8rN9K0s0G+Vr6iZpFyy+8xWptN5RVSpP52asv6TBfbE1UTvel98uQCQMwNvbEzzScmXqqpa4lRKp5hFtSzTMlxbSwAzKb37LcY4sUbkj6zaeZY8Mm3xY9QLaCPsEEd58YJ7lX8PU/tsv7JUa/KGa6001k84LvG8DiR3C5jPyo+GqP25P+XGyYgkTgbKcwJBBuGG8HrvvvDFxupm+QZ9VmFEz20IvbP3bzG2nJ+mD5xKXNe432B6wt7D0RIOARY6g7wYmyon0cocykq6m6ld4PC3b9u6GniLtsb7iQM1uF9/ojFIwGnR86ylDXuLkkA9YBNh4RItCyGrTRVkJRsy+dfQ8Seo8TcxM4y5yAA6FrN3WOnibfZxjOlGinMFAPcPV1RkdARY6g7wf/UXlNNp0cODRzx4pQc+L+RAYd0Zi5Ra97gbt3/rX+sYOXkxtnLUXyFjm7SB0Qezzj4RYZVKim6qAeuCpkq6lXUMp3g6iInLedm2kwSw49yTsXPJyay1MrLe5bKw61O/wAufCL9inmfvp+IseaLCpMkky0Ck8dSbdVzH3Ffgz85fvrFTpLxzXno1Q/wAYfhrFI90JieafR0oPmq05x3nIh+rM9MXXmvP9rH+Iv3ISnOdi23xWtmXusptkvZsxlYD98MfGBI4OYvDdnh21I6VRNd/3VOzUd3QJ/ehixF8lsN8mo6aRxlSUU/OCjMfE3MSkAEEEEAK73QlTlw+Sg+PULfuWW5+3LCS2eSWN9yNb+nT0w/efCiV8MaYVLPJmIyW3DMwRs3ZlY+IEc/Yo5NiX1y7tN3hAhlm5kqbPjMlvzaTH/wBMp/NDl54KrLh+T87NRPQTM/kine575MKEfEWY52zSUTgFBUs5O8sSLDgBfffS3c7xPkskWFjULmPVZHI14a2+zjFMnlZ2aFXqIX3Qo8SIWU3Yun2CHDzPURlYVIvvmF5ngznL39EKYTGISjOnS6dD8LMVBbrZgL+G+Ok8NolkSZcmXfJKRUW+pyqoUX7bCMsK6nobYyXKMTZgggjoPEE/ynHv1QeqtU+jZxsGPOPysz1wG/bsR3hEj5Lm5lDDcwB9IvEEn0x8gMeWMCDWr60SlvYs1jlVd57oXuIcqamaTZtkvyU3+LHW/ogrOUM01DTkY2vZUJ6JQbgR1nfm3i/gZWqo6aYq1c7NLRwLIDrMJF72GvoOtrnSJII2sl1khJM1ps0CauZekTbsYHS5Fj49hiV5PcpprOJUxc9weko1AHFhut26akb7xoS6jD3OUyZkr9O507TZz6wYkq6YtDICSBd5t7zmsdBx3WvY9EWtvOuoMgtQa4uN0eSYqvIrEmJeQ7E2GdCTc2v0gT3kHxaLQTEEn28aWLN72e1kHpdY2iY0cRa7SU63zH5qC9/pFYAvHNnNA8tJ3BkJ7srf0hGckpBrMQkBt8+qDv3Z9o4+iGhrYLW7KixlwbFZAK/OMuYF9dooPMrS5sUpf0FmOe7ZMv2sIA6aggggAggggCn87NSyYZPysVLFFuCQbGYuYacCtwewmOacYkqqrZVBJ4AbrR0Pz4EjC3I3ibLt4uB9hjnjEJBmTElLqzMFUdrED7bQIOoebWRkwqhGmtOjaADzlDDd2EaxFc7ky1KinaazAbgXl6bhN7CT0f0gOqLlh9IsmVLlJ5ktFRfmqoUeoRQOeMnJTnKdC1nzAgEgdEy+JIHnaWt2xnl8rO3Z6vUw9Sn81OHmfim1K5lp0LFlIUK7AqtwRdgRn0FtRc9Re8KPmNk3m1kzoEgItzcTBe53bght3kjshuQxL2SdoS3tRIIIII0OIV9X8PV/tDfcSIylGUtL+Sbr80n2E+sRJ1fw9X+0t91Y0quSTZl85d3b1qe+IJPpMauJsdlMtvyNbvymMyTQwuPEcQeo9sfHgQK2RKkbKdtGcTBLOxUDolsulyLm/ZYDtO6J7lSE29OrkiRkNiPZbsCRF1uCTNvsUUk8OrJwcngoGhPXpvsIma5qdUSkqJhJRRaYBqhtYA77acDfS1+BNiCGqFpQrbMuzWNr3AzXSxHR3WL7+KdovKyspoqfbHoCeBfW+TOwa1tdFzWtwEaaYZRqcz1iuvyUtmPZ0Sx9ABiTrqZayQGp2AEnQSvN0tYX6jYdHha+upsBGYQZYxCWJBcy+nq4ANtm++3C9urui7kxTeRVETMecQQFGRbi1yfOPhu8T1RbyYgI9ExHUjZ5jzfi+ZL+aD0m8W9SiPtZMLnZIbX89h8VeofpHh1DXqvsS0CgKBYAWAHADcIEmnjFRlwzFwDYt5KvpmtcegGMPMDJviLHgtK/pMyUB6rxo8rqjLRVi/LnUq+qpb+WLD7nmTeorH+TKlr9JnP8sAPGCCCACCCCAKLz0MP9lzQVRrutszhCCDmzJdhncWuE1v1HdCb5qqFZ+MU+dpfQLOEmgkuVRiMgC2zKbNqRa1xe1oavPvNAoZa+9EtOFg19poDrJt8YX1J0yluyKb7nuWDWVJzEEShdNkGBGbRtr8QjUZLDNe/xdAH3Cw55B0pFgt8raqx2luore2z0HSIOttRxZ8LLnew1rrVHKZYQS8vxs13a9rWtbt4Rnl8p37NaWpjb7/Qzcx6nyScST8ORYoBayg+eNXvfju1EMeKdzVYPNpqK00qdo+1lhSTlluiWXUCxuGJA0uYuMWh5Uc+paeaTXcIIIIsYCxrhaoq/2g+uWhjWaNnFdKutHVOQ+mnlmNRjEEmtPla5l0bj1HsP9YxCeCbHRuo+zrjZYxgnoGFiAR2wIMU7NY5HKMVIDWB3jiDobb4XeI4HPlkkozjfmW737T8a/XeL+0ph5rnubpD07/XHku/FVPc3sI9sSChVddNmypMrYt72CCVlm7HcpbTgunbqY3sCwKfnDuTJXcRfpMPkkbrXtv8ARFsM5vkHxYR4LueCL6W9ghZFGeWoUWGgA/8AD/3jXeeW0l6Di9tP3R8Y9u7v3R82QPnEt37vQNIy3gSeZMoKLDv7SeJJ4ntj2THnNBeAKvy0/s079pp/wquLv7ndNa9v1I9G2PtilcsU/I5zf/ckL6JFQfbF99zx8FW/rJf3DADeggggAggggBTe6CqBsKaXnW7OzbMoCWyhemsw+ZlzagEFs3UCDq+51piJVVMInAF1AufeW33KC184tZjc6FYyc/zTbUwAfycK7TCAcm0uqywzWsDq1gd94ze56onSmqnaWyiZNUoWDAMuTet9CNd4333nSwDZikc8C3w/umD7rj2xd4qnOhJzYdOtwKH/AFFB9RMUyeRnTo3Woh6om+TxBpacjdsZdu7IIkIgeQU/Ph1GeqQi/RXL7InosuRjkVTa/cIIIIkoLnlKlqyp/SWU/wBUp/LEQ5id5ZJatc/Kpk9KzZl/UwivO8QSfGaMTNAzRhZokgypKJBa4CiwLNe12NlGgJJJ4AQVFOEz550lchCtcvoWUsAQJfyQT2AG+6Nda4ENTkNdyjqQL6y3zlTqCLhd4gq6BmaY6mcrPMz3EsaMBMCgHONyvbXfbtjRRVFHI3JOGF2VVmyiXDFbbQ6I2ViTs7ABtLm2tusR7OCNv2krdcefu11HQ7DGHBqkLMRwHdZZmpoi/HmhzrtbXBa3EEG8SYxEAKDJnXCtwl7m6NzebprGeVTVbi+PqvtZfG4vzv8AOP8ARD4jh7ycpaxDbiL8OBuAQdY0s0buOYtnZJOzZMiZjmyi+awFgrMNwPHf1WiOvDj1HC+BkvBeMeaPoMAQ3K0Xwua3/wClLHopZn9Yufudn6FaP0pR9KuPZFZ5QU18Anv14kGHcJQl/beJz3Oj9OuHWkk+gzh7YAdkEEEAEEEEAUXnpW+FTb/Ll/irE1zfH/dlB+yyvw1jR52KbaYVUgcMjfRnIx9QMeuamp2mE0Z+TLKeMt2l/wAsAWyInlXTGZRVKAXYyXy/OCkr6wIloCIhq1RaEt2SkuhSuaKrD4eE4ypsxD4ttB6nEXWFpzZt5NW1tCdBfOg+Y2QnxQyj4Qy4pidxR0a2O7nlXJ8V7+IQQQRocpS+cKmZclSEZ0WW0uYEF2AJVlew1Kgg36r33XstV5SyG3N64f0adVhUiZ8JJlPf5ctW+0RAEkMYlH40eDiMv5QhtzeQ+HN/cqcfNlqn3bRpTubTDW/u5HzZ05fuzBEgVrVcs2OYXG47jqLHXtEeDPl/KH0j/WGa3NXh3BJw7p80/axjE3NPQddQP84+0QsULLaShp0f/Lf0HoEeWnyutYZw5psP/wAc/wCcfZHteafDeKTj3z5nsYQtihWCtlLuIHdHw4pL+VDblc12Frr5MT86fOb1GZaN6XyCw1f7nIPzlzfevACSfGpY4x6osT2ziXJRpjncq9Ik9w+3cIfVLyZo5fwdJTJ82Sg+xYkpcoKLKAB1AWgBUcsOTr03JuZKmWM1XSa+XUBnqFJA68qta/YTEBzBz8lfPlfLp7+KTFH2OfRDd5cUW2w+slAXLU8zKP0ghK+sCEXzUVuzxemPCaroe5pRcfWRYA6QggggAggggCM5T0O3o6mSN8yS6jvKEA+m0UjmFrs9BMl3+CqGA+a6rMB9LN6IZUKLmsHkuL4jRHQN0kHZLmELbtKTEPh2QA3YIIIAWPLMeR4tS1u5JhAmHstsnJ7AjI3esM6Klzn4Tt6FyBdpXvg+aAQ/1CT3gRu8hMX8popLk3dRs5nXnToknv0b94RlHhNr3nbm/wBmCGTqvZf1XyLBBBBGpxBBBBABBBBABBBBABBBBABBBBABBBBAHxluCDuO+OVCxoa1CbjySqsevLKnWPpQeuOrI5456sI2WITHA6M9FmjqzAbJwPoox+dAHQwN9RH2KrzYYx5VhlM5N3RNk99+aX0CT3gBv3otUAEEEEAEKDnAPkGN0dfulzCBNO7S2xmMewS2ln92G/C858aZWw8FgCVmix6ro4P/AJ2CAGHBEJyIqGmYdRO5LM1NKLE7yTLW5MTcAeZiAggi4IsR1g8IWfIWaaHEajD3PQmHNKJ+UouPFpVr9qWhnQrudkbOqo5ydGZcdIb+jNXL6MzemMsnCpdju0XtuWF8pL5rimNGCCCNThCCCCACCCCACCCCACCCCACCCCACCCCACFtz6YLtaJKlR0qd+l+qmWV/Q2RuwKYZMamL06zJE6W4DI8tlYHiCpBHogBMcweObOfOomOk0bWX+sQAOB2lMp7pZh5RybyNnslbQupIbbyRcdTOqsPFSR4x1lABBBBAH//Z"/>
          <p:cNvSpPr/>
          <p:nvPr/>
        </p:nvSpPr>
        <p:spPr>
          <a:xfrm>
            <a:off x="157163" y="-1790700"/>
            <a:ext cx="2990850" cy="3743325"/>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grpSp>
        <p:nvGrpSpPr>
          <p:cNvPr id="11" name="Group 10"/>
          <p:cNvGrpSpPr/>
          <p:nvPr/>
        </p:nvGrpSpPr>
        <p:grpSpPr>
          <a:xfrm>
            <a:off x="3218060" y="1396958"/>
            <a:ext cx="2138032" cy="493633"/>
            <a:chOff x="85289" y="4130990"/>
            <a:chExt cx="2162490" cy="1040180"/>
          </a:xfrm>
          <a:scene3d>
            <a:camera prst="orthographicFront"/>
            <a:lightRig rig="threePt" dir="t"/>
          </a:scene3d>
        </p:grpSpPr>
        <p:sp>
          <p:nvSpPr>
            <p:cNvPr id="40" name="Rounded Rectangle 5"/>
            <p:cNvSpPr/>
            <p:nvPr/>
          </p:nvSpPr>
          <p:spPr>
            <a:xfrm>
              <a:off x="85289" y="4130990"/>
              <a:ext cx="2162490" cy="1040180"/>
            </a:xfrm>
            <a:prstGeom prst="ellipse">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41" name="Rounded Rectangle 4"/>
            <p:cNvSpPr/>
            <p:nvPr/>
          </p:nvSpPr>
          <p:spPr>
            <a:xfrm>
              <a:off x="115755" y="4161456"/>
              <a:ext cx="2101558" cy="979248"/>
            </a:xfrm>
            <a:prstGeom prst="ellipse">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solidFill>
                    <a:schemeClr val="bg2"/>
                  </a:solidFill>
                </a:rPr>
                <a:t>Begin</a:t>
              </a:r>
            </a:p>
          </p:txBody>
        </p:sp>
      </p:grpSp>
      <p:grpSp>
        <p:nvGrpSpPr>
          <p:cNvPr id="12" name="Group 11"/>
          <p:cNvGrpSpPr/>
          <p:nvPr/>
        </p:nvGrpSpPr>
        <p:grpSpPr>
          <a:xfrm>
            <a:off x="1056000" y="2188886"/>
            <a:ext cx="6462151" cy="424943"/>
            <a:chOff x="85289" y="4130990"/>
            <a:chExt cx="2162490" cy="1040180"/>
          </a:xfrm>
          <a:scene3d>
            <a:camera prst="orthographicFront"/>
            <a:lightRig rig="threePt" dir="t"/>
          </a:scene3d>
        </p:grpSpPr>
        <p:sp>
          <p:nvSpPr>
            <p:cNvPr id="38" name="Rounded Rectangle 37"/>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9"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solidFill>
                    <a:schemeClr val="bg2"/>
                  </a:solidFill>
                </a:rPr>
                <a:t>Test Planning and Control</a:t>
              </a:r>
            </a:p>
          </p:txBody>
        </p:sp>
      </p:grpSp>
      <p:grpSp>
        <p:nvGrpSpPr>
          <p:cNvPr id="13" name="Group 12"/>
          <p:cNvGrpSpPr/>
          <p:nvPr/>
        </p:nvGrpSpPr>
        <p:grpSpPr>
          <a:xfrm>
            <a:off x="1056000" y="2975447"/>
            <a:ext cx="6462151" cy="424943"/>
            <a:chOff x="85289" y="4130990"/>
            <a:chExt cx="2162490" cy="1040180"/>
          </a:xfrm>
          <a:scene3d>
            <a:camera prst="orthographicFront"/>
            <a:lightRig rig="threePt" dir="t"/>
          </a:scene3d>
        </p:grpSpPr>
        <p:sp>
          <p:nvSpPr>
            <p:cNvPr id="36" name="Rounded Rectangle 35"/>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7"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Test Analysis and Design</a:t>
              </a:r>
            </a:p>
          </p:txBody>
        </p:sp>
      </p:grpSp>
      <p:grpSp>
        <p:nvGrpSpPr>
          <p:cNvPr id="14" name="Group 13"/>
          <p:cNvGrpSpPr/>
          <p:nvPr/>
        </p:nvGrpSpPr>
        <p:grpSpPr>
          <a:xfrm>
            <a:off x="1056000" y="3771008"/>
            <a:ext cx="6462151" cy="424943"/>
            <a:chOff x="85289" y="4130990"/>
            <a:chExt cx="2162490" cy="1040180"/>
          </a:xfrm>
          <a:scene3d>
            <a:camera prst="orthographicFront"/>
            <a:lightRig rig="threePt" dir="t"/>
          </a:scene3d>
        </p:grpSpPr>
        <p:sp>
          <p:nvSpPr>
            <p:cNvPr id="34" name="Rounded Rectangle 33"/>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5"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Test Implementation and Execution</a:t>
              </a:r>
            </a:p>
          </p:txBody>
        </p:sp>
      </p:grpSp>
      <p:grpSp>
        <p:nvGrpSpPr>
          <p:cNvPr id="15" name="Group 14"/>
          <p:cNvGrpSpPr/>
          <p:nvPr/>
        </p:nvGrpSpPr>
        <p:grpSpPr>
          <a:xfrm>
            <a:off x="1056000" y="4575568"/>
            <a:ext cx="6462151" cy="424943"/>
            <a:chOff x="85289" y="4130990"/>
            <a:chExt cx="2162490" cy="1040180"/>
          </a:xfrm>
          <a:scene3d>
            <a:camera prst="orthographicFront"/>
            <a:lightRig rig="threePt" dir="t"/>
          </a:scene3d>
        </p:grpSpPr>
        <p:sp>
          <p:nvSpPr>
            <p:cNvPr id="32" name="Rounded Rectangle 31"/>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3"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Evaluating Exit Criteria and Reporting</a:t>
              </a:r>
            </a:p>
          </p:txBody>
        </p:sp>
      </p:grpSp>
      <p:grpSp>
        <p:nvGrpSpPr>
          <p:cNvPr id="16" name="Group 15"/>
          <p:cNvGrpSpPr/>
          <p:nvPr/>
        </p:nvGrpSpPr>
        <p:grpSpPr>
          <a:xfrm>
            <a:off x="1056000" y="5371129"/>
            <a:ext cx="6462151" cy="424943"/>
            <a:chOff x="85289" y="4130990"/>
            <a:chExt cx="2162490" cy="1040180"/>
          </a:xfrm>
          <a:scene3d>
            <a:camera prst="orthographicFront"/>
            <a:lightRig rig="threePt" dir="t"/>
          </a:scene3d>
        </p:grpSpPr>
        <p:sp>
          <p:nvSpPr>
            <p:cNvPr id="30" name="Rounded Rectangle 29"/>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1"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Test Closure Activities</a:t>
              </a:r>
            </a:p>
          </p:txBody>
        </p:sp>
      </p:grpSp>
      <p:grpSp>
        <p:nvGrpSpPr>
          <p:cNvPr id="17" name="Group 16"/>
          <p:cNvGrpSpPr/>
          <p:nvPr/>
        </p:nvGrpSpPr>
        <p:grpSpPr>
          <a:xfrm>
            <a:off x="3218060" y="6085367"/>
            <a:ext cx="2138032" cy="493633"/>
            <a:chOff x="85289" y="4130990"/>
            <a:chExt cx="2162490" cy="1040180"/>
          </a:xfrm>
          <a:scene3d>
            <a:camera prst="orthographicFront"/>
            <a:lightRig rig="threePt" dir="t"/>
          </a:scene3d>
        </p:grpSpPr>
        <p:sp>
          <p:nvSpPr>
            <p:cNvPr id="28" name="Rounded Rectangle 5"/>
            <p:cNvSpPr/>
            <p:nvPr/>
          </p:nvSpPr>
          <p:spPr>
            <a:xfrm>
              <a:off x="85289" y="4130990"/>
              <a:ext cx="2162490" cy="1040180"/>
            </a:xfrm>
            <a:prstGeom prst="ellipse">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9" name="Rounded Rectangle 4"/>
            <p:cNvSpPr/>
            <p:nvPr/>
          </p:nvSpPr>
          <p:spPr>
            <a:xfrm>
              <a:off x="115755" y="4161456"/>
              <a:ext cx="2101558" cy="979248"/>
            </a:xfrm>
            <a:prstGeom prst="ellipse">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solidFill>
                    <a:schemeClr val="bg2"/>
                  </a:solidFill>
                </a:rPr>
                <a:t>End</a:t>
              </a:r>
            </a:p>
          </p:txBody>
        </p:sp>
      </p:grpSp>
      <p:cxnSp>
        <p:nvCxnSpPr>
          <p:cNvPr id="18" name="Straight Arrow Connector 17"/>
          <p:cNvCxnSpPr>
            <a:stCxn id="41" idx="4"/>
            <a:endCxn id="39" idx="0"/>
          </p:cNvCxnSpPr>
          <p:nvPr/>
        </p:nvCxnSpPr>
        <p:spPr>
          <a:xfrm flipH="1">
            <a:off x="4287075" y="1876133"/>
            <a:ext cx="1" cy="3251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39" idx="2"/>
            <a:endCxn id="37" idx="0"/>
          </p:cNvCxnSpPr>
          <p:nvPr/>
        </p:nvCxnSpPr>
        <p:spPr>
          <a:xfrm>
            <a:off x="4287075" y="2601381"/>
            <a:ext cx="0" cy="3865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36" idx="2"/>
            <a:endCxn id="34" idx="0"/>
          </p:cNvCxnSpPr>
          <p:nvPr/>
        </p:nvCxnSpPr>
        <p:spPr>
          <a:xfrm>
            <a:off x="4287075" y="3400390"/>
            <a:ext cx="0" cy="37061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35" idx="2"/>
            <a:endCxn id="32" idx="0"/>
          </p:cNvCxnSpPr>
          <p:nvPr/>
        </p:nvCxnSpPr>
        <p:spPr>
          <a:xfrm>
            <a:off x="4287075" y="4183504"/>
            <a:ext cx="0" cy="39206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33" idx="2"/>
            <a:endCxn id="31" idx="0"/>
          </p:cNvCxnSpPr>
          <p:nvPr/>
        </p:nvCxnSpPr>
        <p:spPr>
          <a:xfrm>
            <a:off x="4287075" y="4988064"/>
            <a:ext cx="0" cy="3955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p:cNvCxnSpPr>
            <a:stCxn id="31" idx="2"/>
            <a:endCxn id="29" idx="0"/>
          </p:cNvCxnSpPr>
          <p:nvPr/>
        </p:nvCxnSpPr>
        <p:spPr>
          <a:xfrm>
            <a:off x="4287075" y="5783625"/>
            <a:ext cx="1" cy="316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60"/>
          <p:cNvCxnSpPr>
            <a:stCxn id="30" idx="1"/>
            <a:endCxn id="38" idx="1"/>
          </p:cNvCxnSpPr>
          <p:nvPr/>
        </p:nvCxnSpPr>
        <p:spPr>
          <a:xfrm rot="10800000">
            <a:off x="1056000" y="2401357"/>
            <a:ext cx="18569" cy="3182244"/>
          </a:xfrm>
          <a:prstGeom prst="bentConnector3">
            <a:avLst>
              <a:gd name="adj1" fmla="val 3964624"/>
            </a:avLst>
          </a:prstGeom>
          <a:ln>
            <a:tailEnd type="arrow"/>
          </a:ln>
          <a:effectLst/>
        </p:spPr>
        <p:style>
          <a:lnRef idx="2">
            <a:schemeClr val="dk1"/>
          </a:lnRef>
          <a:fillRef idx="0">
            <a:schemeClr val="dk1"/>
          </a:fillRef>
          <a:effectRef idx="1">
            <a:schemeClr val="dk1"/>
          </a:effectRef>
          <a:fontRef idx="minor">
            <a:schemeClr val="tx1"/>
          </a:fontRef>
        </p:style>
      </p:cxnSp>
      <p:cxnSp>
        <p:nvCxnSpPr>
          <p:cNvPr id="25" name="Straight Arrow Connector 60"/>
          <p:cNvCxnSpPr>
            <a:stCxn id="30" idx="1"/>
            <a:endCxn id="36" idx="1"/>
          </p:cNvCxnSpPr>
          <p:nvPr/>
        </p:nvCxnSpPr>
        <p:spPr>
          <a:xfrm rot="10800000">
            <a:off x="1056000" y="3187918"/>
            <a:ext cx="18569" cy="2395682"/>
          </a:xfrm>
          <a:prstGeom prst="bentConnector3">
            <a:avLst>
              <a:gd name="adj1" fmla="val 1881501"/>
            </a:avLst>
          </a:prstGeom>
          <a:ln>
            <a:tailEnd type="arrow"/>
          </a:ln>
          <a:effectLst/>
        </p:spPr>
        <p:style>
          <a:lnRef idx="2">
            <a:schemeClr val="dk1"/>
          </a:lnRef>
          <a:fillRef idx="0">
            <a:schemeClr val="dk1"/>
          </a:fillRef>
          <a:effectRef idx="1">
            <a:schemeClr val="dk1"/>
          </a:effectRef>
          <a:fontRef idx="minor">
            <a:schemeClr val="tx1"/>
          </a:fontRef>
        </p:style>
      </p:cxnSp>
      <p:cxnSp>
        <p:nvCxnSpPr>
          <p:cNvPr id="26" name="Straight Arrow Connector 60"/>
          <p:cNvCxnSpPr>
            <a:stCxn id="32" idx="3"/>
            <a:endCxn id="36" idx="3"/>
          </p:cNvCxnSpPr>
          <p:nvPr/>
        </p:nvCxnSpPr>
        <p:spPr>
          <a:xfrm flipV="1">
            <a:off x="7518151" y="3187919"/>
            <a:ext cx="12700" cy="1600121"/>
          </a:xfrm>
          <a:prstGeom prst="bentConnector3">
            <a:avLst>
              <a:gd name="adj1" fmla="val 5894213"/>
            </a:avLst>
          </a:prstGeom>
          <a:ln>
            <a:tailEnd type="arrow"/>
          </a:ln>
          <a:effectLst/>
        </p:spPr>
        <p:style>
          <a:lnRef idx="2">
            <a:schemeClr val="dk1"/>
          </a:lnRef>
          <a:fillRef idx="0">
            <a:schemeClr val="dk1"/>
          </a:fillRef>
          <a:effectRef idx="1">
            <a:schemeClr val="dk1"/>
          </a:effectRef>
          <a:fontRef idx="minor">
            <a:schemeClr val="tx1"/>
          </a:fontRef>
        </p:style>
      </p:cxnSp>
      <p:cxnSp>
        <p:nvCxnSpPr>
          <p:cNvPr id="27" name="Straight Arrow Connector 60"/>
          <p:cNvCxnSpPr>
            <a:stCxn id="32" idx="3"/>
            <a:endCxn id="34" idx="3"/>
          </p:cNvCxnSpPr>
          <p:nvPr/>
        </p:nvCxnSpPr>
        <p:spPr>
          <a:xfrm flipV="1">
            <a:off x="7518151" y="3983479"/>
            <a:ext cx="18569" cy="804561"/>
          </a:xfrm>
          <a:prstGeom prst="bentConnector3">
            <a:avLst>
              <a:gd name="adj1" fmla="val 2103581"/>
            </a:avLst>
          </a:prstGeom>
          <a:ln>
            <a:tailEnd type="arrow"/>
          </a:ln>
          <a:effectLst/>
        </p:spPr>
        <p:style>
          <a:lnRef idx="2">
            <a:schemeClr val="dk1"/>
          </a:lnRef>
          <a:fillRef idx="0">
            <a:schemeClr val="dk1"/>
          </a:fillRef>
          <a:effectRef idx="1">
            <a:schemeClr val="dk1"/>
          </a:effectRef>
          <a:fontRef idx="minor">
            <a:schemeClr val="tx1"/>
          </a:fontRef>
        </p:style>
      </p:cxnSp>
      <p:sp>
        <p:nvSpPr>
          <p:cNvPr id="43" name="Slide Number">
            <a:extLst>
              <a:ext uri="{FF2B5EF4-FFF2-40B4-BE49-F238E27FC236}">
                <a16:creationId xmlns:a16="http://schemas.microsoft.com/office/drawing/2014/main" id="{7F67C74D-C9FB-43E8-84C9-E6FF294A4EF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pic>
        <p:nvPicPr>
          <p:cNvPr id="2" name="Picture 2" descr="http://www.highlandsinfotech.com/wpimages/wpa05ed167_06.png">
            <a:extLst>
              <a:ext uri="{FF2B5EF4-FFF2-40B4-BE49-F238E27FC236}">
                <a16:creationId xmlns:a16="http://schemas.microsoft.com/office/drawing/2014/main" id="{84960C7F-8B63-43EE-AA25-5838E9A81AF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667" t="-10124" r="-6667" b="-10124"/>
          <a:stretch/>
        </p:blipFill>
        <p:spPr bwMode="auto">
          <a:xfrm>
            <a:off x="8496123" y="1315528"/>
            <a:ext cx="3484367" cy="2352593"/>
          </a:xfrm>
          <a:prstGeom prst="rect">
            <a:avLst/>
          </a:prstGeom>
          <a:solidFill>
            <a:schemeClr val="tx1"/>
          </a:solidFill>
          <a:effectLst>
            <a:softEdge rad="31750"/>
          </a:effectLst>
        </p:spPr>
      </p:pic>
    </p:spTree>
    <p:extLst>
      <p:ext uri="{BB962C8B-B14F-4D97-AF65-F5344CB8AC3E}">
        <p14:creationId xmlns:p14="http://schemas.microsoft.com/office/powerpoint/2010/main" val="4287643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3" name="Rectangle 3"/>
          <p:cNvSpPr>
            <a:spLocks noGrp="1" noChangeArrowheads="1"/>
          </p:cNvSpPr>
          <p:nvPr>
            <p:ph type="body" sz="quarter" idx="10"/>
          </p:nvPr>
        </p:nvSpPr>
        <p:spPr/>
        <p:txBody>
          <a:bodyPr/>
          <a:lstStyle/>
          <a:p>
            <a:pPr>
              <a:lnSpc>
                <a:spcPct val="110000"/>
              </a:lnSpc>
              <a:buClr>
                <a:schemeClr val="tx1"/>
              </a:buClr>
            </a:pPr>
            <a:r>
              <a:rPr lang="en-US" dirty="0"/>
              <a:t>Test </a:t>
            </a:r>
            <a:r>
              <a:rPr lang="en-US" b="1" dirty="0">
                <a:solidFill>
                  <a:schemeClr val="bg1"/>
                </a:solidFill>
              </a:rPr>
              <a:t>planning</a:t>
            </a:r>
          </a:p>
          <a:p>
            <a:pPr lvl="1">
              <a:lnSpc>
                <a:spcPct val="110000"/>
              </a:lnSpc>
              <a:buClr>
                <a:schemeClr val="tx1"/>
              </a:buClr>
            </a:pPr>
            <a:r>
              <a:rPr lang="en-US" dirty="0"/>
              <a:t>Establish </a:t>
            </a:r>
            <a:r>
              <a:rPr lang="en-US" b="1" dirty="0">
                <a:solidFill>
                  <a:schemeClr val="bg1"/>
                </a:solidFill>
              </a:rPr>
              <a:t>test strategy </a:t>
            </a:r>
            <a:r>
              <a:rPr lang="en-US" dirty="0"/>
              <a:t>and </a:t>
            </a:r>
            <a:r>
              <a:rPr lang="en-US" b="1" dirty="0">
                <a:solidFill>
                  <a:schemeClr val="bg1"/>
                </a:solidFill>
              </a:rPr>
              <a:t>test plan</a:t>
            </a:r>
          </a:p>
          <a:p>
            <a:pPr lvl="1">
              <a:lnSpc>
                <a:spcPct val="110000"/>
              </a:lnSpc>
              <a:buClr>
                <a:schemeClr val="tx1"/>
              </a:buClr>
            </a:pPr>
            <a:r>
              <a:rPr lang="en-US" dirty="0"/>
              <a:t>What to test, how to test, when, test scenarios</a:t>
            </a:r>
          </a:p>
          <a:p>
            <a:pPr>
              <a:lnSpc>
                <a:spcPct val="110000"/>
              </a:lnSpc>
              <a:buClr>
                <a:schemeClr val="tx1"/>
              </a:buClr>
            </a:pPr>
            <a:r>
              <a:rPr lang="en-US" dirty="0"/>
              <a:t>Test </a:t>
            </a:r>
            <a:r>
              <a:rPr lang="en-US" b="1" dirty="0">
                <a:solidFill>
                  <a:schemeClr val="bg1"/>
                </a:solidFill>
              </a:rPr>
              <a:t>development</a:t>
            </a:r>
          </a:p>
          <a:p>
            <a:pPr lvl="1">
              <a:lnSpc>
                <a:spcPct val="110000"/>
              </a:lnSpc>
              <a:buClr>
                <a:schemeClr val="tx1"/>
              </a:buClr>
            </a:pPr>
            <a:r>
              <a:rPr lang="en-US" dirty="0"/>
              <a:t>Test procedures, test scenarios,</a:t>
            </a:r>
            <a:br>
              <a:rPr lang="bg-BG" dirty="0"/>
            </a:br>
            <a:r>
              <a:rPr lang="en-US" dirty="0"/>
              <a:t>test cases, test scripts, test automation</a:t>
            </a:r>
          </a:p>
          <a:p>
            <a:pPr>
              <a:lnSpc>
                <a:spcPct val="110000"/>
              </a:lnSpc>
              <a:buClr>
                <a:schemeClr val="tx1"/>
              </a:buClr>
            </a:pPr>
            <a:r>
              <a:rPr lang="en-US" dirty="0"/>
              <a:t>Test </a:t>
            </a:r>
            <a:r>
              <a:rPr lang="en-US" b="1" dirty="0">
                <a:solidFill>
                  <a:schemeClr val="bg1"/>
                </a:solidFill>
              </a:rPr>
              <a:t>execution</a:t>
            </a:r>
            <a:r>
              <a:rPr lang="en-US" dirty="0"/>
              <a:t> and reporting</a:t>
            </a:r>
          </a:p>
          <a:p>
            <a:pPr>
              <a:lnSpc>
                <a:spcPct val="110000"/>
              </a:lnSpc>
              <a:buClr>
                <a:schemeClr val="tx1"/>
              </a:buClr>
            </a:pPr>
            <a:r>
              <a:rPr lang="en-US" dirty="0"/>
              <a:t>Defect tracking / </a:t>
            </a:r>
            <a:r>
              <a:rPr lang="en-US" b="1" dirty="0">
                <a:solidFill>
                  <a:schemeClr val="bg1"/>
                </a:solidFill>
              </a:rPr>
              <a:t>issue tracking</a:t>
            </a:r>
          </a:p>
        </p:txBody>
      </p:sp>
      <p:sp>
        <p:nvSpPr>
          <p:cNvPr id="527362" name="Rectangle 2"/>
          <p:cNvSpPr>
            <a:spLocks noGrp="1" noChangeArrowheads="1"/>
          </p:cNvSpPr>
          <p:nvPr>
            <p:ph type="title"/>
          </p:nvPr>
        </p:nvSpPr>
        <p:spPr/>
        <p:txBody>
          <a:bodyPr>
            <a:normAutofit/>
          </a:bodyPr>
          <a:lstStyle/>
          <a:p>
            <a:r>
              <a:rPr lang="en-US" sz="4400" dirty="0"/>
              <a:t>The Software Testing Process</a:t>
            </a:r>
          </a:p>
        </p:txBody>
      </p:sp>
      <p:sp>
        <p:nvSpPr>
          <p:cNvPr id="7" name="Slide Number">
            <a:extLst>
              <a:ext uri="{FF2B5EF4-FFF2-40B4-BE49-F238E27FC236}">
                <a16:creationId xmlns:a16="http://schemas.microsoft.com/office/drawing/2014/main" id="{9955A007-A9D4-4C1A-9B56-4CC8ECDC880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pic>
        <p:nvPicPr>
          <p:cNvPr id="1026" name="Picture 2" descr="Why Is Software Testing and QA important for any Business">
            <a:extLst>
              <a:ext uri="{FF2B5EF4-FFF2-40B4-BE49-F238E27FC236}">
                <a16:creationId xmlns:a16="http://schemas.microsoft.com/office/drawing/2014/main" id="{D1FAC168-B6DF-4E4C-968C-24C7786E85AE}"/>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9112818" y="1398080"/>
            <a:ext cx="2782438" cy="1947842"/>
          </a:xfrm>
          <a:prstGeom prst="roundRect">
            <a:avLst>
              <a:gd name="adj" fmla="val 2098"/>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086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73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736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736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736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73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type="body" sz="quarter" idx="10"/>
          </p:nvPr>
        </p:nvSpPr>
        <p:spPr/>
        <p:txBody>
          <a:bodyPr>
            <a:normAutofit lnSpcReduction="10000"/>
          </a:bodyPr>
          <a:lstStyle/>
          <a:p>
            <a:r>
              <a:rPr lang="en-US" dirty="0"/>
              <a:t>The test plan describes how tests will be performed</a:t>
            </a:r>
          </a:p>
          <a:p>
            <a:pPr lvl="1"/>
            <a:r>
              <a:rPr lang="en-US" dirty="0"/>
              <a:t>List of QA and test activities to be performed to ensure </a:t>
            </a:r>
            <a:r>
              <a:rPr lang="en-US" b="1" dirty="0">
                <a:solidFill>
                  <a:schemeClr val="bg1"/>
                </a:solidFill>
              </a:rPr>
              <a:t>meeting the quality requirements</a:t>
            </a:r>
            <a:r>
              <a:rPr lang="en-US" dirty="0"/>
              <a:t> (more or less formal)</a:t>
            </a:r>
            <a:endParaRPr lang="en-US" dirty="0">
              <a:solidFill>
                <a:schemeClr val="bg1"/>
              </a:solidFill>
            </a:endParaRPr>
          </a:p>
          <a:p>
            <a:pPr lvl="1"/>
            <a:r>
              <a:rPr lang="en-US" dirty="0"/>
              <a:t>Features to be tested (scenarios), test cases, testing approach,</a:t>
            </a:r>
            <a:br>
              <a:rPr lang="en-US" dirty="0"/>
            </a:br>
            <a:r>
              <a:rPr lang="en-US" dirty="0"/>
              <a:t>test schedule, acceptance criteria</a:t>
            </a:r>
          </a:p>
          <a:p>
            <a:r>
              <a:rPr lang="en-US" dirty="0"/>
              <a:t>Test scenarios and test cases</a:t>
            </a:r>
          </a:p>
          <a:p>
            <a:pPr lvl="1"/>
            <a:r>
              <a:rPr lang="en-US" dirty="0"/>
              <a:t>Test scenarios – stories to be tested</a:t>
            </a:r>
          </a:p>
          <a:p>
            <a:pPr lvl="1"/>
            <a:r>
              <a:rPr lang="en-US" dirty="0"/>
              <a:t>Test cases – tests of certain function</a:t>
            </a:r>
          </a:p>
          <a:p>
            <a:pPr lvl="1"/>
            <a:r>
              <a:rPr lang="en-US" dirty="0"/>
              <a:t>Each test scenario is covered by several test cases</a:t>
            </a:r>
          </a:p>
        </p:txBody>
      </p:sp>
      <p:sp>
        <p:nvSpPr>
          <p:cNvPr id="496642" name="Rectangle 2"/>
          <p:cNvSpPr>
            <a:spLocks noGrp="1" noChangeArrowheads="1"/>
          </p:cNvSpPr>
          <p:nvPr>
            <p:ph type="title"/>
          </p:nvPr>
        </p:nvSpPr>
        <p:spPr/>
        <p:txBody>
          <a:bodyPr>
            <a:normAutofit/>
          </a:bodyPr>
          <a:lstStyle/>
          <a:p>
            <a:r>
              <a:rPr lang="en-US" sz="4400" dirty="0"/>
              <a:t>Test Plan, Test Scenarios and Test Cases</a:t>
            </a:r>
          </a:p>
        </p:txBody>
      </p:sp>
      <p:pic>
        <p:nvPicPr>
          <p:cNvPr id="3" name="Picture 2"/>
          <p:cNvPicPr>
            <a:picLocks noChangeAspect="1"/>
          </p:cNvPicPr>
          <p:nvPr/>
        </p:nvPicPr>
        <p:blipFill>
          <a:blip r:embed="rId2"/>
          <a:stretch>
            <a:fillRect/>
          </a:stretch>
        </p:blipFill>
        <p:spPr>
          <a:xfrm>
            <a:off x="7356000" y="3744000"/>
            <a:ext cx="1697103" cy="1849436"/>
          </a:xfrm>
          <a:prstGeom prst="rect">
            <a:avLst/>
          </a:prstGeom>
        </p:spPr>
      </p:pic>
      <p:sp>
        <p:nvSpPr>
          <p:cNvPr id="7" name="Slide Number">
            <a:extLst>
              <a:ext uri="{FF2B5EF4-FFF2-40B4-BE49-F238E27FC236}">
                <a16:creationId xmlns:a16="http://schemas.microsoft.com/office/drawing/2014/main" id="{792B481B-E270-43E5-B580-E6A892042CB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15952117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66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66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66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664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66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Shape 139"/>
          <p:cNvSpPr txBox="1">
            <a:spLocks noGrp="1"/>
          </p:cNvSpPr>
          <p:nvPr>
            <p:ph type="body" sz="quarter" idx="10"/>
          </p:nvPr>
        </p:nvSpPr>
        <p:spPr>
          <a:xfrm>
            <a:off x="2011545" y="1257411"/>
            <a:ext cx="10129234" cy="5546589"/>
          </a:xfrm>
          <a:prstGeom prst="rect">
            <a:avLst/>
          </a:prstGeom>
          <a:noFill/>
          <a:ln>
            <a:noFill/>
          </a:ln>
        </p:spPr>
        <p:txBody>
          <a:bodyPr spcFirstLastPara="1" vert="horz" wrap="square" lIns="108000" tIns="36000" rIns="108000" bIns="36000" rtlCol="0" anchor="t" anchorCtr="0">
            <a:noAutofit/>
          </a:bodyPr>
          <a:lstStyle/>
          <a:p>
            <a:pPr>
              <a:lnSpc>
                <a:spcPct val="100000"/>
              </a:lnSpc>
              <a:buClr>
                <a:schemeClr val="tx1"/>
              </a:buClr>
              <a:buSzPts val="3400"/>
            </a:pPr>
            <a:r>
              <a:rPr lang="en-US" sz="3400" dirty="0">
                <a:ea typeface="Calibri"/>
                <a:cs typeface="Calibri"/>
                <a:sym typeface="Calibri"/>
              </a:rPr>
              <a:t>Sequence of </a:t>
            </a:r>
            <a:r>
              <a:rPr lang="en-US" sz="3400" b="1" dirty="0">
                <a:solidFill>
                  <a:schemeClr val="bg1"/>
                </a:solidFill>
                <a:ea typeface="Calibri"/>
                <a:cs typeface="Calibri"/>
                <a:sym typeface="Calibri"/>
              </a:rPr>
              <a:t>steps</a:t>
            </a:r>
            <a:r>
              <a:rPr lang="en-US" sz="3400" dirty="0">
                <a:ea typeface="Calibri"/>
                <a:cs typeface="Calibri"/>
                <a:sym typeface="Calibri"/>
              </a:rPr>
              <a:t> to check the </a:t>
            </a:r>
            <a:r>
              <a:rPr lang="en-US" sz="3400" b="1" dirty="0">
                <a:solidFill>
                  <a:schemeClr val="bg1"/>
                </a:solidFill>
                <a:ea typeface="Calibri"/>
                <a:cs typeface="Calibri"/>
                <a:sym typeface="Calibri"/>
              </a:rPr>
              <a:t>correct</a:t>
            </a:r>
            <a:r>
              <a:rPr lang="en-US" sz="3400" dirty="0">
                <a:ea typeface="Calibri"/>
                <a:cs typeface="Calibri"/>
                <a:sym typeface="Calibri"/>
              </a:rPr>
              <a:t> behavior</a:t>
            </a:r>
            <a:endParaRPr sz="3400" dirty="0"/>
          </a:p>
          <a:p>
            <a:pPr>
              <a:lnSpc>
                <a:spcPct val="100000"/>
              </a:lnSpc>
              <a:buClr>
                <a:schemeClr val="tx1"/>
              </a:buClr>
              <a:buSzPts val="3400"/>
            </a:pPr>
            <a:r>
              <a:rPr lang="en-US" sz="3400" dirty="0">
                <a:ea typeface="Calibri"/>
                <a:cs typeface="Calibri"/>
                <a:sym typeface="Calibri"/>
              </a:rPr>
              <a:t>At </a:t>
            </a:r>
            <a:r>
              <a:rPr lang="en-US" sz="3400" b="1" dirty="0">
                <a:solidFill>
                  <a:schemeClr val="bg1"/>
                </a:solidFill>
                <a:ea typeface="Calibri"/>
                <a:cs typeface="Calibri"/>
                <a:sym typeface="Calibri"/>
              </a:rPr>
              <a:t>least two cases </a:t>
            </a:r>
            <a:r>
              <a:rPr lang="en-US" sz="3400" dirty="0">
                <a:ea typeface="Calibri"/>
                <a:cs typeface="Calibri"/>
                <a:sym typeface="Calibri"/>
              </a:rPr>
              <a:t>to fully test certain scenario</a:t>
            </a:r>
            <a:endParaRPr sz="3400" dirty="0"/>
          </a:p>
          <a:p>
            <a:pPr marL="835088" lvl="1" indent="-457200">
              <a:lnSpc>
                <a:spcPct val="100000"/>
              </a:lnSpc>
              <a:buClr>
                <a:schemeClr val="tx1"/>
              </a:buClr>
              <a:buSzPct val="100000"/>
            </a:pPr>
            <a:r>
              <a:rPr lang="en-US" sz="3200" dirty="0">
                <a:ea typeface="Consolas"/>
                <a:cs typeface="Consolas"/>
                <a:sym typeface="Consolas"/>
              </a:rPr>
              <a:t>A positive test</a:t>
            </a:r>
            <a:endParaRPr sz="3200" dirty="0"/>
          </a:p>
          <a:p>
            <a:pPr marL="835088" lvl="1" indent="-457200">
              <a:lnSpc>
                <a:spcPct val="100000"/>
              </a:lnSpc>
              <a:buClr>
                <a:schemeClr val="tx1"/>
              </a:buClr>
              <a:buSzPct val="100000"/>
            </a:pPr>
            <a:r>
              <a:rPr lang="en-US" sz="3200" dirty="0">
                <a:ea typeface="Consolas"/>
                <a:cs typeface="Consolas"/>
                <a:sym typeface="Consolas"/>
              </a:rPr>
              <a:t>A negative test</a:t>
            </a:r>
            <a:endParaRPr sz="3200" dirty="0"/>
          </a:p>
          <a:p>
            <a:pPr>
              <a:lnSpc>
                <a:spcPct val="100000"/>
              </a:lnSpc>
              <a:buClr>
                <a:schemeClr val="tx1"/>
              </a:buClr>
              <a:buSzPts val="3400"/>
            </a:pPr>
            <a:r>
              <a:rPr lang="en-US" sz="3400" dirty="0">
                <a:ea typeface="Calibri"/>
                <a:cs typeface="Calibri"/>
                <a:sym typeface="Calibri"/>
              </a:rPr>
              <a:t>Test cases consist of:</a:t>
            </a:r>
            <a:endParaRPr sz="3400" dirty="0"/>
          </a:p>
          <a:p>
            <a:pPr marL="835087" lvl="1" indent="-457200">
              <a:lnSpc>
                <a:spcPct val="100000"/>
              </a:lnSpc>
              <a:buClr>
                <a:schemeClr val="tx1"/>
              </a:buClr>
              <a:buSzPct val="100000"/>
            </a:pPr>
            <a:r>
              <a:rPr lang="en-US" sz="3200" dirty="0">
                <a:ea typeface="Consolas"/>
                <a:cs typeface="Consolas"/>
                <a:sym typeface="Consolas"/>
              </a:rPr>
              <a:t>Title</a:t>
            </a:r>
            <a:endParaRPr sz="3200" dirty="0">
              <a:ea typeface="Consolas"/>
              <a:cs typeface="Consolas"/>
              <a:sym typeface="Consolas"/>
            </a:endParaRPr>
          </a:p>
          <a:p>
            <a:pPr marL="835088" lvl="1" indent="-457200">
              <a:lnSpc>
                <a:spcPct val="100000"/>
              </a:lnSpc>
              <a:buClr>
                <a:schemeClr val="tx1"/>
              </a:buClr>
              <a:buSzPct val="100000"/>
            </a:pPr>
            <a:r>
              <a:rPr lang="en-US" sz="3200" dirty="0">
                <a:ea typeface="Consolas"/>
                <a:cs typeface="Consolas"/>
                <a:sym typeface="Consolas"/>
              </a:rPr>
              <a:t>Steps to follow</a:t>
            </a:r>
            <a:endParaRPr sz="3200" dirty="0"/>
          </a:p>
          <a:p>
            <a:pPr marL="835088" lvl="1" indent="-457200">
              <a:lnSpc>
                <a:spcPct val="100000"/>
              </a:lnSpc>
              <a:buClr>
                <a:schemeClr val="tx1"/>
              </a:buClr>
              <a:buSzPct val="100000"/>
            </a:pPr>
            <a:r>
              <a:rPr lang="en-US" sz="3200" dirty="0">
                <a:ea typeface="Consolas"/>
                <a:cs typeface="Consolas"/>
                <a:sym typeface="Consolas"/>
              </a:rPr>
              <a:t>Expected result</a:t>
            </a:r>
            <a:endParaRPr sz="3200" dirty="0"/>
          </a:p>
        </p:txBody>
      </p:sp>
      <p:sp>
        <p:nvSpPr>
          <p:cNvPr id="138" name="Shape 138"/>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pPr>
              <a:lnSpc>
                <a:spcPct val="90000"/>
              </a:lnSpc>
              <a:spcBef>
                <a:spcPts val="0"/>
              </a:spcBef>
              <a:buClr>
                <a:srgbClr val="F3BE60"/>
              </a:buClr>
              <a:buSzPts val="4000"/>
            </a:pPr>
            <a:r>
              <a:rPr lang="en-US" sz="4400" dirty="0">
                <a:latin typeface="+mn-lt"/>
                <a:ea typeface="Calibri"/>
                <a:cs typeface="Calibri"/>
                <a:sym typeface="Calibri"/>
              </a:rPr>
              <a:t>Test Case</a:t>
            </a:r>
            <a:endParaRPr sz="4400" dirty="0">
              <a:latin typeface="+mn-lt"/>
              <a:ea typeface="Calibri"/>
              <a:cs typeface="Calibri"/>
              <a:sym typeface="Calibri"/>
            </a:endParaRPr>
          </a:p>
        </p:txBody>
      </p:sp>
      <p:sp>
        <p:nvSpPr>
          <p:cNvPr id="6" name="Slide Number">
            <a:extLst>
              <a:ext uri="{FF2B5EF4-FFF2-40B4-BE49-F238E27FC236}">
                <a16:creationId xmlns:a16="http://schemas.microsoft.com/office/drawing/2014/main" id="{694675DE-502A-4C11-9F56-4E605485D6D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25</a:t>
            </a:fld>
            <a:endParaRPr lang="en-US" dirty="0"/>
          </a:p>
        </p:txBody>
      </p:sp>
      <p:pic>
        <p:nvPicPr>
          <p:cNvPr id="2" name="Picture 1">
            <a:extLst>
              <a:ext uri="{FF2B5EF4-FFF2-40B4-BE49-F238E27FC236}">
                <a16:creationId xmlns:a16="http://schemas.microsoft.com/office/drawing/2014/main" id="{A42BC282-5701-4E00-8AD0-98A81848F4C8}"/>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6726000" y="4374000"/>
            <a:ext cx="1884918" cy="2008335"/>
          </a:xfrm>
          <a:prstGeom prst="rect">
            <a:avLst/>
          </a:prstGeom>
        </p:spPr>
      </p:pic>
    </p:spTree>
    <p:extLst>
      <p:ext uri="{BB962C8B-B14F-4D97-AF65-F5344CB8AC3E}">
        <p14:creationId xmlns:p14="http://schemas.microsoft.com/office/powerpoint/2010/main" val="234814900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Sample </a:t>
            </a:r>
            <a:r>
              <a:rPr lang="en-US" b="1" dirty="0">
                <a:solidFill>
                  <a:schemeClr val="bg1"/>
                </a:solidFill>
              </a:rPr>
              <a:t>test scenario</a:t>
            </a:r>
            <a:r>
              <a:rPr lang="en-US" dirty="0"/>
              <a:t>:</a:t>
            </a:r>
            <a:endParaRPr lang="en-US" dirty="0">
              <a:solidFill>
                <a:schemeClr val="tx2">
                  <a:lumMod val="75000"/>
                </a:schemeClr>
              </a:solidFill>
            </a:endParaRPr>
          </a:p>
          <a:p>
            <a:pPr lvl="1"/>
            <a:r>
              <a:rPr lang="en-US" dirty="0"/>
              <a:t>User registration</a:t>
            </a:r>
          </a:p>
          <a:p>
            <a:pPr>
              <a:buClr>
                <a:schemeClr val="tx1"/>
              </a:buClr>
            </a:pPr>
            <a:r>
              <a:rPr lang="en-US" b="1" dirty="0">
                <a:solidFill>
                  <a:schemeClr val="bg1"/>
                </a:solidFill>
              </a:rPr>
              <a:t>Test cases </a:t>
            </a:r>
            <a:r>
              <a:rPr lang="en-US" dirty="0"/>
              <a:t>for this scenario:</a:t>
            </a:r>
          </a:p>
          <a:p>
            <a:pPr lvl="1"/>
            <a:r>
              <a:rPr lang="en-US" dirty="0"/>
              <a:t>Non-existing username </a:t>
            </a:r>
            <a:r>
              <a:rPr lang="en-US" dirty="0">
                <a:sym typeface="Wingdings" panose="05000000000000000000" pitchFamily="2" charset="2"/>
              </a:rPr>
              <a:t> success</a:t>
            </a:r>
            <a:endParaRPr lang="en-US" dirty="0"/>
          </a:p>
          <a:p>
            <a:pPr lvl="1"/>
            <a:r>
              <a:rPr lang="en-US" dirty="0"/>
              <a:t>Duplicated username </a:t>
            </a:r>
            <a:r>
              <a:rPr lang="en-US" dirty="0">
                <a:sym typeface="Wingdings" panose="05000000000000000000" pitchFamily="2" charset="2"/>
              </a:rPr>
              <a:t> error</a:t>
            </a:r>
          </a:p>
          <a:p>
            <a:pPr lvl="1"/>
            <a:r>
              <a:rPr lang="en-US" dirty="0"/>
              <a:t>Empty username or password </a:t>
            </a:r>
            <a:r>
              <a:rPr lang="en-US" dirty="0">
                <a:sym typeface="Wingdings" panose="05000000000000000000" pitchFamily="2" charset="2"/>
              </a:rPr>
              <a:t> error</a:t>
            </a:r>
          </a:p>
          <a:p>
            <a:pPr lvl="1"/>
            <a:r>
              <a:rPr lang="en-US" dirty="0">
                <a:sym typeface="Wingdings" panose="05000000000000000000" pitchFamily="2" charset="2"/>
              </a:rPr>
              <a:t>Too long username  error</a:t>
            </a:r>
          </a:p>
          <a:p>
            <a:pPr lvl="1"/>
            <a:r>
              <a:rPr lang="en-US" dirty="0"/>
              <a:t>Invalid characters in username / password </a:t>
            </a:r>
            <a:r>
              <a:rPr lang="en-US" dirty="0">
                <a:sym typeface="Wingdings" panose="05000000000000000000" pitchFamily="2" charset="2"/>
              </a:rPr>
              <a:t> error</a:t>
            </a:r>
            <a:endParaRPr lang="en-US" dirty="0"/>
          </a:p>
        </p:txBody>
      </p:sp>
      <p:sp>
        <p:nvSpPr>
          <p:cNvPr id="4" name="Title 3"/>
          <p:cNvSpPr>
            <a:spLocks noGrp="1"/>
          </p:cNvSpPr>
          <p:nvPr>
            <p:ph type="title"/>
          </p:nvPr>
        </p:nvSpPr>
        <p:spPr/>
        <p:txBody>
          <a:bodyPr>
            <a:normAutofit/>
          </a:bodyPr>
          <a:lstStyle/>
          <a:p>
            <a:r>
              <a:rPr lang="en-US" sz="4400" dirty="0"/>
              <a:t>Test Scenarios and Test Cases – Example</a:t>
            </a:r>
          </a:p>
        </p:txBody>
      </p:sp>
      <p:grpSp>
        <p:nvGrpSpPr>
          <p:cNvPr id="28" name="Group 27"/>
          <p:cNvGrpSpPr/>
          <p:nvPr/>
        </p:nvGrpSpPr>
        <p:grpSpPr>
          <a:xfrm>
            <a:off x="8774980" y="1449000"/>
            <a:ext cx="3036428" cy="3645000"/>
            <a:chOff x="7089995" y="1524000"/>
            <a:chExt cx="4186017" cy="4569306"/>
          </a:xfrm>
        </p:grpSpPr>
        <p:sp>
          <p:nvSpPr>
            <p:cNvPr id="5" name="Rounded Rectangle 4"/>
            <p:cNvSpPr/>
            <p:nvPr/>
          </p:nvSpPr>
          <p:spPr>
            <a:xfrm>
              <a:off x="7089995" y="1524000"/>
              <a:ext cx="4186017" cy="4569306"/>
            </a:xfrm>
            <a:prstGeom prst="roundRect">
              <a:avLst>
                <a:gd name="adj" fmla="val 3658"/>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cxnSp>
          <p:nvCxnSpPr>
            <p:cNvPr id="6" name="Straight Connector 5"/>
            <p:cNvCxnSpPr/>
            <p:nvPr/>
          </p:nvCxnSpPr>
          <p:spPr>
            <a:xfrm>
              <a:off x="7449154" y="2185719"/>
              <a:ext cx="3456384"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7" name="TextBox 6"/>
            <p:cNvSpPr txBox="1"/>
            <p:nvPr/>
          </p:nvSpPr>
          <p:spPr>
            <a:xfrm>
              <a:off x="7449153" y="1624753"/>
              <a:ext cx="3456385" cy="501571"/>
            </a:xfrm>
            <a:prstGeom prst="rect">
              <a:avLst/>
            </a:prstGeom>
            <a:noFill/>
            <a:effectLst>
              <a:outerShdw blurRad="63500" sx="102000" sy="102000" algn="ctr" rotWithShape="0">
                <a:prstClr val="black">
                  <a:alpha val="40000"/>
                </a:prstClr>
              </a:outerShdw>
            </a:effectLst>
          </p:spPr>
          <p:txBody>
            <a:bodyPr wrap="square" rtlCol="0">
              <a:spAutoFit/>
            </a:bodyPr>
            <a:lstStyle/>
            <a:p>
              <a:pPr algn="ctr"/>
              <a:r>
                <a:rPr lang="en-US" sz="2000" b="1" dirty="0">
                  <a:effectLst>
                    <a:outerShdw blurRad="38100" dist="38100" dir="2700000" algn="tl">
                      <a:srgbClr val="000000">
                        <a:alpha val="43137"/>
                      </a:srgbClr>
                    </a:outerShdw>
                  </a:effectLst>
                </a:rPr>
                <a:t>User Registration</a:t>
              </a:r>
              <a:endParaRPr lang="bg-BG" sz="2000" b="1" dirty="0">
                <a:effectLst>
                  <a:outerShdw blurRad="38100" dist="38100" dir="2700000" algn="tl">
                    <a:srgbClr val="000000">
                      <a:alpha val="43137"/>
                    </a:srgbClr>
                  </a:outerShdw>
                </a:effectLst>
              </a:endParaRPr>
            </a:p>
          </p:txBody>
        </p:sp>
        <p:sp>
          <p:nvSpPr>
            <p:cNvPr id="10" name="Rectangle 9"/>
            <p:cNvSpPr/>
            <p:nvPr/>
          </p:nvSpPr>
          <p:spPr>
            <a:xfrm>
              <a:off x="7449154" y="3666583"/>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dirty="0"/>
                <a:t>•••••••••••</a:t>
              </a:r>
              <a:endParaRPr lang="bg-BG" sz="2000" b="1" dirty="0"/>
            </a:p>
          </p:txBody>
        </p:sp>
        <p:sp>
          <p:nvSpPr>
            <p:cNvPr id="11" name="TextBox 10"/>
            <p:cNvSpPr txBox="1"/>
            <p:nvPr/>
          </p:nvSpPr>
          <p:spPr>
            <a:xfrm>
              <a:off x="7377146" y="3239305"/>
              <a:ext cx="3528392" cy="461707"/>
            </a:xfrm>
            <a:prstGeom prst="rect">
              <a:avLst/>
            </a:prstGeom>
            <a:noFill/>
          </p:spPr>
          <p:txBody>
            <a:bodyPr wrap="square" rtlCol="0">
              <a:spAutoFit/>
            </a:bodyPr>
            <a:lstStyle/>
            <a:p>
              <a:r>
                <a:rPr lang="en-US" sz="2000" dirty="0"/>
                <a:t>Password:</a:t>
              </a:r>
              <a:endParaRPr lang="bg-BG" sz="2000" dirty="0"/>
            </a:p>
          </p:txBody>
        </p:sp>
        <p:sp>
          <p:nvSpPr>
            <p:cNvPr id="12" name="Rounded Rectangle 11"/>
            <p:cNvSpPr/>
            <p:nvPr/>
          </p:nvSpPr>
          <p:spPr>
            <a:xfrm>
              <a:off x="8205048" y="5305035"/>
              <a:ext cx="1872587" cy="517584"/>
            </a:xfrm>
            <a:prstGeom prst="roundRect">
              <a:avLst/>
            </a:prstGeom>
            <a:effectLst>
              <a:outerShdw blurRad="63500" sx="102000" sy="102000" algn="c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b="1" dirty="0">
                  <a:effectLst>
                    <a:glow rad="12700">
                      <a:schemeClr val="accent6">
                        <a:lumMod val="50000"/>
                        <a:alpha val="20000"/>
                      </a:schemeClr>
                    </a:glow>
                  </a:effectLst>
                </a:rPr>
                <a:t>Register</a:t>
              </a:r>
              <a:endParaRPr lang="bg-BG" sz="2200" b="1" dirty="0">
                <a:effectLst>
                  <a:glow rad="12700">
                    <a:schemeClr val="accent6">
                      <a:lumMod val="50000"/>
                      <a:alpha val="20000"/>
                    </a:schemeClr>
                  </a:glow>
                </a:effectLst>
              </a:endParaRPr>
            </a:p>
          </p:txBody>
        </p:sp>
        <p:sp>
          <p:nvSpPr>
            <p:cNvPr id="14" name="Rectangle 13"/>
            <p:cNvSpPr/>
            <p:nvPr/>
          </p:nvSpPr>
          <p:spPr>
            <a:xfrm>
              <a:off x="7449154" y="4614931"/>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noProof="1"/>
                <a:t>Maria Steward</a:t>
              </a:r>
            </a:p>
          </p:txBody>
        </p:sp>
        <p:sp>
          <p:nvSpPr>
            <p:cNvPr id="15" name="TextBox 14"/>
            <p:cNvSpPr txBox="1"/>
            <p:nvPr/>
          </p:nvSpPr>
          <p:spPr>
            <a:xfrm>
              <a:off x="7377146" y="4187653"/>
              <a:ext cx="3528392" cy="461707"/>
            </a:xfrm>
            <a:prstGeom prst="rect">
              <a:avLst/>
            </a:prstGeom>
            <a:noFill/>
          </p:spPr>
          <p:txBody>
            <a:bodyPr wrap="square" rtlCol="0">
              <a:spAutoFit/>
            </a:bodyPr>
            <a:lstStyle/>
            <a:p>
              <a:r>
                <a:rPr lang="en-US" sz="2000" dirty="0"/>
                <a:t>Full Name:</a:t>
              </a:r>
              <a:endParaRPr lang="bg-BG" sz="2000" dirty="0"/>
            </a:p>
          </p:txBody>
        </p:sp>
        <p:sp>
          <p:nvSpPr>
            <p:cNvPr id="16" name="Rectangle 15"/>
            <p:cNvSpPr/>
            <p:nvPr/>
          </p:nvSpPr>
          <p:spPr>
            <a:xfrm>
              <a:off x="7449154" y="2726089"/>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noProof="1"/>
                <a:t>maria</a:t>
              </a:r>
            </a:p>
          </p:txBody>
        </p:sp>
        <p:sp>
          <p:nvSpPr>
            <p:cNvPr id="17" name="TextBox 16"/>
            <p:cNvSpPr txBox="1"/>
            <p:nvPr/>
          </p:nvSpPr>
          <p:spPr>
            <a:xfrm>
              <a:off x="7377146" y="2298813"/>
              <a:ext cx="3528392" cy="461707"/>
            </a:xfrm>
            <a:prstGeom prst="rect">
              <a:avLst/>
            </a:prstGeom>
            <a:noFill/>
          </p:spPr>
          <p:txBody>
            <a:bodyPr wrap="square" rtlCol="0">
              <a:spAutoFit/>
            </a:bodyPr>
            <a:lstStyle/>
            <a:p>
              <a:r>
                <a:rPr lang="en-US" sz="2000" dirty="0"/>
                <a:t>Username:</a:t>
              </a:r>
              <a:endParaRPr lang="bg-BG" sz="2000" dirty="0"/>
            </a:p>
          </p:txBody>
        </p:sp>
      </p:grpSp>
      <p:sp>
        <p:nvSpPr>
          <p:cNvPr id="19" name="Slide Number">
            <a:extLst>
              <a:ext uri="{FF2B5EF4-FFF2-40B4-BE49-F238E27FC236}">
                <a16:creationId xmlns:a16="http://schemas.microsoft.com/office/drawing/2014/main" id="{E4F39B52-36AD-4B24-A52A-BD87416E488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Tree>
    <p:extLst>
      <p:ext uri="{BB962C8B-B14F-4D97-AF65-F5344CB8AC3E}">
        <p14:creationId xmlns:p14="http://schemas.microsoft.com/office/powerpoint/2010/main" val="8850690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 Case – Formal Example</a:t>
            </a:r>
          </a:p>
        </p:txBody>
      </p:sp>
      <p:pic>
        <p:nvPicPr>
          <p:cNvPr id="6" name="Shape 141" descr="http://www.klaros-testmanagement.com/files/doc/html/images/TestCaseImportSampleSheetWithComments.png"/>
          <p:cNvPicPr preferRelativeResize="0"/>
          <p:nvPr/>
        </p:nvPicPr>
        <p:blipFill rotWithShape="1">
          <a:blip r:embed="rId2">
            <a:alphaModFix/>
          </a:blip>
          <a:srcRect/>
          <a:stretch/>
        </p:blipFill>
        <p:spPr>
          <a:xfrm>
            <a:off x="206028" y="1255530"/>
            <a:ext cx="9636912" cy="5438017"/>
          </a:xfrm>
          <a:prstGeom prst="rect">
            <a:avLst/>
          </a:prstGeom>
          <a:noFill/>
          <a:ln>
            <a:noFill/>
          </a:ln>
        </p:spPr>
      </p:pic>
      <p:sp>
        <p:nvSpPr>
          <p:cNvPr id="7" name="Slide Number">
            <a:extLst>
              <a:ext uri="{FF2B5EF4-FFF2-40B4-BE49-F238E27FC236}">
                <a16:creationId xmlns:a16="http://schemas.microsoft.com/office/drawing/2014/main" id="{F1D6B893-7DFD-4DA6-896A-C313224A8F6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377099477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061981" y="2754000"/>
            <a:ext cx="6065837" cy="76835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425068" y="1674000"/>
            <a:ext cx="7339663" cy="1089212"/>
          </a:xfrm>
        </p:spPr>
        <p:txBody>
          <a:bodyPr/>
          <a:lstStyle/>
          <a:p>
            <a:r>
              <a:rPr lang="en-US" dirty="0"/>
              <a:t>Test Plan</a:t>
            </a:r>
          </a:p>
        </p:txBody>
      </p:sp>
      <p:sp>
        <p:nvSpPr>
          <p:cNvPr id="2" name="Rectangle 1">
            <a:extLst>
              <a:ext uri="{FF2B5EF4-FFF2-40B4-BE49-F238E27FC236}">
                <a16:creationId xmlns:a16="http://schemas.microsoft.com/office/drawing/2014/main" id="{8F0A226F-2EA5-443F-8878-23C60D026DA3}"/>
              </a:ext>
            </a:extLst>
          </p:cNvPr>
          <p:cNvSpPr/>
          <p:nvPr/>
        </p:nvSpPr>
        <p:spPr>
          <a:xfrm>
            <a:off x="4063793" y="3578476"/>
            <a:ext cx="8062207" cy="523220"/>
          </a:xfrm>
          <a:prstGeom prst="rect">
            <a:avLst/>
          </a:prstGeom>
        </p:spPr>
        <p:txBody>
          <a:bodyPr wrap="none">
            <a:spAutoFit/>
          </a:bodyPr>
          <a:lstStyle/>
          <a:p>
            <a:pPr algn="ctr"/>
            <a:r>
              <a:rPr lang="en-US" sz="1400" dirty="0">
                <a:hlinkClick r:id="rId3"/>
              </a:rPr>
              <a:t>https://melodic.cloud/wp-content/uploads/2019/01/D5.06-Test-Strategy-and-Environment.pdf</a:t>
            </a:r>
            <a:endParaRPr lang="en-US" sz="1400" dirty="0">
              <a:hlinkClick r:id="rId4"/>
            </a:endParaRPr>
          </a:p>
          <a:p>
            <a:pPr algn="ctr"/>
            <a:r>
              <a:rPr lang="en-US" sz="1400" dirty="0">
                <a:hlinkClick r:id="rId4"/>
              </a:rPr>
              <a:t>https://www.smartdcc.co.uk/media/3609/testing-approach-document-for-june-2020-release_v03-clean.pdf</a:t>
            </a:r>
            <a:endParaRPr lang="en-US" sz="1400" dirty="0"/>
          </a:p>
        </p:txBody>
      </p:sp>
      <p:pic>
        <p:nvPicPr>
          <p:cNvPr id="2050" name="Picture 2" descr="Test Plan Template | What is a test Plan | Test Plan Sections">
            <a:extLst>
              <a:ext uri="{FF2B5EF4-FFF2-40B4-BE49-F238E27FC236}">
                <a16:creationId xmlns:a16="http://schemas.microsoft.com/office/drawing/2014/main" id="{9673980C-FCA2-4FFC-9595-003DA8B50BA8}"/>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1221076" y="1494001"/>
            <a:ext cx="2759002" cy="2775396"/>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2633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AF4D1AF-F95A-4748-AB7B-AFA114F44850}"/>
              </a:ext>
            </a:extLst>
          </p:cNvPr>
          <p:cNvSpPr>
            <a:spLocks noGrp="1"/>
          </p:cNvSpPr>
          <p:nvPr>
            <p:ph type="subTitle" sz="quarter" idx="11"/>
          </p:nvPr>
        </p:nvSpPr>
        <p:spPr/>
        <p:txBody>
          <a:bodyPr/>
          <a:lstStyle/>
          <a:p>
            <a:r>
              <a:rPr lang="en-US" dirty="0"/>
              <a:t>Unit Testing, Integration Testing, Mocha, Selenium</a:t>
            </a:r>
          </a:p>
        </p:txBody>
      </p:sp>
      <p:sp>
        <p:nvSpPr>
          <p:cNvPr id="5" name="Title 4"/>
          <p:cNvSpPr>
            <a:spLocks noGrp="1"/>
          </p:cNvSpPr>
          <p:nvPr>
            <p:ph type="title" sz="quarter" idx="10"/>
          </p:nvPr>
        </p:nvSpPr>
        <p:spPr/>
        <p:txBody>
          <a:bodyPr/>
          <a:lstStyle/>
          <a:p>
            <a:pPr>
              <a:buClr>
                <a:schemeClr val="tx1"/>
              </a:buClr>
              <a:buSzPts val="3400"/>
            </a:pPr>
            <a:r>
              <a:rPr lang="en-US" sz="5400" b="1" dirty="0">
                <a:ea typeface="Calibri"/>
                <a:cs typeface="Calibri"/>
                <a:sym typeface="Calibri"/>
              </a:rPr>
              <a:t>Test Automation</a:t>
            </a:r>
            <a:endParaRPr lang="en-US" sz="5400" dirty="0">
              <a:ea typeface="Calibri"/>
              <a:cs typeface="Calibri"/>
              <a:sym typeface="Calibri"/>
            </a:endParaRPr>
          </a:p>
        </p:txBody>
      </p:sp>
      <p:pic>
        <p:nvPicPr>
          <p:cNvPr id="13" name="Picture 12">
            <a:extLst>
              <a:ext uri="{FF2B5EF4-FFF2-40B4-BE49-F238E27FC236}">
                <a16:creationId xmlns:a16="http://schemas.microsoft.com/office/drawing/2014/main" id="{37C37C89-28DE-4579-9081-DF9362ED65B5}"/>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900"/>
                    </a14:imgEffect>
                    <a14:imgEffect>
                      <a14:brightnessContrast contrast="20000"/>
                    </a14:imgEffect>
                  </a14:imgLayer>
                </a14:imgProps>
              </a:ext>
            </a:extLst>
          </a:blip>
          <a:stretch>
            <a:fillRect/>
          </a:stretch>
        </p:blipFill>
        <p:spPr>
          <a:xfrm>
            <a:off x="4714011" y="1674000"/>
            <a:ext cx="2763978" cy="2057896"/>
          </a:xfrm>
          <a:prstGeom prst="rect">
            <a:avLst/>
          </a:prstGeom>
        </p:spPr>
      </p:pic>
    </p:spTree>
    <p:extLst>
      <p:ext uri="{BB962C8B-B14F-4D97-AF65-F5344CB8AC3E}">
        <p14:creationId xmlns:p14="http://schemas.microsoft.com/office/powerpoint/2010/main" val="39312109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3999" b="1"/>
          </a:p>
          <a:p>
            <a:pPr marL="0" indent="0" algn="ctr">
              <a:buNone/>
            </a:pPr>
            <a:r>
              <a:rPr lang="en-US" sz="8797" b="1" u="sng">
                <a:solidFill>
                  <a:schemeClr val="bg1"/>
                </a:solidFill>
              </a:rPr>
              <a:t>sli.do</a:t>
            </a:r>
            <a:endParaRPr lang="bg-BG" sz="7198" b="1" u="sng">
              <a:solidFill>
                <a:schemeClr val="bg1"/>
              </a:solidFill>
            </a:endParaRPr>
          </a:p>
          <a:p>
            <a:pPr marL="0" indent="0" algn="ctr">
              <a:buNone/>
            </a:pPr>
            <a:r>
              <a:rPr lang="en-US" sz="9597" b="1"/>
              <a:t>#fund-common</a:t>
            </a:r>
            <a:endParaRPr lang="en-US" sz="9597" dirty="0"/>
          </a:p>
        </p:txBody>
      </p:sp>
      <p:sp>
        <p:nvSpPr>
          <p:cNvPr id="6" name="Title 3"/>
          <p:cNvSpPr>
            <a:spLocks noGrp="1"/>
          </p:cNvSpPr>
          <p:nvPr>
            <p:ph type="title"/>
          </p:nvPr>
        </p:nvSpPr>
        <p:spPr/>
        <p:txBody>
          <a:bodyPr>
            <a:normAutofit/>
          </a:bodyPr>
          <a:lstStyle/>
          <a:p>
            <a:r>
              <a:rPr lang="en-US" sz="4400" dirty="0"/>
              <a:t>Have a Question?</a:t>
            </a:r>
          </a:p>
        </p:txBody>
      </p:sp>
      <p:sp>
        <p:nvSpPr>
          <p:cNvPr id="8" name="Slide Number">
            <a:extLst>
              <a:ext uri="{FF2B5EF4-FFF2-40B4-BE49-F238E27FC236}">
                <a16:creationId xmlns:a16="http://schemas.microsoft.com/office/drawing/2014/main" id="{8E89CC9E-7926-4AA8-8850-FEB8979A004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38016175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026B7D-92B7-41F7-8F49-8A097F7E9304}"/>
              </a:ext>
            </a:extLst>
          </p:cNvPr>
          <p:cNvSpPr>
            <a:spLocks noGrp="1"/>
          </p:cNvSpPr>
          <p:nvPr>
            <p:ph type="sldNum" sz="quarter" idx="5"/>
          </p:nvPr>
        </p:nvSpPr>
        <p:spPr/>
        <p:txBody>
          <a:bodyPr/>
          <a:lstStyle/>
          <a:p>
            <a:fld id="{2BF067CD-8E6B-4360-9AA8-C5DF2A48A6D1}" type="slidenum">
              <a:rPr lang="en-US" noProof="0" smtClean="0"/>
              <a:pPr/>
              <a:t>30</a:t>
            </a:fld>
            <a:endParaRPr lang="en-US" noProof="0" dirty="0"/>
          </a:p>
        </p:txBody>
      </p:sp>
      <p:sp>
        <p:nvSpPr>
          <p:cNvPr id="3" name="Text Placeholder 2">
            <a:extLst>
              <a:ext uri="{FF2B5EF4-FFF2-40B4-BE49-F238E27FC236}">
                <a16:creationId xmlns:a16="http://schemas.microsoft.com/office/drawing/2014/main" id="{6E800A54-A08C-4D2F-AE09-7AE9D6CA8832}"/>
              </a:ext>
            </a:extLst>
          </p:cNvPr>
          <p:cNvSpPr>
            <a:spLocks noGrp="1"/>
          </p:cNvSpPr>
          <p:nvPr>
            <p:ph type="body" sz="quarter" idx="10"/>
          </p:nvPr>
        </p:nvSpPr>
        <p:spPr>
          <a:xfrm>
            <a:off x="190402" y="1196124"/>
            <a:ext cx="11818096" cy="5607875"/>
          </a:xfrm>
        </p:spPr>
        <p:txBody>
          <a:bodyPr>
            <a:normAutofit fontScale="92500" lnSpcReduction="10000"/>
          </a:bodyPr>
          <a:lstStyle/>
          <a:p>
            <a:pPr>
              <a:lnSpc>
                <a:spcPct val="112000"/>
              </a:lnSpc>
              <a:buClr>
                <a:schemeClr val="tx1"/>
              </a:buClr>
            </a:pPr>
            <a:r>
              <a:rPr lang="en-US" sz="3500" b="1" dirty="0">
                <a:solidFill>
                  <a:schemeClr val="bg1"/>
                </a:solidFill>
              </a:rPr>
              <a:t>Test automation </a:t>
            </a:r>
            <a:r>
              <a:rPr lang="en-US" sz="3500" dirty="0"/>
              <a:t>is important part of software development</a:t>
            </a:r>
          </a:p>
          <a:p>
            <a:pPr>
              <a:lnSpc>
                <a:spcPct val="112000"/>
              </a:lnSpc>
              <a:buClr>
                <a:schemeClr val="tx1"/>
              </a:buClr>
            </a:pPr>
            <a:r>
              <a:rPr lang="en-US" sz="3500" dirty="0"/>
              <a:t>Test automation is done at many levels:</a:t>
            </a:r>
          </a:p>
          <a:p>
            <a:pPr lvl="1">
              <a:lnSpc>
                <a:spcPct val="112000"/>
              </a:lnSpc>
              <a:buClr>
                <a:schemeClr val="tx1"/>
              </a:buClr>
            </a:pPr>
            <a:r>
              <a:rPr lang="en-US" b="1" dirty="0">
                <a:solidFill>
                  <a:schemeClr val="bg1"/>
                </a:solidFill>
              </a:rPr>
              <a:t>Unit tests</a:t>
            </a:r>
            <a:r>
              <a:rPr lang="en-US" dirty="0"/>
              <a:t>: written by developers</a:t>
            </a:r>
          </a:p>
          <a:p>
            <a:pPr lvl="1">
              <a:lnSpc>
                <a:spcPct val="112000"/>
              </a:lnSpc>
              <a:buClr>
                <a:schemeClr val="tx1"/>
              </a:buClr>
            </a:pPr>
            <a:r>
              <a:rPr lang="en-US" b="1" dirty="0">
                <a:solidFill>
                  <a:schemeClr val="bg1"/>
                </a:solidFill>
              </a:rPr>
              <a:t>Integration tests</a:t>
            </a:r>
            <a:r>
              <a:rPr lang="en-US" dirty="0"/>
              <a:t>: written by </a:t>
            </a:r>
            <a:r>
              <a:rPr lang="en-US" dirty="0" err="1"/>
              <a:t>devs</a:t>
            </a:r>
            <a:r>
              <a:rPr lang="en-US" dirty="0"/>
              <a:t> and QAs</a:t>
            </a:r>
          </a:p>
          <a:p>
            <a:pPr lvl="1">
              <a:lnSpc>
                <a:spcPct val="112000"/>
              </a:lnSpc>
              <a:buClr>
                <a:schemeClr val="tx1"/>
              </a:buClr>
            </a:pPr>
            <a:r>
              <a:rPr lang="en-US" b="1" dirty="0">
                <a:solidFill>
                  <a:schemeClr val="bg1"/>
                </a:solidFill>
              </a:rPr>
              <a:t>UI tests</a:t>
            </a:r>
            <a:r>
              <a:rPr lang="en-US" dirty="0"/>
              <a:t>: written by QAs</a:t>
            </a:r>
          </a:p>
          <a:p>
            <a:pPr>
              <a:lnSpc>
                <a:spcPct val="112000"/>
              </a:lnSpc>
              <a:buClr>
                <a:schemeClr val="tx1"/>
              </a:buClr>
            </a:pPr>
            <a:r>
              <a:rPr lang="en-US" sz="3500" b="1" dirty="0">
                <a:solidFill>
                  <a:schemeClr val="bg1"/>
                </a:solidFill>
              </a:rPr>
              <a:t>Test automation tools </a:t>
            </a:r>
            <a:r>
              <a:rPr lang="en-US" sz="3500" dirty="0"/>
              <a:t>record and execute recorded tests</a:t>
            </a:r>
          </a:p>
          <a:p>
            <a:pPr lvl="1">
              <a:lnSpc>
                <a:spcPct val="112000"/>
              </a:lnSpc>
              <a:buClr>
                <a:schemeClr val="tx1"/>
              </a:buClr>
            </a:pPr>
            <a:r>
              <a:rPr lang="en-US" dirty="0"/>
              <a:t>Testing </a:t>
            </a:r>
            <a:r>
              <a:rPr lang="en-US" b="1" dirty="0">
                <a:solidFill>
                  <a:schemeClr val="bg1"/>
                </a:solidFill>
              </a:rPr>
              <a:t>frameworks</a:t>
            </a:r>
            <a:r>
              <a:rPr lang="en-US" dirty="0"/>
              <a:t> (JUnit, </a:t>
            </a:r>
            <a:r>
              <a:rPr lang="en-US" dirty="0" err="1"/>
              <a:t>NUnit</a:t>
            </a:r>
            <a:r>
              <a:rPr lang="en-US" dirty="0"/>
              <a:t>, Mocha, …)</a:t>
            </a:r>
          </a:p>
          <a:p>
            <a:pPr lvl="1">
              <a:lnSpc>
                <a:spcPct val="112000"/>
              </a:lnSpc>
              <a:buClr>
                <a:schemeClr val="tx1"/>
              </a:buClr>
            </a:pPr>
            <a:r>
              <a:rPr lang="en-US" dirty="0"/>
              <a:t>Automated testing </a:t>
            </a:r>
            <a:r>
              <a:rPr lang="en-US" b="1" dirty="0">
                <a:solidFill>
                  <a:schemeClr val="bg1"/>
                </a:solidFill>
              </a:rPr>
              <a:t>tools</a:t>
            </a:r>
            <a:r>
              <a:rPr lang="en-US" dirty="0"/>
              <a:t> (Selenium, Appium, Sikuli)</a:t>
            </a:r>
          </a:p>
          <a:p>
            <a:pPr lvl="1">
              <a:lnSpc>
                <a:spcPct val="112000"/>
              </a:lnSpc>
              <a:buClr>
                <a:schemeClr val="tx1"/>
              </a:buClr>
            </a:pPr>
            <a:r>
              <a:rPr lang="en-US" b="1" dirty="0">
                <a:solidFill>
                  <a:schemeClr val="bg1"/>
                </a:solidFill>
              </a:rPr>
              <a:t>Web</a:t>
            </a:r>
            <a:r>
              <a:rPr lang="en-US" dirty="0"/>
              <a:t> testing, </a:t>
            </a:r>
            <a:r>
              <a:rPr lang="en-US" b="1" dirty="0">
                <a:solidFill>
                  <a:schemeClr val="bg1"/>
                </a:solidFill>
              </a:rPr>
              <a:t>API</a:t>
            </a:r>
            <a:r>
              <a:rPr lang="en-US" dirty="0"/>
              <a:t> testing, </a:t>
            </a:r>
            <a:r>
              <a:rPr lang="en-US" b="1" dirty="0">
                <a:solidFill>
                  <a:schemeClr val="bg1"/>
                </a:solidFill>
              </a:rPr>
              <a:t>mobile</a:t>
            </a:r>
            <a:r>
              <a:rPr lang="en-US" dirty="0"/>
              <a:t> testing</a:t>
            </a:r>
          </a:p>
        </p:txBody>
      </p:sp>
      <p:sp>
        <p:nvSpPr>
          <p:cNvPr id="4" name="Title 3">
            <a:extLst>
              <a:ext uri="{FF2B5EF4-FFF2-40B4-BE49-F238E27FC236}">
                <a16:creationId xmlns:a16="http://schemas.microsoft.com/office/drawing/2014/main" id="{97131363-2BD9-4BD0-814F-5F5841888644}"/>
              </a:ext>
            </a:extLst>
          </p:cNvPr>
          <p:cNvSpPr>
            <a:spLocks noGrp="1"/>
          </p:cNvSpPr>
          <p:nvPr>
            <p:ph type="title"/>
          </p:nvPr>
        </p:nvSpPr>
        <p:spPr/>
        <p:txBody>
          <a:bodyPr/>
          <a:lstStyle/>
          <a:p>
            <a:r>
              <a:rPr lang="en-US" dirty="0"/>
              <a:t>Test Automation</a:t>
            </a:r>
          </a:p>
        </p:txBody>
      </p:sp>
      <p:pic>
        <p:nvPicPr>
          <p:cNvPr id="16" name="Picture 15">
            <a:extLst>
              <a:ext uri="{FF2B5EF4-FFF2-40B4-BE49-F238E27FC236}">
                <a16:creationId xmlns:a16="http://schemas.microsoft.com/office/drawing/2014/main" id="{F2B1A50A-3EE8-4E4C-8F96-702EF801B7C8}"/>
              </a:ext>
            </a:extLst>
          </p:cNvPr>
          <p:cNvPicPr>
            <a:picLocks noChangeAspect="1"/>
          </p:cNvPicPr>
          <p:nvPr/>
        </p:nvPicPr>
        <p:blipFill>
          <a:blip r:embed="rId2"/>
          <a:stretch>
            <a:fillRect/>
          </a:stretch>
        </p:blipFill>
        <p:spPr>
          <a:xfrm>
            <a:off x="9444977" y="1823898"/>
            <a:ext cx="2280102" cy="2280102"/>
          </a:xfrm>
          <a:prstGeom prst="rect">
            <a:avLst/>
          </a:prstGeom>
        </p:spPr>
      </p:pic>
    </p:spTree>
    <p:extLst>
      <p:ext uri="{BB962C8B-B14F-4D97-AF65-F5344CB8AC3E}">
        <p14:creationId xmlns:p14="http://schemas.microsoft.com/office/powerpoint/2010/main" val="16892300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6B3113-17A5-4788-BE75-C3557FF4E4F5}"/>
              </a:ext>
            </a:extLst>
          </p:cNvPr>
          <p:cNvSpPr>
            <a:spLocks noGrp="1"/>
          </p:cNvSpPr>
          <p:nvPr>
            <p:ph type="sldNum" sz="quarter" idx="5"/>
          </p:nvPr>
        </p:nvSpPr>
        <p:spPr/>
        <p:txBody>
          <a:bodyPr/>
          <a:lstStyle/>
          <a:p>
            <a:fld id="{2BF067CD-8E6B-4360-9AA8-C5DF2A48A6D1}" type="slidenum">
              <a:rPr lang="en-US" noProof="0" smtClean="0"/>
              <a:pPr/>
              <a:t>31</a:t>
            </a:fld>
            <a:endParaRPr lang="en-US" noProof="0" dirty="0"/>
          </a:p>
        </p:txBody>
      </p:sp>
      <p:sp>
        <p:nvSpPr>
          <p:cNvPr id="3" name="Text Placeholder 2">
            <a:extLst>
              <a:ext uri="{FF2B5EF4-FFF2-40B4-BE49-F238E27FC236}">
                <a16:creationId xmlns:a16="http://schemas.microsoft.com/office/drawing/2014/main" id="{F44456C1-FB9D-41BA-BA53-2314C25FC931}"/>
              </a:ext>
            </a:extLst>
          </p:cNvPr>
          <p:cNvSpPr>
            <a:spLocks noGrp="1"/>
          </p:cNvSpPr>
          <p:nvPr>
            <p:ph type="body" sz="quarter" idx="10"/>
          </p:nvPr>
        </p:nvSpPr>
        <p:spPr>
          <a:xfrm>
            <a:off x="190402" y="1175104"/>
            <a:ext cx="11818096" cy="5607875"/>
          </a:xfrm>
        </p:spPr>
        <p:txBody>
          <a:bodyPr>
            <a:normAutofit lnSpcReduction="10000"/>
          </a:bodyPr>
          <a:lstStyle/>
          <a:p>
            <a:pPr>
              <a:lnSpc>
                <a:spcPct val="110000"/>
              </a:lnSpc>
              <a:buClr>
                <a:schemeClr val="tx1"/>
              </a:buClr>
            </a:pPr>
            <a:r>
              <a:rPr lang="en-US" b="1" dirty="0">
                <a:solidFill>
                  <a:schemeClr val="bg1"/>
                </a:solidFill>
              </a:rPr>
              <a:t>Test automation engineers</a:t>
            </a:r>
            <a:r>
              <a:rPr lang="bg-BG" dirty="0"/>
              <a:t> (</a:t>
            </a:r>
            <a:r>
              <a:rPr lang="en-US" dirty="0"/>
              <a:t>software developers in test</a:t>
            </a:r>
            <a:r>
              <a:rPr lang="bg-BG" dirty="0"/>
              <a:t>)</a:t>
            </a:r>
            <a:endParaRPr lang="en-US" b="1" dirty="0">
              <a:solidFill>
                <a:schemeClr val="bg1"/>
              </a:solidFill>
            </a:endParaRPr>
          </a:p>
          <a:p>
            <a:pPr lvl="1">
              <a:lnSpc>
                <a:spcPct val="110000"/>
              </a:lnSpc>
              <a:buClr>
                <a:schemeClr val="tx1"/>
              </a:buClr>
            </a:pPr>
            <a:r>
              <a:rPr lang="en-US" b="1" dirty="0">
                <a:solidFill>
                  <a:schemeClr val="bg1"/>
                </a:solidFill>
              </a:rPr>
              <a:t>Developers</a:t>
            </a:r>
            <a:r>
              <a:rPr lang="en-US" dirty="0"/>
              <a:t> with </a:t>
            </a:r>
            <a:r>
              <a:rPr lang="en-US" b="1" dirty="0">
                <a:solidFill>
                  <a:schemeClr val="bg1"/>
                </a:solidFill>
              </a:rPr>
              <a:t>QA</a:t>
            </a:r>
            <a:r>
              <a:rPr lang="en-US" dirty="0"/>
              <a:t> automation specialization</a:t>
            </a:r>
          </a:p>
          <a:p>
            <a:pPr lvl="1">
              <a:lnSpc>
                <a:spcPct val="110000"/>
              </a:lnSpc>
              <a:buClr>
                <a:schemeClr val="tx1"/>
              </a:buClr>
            </a:pPr>
            <a:r>
              <a:rPr lang="en-US" b="1" dirty="0">
                <a:solidFill>
                  <a:schemeClr val="bg1"/>
                </a:solidFill>
              </a:rPr>
              <a:t>Technical</a:t>
            </a:r>
            <a:r>
              <a:rPr lang="en-US" dirty="0">
                <a:solidFill>
                  <a:schemeClr val="bg1"/>
                </a:solidFill>
              </a:rPr>
              <a:t> </a:t>
            </a:r>
            <a:r>
              <a:rPr lang="en-US" dirty="0"/>
              <a:t>skills: coding, OOP, Web technologies, front-end, back-end, databases, services and APIs, software engineering, etc.</a:t>
            </a:r>
          </a:p>
          <a:p>
            <a:pPr lvl="1">
              <a:lnSpc>
                <a:spcPct val="110000"/>
              </a:lnSpc>
              <a:buClr>
                <a:schemeClr val="tx1"/>
              </a:buClr>
            </a:pPr>
            <a:r>
              <a:rPr lang="en-US" b="1" dirty="0">
                <a:solidFill>
                  <a:schemeClr val="bg1"/>
                </a:solidFill>
              </a:rPr>
              <a:t>QA</a:t>
            </a:r>
            <a:r>
              <a:rPr lang="en-US" dirty="0">
                <a:solidFill>
                  <a:schemeClr val="bg1"/>
                </a:solidFill>
              </a:rPr>
              <a:t> </a:t>
            </a:r>
            <a:r>
              <a:rPr lang="en-US" dirty="0"/>
              <a:t>skills: testing frameworks and test automation tools</a:t>
            </a:r>
          </a:p>
          <a:p>
            <a:pPr lvl="1">
              <a:lnSpc>
                <a:spcPct val="110000"/>
              </a:lnSpc>
              <a:buClr>
                <a:schemeClr val="tx1"/>
              </a:buClr>
            </a:pPr>
            <a:r>
              <a:rPr lang="en-US" b="1" dirty="0">
                <a:solidFill>
                  <a:schemeClr val="bg1"/>
                </a:solidFill>
              </a:rPr>
              <a:t>DevOps</a:t>
            </a:r>
            <a:r>
              <a:rPr lang="en-US" dirty="0"/>
              <a:t> skills: containers, cloud, CI/CD pipeline</a:t>
            </a:r>
          </a:p>
          <a:p>
            <a:pPr lvl="1">
              <a:lnSpc>
                <a:spcPct val="110000"/>
              </a:lnSpc>
              <a:buClr>
                <a:schemeClr val="tx1"/>
              </a:buClr>
            </a:pPr>
            <a:r>
              <a:rPr lang="en-US" dirty="0"/>
              <a:t>Logical thinking and problem-solving skills</a:t>
            </a:r>
          </a:p>
          <a:p>
            <a:pPr lvl="1">
              <a:lnSpc>
                <a:spcPct val="110000"/>
              </a:lnSpc>
              <a:buClr>
                <a:schemeClr val="tx1"/>
              </a:buClr>
            </a:pPr>
            <a:r>
              <a:rPr lang="en-US" dirty="0"/>
              <a:t>Planning and organizational skills</a:t>
            </a:r>
          </a:p>
          <a:p>
            <a:pPr lvl="1">
              <a:lnSpc>
                <a:spcPct val="110000"/>
              </a:lnSpc>
              <a:buClr>
                <a:schemeClr val="tx1"/>
              </a:buClr>
            </a:pPr>
            <a:r>
              <a:rPr lang="en-US" dirty="0"/>
              <a:t>Attention to details</a:t>
            </a:r>
          </a:p>
        </p:txBody>
      </p:sp>
      <p:sp>
        <p:nvSpPr>
          <p:cNvPr id="4" name="Title 3">
            <a:extLst>
              <a:ext uri="{FF2B5EF4-FFF2-40B4-BE49-F238E27FC236}">
                <a16:creationId xmlns:a16="http://schemas.microsoft.com/office/drawing/2014/main" id="{5ACBC2A2-1F53-4D7E-B973-14E5CCE8F3DA}"/>
              </a:ext>
            </a:extLst>
          </p:cNvPr>
          <p:cNvSpPr>
            <a:spLocks noGrp="1"/>
          </p:cNvSpPr>
          <p:nvPr>
            <p:ph type="title"/>
          </p:nvPr>
        </p:nvSpPr>
        <p:spPr/>
        <p:txBody>
          <a:bodyPr/>
          <a:lstStyle/>
          <a:p>
            <a:r>
              <a:rPr lang="en-US" dirty="0"/>
              <a:t>Test Automation Engineers</a:t>
            </a:r>
          </a:p>
        </p:txBody>
      </p:sp>
    </p:spTree>
    <p:extLst>
      <p:ext uri="{BB962C8B-B14F-4D97-AF65-F5344CB8AC3E}">
        <p14:creationId xmlns:p14="http://schemas.microsoft.com/office/powerpoint/2010/main" val="14193094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FA4943-26FA-4766-AB8D-A2A4F67F0479}"/>
              </a:ext>
            </a:extLst>
          </p:cNvPr>
          <p:cNvSpPr>
            <a:spLocks noGrp="1"/>
          </p:cNvSpPr>
          <p:nvPr>
            <p:ph type="sldNum" sz="quarter" idx="5"/>
          </p:nvPr>
        </p:nvSpPr>
        <p:spPr/>
        <p:txBody>
          <a:bodyPr/>
          <a:lstStyle/>
          <a:p>
            <a:fld id="{2BF067CD-8E6B-4360-9AA8-C5DF2A48A6D1}" type="slidenum">
              <a:rPr lang="en-US" noProof="0" smtClean="0"/>
              <a:pPr/>
              <a:t>32</a:t>
            </a:fld>
            <a:endParaRPr lang="en-US" noProof="0" dirty="0"/>
          </a:p>
        </p:txBody>
      </p:sp>
      <p:sp>
        <p:nvSpPr>
          <p:cNvPr id="3" name="Text Placeholder 2">
            <a:extLst>
              <a:ext uri="{FF2B5EF4-FFF2-40B4-BE49-F238E27FC236}">
                <a16:creationId xmlns:a16="http://schemas.microsoft.com/office/drawing/2014/main" id="{921366F4-F396-48FA-90CB-5B719412D931}"/>
              </a:ext>
            </a:extLst>
          </p:cNvPr>
          <p:cNvSpPr>
            <a:spLocks noGrp="1"/>
          </p:cNvSpPr>
          <p:nvPr>
            <p:ph type="body" sz="quarter" idx="10"/>
          </p:nvPr>
        </p:nvSpPr>
        <p:spPr>
          <a:xfrm>
            <a:off x="190402" y="1225621"/>
            <a:ext cx="11818096" cy="5531629"/>
          </a:xfrm>
        </p:spPr>
        <p:txBody>
          <a:bodyPr/>
          <a:lstStyle/>
          <a:p>
            <a:pPr>
              <a:buClr>
                <a:schemeClr val="tx1"/>
              </a:buClr>
            </a:pPr>
            <a:r>
              <a:rPr lang="en-US" b="1" dirty="0">
                <a:solidFill>
                  <a:schemeClr val="bg1"/>
                </a:solidFill>
              </a:rPr>
              <a:t>Unit test </a:t>
            </a:r>
            <a:r>
              <a:rPr lang="en-US" dirty="0"/>
              <a:t>== a piece of code that tests specific</a:t>
            </a:r>
            <a:br>
              <a:rPr lang="en-US" dirty="0"/>
            </a:br>
            <a:r>
              <a:rPr lang="en-US" dirty="0"/>
              <a:t>functionality in certain software component (unit)</a:t>
            </a:r>
          </a:p>
        </p:txBody>
      </p:sp>
      <p:sp>
        <p:nvSpPr>
          <p:cNvPr id="4" name="Title 3">
            <a:extLst>
              <a:ext uri="{FF2B5EF4-FFF2-40B4-BE49-F238E27FC236}">
                <a16:creationId xmlns:a16="http://schemas.microsoft.com/office/drawing/2014/main" id="{E824A33E-BB44-4090-B09C-48652FFDE1BC}"/>
              </a:ext>
            </a:extLst>
          </p:cNvPr>
          <p:cNvSpPr>
            <a:spLocks noGrp="1"/>
          </p:cNvSpPr>
          <p:nvPr>
            <p:ph type="title"/>
          </p:nvPr>
        </p:nvSpPr>
        <p:spPr/>
        <p:txBody>
          <a:bodyPr/>
          <a:lstStyle/>
          <a:p>
            <a:r>
              <a:rPr lang="en-US" dirty="0"/>
              <a:t>Unit Testing</a:t>
            </a:r>
          </a:p>
        </p:txBody>
      </p:sp>
      <p:sp>
        <p:nvSpPr>
          <p:cNvPr id="5" name="Text Placeholder 5">
            <a:extLst>
              <a:ext uri="{FF2B5EF4-FFF2-40B4-BE49-F238E27FC236}">
                <a16:creationId xmlns:a16="http://schemas.microsoft.com/office/drawing/2014/main" id="{123423FA-D02D-41B1-A57D-E121B0885523}"/>
              </a:ext>
            </a:extLst>
          </p:cNvPr>
          <p:cNvSpPr txBox="1">
            <a:spLocks/>
          </p:cNvSpPr>
          <p:nvPr/>
        </p:nvSpPr>
        <p:spPr>
          <a:xfrm>
            <a:off x="6646598" y="2620014"/>
            <a:ext cx="4804402" cy="2618767"/>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600" noProof="1"/>
              <a:t>function </a:t>
            </a:r>
            <a:r>
              <a:rPr lang="en-US" sz="2600" noProof="1">
                <a:solidFill>
                  <a:schemeClr val="bg1"/>
                </a:solidFill>
              </a:rPr>
              <a:t>sum(arr)</a:t>
            </a:r>
            <a:r>
              <a:rPr lang="en-US" sz="2600" noProof="1"/>
              <a:t> {</a:t>
            </a:r>
          </a:p>
          <a:p>
            <a:pPr>
              <a:spcBef>
                <a:spcPts val="0"/>
              </a:spcBef>
              <a:spcAft>
                <a:spcPts val="0"/>
              </a:spcAft>
            </a:pPr>
            <a:r>
              <a:rPr lang="en-US" sz="2600" noProof="1"/>
              <a:t>  let sum = 0;</a:t>
            </a:r>
          </a:p>
          <a:p>
            <a:pPr>
              <a:spcBef>
                <a:spcPts val="0"/>
              </a:spcBef>
              <a:spcAft>
                <a:spcPts val="0"/>
              </a:spcAft>
            </a:pPr>
            <a:r>
              <a:rPr lang="en-US" sz="2600" noProof="1"/>
              <a:t>  for (let item of arr)</a:t>
            </a:r>
          </a:p>
          <a:p>
            <a:pPr>
              <a:spcBef>
                <a:spcPts val="0"/>
              </a:spcBef>
              <a:spcAft>
                <a:spcPts val="0"/>
              </a:spcAft>
            </a:pPr>
            <a:r>
              <a:rPr lang="en-US" sz="2600" noProof="1"/>
              <a:t>    sum += item;</a:t>
            </a:r>
          </a:p>
          <a:p>
            <a:pPr>
              <a:spcBef>
                <a:spcPts val="0"/>
              </a:spcBef>
              <a:spcAft>
                <a:spcPts val="0"/>
              </a:spcAft>
            </a:pPr>
            <a:r>
              <a:rPr lang="en-US" sz="2600" noProof="1"/>
              <a:t>  return sum;</a:t>
            </a:r>
          </a:p>
          <a:p>
            <a:pPr>
              <a:spcBef>
                <a:spcPts val="0"/>
              </a:spcBef>
              <a:spcAft>
                <a:spcPts val="0"/>
              </a:spcAft>
            </a:pPr>
            <a:r>
              <a:rPr lang="en-US" sz="2600" noProof="1"/>
              <a:t>}</a:t>
            </a:r>
          </a:p>
        </p:txBody>
      </p:sp>
      <p:sp>
        <p:nvSpPr>
          <p:cNvPr id="6" name="Text Placeholder 5">
            <a:extLst>
              <a:ext uri="{FF2B5EF4-FFF2-40B4-BE49-F238E27FC236}">
                <a16:creationId xmlns:a16="http://schemas.microsoft.com/office/drawing/2014/main" id="{3631E251-E43A-40A3-AE5F-758E9E8081E8}"/>
              </a:ext>
            </a:extLst>
          </p:cNvPr>
          <p:cNvSpPr txBox="1">
            <a:spLocks/>
          </p:cNvSpPr>
          <p:nvPr/>
        </p:nvSpPr>
        <p:spPr>
          <a:xfrm>
            <a:off x="741000" y="2620014"/>
            <a:ext cx="5355000" cy="3418986"/>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600" noProof="1"/>
              <a:t>function testSum() {</a:t>
            </a:r>
          </a:p>
          <a:p>
            <a:pPr>
              <a:spcBef>
                <a:spcPts val="0"/>
              </a:spcBef>
              <a:spcAft>
                <a:spcPts val="0"/>
              </a:spcAft>
            </a:pPr>
            <a:r>
              <a:rPr lang="en-US" sz="2600" noProof="1"/>
              <a:t>  if (sum(</a:t>
            </a:r>
            <a:r>
              <a:rPr lang="en-US" sz="2600" noProof="1">
                <a:solidFill>
                  <a:schemeClr val="bg1"/>
                </a:solidFill>
              </a:rPr>
              <a:t>[1, 2]</a:t>
            </a:r>
            <a:r>
              <a:rPr lang="en-US" sz="2600" noProof="1"/>
              <a:t>) != </a:t>
            </a:r>
            <a:r>
              <a:rPr lang="en-US" sz="2600" noProof="1">
                <a:solidFill>
                  <a:schemeClr val="bg1"/>
                </a:solidFill>
              </a:rPr>
              <a:t>3</a:t>
            </a:r>
            <a:r>
              <a:rPr lang="en-US" sz="2600" noProof="1"/>
              <a:t>)</a:t>
            </a:r>
          </a:p>
          <a:p>
            <a:pPr>
              <a:spcBef>
                <a:spcPts val="0"/>
              </a:spcBef>
              <a:spcAft>
                <a:spcPts val="0"/>
              </a:spcAft>
            </a:pPr>
            <a:r>
              <a:rPr lang="en-US" sz="2600" noProof="1"/>
              <a:t>    throw "1+2 != 3";</a:t>
            </a:r>
          </a:p>
          <a:p>
            <a:pPr>
              <a:spcBef>
                <a:spcPts val="0"/>
              </a:spcBef>
              <a:spcAft>
                <a:spcPts val="0"/>
              </a:spcAft>
            </a:pPr>
            <a:r>
              <a:rPr lang="en-US" sz="2600" noProof="1"/>
              <a:t>  if (sum(</a:t>
            </a:r>
            <a:r>
              <a:rPr lang="en-US" sz="2600" noProof="1">
                <a:solidFill>
                  <a:schemeClr val="bg1"/>
                </a:solidFill>
              </a:rPr>
              <a:t>[-2]</a:t>
            </a:r>
            <a:r>
              <a:rPr lang="en-US" sz="2600" noProof="1"/>
              <a:t>) != </a:t>
            </a:r>
            <a:r>
              <a:rPr lang="en-US" sz="2600" noProof="1">
                <a:solidFill>
                  <a:schemeClr val="bg1"/>
                </a:solidFill>
              </a:rPr>
              <a:t>-2</a:t>
            </a:r>
            <a:r>
              <a:rPr lang="en-US" sz="2600" noProof="1"/>
              <a:t>)</a:t>
            </a:r>
          </a:p>
          <a:p>
            <a:pPr>
              <a:spcBef>
                <a:spcPts val="0"/>
              </a:spcBef>
              <a:spcAft>
                <a:spcPts val="0"/>
              </a:spcAft>
            </a:pPr>
            <a:r>
              <a:rPr lang="en-US" sz="2600" noProof="1"/>
              <a:t>    throw "-2 != -2";</a:t>
            </a:r>
          </a:p>
          <a:p>
            <a:pPr>
              <a:spcBef>
                <a:spcPts val="0"/>
              </a:spcBef>
              <a:spcAft>
                <a:spcPts val="0"/>
              </a:spcAft>
            </a:pPr>
            <a:r>
              <a:rPr lang="en-US" sz="2600" noProof="1"/>
              <a:t>  if (sum(</a:t>
            </a:r>
            <a:r>
              <a:rPr lang="en-US" sz="2600" noProof="1">
                <a:solidFill>
                  <a:schemeClr val="bg1"/>
                </a:solidFill>
              </a:rPr>
              <a:t>[]</a:t>
            </a:r>
            <a:r>
              <a:rPr lang="en-US" sz="2600" noProof="1"/>
              <a:t>) != </a:t>
            </a:r>
            <a:r>
              <a:rPr lang="en-US" sz="2600" noProof="1">
                <a:solidFill>
                  <a:schemeClr val="bg1"/>
                </a:solidFill>
              </a:rPr>
              <a:t>0</a:t>
            </a:r>
            <a:r>
              <a:rPr lang="en-US" sz="2600" noProof="1"/>
              <a:t>)</a:t>
            </a:r>
          </a:p>
          <a:p>
            <a:pPr>
              <a:spcBef>
                <a:spcPts val="0"/>
              </a:spcBef>
              <a:spcAft>
                <a:spcPts val="0"/>
              </a:spcAft>
            </a:pPr>
            <a:r>
              <a:rPr lang="en-US" sz="2600" noProof="1"/>
              <a:t>    throw "empty sum != 0";</a:t>
            </a:r>
          </a:p>
          <a:p>
            <a:pPr>
              <a:spcBef>
                <a:spcPts val="0"/>
              </a:spcBef>
              <a:spcAft>
                <a:spcPts val="0"/>
              </a:spcAft>
            </a:pPr>
            <a:r>
              <a:rPr lang="en-US" sz="2600" noProof="1"/>
              <a:t>}</a:t>
            </a:r>
          </a:p>
        </p:txBody>
      </p:sp>
      <p:pic>
        <p:nvPicPr>
          <p:cNvPr id="7" name="Picture 6">
            <a:extLst>
              <a:ext uri="{FF2B5EF4-FFF2-40B4-BE49-F238E27FC236}">
                <a16:creationId xmlns:a16="http://schemas.microsoft.com/office/drawing/2014/main" id="{BEC86EED-73AD-4BC0-BCD3-23BE0C1229F7}"/>
              </a:ext>
            </a:extLst>
          </p:cNvPr>
          <p:cNvPicPr>
            <a:picLocks noChangeAspect="1"/>
          </p:cNvPicPr>
          <p:nvPr/>
        </p:nvPicPr>
        <p:blipFill>
          <a:blip r:embed="rId3"/>
          <a:stretch>
            <a:fillRect/>
          </a:stretch>
        </p:blipFill>
        <p:spPr>
          <a:xfrm>
            <a:off x="9867066" y="1289248"/>
            <a:ext cx="1613430" cy="1063800"/>
          </a:xfrm>
          <a:prstGeom prst="rect">
            <a:avLst/>
          </a:prstGeom>
          <a:effectLst>
            <a:softEdge rad="31750"/>
          </a:effectLst>
        </p:spPr>
      </p:pic>
    </p:spTree>
    <p:extLst>
      <p:ext uri="{BB962C8B-B14F-4D97-AF65-F5344CB8AC3E}">
        <p14:creationId xmlns:p14="http://schemas.microsoft.com/office/powerpoint/2010/main" val="39999911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FA4943-26FA-4766-AB8D-A2A4F67F0479}"/>
              </a:ext>
            </a:extLst>
          </p:cNvPr>
          <p:cNvSpPr>
            <a:spLocks noGrp="1"/>
          </p:cNvSpPr>
          <p:nvPr>
            <p:ph type="sldNum" sz="quarter" idx="5"/>
          </p:nvPr>
        </p:nvSpPr>
        <p:spPr/>
        <p:txBody>
          <a:bodyPr/>
          <a:lstStyle/>
          <a:p>
            <a:fld id="{2BF067CD-8E6B-4360-9AA8-C5DF2A48A6D1}" type="slidenum">
              <a:rPr lang="en-US" noProof="0" smtClean="0"/>
              <a:pPr/>
              <a:t>33</a:t>
            </a:fld>
            <a:endParaRPr lang="en-US" noProof="0" dirty="0"/>
          </a:p>
        </p:txBody>
      </p:sp>
      <p:sp>
        <p:nvSpPr>
          <p:cNvPr id="3" name="Text Placeholder 2">
            <a:extLst>
              <a:ext uri="{FF2B5EF4-FFF2-40B4-BE49-F238E27FC236}">
                <a16:creationId xmlns:a16="http://schemas.microsoft.com/office/drawing/2014/main" id="{921366F4-F396-48FA-90CB-5B719412D931}"/>
              </a:ext>
            </a:extLst>
          </p:cNvPr>
          <p:cNvSpPr>
            <a:spLocks noGrp="1"/>
          </p:cNvSpPr>
          <p:nvPr>
            <p:ph type="body" sz="quarter" idx="10"/>
          </p:nvPr>
        </p:nvSpPr>
        <p:spPr>
          <a:xfrm>
            <a:off x="190406" y="1196125"/>
            <a:ext cx="11818092" cy="5528766"/>
          </a:xfrm>
        </p:spPr>
        <p:txBody>
          <a:bodyPr/>
          <a:lstStyle/>
          <a:p>
            <a:pPr>
              <a:buClr>
                <a:schemeClr val="tx1"/>
              </a:buClr>
            </a:pPr>
            <a:r>
              <a:rPr lang="en-US" b="1" dirty="0">
                <a:solidFill>
                  <a:schemeClr val="bg1"/>
                </a:solidFill>
              </a:rPr>
              <a:t>Unit testing frameworks</a:t>
            </a:r>
            <a:r>
              <a:rPr lang="en-US" b="1" dirty="0"/>
              <a:t> </a:t>
            </a:r>
            <a:r>
              <a:rPr lang="en-US" dirty="0"/>
              <a:t>simplify unit testing and reporting</a:t>
            </a:r>
          </a:p>
          <a:p>
            <a:pPr lvl="1">
              <a:buClr>
                <a:schemeClr val="tx1"/>
              </a:buClr>
            </a:pPr>
            <a:r>
              <a:rPr lang="en-US" dirty="0"/>
              <a:t>Example: </a:t>
            </a:r>
            <a:r>
              <a:rPr lang="en-US" b="1" dirty="0">
                <a:solidFill>
                  <a:schemeClr val="bg1"/>
                </a:solidFill>
              </a:rPr>
              <a:t>Mocha</a:t>
            </a:r>
            <a:r>
              <a:rPr lang="en-US" dirty="0"/>
              <a:t> JS testing framework</a:t>
            </a:r>
          </a:p>
        </p:txBody>
      </p:sp>
      <p:sp>
        <p:nvSpPr>
          <p:cNvPr id="4" name="Title 3">
            <a:extLst>
              <a:ext uri="{FF2B5EF4-FFF2-40B4-BE49-F238E27FC236}">
                <a16:creationId xmlns:a16="http://schemas.microsoft.com/office/drawing/2014/main" id="{E824A33E-BB44-4090-B09C-48652FFDE1BC}"/>
              </a:ext>
            </a:extLst>
          </p:cNvPr>
          <p:cNvSpPr>
            <a:spLocks noGrp="1"/>
          </p:cNvSpPr>
          <p:nvPr>
            <p:ph type="title"/>
          </p:nvPr>
        </p:nvSpPr>
        <p:spPr/>
        <p:txBody>
          <a:bodyPr/>
          <a:lstStyle/>
          <a:p>
            <a:r>
              <a:rPr lang="en-US" dirty="0"/>
              <a:t>Unit Testing Framework</a:t>
            </a:r>
          </a:p>
        </p:txBody>
      </p:sp>
      <p:sp>
        <p:nvSpPr>
          <p:cNvPr id="6" name="Text Placeholder 5">
            <a:extLst>
              <a:ext uri="{FF2B5EF4-FFF2-40B4-BE49-F238E27FC236}">
                <a16:creationId xmlns:a16="http://schemas.microsoft.com/office/drawing/2014/main" id="{3631E251-E43A-40A3-AE5F-758E9E8081E8}"/>
              </a:ext>
            </a:extLst>
          </p:cNvPr>
          <p:cNvSpPr txBox="1">
            <a:spLocks/>
          </p:cNvSpPr>
          <p:nvPr/>
        </p:nvSpPr>
        <p:spPr>
          <a:xfrm>
            <a:off x="471364" y="2658015"/>
            <a:ext cx="6885000" cy="3695985"/>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400" noProof="1"/>
              <a:t>const assert = require('</a:t>
            </a:r>
            <a:r>
              <a:rPr lang="en-US" sz="2400" noProof="1">
                <a:solidFill>
                  <a:schemeClr val="bg1"/>
                </a:solidFill>
              </a:rPr>
              <a:t>assert</a:t>
            </a:r>
            <a:r>
              <a:rPr lang="en-US" sz="2400" noProof="1"/>
              <a:t>');</a:t>
            </a:r>
          </a:p>
          <a:p>
            <a:pPr>
              <a:spcBef>
                <a:spcPts val="1200"/>
              </a:spcBef>
              <a:spcAft>
                <a:spcPts val="0"/>
              </a:spcAft>
            </a:pPr>
            <a:r>
              <a:rPr lang="en-US" sz="2400" noProof="1">
                <a:solidFill>
                  <a:schemeClr val="bg1"/>
                </a:solidFill>
              </a:rPr>
              <a:t>suite</a:t>
            </a:r>
            <a:r>
              <a:rPr lang="en-US" sz="2400" noProof="1"/>
              <a:t>('sum(arr)', function() {</a:t>
            </a:r>
          </a:p>
          <a:p>
            <a:pPr>
              <a:spcBef>
                <a:spcPts val="0"/>
              </a:spcBef>
              <a:spcAft>
                <a:spcPts val="0"/>
              </a:spcAft>
            </a:pPr>
            <a:r>
              <a:rPr lang="en-US" sz="2400" noProof="1"/>
              <a:t>  </a:t>
            </a:r>
            <a:r>
              <a:rPr lang="en-US" sz="2400" noProof="1">
                <a:solidFill>
                  <a:schemeClr val="bg1"/>
                </a:solidFill>
              </a:rPr>
              <a:t>test</a:t>
            </a:r>
            <a:r>
              <a:rPr lang="en-US" sz="2400" noProof="1"/>
              <a:t>('sum([1+2]) == 3', function() {</a:t>
            </a:r>
          </a:p>
          <a:p>
            <a:pPr>
              <a:spcBef>
                <a:spcPts val="0"/>
              </a:spcBef>
              <a:spcAft>
                <a:spcPts val="0"/>
              </a:spcAft>
            </a:pPr>
            <a:r>
              <a:rPr lang="en-US" sz="2400" noProof="1"/>
              <a:t>    </a:t>
            </a:r>
            <a:r>
              <a:rPr lang="en-US" sz="2400" noProof="1">
                <a:solidFill>
                  <a:schemeClr val="bg1"/>
                </a:solidFill>
              </a:rPr>
              <a:t>assert.equal</a:t>
            </a:r>
            <a:r>
              <a:rPr lang="en-US" sz="2400" noProof="1"/>
              <a:t>(sum([1, 2]), 3); });</a:t>
            </a:r>
          </a:p>
          <a:p>
            <a:pPr>
              <a:spcBef>
                <a:spcPts val="0"/>
              </a:spcBef>
              <a:spcAft>
                <a:spcPts val="0"/>
              </a:spcAft>
            </a:pPr>
            <a:r>
              <a:rPr lang="en-US" sz="2400" noProof="1"/>
              <a:t>  </a:t>
            </a:r>
            <a:r>
              <a:rPr lang="en-US" sz="2400" noProof="1">
                <a:solidFill>
                  <a:schemeClr val="bg1"/>
                </a:solidFill>
              </a:rPr>
              <a:t>test</a:t>
            </a:r>
            <a:r>
              <a:rPr lang="en-US" sz="2400" noProof="1"/>
              <a:t>('sum([-2]) == -2', function() {</a:t>
            </a:r>
          </a:p>
          <a:p>
            <a:pPr>
              <a:spcBef>
                <a:spcPts val="0"/>
              </a:spcBef>
              <a:spcAft>
                <a:spcPts val="0"/>
              </a:spcAft>
            </a:pPr>
            <a:r>
              <a:rPr lang="en-US" sz="2400" noProof="1"/>
              <a:t>    </a:t>
            </a:r>
            <a:r>
              <a:rPr lang="en-US" sz="2400" noProof="1">
                <a:solidFill>
                  <a:schemeClr val="bg1"/>
                </a:solidFill>
              </a:rPr>
              <a:t>assert.equal</a:t>
            </a:r>
            <a:r>
              <a:rPr lang="en-US" sz="2400" noProof="1"/>
              <a:t>(sum([-2]), -2); });</a:t>
            </a:r>
          </a:p>
          <a:p>
            <a:pPr>
              <a:spcBef>
                <a:spcPts val="0"/>
              </a:spcBef>
              <a:spcAft>
                <a:spcPts val="0"/>
              </a:spcAft>
            </a:pPr>
            <a:r>
              <a:rPr lang="en-US" sz="2400" noProof="1"/>
              <a:t>  </a:t>
            </a:r>
            <a:r>
              <a:rPr lang="en-US" sz="2400" noProof="1">
                <a:solidFill>
                  <a:schemeClr val="bg1"/>
                </a:solidFill>
              </a:rPr>
              <a:t>test</a:t>
            </a:r>
            <a:r>
              <a:rPr lang="en-US" sz="2400" noProof="1"/>
              <a:t>('sum([]) == 0', function() {</a:t>
            </a:r>
          </a:p>
          <a:p>
            <a:pPr>
              <a:spcBef>
                <a:spcPts val="0"/>
              </a:spcBef>
              <a:spcAft>
                <a:spcPts val="0"/>
              </a:spcAft>
            </a:pPr>
            <a:r>
              <a:rPr lang="en-US" sz="2400" noProof="1"/>
              <a:t>    </a:t>
            </a:r>
            <a:r>
              <a:rPr lang="en-US" sz="2400" noProof="1">
                <a:solidFill>
                  <a:schemeClr val="bg1"/>
                </a:solidFill>
              </a:rPr>
              <a:t>assert.equal</a:t>
            </a:r>
            <a:r>
              <a:rPr lang="en-US" sz="2400" noProof="1"/>
              <a:t>(sum([]), 0); });</a:t>
            </a:r>
          </a:p>
          <a:p>
            <a:pPr>
              <a:spcBef>
                <a:spcPts val="0"/>
              </a:spcBef>
              <a:spcAft>
                <a:spcPts val="0"/>
              </a:spcAft>
            </a:pPr>
            <a:r>
              <a:rPr lang="en-US" sz="2400" noProof="1"/>
              <a:t>});</a:t>
            </a:r>
          </a:p>
        </p:txBody>
      </p:sp>
      <p:grpSp>
        <p:nvGrpSpPr>
          <p:cNvPr id="13" name="Group 12">
            <a:extLst>
              <a:ext uri="{FF2B5EF4-FFF2-40B4-BE49-F238E27FC236}">
                <a16:creationId xmlns:a16="http://schemas.microsoft.com/office/drawing/2014/main" id="{5100E05C-5126-454B-86E0-FE92794682C5}"/>
              </a:ext>
            </a:extLst>
          </p:cNvPr>
          <p:cNvGrpSpPr/>
          <p:nvPr/>
        </p:nvGrpSpPr>
        <p:grpSpPr>
          <a:xfrm>
            <a:off x="7751087" y="2658014"/>
            <a:ext cx="3969549" cy="2120985"/>
            <a:chOff x="7751087" y="2658014"/>
            <a:chExt cx="3969549" cy="2120985"/>
          </a:xfrm>
        </p:grpSpPr>
        <p:pic>
          <p:nvPicPr>
            <p:cNvPr id="11" name="Picture 10">
              <a:extLst>
                <a:ext uri="{FF2B5EF4-FFF2-40B4-BE49-F238E27FC236}">
                  <a16:creationId xmlns:a16="http://schemas.microsoft.com/office/drawing/2014/main" id="{C8EE5726-9C9E-4A4F-917C-72DBC344CD22}"/>
                </a:ext>
              </a:extLst>
            </p:cNvPr>
            <p:cNvPicPr>
              <a:picLocks noChangeAspect="1"/>
            </p:cNvPicPr>
            <p:nvPr/>
          </p:nvPicPr>
          <p:blipFill>
            <a:blip r:embed="rId3"/>
            <a:stretch>
              <a:fillRect/>
            </a:stretch>
          </p:blipFill>
          <p:spPr>
            <a:xfrm>
              <a:off x="7751087" y="2658014"/>
              <a:ext cx="3969549" cy="2120985"/>
            </a:xfrm>
            <a:prstGeom prst="rect">
              <a:avLst/>
            </a:prstGeom>
          </p:spPr>
        </p:pic>
        <p:pic>
          <p:nvPicPr>
            <p:cNvPr id="12" name="Picture 11">
              <a:extLst>
                <a:ext uri="{FF2B5EF4-FFF2-40B4-BE49-F238E27FC236}">
                  <a16:creationId xmlns:a16="http://schemas.microsoft.com/office/drawing/2014/main" id="{4DC2A641-838A-49ED-8332-258A034016E8}"/>
                </a:ext>
              </a:extLst>
            </p:cNvPr>
            <p:cNvPicPr>
              <a:picLocks noChangeAspect="1"/>
            </p:cNvPicPr>
            <p:nvPr/>
          </p:nvPicPr>
          <p:blipFill>
            <a:blip r:embed="rId4"/>
            <a:stretch>
              <a:fillRect/>
            </a:stretch>
          </p:blipFill>
          <p:spPr>
            <a:xfrm>
              <a:off x="10741237" y="3722824"/>
              <a:ext cx="868853" cy="974415"/>
            </a:xfrm>
            <a:prstGeom prst="rect">
              <a:avLst/>
            </a:prstGeom>
          </p:spPr>
        </p:pic>
      </p:grpSp>
    </p:spTree>
    <p:extLst>
      <p:ext uri="{BB962C8B-B14F-4D97-AF65-F5344CB8AC3E}">
        <p14:creationId xmlns:p14="http://schemas.microsoft.com/office/powerpoint/2010/main" val="3627869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0338" y="2664000"/>
            <a:ext cx="6065837" cy="76835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603425" y="1584000"/>
            <a:ext cx="7339663" cy="1089212"/>
          </a:xfrm>
        </p:spPr>
        <p:txBody>
          <a:bodyPr/>
          <a:lstStyle/>
          <a:p>
            <a:r>
              <a:rPr lang="en-US" dirty="0"/>
              <a:t>Unit Testing with Mocha</a:t>
            </a:r>
          </a:p>
        </p:txBody>
      </p:sp>
      <p:sp>
        <p:nvSpPr>
          <p:cNvPr id="2" name="Rectangle 1">
            <a:extLst>
              <a:ext uri="{FF2B5EF4-FFF2-40B4-BE49-F238E27FC236}">
                <a16:creationId xmlns:a16="http://schemas.microsoft.com/office/drawing/2014/main" id="{8F0A226F-2EA5-443F-8878-23C60D026DA3}"/>
              </a:ext>
            </a:extLst>
          </p:cNvPr>
          <p:cNvSpPr/>
          <p:nvPr/>
        </p:nvSpPr>
        <p:spPr>
          <a:xfrm>
            <a:off x="4983669" y="3488476"/>
            <a:ext cx="6579173" cy="461665"/>
          </a:xfrm>
          <a:prstGeom prst="rect">
            <a:avLst/>
          </a:prstGeom>
        </p:spPr>
        <p:txBody>
          <a:bodyPr wrap="none">
            <a:spAutoFit/>
          </a:bodyPr>
          <a:lstStyle/>
          <a:p>
            <a:pPr algn="ctr"/>
            <a:r>
              <a:rPr lang="en-US" sz="2400" dirty="0">
                <a:hlinkClick r:id="rId3"/>
              </a:rPr>
              <a:t>https://repl.it/@nakov/mocha-unit-test-example-js</a:t>
            </a:r>
            <a:endParaRPr lang="en-US" sz="2400" dirty="0"/>
          </a:p>
        </p:txBody>
      </p:sp>
      <p:pic>
        <p:nvPicPr>
          <p:cNvPr id="10" name="Picture 9">
            <a:extLst>
              <a:ext uri="{FF2B5EF4-FFF2-40B4-BE49-F238E27FC236}">
                <a16:creationId xmlns:a16="http://schemas.microsoft.com/office/drawing/2014/main" id="{0BF05536-15F6-48C9-9556-2E50B41A688C}"/>
              </a:ext>
            </a:extLst>
          </p:cNvPr>
          <p:cNvPicPr>
            <a:picLocks noChangeAspect="1"/>
          </p:cNvPicPr>
          <p:nvPr/>
        </p:nvPicPr>
        <p:blipFill>
          <a:blip r:embed="rId4"/>
          <a:stretch>
            <a:fillRect/>
          </a:stretch>
        </p:blipFill>
        <p:spPr>
          <a:xfrm>
            <a:off x="1364642" y="1485583"/>
            <a:ext cx="2481358" cy="2782832"/>
          </a:xfrm>
          <a:prstGeom prst="rect">
            <a:avLst/>
          </a:prstGeom>
        </p:spPr>
      </p:pic>
    </p:spTree>
    <p:extLst>
      <p:ext uri="{BB962C8B-B14F-4D97-AF65-F5344CB8AC3E}">
        <p14:creationId xmlns:p14="http://schemas.microsoft.com/office/powerpoint/2010/main" val="38519402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3A831C-682B-40D6-AF84-F678AFA1FAC8}"/>
              </a:ext>
            </a:extLst>
          </p:cNvPr>
          <p:cNvSpPr>
            <a:spLocks noGrp="1"/>
          </p:cNvSpPr>
          <p:nvPr>
            <p:ph type="sldNum" sz="quarter" idx="5"/>
          </p:nvPr>
        </p:nvSpPr>
        <p:spPr/>
        <p:txBody>
          <a:bodyPr/>
          <a:lstStyle/>
          <a:p>
            <a:fld id="{2BF067CD-8E6B-4360-9AA8-C5DF2A48A6D1}" type="slidenum">
              <a:rPr lang="en-US" noProof="0" smtClean="0"/>
              <a:pPr/>
              <a:t>35</a:t>
            </a:fld>
            <a:endParaRPr lang="en-US" noProof="0" dirty="0"/>
          </a:p>
        </p:txBody>
      </p:sp>
      <p:sp>
        <p:nvSpPr>
          <p:cNvPr id="3" name="Text Placeholder 2">
            <a:extLst>
              <a:ext uri="{FF2B5EF4-FFF2-40B4-BE49-F238E27FC236}">
                <a16:creationId xmlns:a16="http://schemas.microsoft.com/office/drawing/2014/main" id="{9B50DEAF-41CE-4BD6-A9F2-A75CD7542247}"/>
              </a:ext>
            </a:extLst>
          </p:cNvPr>
          <p:cNvSpPr>
            <a:spLocks noGrp="1"/>
          </p:cNvSpPr>
          <p:nvPr>
            <p:ph type="body" sz="quarter" idx="10"/>
          </p:nvPr>
        </p:nvSpPr>
        <p:spPr>
          <a:xfrm>
            <a:off x="190402" y="1196124"/>
            <a:ext cx="11818096" cy="5607875"/>
          </a:xfrm>
        </p:spPr>
        <p:txBody>
          <a:bodyPr>
            <a:normAutofit fontScale="92500"/>
          </a:bodyPr>
          <a:lstStyle/>
          <a:p>
            <a:pPr>
              <a:buClr>
                <a:schemeClr val="tx1"/>
              </a:buClr>
            </a:pPr>
            <a:r>
              <a:rPr lang="en-US" sz="3500" b="1" dirty="0">
                <a:solidFill>
                  <a:schemeClr val="bg1"/>
                </a:solidFill>
              </a:rPr>
              <a:t>Integration testing </a:t>
            </a:r>
            <a:r>
              <a:rPr lang="en-US" sz="3500" dirty="0"/>
              <a:t>test several units (components) together</a:t>
            </a:r>
          </a:p>
          <a:p>
            <a:pPr lvl="1">
              <a:buClr>
                <a:schemeClr val="tx1"/>
              </a:buClr>
            </a:pPr>
            <a:r>
              <a:rPr lang="en-US" dirty="0"/>
              <a:t>Aims to expose faults in the </a:t>
            </a:r>
            <a:r>
              <a:rPr lang="en-US" b="1" dirty="0">
                <a:solidFill>
                  <a:schemeClr val="bg1"/>
                </a:solidFill>
              </a:rPr>
              <a:t>interaction between integrated units</a:t>
            </a:r>
          </a:p>
          <a:p>
            <a:pPr lvl="1">
              <a:buClr>
                <a:schemeClr val="tx1"/>
              </a:buClr>
            </a:pPr>
            <a:r>
              <a:rPr lang="en-US" dirty="0"/>
              <a:t>Example: test user registration + data access services + database storage (check whether the new user is stored in the DB)</a:t>
            </a:r>
          </a:p>
          <a:p>
            <a:pPr>
              <a:buClr>
                <a:schemeClr val="tx1"/>
              </a:buClr>
            </a:pPr>
            <a:r>
              <a:rPr lang="en-US" sz="3500" b="1" dirty="0">
                <a:solidFill>
                  <a:schemeClr val="bg1"/>
                </a:solidFill>
              </a:rPr>
              <a:t>Unit testing </a:t>
            </a:r>
            <a:r>
              <a:rPr lang="en-US" sz="3500" dirty="0"/>
              <a:t>vs. </a:t>
            </a:r>
            <a:r>
              <a:rPr lang="en-US" sz="3500" b="1" dirty="0">
                <a:solidFill>
                  <a:schemeClr val="bg1"/>
                </a:solidFill>
              </a:rPr>
              <a:t>integration testing</a:t>
            </a:r>
          </a:p>
          <a:p>
            <a:pPr lvl="1">
              <a:buClr>
                <a:schemeClr val="tx1"/>
              </a:buClr>
            </a:pPr>
            <a:r>
              <a:rPr lang="en-US" dirty="0"/>
              <a:t>Integration testing tests the interaction between several units</a:t>
            </a:r>
          </a:p>
          <a:p>
            <a:pPr lvl="1">
              <a:buClr>
                <a:schemeClr val="tx1"/>
              </a:buClr>
            </a:pPr>
            <a:r>
              <a:rPr lang="en-US" dirty="0"/>
              <a:t>Unit testing tests a single unit (component)</a:t>
            </a:r>
          </a:p>
          <a:p>
            <a:pPr>
              <a:buClr>
                <a:schemeClr val="tx1"/>
              </a:buClr>
            </a:pPr>
            <a:r>
              <a:rPr lang="en-US" sz="3500" dirty="0"/>
              <a:t>Integration testing is implemented by:</a:t>
            </a:r>
          </a:p>
          <a:p>
            <a:pPr lvl="1">
              <a:buClr>
                <a:schemeClr val="tx1"/>
              </a:buClr>
            </a:pPr>
            <a:r>
              <a:rPr lang="en-US" dirty="0"/>
              <a:t>Testing framework + test stubs / mocks</a:t>
            </a:r>
          </a:p>
        </p:txBody>
      </p:sp>
      <p:sp>
        <p:nvSpPr>
          <p:cNvPr id="4" name="Title 3">
            <a:extLst>
              <a:ext uri="{FF2B5EF4-FFF2-40B4-BE49-F238E27FC236}">
                <a16:creationId xmlns:a16="http://schemas.microsoft.com/office/drawing/2014/main" id="{55F53F47-A89F-4F13-99C1-1E4D46E9FEC5}"/>
              </a:ext>
            </a:extLst>
          </p:cNvPr>
          <p:cNvSpPr>
            <a:spLocks noGrp="1"/>
          </p:cNvSpPr>
          <p:nvPr>
            <p:ph type="title"/>
          </p:nvPr>
        </p:nvSpPr>
        <p:spPr/>
        <p:txBody>
          <a:bodyPr/>
          <a:lstStyle/>
          <a:p>
            <a:r>
              <a:rPr lang="en-US" dirty="0"/>
              <a:t>Integration Testing</a:t>
            </a:r>
          </a:p>
        </p:txBody>
      </p:sp>
    </p:spTree>
    <p:extLst>
      <p:ext uri="{BB962C8B-B14F-4D97-AF65-F5344CB8AC3E}">
        <p14:creationId xmlns:p14="http://schemas.microsoft.com/office/powerpoint/2010/main" val="25023789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109842" y="3087859"/>
            <a:ext cx="6065837" cy="76835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806550" y="1436446"/>
            <a:ext cx="6672421" cy="1594715"/>
          </a:xfrm>
        </p:spPr>
        <p:txBody>
          <a:bodyPr/>
          <a:lstStyle/>
          <a:p>
            <a:r>
              <a:rPr lang="en-US" dirty="0"/>
              <a:t>Integration Testing</a:t>
            </a:r>
            <a:br>
              <a:rPr lang="en-US" dirty="0"/>
            </a:br>
            <a:r>
              <a:rPr lang="en-US" dirty="0"/>
              <a:t>with Mocha</a:t>
            </a:r>
          </a:p>
        </p:txBody>
      </p:sp>
      <p:sp>
        <p:nvSpPr>
          <p:cNvPr id="2" name="Rectangle 1">
            <a:extLst>
              <a:ext uri="{FF2B5EF4-FFF2-40B4-BE49-F238E27FC236}">
                <a16:creationId xmlns:a16="http://schemas.microsoft.com/office/drawing/2014/main" id="{8F0A226F-2EA5-443F-8878-23C60D026DA3}"/>
              </a:ext>
            </a:extLst>
          </p:cNvPr>
          <p:cNvSpPr/>
          <p:nvPr/>
        </p:nvSpPr>
        <p:spPr>
          <a:xfrm>
            <a:off x="4384520" y="3957335"/>
            <a:ext cx="7516480" cy="646331"/>
          </a:xfrm>
          <a:prstGeom prst="rect">
            <a:avLst/>
          </a:prstGeom>
        </p:spPr>
        <p:txBody>
          <a:bodyPr wrap="none">
            <a:spAutoFit/>
          </a:bodyPr>
          <a:lstStyle/>
          <a:p>
            <a:pPr algn="ctr"/>
            <a:r>
              <a:rPr lang="en-US" dirty="0">
                <a:hlinkClick r:id="rId3"/>
              </a:rPr>
              <a:t>https://repl.it/@nakov/MVC-app-integration-tests-example-mocha</a:t>
            </a:r>
            <a:endParaRPr lang="en-US" dirty="0"/>
          </a:p>
          <a:p>
            <a:pPr algn="ctr"/>
            <a:r>
              <a:rPr lang="en-US" dirty="0">
                <a:hlinkClick r:id="rId4"/>
              </a:rPr>
              <a:t>https://github.com/nakov/MVC-app-integration-tests-example-mocha/actions</a:t>
            </a:r>
            <a:endParaRPr lang="en-US" dirty="0"/>
          </a:p>
        </p:txBody>
      </p:sp>
      <p:grpSp>
        <p:nvGrpSpPr>
          <p:cNvPr id="14" name="Group 13">
            <a:extLst>
              <a:ext uri="{FF2B5EF4-FFF2-40B4-BE49-F238E27FC236}">
                <a16:creationId xmlns:a16="http://schemas.microsoft.com/office/drawing/2014/main" id="{FAE587C0-0D2F-45FF-831E-FE371D883BE4}"/>
              </a:ext>
            </a:extLst>
          </p:cNvPr>
          <p:cNvGrpSpPr/>
          <p:nvPr/>
        </p:nvGrpSpPr>
        <p:grpSpPr>
          <a:xfrm>
            <a:off x="1195060" y="1674000"/>
            <a:ext cx="2770558" cy="2553827"/>
            <a:chOff x="1195060" y="1663490"/>
            <a:chExt cx="2770558" cy="2553827"/>
          </a:xfrm>
        </p:grpSpPr>
        <p:pic>
          <p:nvPicPr>
            <p:cNvPr id="13" name="Picture 12">
              <a:extLst>
                <a:ext uri="{FF2B5EF4-FFF2-40B4-BE49-F238E27FC236}">
                  <a16:creationId xmlns:a16="http://schemas.microsoft.com/office/drawing/2014/main" id="{8EF0548F-082F-4654-9639-2D02B5E22B2F}"/>
                </a:ext>
              </a:extLst>
            </p:cNvPr>
            <p:cNvPicPr>
              <a:picLocks noChangeAspect="1"/>
            </p:cNvPicPr>
            <p:nvPr/>
          </p:nvPicPr>
          <p:blipFill>
            <a:blip r:embed="rId5"/>
            <a:stretch>
              <a:fillRect/>
            </a:stretch>
          </p:blipFill>
          <p:spPr>
            <a:xfrm>
              <a:off x="1195060" y="1663490"/>
              <a:ext cx="2560940" cy="2553827"/>
            </a:xfrm>
            <a:prstGeom prst="rect">
              <a:avLst/>
            </a:prstGeom>
          </p:spPr>
        </p:pic>
        <p:pic>
          <p:nvPicPr>
            <p:cNvPr id="10" name="Picture 9">
              <a:extLst>
                <a:ext uri="{FF2B5EF4-FFF2-40B4-BE49-F238E27FC236}">
                  <a16:creationId xmlns:a16="http://schemas.microsoft.com/office/drawing/2014/main" id="{0BF05536-15F6-48C9-9556-2E50B41A688C}"/>
                </a:ext>
              </a:extLst>
            </p:cNvPr>
            <p:cNvPicPr>
              <a:picLocks noChangeAspect="1"/>
            </p:cNvPicPr>
            <p:nvPr/>
          </p:nvPicPr>
          <p:blipFill>
            <a:blip r:embed="rId6"/>
            <a:stretch>
              <a:fillRect/>
            </a:stretch>
          </p:blipFill>
          <p:spPr>
            <a:xfrm rot="733221">
              <a:off x="2841672" y="1740166"/>
              <a:ext cx="1123946" cy="1260500"/>
            </a:xfrm>
            <a:prstGeom prst="rect">
              <a:avLst/>
            </a:prstGeom>
          </p:spPr>
        </p:pic>
      </p:grpSp>
    </p:spTree>
    <p:extLst>
      <p:ext uri="{BB962C8B-B14F-4D97-AF65-F5344CB8AC3E}">
        <p14:creationId xmlns:p14="http://schemas.microsoft.com/office/powerpoint/2010/main" val="2496838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67594B-3FFF-42C6-97F7-D5A7B67C63C6}"/>
              </a:ext>
            </a:extLst>
          </p:cNvPr>
          <p:cNvSpPr>
            <a:spLocks noGrp="1"/>
          </p:cNvSpPr>
          <p:nvPr>
            <p:ph type="sldNum" sz="quarter" idx="5"/>
          </p:nvPr>
        </p:nvSpPr>
        <p:spPr/>
        <p:txBody>
          <a:bodyPr/>
          <a:lstStyle/>
          <a:p>
            <a:fld id="{2BF067CD-8E6B-4360-9AA8-C5DF2A48A6D1}" type="slidenum">
              <a:rPr lang="en-US" noProof="0" smtClean="0"/>
              <a:pPr/>
              <a:t>37</a:t>
            </a:fld>
            <a:endParaRPr lang="en-US" noProof="0" dirty="0"/>
          </a:p>
        </p:txBody>
      </p:sp>
      <p:sp>
        <p:nvSpPr>
          <p:cNvPr id="3" name="Text Placeholder 2">
            <a:extLst>
              <a:ext uri="{FF2B5EF4-FFF2-40B4-BE49-F238E27FC236}">
                <a16:creationId xmlns:a16="http://schemas.microsoft.com/office/drawing/2014/main" id="{D1021E90-607A-4FE1-ABF8-2BDDC87F0DBA}"/>
              </a:ext>
            </a:extLst>
          </p:cNvPr>
          <p:cNvSpPr>
            <a:spLocks noGrp="1"/>
          </p:cNvSpPr>
          <p:nvPr>
            <p:ph type="body" sz="quarter" idx="10"/>
          </p:nvPr>
        </p:nvSpPr>
        <p:spPr/>
        <p:txBody>
          <a:bodyPr>
            <a:normAutofit lnSpcReduction="10000"/>
          </a:bodyPr>
          <a:lstStyle/>
          <a:p>
            <a:pPr>
              <a:lnSpc>
                <a:spcPct val="110000"/>
              </a:lnSpc>
              <a:buClr>
                <a:schemeClr val="tx1"/>
              </a:buClr>
            </a:pPr>
            <a:r>
              <a:rPr lang="en-US" b="1" dirty="0">
                <a:solidFill>
                  <a:schemeClr val="bg1"/>
                </a:solidFill>
              </a:rPr>
              <a:t>System testing </a:t>
            </a:r>
            <a:r>
              <a:rPr lang="en-US" dirty="0"/>
              <a:t>tests the entire system:</a:t>
            </a:r>
          </a:p>
          <a:p>
            <a:pPr lvl="1">
              <a:lnSpc>
                <a:spcPct val="110000"/>
              </a:lnSpc>
              <a:buClr>
                <a:schemeClr val="tx1"/>
              </a:buClr>
            </a:pPr>
            <a:r>
              <a:rPr lang="en-US" dirty="0"/>
              <a:t>E.g. front-end (UI logic) + back-end (business logic) + database</a:t>
            </a:r>
          </a:p>
          <a:p>
            <a:pPr>
              <a:lnSpc>
                <a:spcPct val="110000"/>
              </a:lnSpc>
              <a:buClr>
                <a:schemeClr val="tx1"/>
              </a:buClr>
            </a:pPr>
            <a:r>
              <a:rPr lang="en-US" dirty="0"/>
              <a:t>Example: automated system testing for Web apps</a:t>
            </a:r>
          </a:p>
          <a:p>
            <a:pPr lvl="1">
              <a:lnSpc>
                <a:spcPct val="110000"/>
              </a:lnSpc>
              <a:buClr>
                <a:schemeClr val="tx1"/>
              </a:buClr>
            </a:pPr>
            <a:r>
              <a:rPr lang="en-US" dirty="0"/>
              <a:t>Auto deploy the Web app in a </a:t>
            </a:r>
            <a:r>
              <a:rPr lang="en-US" b="1" dirty="0">
                <a:solidFill>
                  <a:schemeClr val="bg1"/>
                </a:solidFill>
              </a:rPr>
              <a:t>testing environment </a:t>
            </a:r>
            <a:r>
              <a:rPr lang="en-US" b="1" dirty="0"/>
              <a:t>(</a:t>
            </a:r>
            <a:r>
              <a:rPr lang="en-US" dirty="0"/>
              <a:t>e.g. Docker)</a:t>
            </a:r>
          </a:p>
          <a:p>
            <a:pPr lvl="1">
              <a:lnSpc>
                <a:spcPct val="110000"/>
              </a:lnSpc>
              <a:buClr>
                <a:schemeClr val="tx1"/>
              </a:buClr>
            </a:pPr>
            <a:r>
              <a:rPr lang="en-US" dirty="0"/>
              <a:t>Execute </a:t>
            </a:r>
            <a:r>
              <a:rPr lang="en-US" b="1" dirty="0">
                <a:solidFill>
                  <a:schemeClr val="bg1"/>
                </a:solidFill>
              </a:rPr>
              <a:t>UI test scenarios </a:t>
            </a:r>
            <a:r>
              <a:rPr lang="en-US" dirty="0"/>
              <a:t>(e.g. fill and submit forms,</a:t>
            </a:r>
            <a:br>
              <a:rPr lang="en-US" dirty="0"/>
            </a:br>
            <a:r>
              <a:rPr lang="en-US" dirty="0"/>
              <a:t>then check for the inserted / modified data)</a:t>
            </a:r>
          </a:p>
          <a:p>
            <a:pPr>
              <a:lnSpc>
                <a:spcPct val="110000"/>
              </a:lnSpc>
              <a:buClr>
                <a:schemeClr val="tx1"/>
              </a:buClr>
            </a:pPr>
            <a:r>
              <a:rPr lang="en-US" b="1" dirty="0">
                <a:solidFill>
                  <a:schemeClr val="bg1"/>
                </a:solidFill>
              </a:rPr>
              <a:t>Selenium </a:t>
            </a:r>
            <a:r>
              <a:rPr lang="en-US" dirty="0"/>
              <a:t>automates testing of Web apps</a:t>
            </a:r>
          </a:p>
          <a:p>
            <a:pPr lvl="1">
              <a:lnSpc>
                <a:spcPct val="110000"/>
              </a:lnSpc>
              <a:buClr>
                <a:schemeClr val="tx1"/>
              </a:buClr>
            </a:pPr>
            <a:r>
              <a:rPr lang="en-US" dirty="0"/>
              <a:t>Automates the Web browser:</a:t>
            </a:r>
            <a:br>
              <a:rPr lang="en-US" dirty="0"/>
            </a:br>
            <a:r>
              <a:rPr lang="en-US" dirty="0"/>
              <a:t>test recording + asserts + execution</a:t>
            </a:r>
          </a:p>
        </p:txBody>
      </p:sp>
      <p:sp>
        <p:nvSpPr>
          <p:cNvPr id="4" name="Title 3">
            <a:extLst>
              <a:ext uri="{FF2B5EF4-FFF2-40B4-BE49-F238E27FC236}">
                <a16:creationId xmlns:a16="http://schemas.microsoft.com/office/drawing/2014/main" id="{BB368E6D-D5CF-4700-BF89-DD3FF437D5E8}"/>
              </a:ext>
            </a:extLst>
          </p:cNvPr>
          <p:cNvSpPr>
            <a:spLocks noGrp="1"/>
          </p:cNvSpPr>
          <p:nvPr>
            <p:ph type="title"/>
          </p:nvPr>
        </p:nvSpPr>
        <p:spPr/>
        <p:txBody>
          <a:bodyPr>
            <a:normAutofit/>
          </a:bodyPr>
          <a:lstStyle/>
          <a:p>
            <a:r>
              <a:rPr lang="en-US" sz="4400" dirty="0"/>
              <a:t>Web Testing Automation and Selenium</a:t>
            </a:r>
          </a:p>
        </p:txBody>
      </p:sp>
      <p:pic>
        <p:nvPicPr>
          <p:cNvPr id="6" name="Picture 5">
            <a:extLst>
              <a:ext uri="{FF2B5EF4-FFF2-40B4-BE49-F238E27FC236}">
                <a16:creationId xmlns:a16="http://schemas.microsoft.com/office/drawing/2014/main" id="{9D6121B4-876B-43D8-A453-FC912E11CC2A}"/>
              </a:ext>
            </a:extLst>
          </p:cNvPr>
          <p:cNvPicPr>
            <a:picLocks noChangeAspect="1"/>
          </p:cNvPicPr>
          <p:nvPr/>
        </p:nvPicPr>
        <p:blipFill>
          <a:blip r:embed="rId2"/>
          <a:stretch>
            <a:fillRect/>
          </a:stretch>
        </p:blipFill>
        <p:spPr>
          <a:xfrm>
            <a:off x="7201896" y="5754771"/>
            <a:ext cx="874104" cy="807434"/>
          </a:xfrm>
          <a:prstGeom prst="rect">
            <a:avLst/>
          </a:prstGeom>
        </p:spPr>
      </p:pic>
    </p:spTree>
    <p:extLst>
      <p:ext uri="{BB962C8B-B14F-4D97-AF65-F5344CB8AC3E}">
        <p14:creationId xmlns:p14="http://schemas.microsoft.com/office/powerpoint/2010/main" val="2185135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4D776244-8FAC-4D8A-B505-411A0F75034D}"/>
              </a:ext>
            </a:extLst>
          </p:cNvPr>
          <p:cNvSpPr>
            <a:spLocks noGrp="1"/>
          </p:cNvSpPr>
          <p:nvPr>
            <p:ph type="subTitle" sz="quarter" idx="11"/>
          </p:nvPr>
        </p:nvSpPr>
        <p:spPr>
          <a:xfrm>
            <a:off x="5241000" y="3110249"/>
            <a:ext cx="6065892" cy="768084"/>
          </a:xfrm>
        </p:spPr>
        <p:txBody>
          <a:bodyPr/>
          <a:lstStyle/>
          <a:p>
            <a:r>
              <a:rPr lang="en-US" dirty="0"/>
              <a:t>Live Demo</a:t>
            </a:r>
          </a:p>
        </p:txBody>
      </p:sp>
      <p:sp>
        <p:nvSpPr>
          <p:cNvPr id="7" name="Title 6">
            <a:extLst>
              <a:ext uri="{FF2B5EF4-FFF2-40B4-BE49-F238E27FC236}">
                <a16:creationId xmlns:a16="http://schemas.microsoft.com/office/drawing/2014/main" id="{0364D9F3-6D6C-4A8A-A40E-CB1969773B7F}"/>
              </a:ext>
            </a:extLst>
          </p:cNvPr>
          <p:cNvSpPr>
            <a:spLocks noGrp="1"/>
          </p:cNvSpPr>
          <p:nvPr>
            <p:ph type="title" sz="quarter" idx="10"/>
          </p:nvPr>
        </p:nvSpPr>
        <p:spPr>
          <a:xfrm>
            <a:off x="5241000" y="1314000"/>
            <a:ext cx="6065892" cy="1754333"/>
          </a:xfrm>
        </p:spPr>
        <p:txBody>
          <a:bodyPr/>
          <a:lstStyle/>
          <a:p>
            <a:r>
              <a:rPr lang="en-US" dirty="0"/>
              <a:t>Web Testing</a:t>
            </a:r>
            <a:br>
              <a:rPr lang="en-US" dirty="0"/>
            </a:br>
            <a:r>
              <a:rPr lang="en-US" dirty="0"/>
              <a:t>with Selenium</a:t>
            </a:r>
          </a:p>
        </p:txBody>
      </p:sp>
      <p:pic>
        <p:nvPicPr>
          <p:cNvPr id="3" name="Picture 2">
            <a:extLst>
              <a:ext uri="{FF2B5EF4-FFF2-40B4-BE49-F238E27FC236}">
                <a16:creationId xmlns:a16="http://schemas.microsoft.com/office/drawing/2014/main" id="{CE57F09D-7770-4AC5-9F7A-475F672011FE}"/>
              </a:ext>
            </a:extLst>
          </p:cNvPr>
          <p:cNvPicPr>
            <a:picLocks noChangeAspect="1"/>
          </p:cNvPicPr>
          <p:nvPr/>
        </p:nvPicPr>
        <p:blipFill>
          <a:blip r:embed="rId2"/>
          <a:stretch>
            <a:fillRect/>
          </a:stretch>
        </p:blipFill>
        <p:spPr>
          <a:xfrm>
            <a:off x="1416000" y="1719000"/>
            <a:ext cx="2393772" cy="2211195"/>
          </a:xfrm>
          <a:prstGeom prst="rect">
            <a:avLst/>
          </a:prstGeom>
        </p:spPr>
      </p:pic>
      <p:sp>
        <p:nvSpPr>
          <p:cNvPr id="2" name="Rectangle 1">
            <a:extLst>
              <a:ext uri="{FF2B5EF4-FFF2-40B4-BE49-F238E27FC236}">
                <a16:creationId xmlns:a16="http://schemas.microsoft.com/office/drawing/2014/main" id="{15B9BB56-7451-4EBB-9ED3-7213304413BF}"/>
              </a:ext>
            </a:extLst>
          </p:cNvPr>
          <p:cNvSpPr/>
          <p:nvPr/>
        </p:nvSpPr>
        <p:spPr>
          <a:xfrm>
            <a:off x="4751351" y="3911668"/>
            <a:ext cx="6782819" cy="461665"/>
          </a:xfrm>
          <a:prstGeom prst="rect">
            <a:avLst/>
          </a:prstGeom>
        </p:spPr>
        <p:txBody>
          <a:bodyPr wrap="none">
            <a:spAutoFit/>
          </a:bodyPr>
          <a:lstStyle/>
          <a:p>
            <a:pPr algn="ctr"/>
            <a:r>
              <a:rPr lang="en-US" sz="2400" dirty="0">
                <a:hlinkClick r:id="rId3"/>
              </a:rPr>
              <a:t>https://repl.it/@nakov/selenium-webdriver-example</a:t>
            </a:r>
            <a:endParaRPr lang="en-US" sz="2400" dirty="0"/>
          </a:p>
        </p:txBody>
      </p:sp>
    </p:spTree>
    <p:extLst>
      <p:ext uri="{BB962C8B-B14F-4D97-AF65-F5344CB8AC3E}">
        <p14:creationId xmlns:p14="http://schemas.microsoft.com/office/powerpoint/2010/main" val="29033123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AF4D1AF-F95A-4748-AB7B-AFA114F44850}"/>
              </a:ext>
            </a:extLst>
          </p:cNvPr>
          <p:cNvSpPr>
            <a:spLocks noGrp="1"/>
          </p:cNvSpPr>
          <p:nvPr>
            <p:ph type="subTitle" sz="quarter" idx="11"/>
          </p:nvPr>
        </p:nvSpPr>
        <p:spPr/>
        <p:txBody>
          <a:bodyPr/>
          <a:lstStyle/>
          <a:p>
            <a:r>
              <a:rPr lang="en-US" sz="4000" dirty="0">
                <a:ea typeface="Calibri"/>
                <a:cs typeface="Calibri"/>
                <a:sym typeface="Calibri"/>
              </a:rPr>
              <a:t>Continuous Integration and Continuous Delivery</a:t>
            </a:r>
            <a:endParaRPr lang="en-US" dirty="0"/>
          </a:p>
        </p:txBody>
      </p:sp>
      <p:sp>
        <p:nvSpPr>
          <p:cNvPr id="5" name="Title 4"/>
          <p:cNvSpPr>
            <a:spLocks noGrp="1"/>
          </p:cNvSpPr>
          <p:nvPr>
            <p:ph type="title" sz="quarter" idx="10"/>
          </p:nvPr>
        </p:nvSpPr>
        <p:spPr/>
        <p:txBody>
          <a:bodyPr/>
          <a:lstStyle/>
          <a:p>
            <a:pPr>
              <a:buClr>
                <a:schemeClr val="tx1"/>
              </a:buClr>
              <a:buSzPts val="3400"/>
            </a:pPr>
            <a:r>
              <a:rPr lang="en-US" sz="5000" dirty="0">
                <a:ea typeface="Calibri"/>
                <a:cs typeface="Calibri"/>
                <a:sym typeface="Calibri"/>
              </a:rPr>
              <a:t>The CI/CD Pipeline</a:t>
            </a:r>
          </a:p>
        </p:txBody>
      </p:sp>
      <p:pic>
        <p:nvPicPr>
          <p:cNvPr id="8" name="Picture 7">
            <a:extLst>
              <a:ext uri="{FF2B5EF4-FFF2-40B4-BE49-F238E27FC236}">
                <a16:creationId xmlns:a16="http://schemas.microsoft.com/office/drawing/2014/main" id="{0D6B03BF-31AB-427F-94DA-7D40D310E6EE}"/>
              </a:ext>
            </a:extLst>
          </p:cNvPr>
          <p:cNvPicPr>
            <a:picLocks noChangeAspect="1"/>
          </p:cNvPicPr>
          <p:nvPr/>
        </p:nvPicPr>
        <p:blipFill>
          <a:blip r:embed="rId2"/>
          <a:stretch>
            <a:fillRect/>
          </a:stretch>
        </p:blipFill>
        <p:spPr>
          <a:xfrm>
            <a:off x="4623688" y="1989000"/>
            <a:ext cx="2944623" cy="1475360"/>
          </a:xfrm>
          <a:prstGeom prst="rect">
            <a:avLst/>
          </a:prstGeom>
        </p:spPr>
      </p:pic>
    </p:spTree>
    <p:extLst>
      <p:ext uri="{BB962C8B-B14F-4D97-AF65-F5344CB8AC3E}">
        <p14:creationId xmlns:p14="http://schemas.microsoft.com/office/powerpoint/2010/main" val="29818325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746000" y="1494000"/>
            <a:ext cx="2637185" cy="2340000"/>
          </a:xfrm>
          <a:prstGeom prst="rect">
            <a:avLst/>
          </a:prstGeom>
        </p:spPr>
      </p:pic>
      <p:sp>
        <p:nvSpPr>
          <p:cNvPr id="4" name="Subtitle 3">
            <a:extLst>
              <a:ext uri="{FF2B5EF4-FFF2-40B4-BE49-F238E27FC236}">
                <a16:creationId xmlns:a16="http://schemas.microsoft.com/office/drawing/2014/main" id="{CF44DE71-5E05-482A-BE4E-EF151C74275D}"/>
              </a:ext>
            </a:extLst>
          </p:cNvPr>
          <p:cNvSpPr>
            <a:spLocks noGrp="1"/>
          </p:cNvSpPr>
          <p:nvPr>
            <p:ph type="subTitle" sz="quarter" idx="11"/>
          </p:nvPr>
        </p:nvSpPr>
        <p:spPr/>
        <p:txBody>
          <a:bodyPr/>
          <a:lstStyle/>
          <a:p>
            <a:r>
              <a:rPr lang="en-US" dirty="0"/>
              <a:t>Introduction</a:t>
            </a:r>
          </a:p>
        </p:txBody>
      </p:sp>
      <p:sp>
        <p:nvSpPr>
          <p:cNvPr id="5" name="Title 4">
            <a:extLst>
              <a:ext uri="{FF2B5EF4-FFF2-40B4-BE49-F238E27FC236}">
                <a16:creationId xmlns:a16="http://schemas.microsoft.com/office/drawing/2014/main" id="{9D2BBCDA-566C-48DE-8C24-985069CA837A}"/>
              </a:ext>
            </a:extLst>
          </p:cNvPr>
          <p:cNvSpPr>
            <a:spLocks noGrp="1"/>
          </p:cNvSpPr>
          <p:nvPr>
            <p:ph type="title" sz="quarter" idx="10"/>
          </p:nvPr>
        </p:nvSpPr>
        <p:spPr/>
        <p:txBody>
          <a:bodyPr/>
          <a:lstStyle/>
          <a:p>
            <a:r>
              <a:rPr lang="en-US" dirty="0"/>
              <a:t>Software Quality Assurance</a:t>
            </a:r>
          </a:p>
        </p:txBody>
      </p:sp>
    </p:spTree>
    <p:extLst>
      <p:ext uri="{BB962C8B-B14F-4D97-AF65-F5344CB8AC3E}">
        <p14:creationId xmlns:p14="http://schemas.microsoft.com/office/powerpoint/2010/main" val="30846721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F20783-FDD3-4DEA-92ED-F6FD7E6F827E}"/>
              </a:ext>
            </a:extLst>
          </p:cNvPr>
          <p:cNvSpPr>
            <a:spLocks noGrp="1"/>
          </p:cNvSpPr>
          <p:nvPr>
            <p:ph type="sldNum" sz="quarter" idx="5"/>
          </p:nvPr>
        </p:nvSpPr>
        <p:spPr/>
        <p:txBody>
          <a:bodyPr/>
          <a:lstStyle/>
          <a:p>
            <a:fld id="{2BF067CD-8E6B-4360-9AA8-C5DF2A48A6D1}" type="slidenum">
              <a:rPr lang="en-US" noProof="0" smtClean="0"/>
              <a:pPr/>
              <a:t>40</a:t>
            </a:fld>
            <a:endParaRPr lang="en-US" noProof="0" dirty="0"/>
          </a:p>
        </p:txBody>
      </p:sp>
      <p:sp>
        <p:nvSpPr>
          <p:cNvPr id="10" name="Text Placeholder 9">
            <a:extLst>
              <a:ext uri="{FF2B5EF4-FFF2-40B4-BE49-F238E27FC236}">
                <a16:creationId xmlns:a16="http://schemas.microsoft.com/office/drawing/2014/main" id="{4EEA891E-7726-452A-B421-F9EA68E48629}"/>
              </a:ext>
            </a:extLst>
          </p:cNvPr>
          <p:cNvSpPr>
            <a:spLocks noGrp="1"/>
          </p:cNvSpPr>
          <p:nvPr>
            <p:ph type="body" sz="quarter" idx="10"/>
          </p:nvPr>
        </p:nvSpPr>
        <p:spPr/>
        <p:txBody>
          <a:bodyPr/>
          <a:lstStyle/>
          <a:p>
            <a:pPr>
              <a:buClr>
                <a:schemeClr val="tx1"/>
              </a:buClr>
            </a:pPr>
            <a:r>
              <a:rPr lang="en-US" b="1" dirty="0">
                <a:solidFill>
                  <a:schemeClr val="bg1"/>
                </a:solidFill>
              </a:rPr>
              <a:t>Software engineering</a:t>
            </a:r>
            <a:r>
              <a:rPr lang="en-US" dirty="0">
                <a:solidFill>
                  <a:schemeClr val="bg1"/>
                </a:solidFill>
              </a:rPr>
              <a:t> </a:t>
            </a:r>
            <a:r>
              <a:rPr lang="en-US" dirty="0"/>
              <a:t>is not just coding!</a:t>
            </a:r>
          </a:p>
          <a:p>
            <a:pPr>
              <a:spcBef>
                <a:spcPts val="1200"/>
              </a:spcBef>
              <a:buClr>
                <a:schemeClr val="tx1"/>
              </a:buClr>
            </a:pPr>
            <a:r>
              <a:rPr lang="en-US" dirty="0"/>
              <a:t>The </a:t>
            </a:r>
            <a:r>
              <a:rPr lang="en-US" b="1" dirty="0">
                <a:solidFill>
                  <a:schemeClr val="bg1"/>
                </a:solidFill>
              </a:rPr>
              <a:t>SDLC</a:t>
            </a:r>
            <a:r>
              <a:rPr lang="en-US" dirty="0"/>
              <a:t> includes the following activities</a:t>
            </a:r>
            <a:r>
              <a:rPr lang="bg-BG" dirty="0"/>
              <a:t>:</a:t>
            </a:r>
            <a:endParaRPr lang="en-US" dirty="0"/>
          </a:p>
          <a:p>
            <a:pPr lvl="1">
              <a:buClr>
                <a:schemeClr val="tx1"/>
              </a:buClr>
            </a:pPr>
            <a:r>
              <a:rPr lang="en-US" b="1" dirty="0">
                <a:solidFill>
                  <a:schemeClr val="bg1"/>
                </a:solidFill>
              </a:rPr>
              <a:t>Requirements</a:t>
            </a:r>
            <a:r>
              <a:rPr lang="en-US" dirty="0"/>
              <a:t> analysis</a:t>
            </a:r>
          </a:p>
          <a:p>
            <a:pPr lvl="1">
              <a:buClr>
                <a:schemeClr val="tx1"/>
              </a:buClr>
            </a:pPr>
            <a:r>
              <a:rPr lang="en-US" dirty="0"/>
              <a:t>Software </a:t>
            </a:r>
            <a:r>
              <a:rPr lang="en-US" b="1" dirty="0">
                <a:solidFill>
                  <a:schemeClr val="bg1"/>
                </a:solidFill>
              </a:rPr>
              <a:t>design</a:t>
            </a:r>
          </a:p>
          <a:p>
            <a:pPr lvl="1">
              <a:buClr>
                <a:schemeClr val="tx1"/>
              </a:buClr>
            </a:pPr>
            <a:r>
              <a:rPr lang="en-US" b="1" dirty="0">
                <a:solidFill>
                  <a:schemeClr val="bg1"/>
                </a:solidFill>
              </a:rPr>
              <a:t>Construction</a:t>
            </a:r>
          </a:p>
          <a:p>
            <a:pPr lvl="1">
              <a:buClr>
                <a:schemeClr val="tx1"/>
              </a:buClr>
            </a:pPr>
            <a:r>
              <a:rPr lang="en-US" b="1" dirty="0">
                <a:solidFill>
                  <a:schemeClr val="bg1"/>
                </a:solidFill>
              </a:rPr>
              <a:t>Testing</a:t>
            </a:r>
          </a:p>
          <a:p>
            <a:pPr>
              <a:spcBef>
                <a:spcPts val="1200"/>
              </a:spcBef>
              <a:buClr>
                <a:schemeClr val="tx1"/>
              </a:buClr>
            </a:pPr>
            <a:r>
              <a:rPr lang="en-US" b="1" dirty="0">
                <a:solidFill>
                  <a:schemeClr val="bg1"/>
                </a:solidFill>
              </a:rPr>
              <a:t>Development processes </a:t>
            </a:r>
            <a:r>
              <a:rPr lang="en-US" dirty="0"/>
              <a:t>(Waterfall / Scrum /Kanban) define workflow and key practices</a:t>
            </a:r>
          </a:p>
        </p:txBody>
      </p:sp>
      <p:sp>
        <p:nvSpPr>
          <p:cNvPr id="4" name="Title 3">
            <a:extLst>
              <a:ext uri="{FF2B5EF4-FFF2-40B4-BE49-F238E27FC236}">
                <a16:creationId xmlns:a16="http://schemas.microsoft.com/office/drawing/2014/main" id="{0372EE7A-31BB-40E9-829A-E261F5C3A0C3}"/>
              </a:ext>
            </a:extLst>
          </p:cNvPr>
          <p:cNvSpPr>
            <a:spLocks noGrp="1"/>
          </p:cNvSpPr>
          <p:nvPr>
            <p:ph type="title"/>
          </p:nvPr>
        </p:nvSpPr>
        <p:spPr/>
        <p:txBody>
          <a:bodyPr/>
          <a:lstStyle/>
          <a:p>
            <a:r>
              <a:rPr lang="en-US" dirty="0"/>
              <a:t>Software Development Lifecycle (SLDC)</a:t>
            </a:r>
          </a:p>
        </p:txBody>
      </p:sp>
      <p:sp>
        <p:nvSpPr>
          <p:cNvPr id="6" name="AutoShape 4">
            <a:extLst>
              <a:ext uri="{FF2B5EF4-FFF2-40B4-BE49-F238E27FC236}">
                <a16:creationId xmlns:a16="http://schemas.microsoft.com/office/drawing/2014/main" id="{76A3A8BB-640D-41E0-A46E-C2626C0D6522}"/>
              </a:ext>
            </a:extLst>
          </p:cNvPr>
          <p:cNvSpPr>
            <a:spLocks/>
          </p:cNvSpPr>
          <p:nvPr/>
        </p:nvSpPr>
        <p:spPr bwMode="auto">
          <a:xfrm>
            <a:off x="6141000" y="2855089"/>
            <a:ext cx="433388" cy="2232025"/>
          </a:xfrm>
          <a:prstGeom prst="rightBrace">
            <a:avLst>
              <a:gd name="adj1" fmla="val 42918"/>
              <a:gd name="adj2" fmla="val 50000"/>
            </a:avLst>
          </a:prstGeom>
          <a:ln w="38100">
            <a:headEnd/>
            <a:tailEnd/>
          </a:ln>
        </p:spPr>
        <p:style>
          <a:lnRef idx="1">
            <a:schemeClr val="dk1"/>
          </a:lnRef>
          <a:fillRef idx="0">
            <a:schemeClr val="dk1"/>
          </a:fillRef>
          <a:effectRef idx="0">
            <a:schemeClr val="dk1"/>
          </a:effectRef>
          <a:fontRef idx="minor">
            <a:schemeClr val="tx1"/>
          </a:fontRef>
        </p:style>
        <p:txBody>
          <a:bodyPr wrap="none" anchor="ctr"/>
          <a:lstStyle/>
          <a:p>
            <a:endParaRPr lang="en-US" dirty="0"/>
          </a:p>
        </p:txBody>
      </p:sp>
      <p:sp>
        <p:nvSpPr>
          <p:cNvPr id="7" name="Rectangle 6">
            <a:extLst>
              <a:ext uri="{FF2B5EF4-FFF2-40B4-BE49-F238E27FC236}">
                <a16:creationId xmlns:a16="http://schemas.microsoft.com/office/drawing/2014/main" id="{EA284BB8-582A-410D-8B13-5BFA68E4EC84}"/>
              </a:ext>
            </a:extLst>
          </p:cNvPr>
          <p:cNvSpPr/>
          <p:nvPr/>
        </p:nvSpPr>
        <p:spPr>
          <a:xfrm>
            <a:off x="6548355" y="3193685"/>
            <a:ext cx="2456033" cy="1568699"/>
          </a:xfrm>
          <a:prstGeom prst="rect">
            <a:avLst/>
          </a:prstGeom>
        </p:spPr>
        <p:txBody>
          <a:bodyPr wrap="square">
            <a:spAutoFit/>
          </a:bodyPr>
          <a:lstStyle/>
          <a:p>
            <a:pPr algn="ctr"/>
            <a:r>
              <a:rPr lang="en-US" sz="3198" dirty="0"/>
              <a:t>Software</a:t>
            </a:r>
            <a:br>
              <a:rPr lang="en-US" sz="3198" dirty="0"/>
            </a:br>
            <a:r>
              <a:rPr lang="en-US" sz="3198" dirty="0"/>
              <a:t>project </a:t>
            </a:r>
            <a:r>
              <a:rPr lang="en-US" sz="3198" b="1" dirty="0">
                <a:solidFill>
                  <a:schemeClr val="bg1"/>
                </a:solidFill>
              </a:rPr>
              <a:t>management</a:t>
            </a:r>
          </a:p>
        </p:txBody>
      </p:sp>
      <p:pic>
        <p:nvPicPr>
          <p:cNvPr id="18" name="Picture 17">
            <a:extLst>
              <a:ext uri="{FF2B5EF4-FFF2-40B4-BE49-F238E27FC236}">
                <a16:creationId xmlns:a16="http://schemas.microsoft.com/office/drawing/2014/main" id="{BAF6B1C9-C365-434C-AB5F-72933CC7BED6}"/>
              </a:ext>
            </a:extLst>
          </p:cNvPr>
          <p:cNvPicPr>
            <a:picLocks noChangeAspect="1"/>
          </p:cNvPicPr>
          <p:nvPr/>
        </p:nvPicPr>
        <p:blipFill>
          <a:blip r:embed="rId3"/>
          <a:stretch>
            <a:fillRect/>
          </a:stretch>
        </p:blipFill>
        <p:spPr>
          <a:xfrm>
            <a:off x="8793254" y="1269000"/>
            <a:ext cx="3152746" cy="3019359"/>
          </a:xfrm>
          <a:prstGeom prst="rect">
            <a:avLst/>
          </a:prstGeom>
        </p:spPr>
      </p:pic>
      <p:sp>
        <p:nvSpPr>
          <p:cNvPr id="11" name="TextBox 10">
            <a:extLst>
              <a:ext uri="{FF2B5EF4-FFF2-40B4-BE49-F238E27FC236}">
                <a16:creationId xmlns:a16="http://schemas.microsoft.com/office/drawing/2014/main" id="{0C616FD8-FCEC-45E0-9A18-2FC0FFFD2201}"/>
              </a:ext>
            </a:extLst>
          </p:cNvPr>
          <p:cNvSpPr txBox="1"/>
          <p:nvPr/>
        </p:nvSpPr>
        <p:spPr>
          <a:xfrm>
            <a:off x="3599852" y="3978334"/>
            <a:ext cx="3351148" cy="609077"/>
          </a:xfrm>
          <a:prstGeom prst="rect">
            <a:avLst/>
          </a:prstGeom>
          <a:noFill/>
          <a:ln w="12700">
            <a:noFill/>
          </a:ln>
        </p:spPr>
        <p:txBody>
          <a:bodyPr wrap="square">
            <a:spAutoFit/>
          </a:bodyPr>
          <a:lstStyle/>
          <a:p>
            <a:pPr marL="803275" marR="0" lvl="1" indent="-360363" algn="l" defTabSz="1218438" rtl="0" eaLnBrk="1" fontAlgn="auto" latinLnBrk="0" hangingPunct="1">
              <a:lnSpc>
                <a:spcPct val="105000"/>
              </a:lnSpc>
              <a:spcBef>
                <a:spcPts val="600"/>
              </a:spcBef>
              <a:spcAft>
                <a:spcPts val="600"/>
              </a:spcAft>
              <a:buClr>
                <a:schemeClr val="tx1"/>
              </a:buClr>
              <a:buSzTx/>
              <a:buFont typeface="Wingdings" panose="05000000000000000000" pitchFamily="2" charset="2"/>
              <a:buChar char="§"/>
              <a:tabLst/>
              <a:defRPr/>
            </a:pPr>
            <a:r>
              <a:rPr kumimoji="0" lang="en-US" sz="3198" b="1" i="0" u="none" strike="noStrike" kern="1200" cap="none" spc="0" normalizeH="0" baseline="0" noProof="0" dirty="0">
                <a:ln>
                  <a:noFill/>
                </a:ln>
                <a:solidFill>
                  <a:schemeClr val="bg1"/>
                </a:solidFill>
                <a:effectLst/>
                <a:uLnTx/>
                <a:uFillTx/>
                <a:latin typeface="Calibri"/>
                <a:ea typeface="+mn-ea"/>
                <a:cs typeface="+mn-cs"/>
              </a:rPr>
              <a:t>Release</a:t>
            </a:r>
          </a:p>
        </p:txBody>
      </p:sp>
      <p:sp>
        <p:nvSpPr>
          <p:cNvPr id="12" name="TextBox 11">
            <a:extLst>
              <a:ext uri="{FF2B5EF4-FFF2-40B4-BE49-F238E27FC236}">
                <a16:creationId xmlns:a16="http://schemas.microsoft.com/office/drawing/2014/main" id="{9F78F7DA-1148-44D8-816F-BE2F3253FA62}"/>
              </a:ext>
            </a:extLst>
          </p:cNvPr>
          <p:cNvSpPr txBox="1"/>
          <p:nvPr/>
        </p:nvSpPr>
        <p:spPr>
          <a:xfrm>
            <a:off x="2676000" y="4646434"/>
            <a:ext cx="3351148" cy="588238"/>
          </a:xfrm>
          <a:prstGeom prst="rect">
            <a:avLst/>
          </a:prstGeom>
          <a:noFill/>
          <a:ln w="12700">
            <a:noFill/>
          </a:ln>
        </p:spPr>
        <p:txBody>
          <a:bodyPr wrap="square">
            <a:spAutoFit/>
          </a:bodyPr>
          <a:lstStyle/>
          <a:p>
            <a:pPr marL="803275" marR="0" lvl="1" indent="-360363" algn="l" defTabSz="1218438" rtl="0" eaLnBrk="1" fontAlgn="auto" latinLnBrk="0" hangingPunct="1">
              <a:lnSpc>
                <a:spcPct val="105000"/>
              </a:lnSpc>
              <a:spcBef>
                <a:spcPts val="600"/>
              </a:spcBef>
              <a:spcAft>
                <a:spcPts val="600"/>
              </a:spcAft>
              <a:buClr>
                <a:schemeClr val="tx1"/>
              </a:buClr>
              <a:buSzTx/>
              <a:buFont typeface="Wingdings" panose="05000000000000000000" pitchFamily="2" charset="2"/>
              <a:buChar char="§"/>
              <a:tabLst/>
              <a:defRPr/>
            </a:pPr>
            <a:r>
              <a:rPr kumimoji="0" lang="en-US" sz="3198" b="1" i="0" u="none" strike="noStrike" kern="1200" cap="none" spc="0" normalizeH="0" baseline="0" noProof="0" dirty="0">
                <a:ln>
                  <a:noFill/>
                </a:ln>
                <a:solidFill>
                  <a:schemeClr val="bg1"/>
                </a:solidFill>
                <a:effectLst/>
                <a:uLnTx/>
                <a:uFillTx/>
                <a:latin typeface="Calibri"/>
                <a:ea typeface="+mn-ea"/>
                <a:cs typeface="+mn-cs"/>
              </a:rPr>
              <a:t>Maintenance</a:t>
            </a:r>
          </a:p>
        </p:txBody>
      </p:sp>
    </p:spTree>
    <p:extLst>
      <p:ext uri="{BB962C8B-B14F-4D97-AF65-F5344CB8AC3E}">
        <p14:creationId xmlns:p14="http://schemas.microsoft.com/office/powerpoint/2010/main" val="9776871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E594E0-F1FB-4CBA-B924-6435BA2ED317}"/>
              </a:ext>
            </a:extLst>
          </p:cNvPr>
          <p:cNvSpPr>
            <a:spLocks noGrp="1"/>
          </p:cNvSpPr>
          <p:nvPr>
            <p:ph type="sldNum" sz="quarter" idx="5"/>
          </p:nvPr>
        </p:nvSpPr>
        <p:spPr/>
        <p:txBody>
          <a:bodyPr/>
          <a:lstStyle/>
          <a:p>
            <a:fld id="{2BF067CD-8E6B-4360-9AA8-C5DF2A48A6D1}" type="slidenum">
              <a:rPr lang="en-US" noProof="0" smtClean="0"/>
              <a:pPr/>
              <a:t>41</a:t>
            </a:fld>
            <a:endParaRPr lang="en-US" noProof="0" dirty="0"/>
          </a:p>
        </p:txBody>
      </p:sp>
      <p:sp>
        <p:nvSpPr>
          <p:cNvPr id="3" name="Text Placeholder 2">
            <a:extLst>
              <a:ext uri="{FF2B5EF4-FFF2-40B4-BE49-F238E27FC236}">
                <a16:creationId xmlns:a16="http://schemas.microsoft.com/office/drawing/2014/main" id="{76D46F27-0094-40A2-8470-1F191A479BC4}"/>
              </a:ext>
            </a:extLst>
          </p:cNvPr>
          <p:cNvSpPr>
            <a:spLocks noGrp="1"/>
          </p:cNvSpPr>
          <p:nvPr>
            <p:ph type="body" sz="quarter" idx="10"/>
          </p:nvPr>
        </p:nvSpPr>
        <p:spPr>
          <a:xfrm>
            <a:off x="190402" y="1314001"/>
            <a:ext cx="11818096" cy="5410890"/>
          </a:xfrm>
        </p:spPr>
        <p:txBody>
          <a:bodyPr>
            <a:normAutofit/>
          </a:bodyPr>
          <a:lstStyle/>
          <a:p>
            <a:pPr>
              <a:buClr>
                <a:schemeClr val="tx1"/>
              </a:buClr>
            </a:pPr>
            <a:r>
              <a:rPr lang="en-US" b="1" dirty="0">
                <a:solidFill>
                  <a:schemeClr val="bg1"/>
                </a:solidFill>
              </a:rPr>
              <a:t>CI/CD pipeline</a:t>
            </a:r>
          </a:p>
          <a:p>
            <a:pPr lvl="1">
              <a:buClr>
                <a:schemeClr val="tx1"/>
              </a:buClr>
            </a:pPr>
            <a:r>
              <a:rPr lang="en-US" dirty="0"/>
              <a:t>Continuously integrate</a:t>
            </a:r>
            <a:br>
              <a:rPr lang="en-US" dirty="0"/>
            </a:br>
            <a:r>
              <a:rPr lang="en-US" dirty="0"/>
              <a:t>and release new features</a:t>
            </a:r>
          </a:p>
          <a:p>
            <a:pPr>
              <a:buClr>
                <a:schemeClr val="tx1"/>
              </a:buClr>
            </a:pPr>
            <a:r>
              <a:rPr lang="en-US" b="1" dirty="0">
                <a:solidFill>
                  <a:schemeClr val="bg1"/>
                </a:solidFill>
              </a:rPr>
              <a:t>Continuous integration</a:t>
            </a:r>
            <a:r>
              <a:rPr lang="en-US" dirty="0">
                <a:solidFill>
                  <a:schemeClr val="bg1"/>
                </a:solidFill>
              </a:rPr>
              <a:t> </a:t>
            </a:r>
            <a:r>
              <a:rPr lang="en-US" dirty="0"/>
              <a:t>(</a:t>
            </a:r>
            <a:r>
              <a:rPr lang="en-US" b="1" dirty="0">
                <a:solidFill>
                  <a:schemeClr val="bg1"/>
                </a:solidFill>
              </a:rPr>
              <a:t>CI</a:t>
            </a:r>
            <a:r>
              <a:rPr lang="en-US" dirty="0"/>
              <a:t>)</a:t>
            </a:r>
          </a:p>
          <a:p>
            <a:pPr lvl="1">
              <a:buClr>
                <a:schemeClr val="tx1"/>
              </a:buClr>
            </a:pPr>
            <a:r>
              <a:rPr lang="en-US" dirty="0"/>
              <a:t>Write code, test and integrate it in the product</a:t>
            </a:r>
          </a:p>
          <a:p>
            <a:pPr>
              <a:buClr>
                <a:schemeClr val="tx1"/>
              </a:buClr>
            </a:pPr>
            <a:r>
              <a:rPr lang="en-US" b="1" dirty="0">
                <a:solidFill>
                  <a:schemeClr val="bg1"/>
                </a:solidFill>
              </a:rPr>
              <a:t>Continuous delivery</a:t>
            </a:r>
            <a:r>
              <a:rPr lang="en-US" dirty="0"/>
              <a:t> (</a:t>
            </a:r>
            <a:r>
              <a:rPr lang="en-US" b="1" dirty="0">
                <a:solidFill>
                  <a:schemeClr val="bg1"/>
                </a:solidFill>
              </a:rPr>
              <a:t>CD</a:t>
            </a:r>
            <a:r>
              <a:rPr lang="en-US" dirty="0"/>
              <a:t>)</a:t>
            </a:r>
          </a:p>
          <a:p>
            <a:pPr lvl="1">
              <a:buClr>
                <a:schemeClr val="tx1"/>
              </a:buClr>
            </a:pPr>
            <a:r>
              <a:rPr lang="en-US" dirty="0"/>
              <a:t>Continuously release new features</a:t>
            </a:r>
          </a:p>
          <a:p>
            <a:pPr>
              <a:buClr>
                <a:schemeClr val="tx1"/>
              </a:buClr>
            </a:pPr>
            <a:r>
              <a:rPr lang="en-US" b="1" dirty="0">
                <a:solidFill>
                  <a:schemeClr val="bg1"/>
                </a:solidFill>
              </a:rPr>
              <a:t>QAs</a:t>
            </a:r>
            <a:r>
              <a:rPr lang="en-US" dirty="0"/>
              <a:t> maintain and monitor the CI/CD pipeline</a:t>
            </a:r>
          </a:p>
        </p:txBody>
      </p:sp>
      <p:sp>
        <p:nvSpPr>
          <p:cNvPr id="4" name="Title 3">
            <a:extLst>
              <a:ext uri="{FF2B5EF4-FFF2-40B4-BE49-F238E27FC236}">
                <a16:creationId xmlns:a16="http://schemas.microsoft.com/office/drawing/2014/main" id="{22F0402F-4C73-447C-8923-2B04755188D8}"/>
              </a:ext>
            </a:extLst>
          </p:cNvPr>
          <p:cNvSpPr>
            <a:spLocks noGrp="1"/>
          </p:cNvSpPr>
          <p:nvPr>
            <p:ph type="title"/>
          </p:nvPr>
        </p:nvSpPr>
        <p:spPr/>
        <p:txBody>
          <a:bodyPr>
            <a:normAutofit/>
          </a:bodyPr>
          <a:lstStyle/>
          <a:p>
            <a:r>
              <a:rPr lang="en-US" dirty="0"/>
              <a:t>CI/CD Pipeline</a:t>
            </a:r>
          </a:p>
        </p:txBody>
      </p:sp>
      <p:pic>
        <p:nvPicPr>
          <p:cNvPr id="1030" name="Picture 6">
            <a:extLst>
              <a:ext uri="{FF2B5EF4-FFF2-40B4-BE49-F238E27FC236}">
                <a16:creationId xmlns:a16="http://schemas.microsoft.com/office/drawing/2014/main" id="{E8D32BDC-D0B4-45C0-9A9F-F17203EF08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6063" y="1314000"/>
            <a:ext cx="6179937" cy="2661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5342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4D776244-8FAC-4D8A-B505-411A0F75034D}"/>
              </a:ext>
            </a:extLst>
          </p:cNvPr>
          <p:cNvSpPr>
            <a:spLocks noGrp="1"/>
          </p:cNvSpPr>
          <p:nvPr>
            <p:ph type="subTitle" sz="quarter" idx="11"/>
          </p:nvPr>
        </p:nvSpPr>
        <p:spPr>
          <a:xfrm>
            <a:off x="5241000" y="2799000"/>
            <a:ext cx="6065892" cy="634780"/>
          </a:xfrm>
        </p:spPr>
        <p:txBody>
          <a:bodyPr/>
          <a:lstStyle/>
          <a:p>
            <a:r>
              <a:rPr lang="en-US" dirty="0"/>
              <a:t>Live Demo</a:t>
            </a:r>
          </a:p>
        </p:txBody>
      </p:sp>
      <p:sp>
        <p:nvSpPr>
          <p:cNvPr id="7" name="Title 6">
            <a:extLst>
              <a:ext uri="{FF2B5EF4-FFF2-40B4-BE49-F238E27FC236}">
                <a16:creationId xmlns:a16="http://schemas.microsoft.com/office/drawing/2014/main" id="{0364D9F3-6D6C-4A8A-A40E-CB1969773B7F}"/>
              </a:ext>
            </a:extLst>
          </p:cNvPr>
          <p:cNvSpPr>
            <a:spLocks noGrp="1"/>
          </p:cNvSpPr>
          <p:nvPr>
            <p:ph type="title" sz="quarter" idx="10"/>
          </p:nvPr>
        </p:nvSpPr>
        <p:spPr>
          <a:xfrm>
            <a:off x="4937706" y="999000"/>
            <a:ext cx="6672481" cy="1754333"/>
          </a:xfrm>
        </p:spPr>
        <p:txBody>
          <a:bodyPr/>
          <a:lstStyle/>
          <a:p>
            <a:r>
              <a:rPr lang="en-US" sz="6000"/>
              <a:t>CI/CD </a:t>
            </a:r>
            <a:r>
              <a:rPr lang="en-US" sz="6000" dirty="0"/>
              <a:t>Pipeline</a:t>
            </a:r>
            <a:br>
              <a:rPr lang="en-US" dirty="0"/>
            </a:br>
            <a:r>
              <a:rPr lang="en-US" dirty="0"/>
              <a:t>with GitHub Actions</a:t>
            </a:r>
          </a:p>
        </p:txBody>
      </p:sp>
      <p:sp>
        <p:nvSpPr>
          <p:cNvPr id="5" name="TextBox 4">
            <a:extLst>
              <a:ext uri="{FF2B5EF4-FFF2-40B4-BE49-F238E27FC236}">
                <a16:creationId xmlns:a16="http://schemas.microsoft.com/office/drawing/2014/main" id="{B4FC5F31-8EE6-416E-859F-04A727E2EC1B}"/>
              </a:ext>
            </a:extLst>
          </p:cNvPr>
          <p:cNvSpPr txBox="1"/>
          <p:nvPr/>
        </p:nvSpPr>
        <p:spPr>
          <a:xfrm>
            <a:off x="3962112" y="3938670"/>
            <a:ext cx="8113776" cy="400110"/>
          </a:xfrm>
          <a:prstGeom prst="rect">
            <a:avLst/>
          </a:prstGeom>
          <a:noFill/>
          <a:ln w="12700">
            <a:noFill/>
          </a:ln>
        </p:spPr>
        <p:txBody>
          <a:bodyPr wrap="square">
            <a:spAutoFit/>
          </a:bodyPr>
          <a:lstStyle/>
          <a:p>
            <a:pPr algn="ctr"/>
            <a:r>
              <a:rPr lang="en-US" sz="2000" dirty="0">
                <a:hlinkClick r:id="rId2"/>
              </a:rPr>
              <a:t>https://github.com/dotnet-architecture/eShopOnWeb/runs/930547025</a:t>
            </a:r>
            <a:endParaRPr lang="en-US" sz="2000" dirty="0"/>
          </a:p>
        </p:txBody>
      </p:sp>
      <p:pic>
        <p:nvPicPr>
          <p:cNvPr id="9218" name="Picture 2" descr="Marketplace · Tools to improve your workflow · GitHub">
            <a:extLst>
              <a:ext uri="{FF2B5EF4-FFF2-40B4-BE49-F238E27FC236}">
                <a16:creationId xmlns:a16="http://schemas.microsoft.com/office/drawing/2014/main" id="{5B18F038-AE55-474D-A7EB-EAAA399108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9511" y="1335020"/>
            <a:ext cx="2056489" cy="2056489"/>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7">
            <a:extLst>
              <a:ext uri="{FF2B5EF4-FFF2-40B4-BE49-F238E27FC236}">
                <a16:creationId xmlns:a16="http://schemas.microsoft.com/office/drawing/2014/main" id="{71BB2E5A-323F-4818-8C57-9292549D3C01}"/>
              </a:ext>
            </a:extLst>
          </p:cNvPr>
          <p:cNvSpPr txBox="1">
            <a:spLocks/>
          </p:cNvSpPr>
          <p:nvPr/>
        </p:nvSpPr>
        <p:spPr>
          <a:xfrm>
            <a:off x="1652684" y="3374208"/>
            <a:ext cx="1932781" cy="1124551"/>
          </a:xfrm>
          <a:prstGeom prst="rect">
            <a:avLst/>
          </a:prstGeom>
        </p:spPr>
        <p:txBody>
          <a:bodyPr vert="horz" lIns="108000" tIns="36000" rIns="108000" bIns="36000" rtlCol="0" anchor="ctr">
            <a:noAutofit/>
          </a:bodyPr>
          <a:lstStyle>
            <a:lvl1pPr marL="0" indent="0" algn="ctr" defTabSz="1218438" rtl="0" eaLnBrk="1" latinLnBrk="0" hangingPunct="1">
              <a:lnSpc>
                <a:spcPct val="105000"/>
              </a:lnSpc>
              <a:spcBef>
                <a:spcPts val="600"/>
              </a:spcBef>
              <a:spcAft>
                <a:spcPts val="600"/>
              </a:spcAft>
              <a:buFont typeface="Wingdings" panose="05000000000000000000" pitchFamily="2" charset="2"/>
              <a:buNone/>
              <a:defRPr sz="3998" b="0" kern="1200" baseline="0">
                <a:solidFill>
                  <a:schemeClr val="tx1"/>
                </a:solidFill>
                <a:latin typeface="+mn-lt"/>
                <a:ea typeface="+mn-ea"/>
                <a:cs typeface="Arial" pitchFamily="34" charset="0"/>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90000"/>
              </a:lnSpc>
            </a:pPr>
            <a:r>
              <a:rPr lang="en-US" sz="3600" dirty="0">
                <a:solidFill>
                  <a:schemeClr val="bg2"/>
                </a:solidFill>
              </a:rPr>
              <a:t>GitHub</a:t>
            </a:r>
            <a:br>
              <a:rPr lang="en-US" sz="3600" dirty="0">
                <a:solidFill>
                  <a:schemeClr val="bg2"/>
                </a:solidFill>
              </a:rPr>
            </a:br>
            <a:r>
              <a:rPr lang="en-US" sz="3600" dirty="0">
                <a:solidFill>
                  <a:schemeClr val="bg2"/>
                </a:solidFill>
              </a:rPr>
              <a:t>Actions</a:t>
            </a:r>
          </a:p>
        </p:txBody>
      </p:sp>
      <p:sp>
        <p:nvSpPr>
          <p:cNvPr id="10" name="TextBox 9">
            <a:extLst>
              <a:ext uri="{FF2B5EF4-FFF2-40B4-BE49-F238E27FC236}">
                <a16:creationId xmlns:a16="http://schemas.microsoft.com/office/drawing/2014/main" id="{01818DAB-5ECA-46AA-B85D-F00E4254BAD3}"/>
              </a:ext>
            </a:extLst>
          </p:cNvPr>
          <p:cNvSpPr txBox="1"/>
          <p:nvPr/>
        </p:nvSpPr>
        <p:spPr>
          <a:xfrm>
            <a:off x="4666200" y="3538560"/>
            <a:ext cx="6705600" cy="400110"/>
          </a:xfrm>
          <a:prstGeom prst="rect">
            <a:avLst/>
          </a:prstGeom>
          <a:noFill/>
          <a:ln w="12700">
            <a:noFill/>
          </a:ln>
        </p:spPr>
        <p:txBody>
          <a:bodyPr wrap="square">
            <a:spAutoFit/>
          </a:bodyPr>
          <a:lstStyle/>
          <a:p>
            <a:pPr algn="ctr"/>
            <a:r>
              <a:rPr lang="en-US" sz="2000" dirty="0">
                <a:hlinkClick r:id="rId4"/>
              </a:rPr>
              <a:t>https://github.com/fireship-io/fireship.io/runs/924075545</a:t>
            </a:r>
            <a:endParaRPr lang="en-US" sz="2000" dirty="0"/>
          </a:p>
        </p:txBody>
      </p:sp>
      <p:sp>
        <p:nvSpPr>
          <p:cNvPr id="19" name="TextBox 18">
            <a:extLst>
              <a:ext uri="{FF2B5EF4-FFF2-40B4-BE49-F238E27FC236}">
                <a16:creationId xmlns:a16="http://schemas.microsoft.com/office/drawing/2014/main" id="{1F004B80-1800-44F3-987C-F416BF74B1AA}"/>
              </a:ext>
            </a:extLst>
          </p:cNvPr>
          <p:cNvSpPr txBox="1"/>
          <p:nvPr/>
        </p:nvSpPr>
        <p:spPr>
          <a:xfrm>
            <a:off x="4330920" y="4343670"/>
            <a:ext cx="7376160" cy="400110"/>
          </a:xfrm>
          <a:prstGeom prst="rect">
            <a:avLst/>
          </a:prstGeom>
          <a:noFill/>
          <a:ln w="12700">
            <a:noFill/>
          </a:ln>
        </p:spPr>
        <p:txBody>
          <a:bodyPr wrap="square">
            <a:spAutoFit/>
          </a:bodyPr>
          <a:lstStyle/>
          <a:p>
            <a:pPr algn="ctr"/>
            <a:r>
              <a:rPr lang="en-US" sz="2000" dirty="0">
                <a:hlinkClick r:id="rId5"/>
              </a:rPr>
              <a:t>https://github.com/github/covid19-dashboard/runs/923863536</a:t>
            </a:r>
            <a:endParaRPr lang="en-US" sz="2000" dirty="0"/>
          </a:p>
        </p:txBody>
      </p:sp>
      <p:sp>
        <p:nvSpPr>
          <p:cNvPr id="12" name="TextBox 11">
            <a:extLst>
              <a:ext uri="{FF2B5EF4-FFF2-40B4-BE49-F238E27FC236}">
                <a16:creationId xmlns:a16="http://schemas.microsoft.com/office/drawing/2014/main" id="{CAF3AE8F-5509-4540-878C-2D8DFAB00C6B}"/>
              </a:ext>
            </a:extLst>
          </p:cNvPr>
          <p:cNvSpPr txBox="1"/>
          <p:nvPr/>
        </p:nvSpPr>
        <p:spPr>
          <a:xfrm>
            <a:off x="3642000" y="4738890"/>
            <a:ext cx="8754000" cy="400110"/>
          </a:xfrm>
          <a:prstGeom prst="rect">
            <a:avLst/>
          </a:prstGeom>
          <a:noFill/>
          <a:ln w="12700">
            <a:noFill/>
          </a:ln>
        </p:spPr>
        <p:txBody>
          <a:bodyPr wrap="square">
            <a:spAutoFit/>
          </a:bodyPr>
          <a:lstStyle/>
          <a:p>
            <a:r>
              <a:rPr lang="en-US" sz="2000" dirty="0">
                <a:hlinkClick r:id="rId6"/>
              </a:rPr>
              <a:t>https://github.com/nakov/MVC-app-integration-tests-example-mocha/actions</a:t>
            </a:r>
            <a:endParaRPr lang="en-US" sz="2000" dirty="0"/>
          </a:p>
        </p:txBody>
      </p:sp>
    </p:spTree>
    <p:extLst>
      <p:ext uri="{BB962C8B-B14F-4D97-AF65-F5344CB8AC3E}">
        <p14:creationId xmlns:p14="http://schemas.microsoft.com/office/powerpoint/2010/main" val="4834687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5763"/>
            <a:ext cx="7581212" cy="4773612"/>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3" y="1449249"/>
            <a:ext cx="8916380" cy="5301720"/>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53317" y="1864143"/>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237602" y="1741407"/>
            <a:ext cx="2601116" cy="2815794"/>
          </a:xfrm>
          <a:prstGeom prst="rect">
            <a:avLst/>
          </a:prstGeom>
        </p:spPr>
      </p:pic>
      <p:sp>
        <p:nvSpPr>
          <p:cNvPr id="2" name="Rectangle 1"/>
          <p:cNvSpPr/>
          <p:nvPr/>
        </p:nvSpPr>
        <p:spPr>
          <a:xfrm>
            <a:off x="699285" y="1719000"/>
            <a:ext cx="8141715" cy="4739759"/>
          </a:xfrm>
          <a:prstGeom prst="rect">
            <a:avLst/>
          </a:prstGeom>
        </p:spPr>
        <p:txBody>
          <a:bodyPr wrap="square">
            <a:spAutoFit/>
          </a:bodyPr>
          <a:lstStyle/>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QA engineers ensure the </a:t>
            </a:r>
            <a:r>
              <a:rPr lang="en-US" sz="3600" b="1" dirty="0">
                <a:solidFill>
                  <a:schemeClr val="bg1"/>
                </a:solidFill>
                <a:latin typeface="+mj-lt"/>
                <a:ea typeface="Calibri"/>
                <a:cs typeface="Calibri"/>
                <a:sym typeface="Calibri"/>
              </a:rPr>
              <a:t>software quality</a:t>
            </a:r>
            <a:r>
              <a:rPr lang="en-US" sz="3600" dirty="0">
                <a:solidFill>
                  <a:schemeClr val="bg2"/>
                </a:solidFill>
                <a:latin typeface="+mj-lt"/>
                <a:ea typeface="Calibri"/>
                <a:cs typeface="Calibri"/>
                <a:sym typeface="Calibri"/>
              </a:rPr>
              <a:t>: testing, reporting and process</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Plan and execute </a:t>
            </a:r>
            <a:r>
              <a:rPr lang="en-US" sz="3600" b="1" dirty="0">
                <a:solidFill>
                  <a:schemeClr val="bg1"/>
                </a:solidFill>
                <a:latin typeface="+mj-lt"/>
                <a:ea typeface="Calibri"/>
                <a:cs typeface="Calibri"/>
                <a:sym typeface="Calibri"/>
              </a:rPr>
              <a:t>testing activities</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Design </a:t>
            </a:r>
            <a:r>
              <a:rPr lang="en-US" sz="3600" b="1" dirty="0">
                <a:solidFill>
                  <a:schemeClr val="bg1"/>
                </a:solidFill>
                <a:latin typeface="+mj-lt"/>
                <a:ea typeface="Calibri"/>
                <a:cs typeface="Calibri"/>
                <a:sym typeface="Calibri"/>
              </a:rPr>
              <a:t>test cases</a:t>
            </a:r>
            <a:r>
              <a:rPr lang="en-US" sz="3600" dirty="0">
                <a:solidFill>
                  <a:schemeClr val="bg1"/>
                </a:solidFill>
                <a:latin typeface="+mj-lt"/>
                <a:ea typeface="Calibri"/>
                <a:cs typeface="Calibri"/>
                <a:sym typeface="Calibri"/>
              </a:rPr>
              <a:t> </a:t>
            </a:r>
            <a:r>
              <a:rPr lang="en-US" sz="3600" dirty="0">
                <a:solidFill>
                  <a:schemeClr val="bg2"/>
                </a:solidFill>
                <a:latin typeface="+mj-lt"/>
                <a:ea typeface="Calibri"/>
                <a:cs typeface="Calibri"/>
                <a:sym typeface="Calibri"/>
              </a:rPr>
              <a:t>and execute </a:t>
            </a:r>
            <a:r>
              <a:rPr lang="en-US" sz="3600" b="1" dirty="0">
                <a:solidFill>
                  <a:schemeClr val="bg1"/>
                </a:solidFill>
                <a:latin typeface="+mj-lt"/>
                <a:ea typeface="Calibri"/>
                <a:cs typeface="Calibri"/>
                <a:sym typeface="Calibri"/>
              </a:rPr>
              <a:t>tests</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Write </a:t>
            </a:r>
            <a:r>
              <a:rPr lang="en-US" sz="3600" b="1" dirty="0">
                <a:solidFill>
                  <a:schemeClr val="bg1"/>
                </a:solidFill>
                <a:latin typeface="+mj-lt"/>
                <a:ea typeface="Calibri"/>
                <a:cs typeface="Calibri"/>
                <a:sym typeface="Calibri"/>
              </a:rPr>
              <a:t>test automation</a:t>
            </a:r>
            <a:r>
              <a:rPr lang="en-US" sz="3600" b="1" dirty="0">
                <a:solidFill>
                  <a:schemeClr val="accent1">
                    <a:lumMod val="60000"/>
                    <a:lumOff val="40000"/>
                  </a:schemeClr>
                </a:solidFill>
                <a:latin typeface="+mj-lt"/>
                <a:ea typeface="Calibri"/>
                <a:cs typeface="Calibri"/>
                <a:sym typeface="Calibri"/>
              </a:rPr>
              <a:t> </a:t>
            </a:r>
            <a:r>
              <a:rPr lang="en-US" sz="3600" dirty="0">
                <a:solidFill>
                  <a:schemeClr val="bg2"/>
                </a:solidFill>
                <a:latin typeface="+mj-lt"/>
                <a:ea typeface="Calibri"/>
                <a:cs typeface="Calibri"/>
                <a:sym typeface="Calibri"/>
              </a:rPr>
              <a:t>scripts </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Report </a:t>
            </a:r>
            <a:r>
              <a:rPr lang="en-US" sz="3600" b="1" dirty="0">
                <a:solidFill>
                  <a:schemeClr val="bg1"/>
                </a:solidFill>
                <a:latin typeface="+mj-lt"/>
                <a:ea typeface="Calibri"/>
                <a:cs typeface="Calibri"/>
                <a:sym typeface="Calibri"/>
              </a:rPr>
              <a:t>bugs</a:t>
            </a:r>
            <a:r>
              <a:rPr lang="en-US" sz="3600" dirty="0">
                <a:solidFill>
                  <a:schemeClr val="bg2"/>
                </a:solidFill>
                <a:latin typeface="+mj-lt"/>
                <a:ea typeface="Calibri"/>
                <a:cs typeface="Calibri"/>
                <a:sym typeface="Calibri"/>
              </a:rPr>
              <a:t> and track their lifecycle</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Build and monitor </a:t>
            </a:r>
            <a:r>
              <a:rPr lang="en-US" sz="3600" b="1" dirty="0">
                <a:solidFill>
                  <a:schemeClr val="bg1"/>
                </a:solidFill>
                <a:latin typeface="+mj-lt"/>
                <a:ea typeface="Calibri"/>
                <a:cs typeface="Calibri"/>
                <a:sym typeface="Calibri"/>
              </a:rPr>
              <a:t>CI/CD</a:t>
            </a:r>
            <a:r>
              <a:rPr lang="en-US" sz="3600" b="1" dirty="0">
                <a:solidFill>
                  <a:schemeClr val="accent1">
                    <a:lumMod val="60000"/>
                    <a:lumOff val="40000"/>
                  </a:schemeClr>
                </a:solidFill>
                <a:latin typeface="+mj-lt"/>
                <a:ea typeface="Calibri"/>
                <a:cs typeface="Calibri"/>
                <a:sym typeface="Calibri"/>
              </a:rPr>
              <a:t> </a:t>
            </a:r>
            <a:r>
              <a:rPr lang="en-US" sz="3600" dirty="0">
                <a:solidFill>
                  <a:schemeClr val="bg2"/>
                </a:solidFill>
                <a:latin typeface="+mj-lt"/>
                <a:ea typeface="Calibri"/>
                <a:cs typeface="Calibri"/>
                <a:sym typeface="Calibri"/>
              </a:rPr>
              <a:t>pipeline</a:t>
            </a:r>
          </a:p>
        </p:txBody>
      </p:sp>
      <p:sp>
        <p:nvSpPr>
          <p:cNvPr id="16" name="Slide Number">
            <a:extLst>
              <a:ext uri="{FF2B5EF4-FFF2-40B4-BE49-F238E27FC236}">
                <a16:creationId xmlns:a16="http://schemas.microsoft.com/office/drawing/2014/main" id="{F7808C0A-68E9-4144-B982-7E0C79C8F76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43</a:t>
            </a:fld>
            <a:endParaRPr lang="en-US" noProof="0" dirty="0"/>
          </a:p>
        </p:txBody>
      </p:sp>
    </p:spTree>
    <p:extLst>
      <p:ext uri="{BB962C8B-B14F-4D97-AF65-F5344CB8AC3E}">
        <p14:creationId xmlns:p14="http://schemas.microsoft.com/office/powerpoint/2010/main" val="25943214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22225222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17" name="Picture 16" descr="Graphical user interface, text, application&#10;&#10;Description automatically generated">
            <a:hlinkClick r:id="rId2"/>
            <a:extLst>
              <a:ext uri="{FF2B5EF4-FFF2-40B4-BE49-F238E27FC236}">
                <a16:creationId xmlns:a16="http://schemas.microsoft.com/office/drawing/2014/main" id="{817217D7-0BF6-4D9E-8E3B-E4C13EC5C3A5}"/>
              </a:ext>
            </a:extLst>
          </p:cNvPr>
          <p:cNvPicPr>
            <a:picLocks noChangeAspect="1"/>
          </p:cNvPicPr>
          <p:nvPr/>
        </p:nvPicPr>
        <p:blipFill rotWithShape="1">
          <a:blip r:embed="rId3">
            <a:extLst>
              <a:ext uri="{28A0092B-C50C-407E-A947-70E740481C1C}">
                <a14:useLocalDpi xmlns:a14="http://schemas.microsoft.com/office/drawing/2010/main" val="0"/>
              </a:ext>
            </a:extLst>
          </a:blip>
          <a:srcRect l="8432" t="2384" r="19064" b="23051"/>
          <a:stretch/>
        </p:blipFill>
        <p:spPr>
          <a:xfrm>
            <a:off x="585251" y="2823602"/>
            <a:ext cx="2217855" cy="1092173"/>
          </a:xfrm>
          <a:prstGeom prst="rect">
            <a:avLst/>
          </a:prstGeom>
        </p:spPr>
      </p:pic>
      <p:pic>
        <p:nvPicPr>
          <p:cNvPr id="20" name="Picture 19" descr="Text&#10;&#10;Description automatically generated with low confidence">
            <a:hlinkClick r:id="rId4"/>
            <a:extLst>
              <a:ext uri="{FF2B5EF4-FFF2-40B4-BE49-F238E27FC236}">
                <a16:creationId xmlns:a16="http://schemas.microsoft.com/office/drawing/2014/main" id="{04A6A894-8A9A-4E5B-88D1-24F9A2F848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0658" y="1068463"/>
            <a:ext cx="2089504" cy="1639964"/>
          </a:xfrm>
          <a:prstGeom prst="rect">
            <a:avLst/>
          </a:prstGeom>
        </p:spPr>
      </p:pic>
      <p:pic>
        <p:nvPicPr>
          <p:cNvPr id="25" name="Picture 24" descr="Graphical user interface&#10;&#10;Description automatically generated with low confidence">
            <a:hlinkClick r:id="rId6"/>
            <a:extLst>
              <a:ext uri="{FF2B5EF4-FFF2-40B4-BE49-F238E27FC236}">
                <a16:creationId xmlns:a16="http://schemas.microsoft.com/office/drawing/2014/main" id="{83257898-7623-4DC1-92DC-C5AD2AC74C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08517" y="1367878"/>
            <a:ext cx="2045805" cy="2515334"/>
          </a:xfrm>
          <a:prstGeom prst="rect">
            <a:avLst/>
          </a:prstGeom>
        </p:spPr>
      </p:pic>
      <p:pic>
        <p:nvPicPr>
          <p:cNvPr id="27" name="Picture 26" descr="Logo&#10;&#10;Description automatically generated with low confidence">
            <a:hlinkClick r:id="rId8"/>
            <a:extLst>
              <a:ext uri="{FF2B5EF4-FFF2-40B4-BE49-F238E27FC236}">
                <a16:creationId xmlns:a16="http://schemas.microsoft.com/office/drawing/2014/main" id="{C179D76D-17E7-4F4E-9808-BBF903658DA6}"/>
              </a:ext>
            </a:extLst>
          </p:cNvPr>
          <p:cNvPicPr>
            <a:picLocks noChangeAspect="1"/>
          </p:cNvPicPr>
          <p:nvPr/>
        </p:nvPicPr>
        <p:blipFill rotWithShape="1">
          <a:blip r:embed="rId9">
            <a:extLst>
              <a:ext uri="{28A0092B-C50C-407E-A947-70E740481C1C}">
                <a14:useLocalDpi xmlns:a14="http://schemas.microsoft.com/office/drawing/2010/main" val="0"/>
              </a:ext>
            </a:extLst>
          </a:blip>
          <a:srcRect l="3778" t="16985" r="2532" b="21422"/>
          <a:stretch/>
        </p:blipFill>
        <p:spPr>
          <a:xfrm>
            <a:off x="3593620" y="3099687"/>
            <a:ext cx="4455001" cy="540001"/>
          </a:xfrm>
          <a:prstGeom prst="rect">
            <a:avLst/>
          </a:prstGeom>
        </p:spPr>
      </p:pic>
      <p:pic>
        <p:nvPicPr>
          <p:cNvPr id="30" name="Picture 29" descr="Logo&#10;&#10;Description automatically generated">
            <a:hlinkClick r:id="rId10"/>
            <a:extLst>
              <a:ext uri="{FF2B5EF4-FFF2-40B4-BE49-F238E27FC236}">
                <a16:creationId xmlns:a16="http://schemas.microsoft.com/office/drawing/2014/main" id="{93F033DD-94F4-4599-9D64-B6A8BF46466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80991" y="1249982"/>
            <a:ext cx="1824182" cy="1276927"/>
          </a:xfrm>
          <a:prstGeom prst="rect">
            <a:avLst/>
          </a:prstGeom>
        </p:spPr>
      </p:pic>
      <p:pic>
        <p:nvPicPr>
          <p:cNvPr id="22" name="Picture 21" descr="Text&#10;&#10;Description automatically generated with low confidence">
            <a:hlinkClick r:id="rId12"/>
            <a:extLst>
              <a:ext uri="{FF2B5EF4-FFF2-40B4-BE49-F238E27FC236}">
                <a16:creationId xmlns:a16="http://schemas.microsoft.com/office/drawing/2014/main" id="{2D9A9160-CFB1-4198-B631-320EFBF99E2C}"/>
              </a:ext>
            </a:extLst>
          </p:cNvPr>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3566029" y="1793140"/>
            <a:ext cx="2376275" cy="535946"/>
          </a:xfrm>
          <a:prstGeom prst="rect">
            <a:avLst/>
          </a:prstGeom>
        </p:spPr>
      </p:pic>
      <p:pic>
        <p:nvPicPr>
          <p:cNvPr id="21" name="Picture 20" descr="Logo, company name&#10;&#10;Description automatically generated">
            <a:hlinkClick r:id="rId14"/>
            <a:extLst>
              <a:ext uri="{FF2B5EF4-FFF2-40B4-BE49-F238E27FC236}">
                <a16:creationId xmlns:a16="http://schemas.microsoft.com/office/drawing/2014/main" id="{B2C7AFA4-B03B-4F90-BCF5-42B64D45FD93}"/>
              </a:ext>
            </a:extLst>
          </p:cNvPr>
          <p:cNvPicPr>
            <a:picLocks noChangeAspect="1"/>
          </p:cNvPicPr>
          <p:nvPr/>
        </p:nvPicPr>
        <p:blipFill rotWithShape="1">
          <a:blip r:embed="rId15">
            <a:extLst>
              <a:ext uri="{28A0092B-C50C-407E-A947-70E740481C1C}">
                <a14:useLocalDpi xmlns:a14="http://schemas.microsoft.com/office/drawing/2010/main" val="0"/>
              </a:ext>
            </a:extLst>
          </a:blip>
          <a:srcRect l="15754" t="27513" r="15212" b="31480"/>
          <a:stretch/>
        </p:blipFill>
        <p:spPr>
          <a:xfrm>
            <a:off x="877702" y="5756803"/>
            <a:ext cx="1704391" cy="759297"/>
          </a:xfrm>
          <a:prstGeom prst="rect">
            <a:avLst/>
          </a:prstGeom>
        </p:spPr>
      </p:pic>
      <p:pic>
        <p:nvPicPr>
          <p:cNvPr id="28" name="Picture 27" descr="A picture containing logo&#10;&#10;Description automatically generated">
            <a:hlinkClick r:id="rId16"/>
            <a:extLst>
              <a:ext uri="{FF2B5EF4-FFF2-40B4-BE49-F238E27FC236}">
                <a16:creationId xmlns:a16="http://schemas.microsoft.com/office/drawing/2014/main" id="{8D7EE580-66D1-490E-AB52-9AAD1973ADF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77702" y="4261665"/>
            <a:ext cx="1827471" cy="1092173"/>
          </a:xfrm>
          <a:prstGeom prst="rect">
            <a:avLst/>
          </a:prstGeom>
        </p:spPr>
      </p:pic>
      <p:pic>
        <p:nvPicPr>
          <p:cNvPr id="29" name="Picture 28" descr="Logo, company name&#10;&#10;Description automatically generated">
            <a:hlinkClick r:id="rId18"/>
            <a:extLst>
              <a:ext uri="{FF2B5EF4-FFF2-40B4-BE49-F238E27FC236}">
                <a16:creationId xmlns:a16="http://schemas.microsoft.com/office/drawing/2014/main" id="{D90A1DB9-C677-4980-898B-02F96A34874B}"/>
              </a:ext>
            </a:extLst>
          </p:cNvPr>
          <p:cNvPicPr>
            <a:picLocks noChangeAspect="1"/>
          </p:cNvPicPr>
          <p:nvPr/>
        </p:nvPicPr>
        <p:blipFill rotWithShape="1">
          <a:blip r:embed="rId19">
            <a:extLst>
              <a:ext uri="{28A0092B-C50C-407E-A947-70E740481C1C}">
                <a14:useLocalDpi xmlns:a14="http://schemas.microsoft.com/office/drawing/2010/main" val="0"/>
              </a:ext>
            </a:extLst>
          </a:blip>
          <a:srcRect l="9355" t="30252" r="7839" b="28040"/>
          <a:stretch/>
        </p:blipFill>
        <p:spPr>
          <a:xfrm>
            <a:off x="8454322" y="4248225"/>
            <a:ext cx="2700000" cy="765000"/>
          </a:xfrm>
          <a:prstGeom prst="rect">
            <a:avLst/>
          </a:prstGeom>
        </p:spPr>
      </p:pic>
      <p:pic>
        <p:nvPicPr>
          <p:cNvPr id="31" name="Picture 30" descr="Logo&#10;&#10;Description automatically generated">
            <a:hlinkClick r:id="rId20"/>
            <a:extLst>
              <a:ext uri="{FF2B5EF4-FFF2-40B4-BE49-F238E27FC236}">
                <a16:creationId xmlns:a16="http://schemas.microsoft.com/office/drawing/2014/main" id="{51539337-EA92-4DEC-B27C-1C96A708D318}"/>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555611" y="4109323"/>
            <a:ext cx="3711886" cy="1327171"/>
          </a:xfrm>
          <a:prstGeom prst="rect">
            <a:avLst/>
          </a:prstGeom>
        </p:spPr>
      </p:pic>
      <p:pic>
        <p:nvPicPr>
          <p:cNvPr id="32" name="Picture 31" descr="Logo&#10;&#10;Description automatically generated">
            <a:hlinkClick r:id="rId22"/>
            <a:extLst>
              <a:ext uri="{FF2B5EF4-FFF2-40B4-BE49-F238E27FC236}">
                <a16:creationId xmlns:a16="http://schemas.microsoft.com/office/drawing/2014/main" id="{F70938FD-B0F5-423E-8C2C-99B884B6B04A}"/>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8454322" y="5499000"/>
            <a:ext cx="2657856" cy="916485"/>
          </a:xfrm>
          <a:prstGeom prst="rect">
            <a:avLst/>
          </a:prstGeom>
        </p:spPr>
      </p:pic>
      <p:pic>
        <p:nvPicPr>
          <p:cNvPr id="33" name="Picture 32" descr="A picture containing logo&#10;&#10;Description automatically generated">
            <a:hlinkClick r:id="rId24"/>
            <a:extLst>
              <a:ext uri="{FF2B5EF4-FFF2-40B4-BE49-F238E27FC236}">
                <a16:creationId xmlns:a16="http://schemas.microsoft.com/office/drawing/2014/main" id="{FFB981A5-A282-4429-A0A1-AD728C389669}"/>
              </a:ext>
            </a:extLst>
          </p:cNvPr>
          <p:cNvPicPr>
            <a:picLocks noChangeAspect="1"/>
          </p:cNvPicPr>
          <p:nvPr/>
        </p:nvPicPr>
        <p:blipFill>
          <a:blip r:embed="rId25" cstate="hqprint">
            <a:extLst>
              <a:ext uri="{28A0092B-C50C-407E-A947-70E740481C1C}">
                <a14:useLocalDpi xmlns:a14="http://schemas.microsoft.com/office/drawing/2010/main" val="0"/>
              </a:ext>
            </a:extLst>
          </a:blip>
          <a:stretch>
            <a:fillRect/>
          </a:stretch>
        </p:blipFill>
        <p:spPr>
          <a:xfrm>
            <a:off x="4322500" y="5436494"/>
            <a:ext cx="2391414" cy="1145517"/>
          </a:xfrm>
          <a:prstGeom prst="rect">
            <a:avLst/>
          </a:prstGeom>
        </p:spPr>
      </p:pic>
    </p:spTree>
    <p:extLst>
      <p:ext uri="{BB962C8B-B14F-4D97-AF65-F5344CB8AC3E}">
        <p14:creationId xmlns:p14="http://schemas.microsoft.com/office/powerpoint/2010/main" val="9939037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46</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pic>
        <p:nvPicPr>
          <p:cNvPr id="13" name="Picture 12">
            <a:extLst>
              <a:ext uri="{FF2B5EF4-FFF2-40B4-BE49-F238E27FC236}">
                <a16:creationId xmlns:a16="http://schemas.microsoft.com/office/drawing/2014/main" id="{44F98D6B-A014-49DE-BFE5-4440AB634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3588" y="1804627"/>
            <a:ext cx="4042163" cy="3991238"/>
          </a:xfrm>
          <a:prstGeom prst="rect">
            <a:avLst/>
          </a:prstGeom>
          <a:noFill/>
        </p:spPr>
      </p:pic>
      <p:pic>
        <p:nvPicPr>
          <p:cNvPr id="8" name="Picture 7">
            <a:extLst>
              <a:ext uri="{FF2B5EF4-FFF2-40B4-BE49-F238E27FC236}">
                <a16:creationId xmlns:a16="http://schemas.microsoft.com/office/drawing/2014/main" id="{19D59668-3C9A-4BAE-83AF-92CB45919E32}"/>
              </a:ext>
            </a:extLst>
          </p:cNvPr>
          <p:cNvPicPr>
            <a:picLocks noChangeAspect="1"/>
          </p:cNvPicPr>
          <p:nvPr/>
        </p:nvPicPr>
        <p:blipFill>
          <a:blip r:embed="rId3"/>
          <a:stretch>
            <a:fillRect/>
          </a:stretch>
        </p:blipFill>
        <p:spPr>
          <a:xfrm>
            <a:off x="1882001" y="2264942"/>
            <a:ext cx="3284393" cy="3070608"/>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8746086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3666E85B-FD0B-45F8-83FE-2B49CCB3381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47</a:t>
            </a:fld>
            <a:endParaRPr lang="en-US" noProof="0" dirty="0"/>
          </a:p>
        </p:txBody>
      </p:sp>
    </p:spTree>
    <p:extLst>
      <p:ext uri="{BB962C8B-B14F-4D97-AF65-F5344CB8AC3E}">
        <p14:creationId xmlns:p14="http://schemas.microsoft.com/office/powerpoint/2010/main" val="2539133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FED8D493-EC70-4E96-B7B6-5DABE6346EF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48</a:t>
            </a:fld>
            <a:endParaRPr lang="en-US" dirty="0"/>
          </a:p>
        </p:txBody>
      </p:sp>
    </p:spTree>
    <p:extLst>
      <p:ext uri="{BB962C8B-B14F-4D97-AF65-F5344CB8AC3E}">
        <p14:creationId xmlns:p14="http://schemas.microsoft.com/office/powerpoint/2010/main" val="12858852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5" name="Rectangle 3"/>
          <p:cNvSpPr>
            <a:spLocks noGrp="1" noChangeArrowheads="1"/>
          </p:cNvSpPr>
          <p:nvPr>
            <p:ph type="body" sz="quarter" idx="10"/>
          </p:nvPr>
        </p:nvSpPr>
        <p:spPr>
          <a:xfrm>
            <a:off x="190402" y="1230234"/>
            <a:ext cx="11818096" cy="5528766"/>
          </a:xfrm>
        </p:spPr>
        <p:txBody>
          <a:bodyPr>
            <a:normAutofit lnSpcReduction="10000"/>
          </a:bodyPr>
          <a:lstStyle/>
          <a:p>
            <a:pPr>
              <a:buClr>
                <a:schemeClr val="tx1"/>
              </a:buClr>
            </a:pPr>
            <a:r>
              <a:rPr lang="en-US" dirty="0"/>
              <a:t>What is "</a:t>
            </a:r>
            <a:r>
              <a:rPr lang="en-US" b="1" dirty="0">
                <a:solidFill>
                  <a:schemeClr val="bg1"/>
                </a:solidFill>
              </a:rPr>
              <a:t>software quality assurance</a:t>
            </a:r>
            <a:r>
              <a:rPr lang="en-US" dirty="0"/>
              <a:t>" (</a:t>
            </a:r>
            <a:r>
              <a:rPr lang="en-US" b="1" dirty="0">
                <a:solidFill>
                  <a:schemeClr val="bg1"/>
                </a:solidFill>
              </a:rPr>
              <a:t>SQA</a:t>
            </a:r>
            <a:r>
              <a:rPr lang="en-US" dirty="0"/>
              <a:t>)?</a:t>
            </a:r>
          </a:p>
          <a:p>
            <a:pPr lvl="1">
              <a:buClr>
                <a:schemeClr val="tx1"/>
              </a:buClr>
            </a:pPr>
            <a:r>
              <a:rPr lang="en-US" dirty="0"/>
              <a:t>Software quality assurance aims to </a:t>
            </a:r>
            <a:r>
              <a:rPr lang="en-US" b="1" dirty="0">
                <a:solidFill>
                  <a:schemeClr val="bg1"/>
                </a:solidFill>
              </a:rPr>
              <a:t>assure</a:t>
            </a:r>
            <a:r>
              <a:rPr lang="en-US" dirty="0"/>
              <a:t> that</a:t>
            </a:r>
            <a:br>
              <a:rPr lang="en-US" dirty="0"/>
            </a:br>
            <a:r>
              <a:rPr lang="en-US" dirty="0"/>
              <a:t>the </a:t>
            </a:r>
            <a:r>
              <a:rPr lang="en-US" b="1" dirty="0">
                <a:solidFill>
                  <a:schemeClr val="bg1"/>
                </a:solidFill>
              </a:rPr>
              <a:t>software</a:t>
            </a:r>
            <a:r>
              <a:rPr lang="en-US" dirty="0"/>
              <a:t> is </a:t>
            </a:r>
            <a:r>
              <a:rPr lang="en-US" b="1" dirty="0">
                <a:solidFill>
                  <a:schemeClr val="bg1"/>
                </a:solidFill>
              </a:rPr>
              <a:t>bug free </a:t>
            </a:r>
            <a:r>
              <a:rPr lang="en-US" dirty="0"/>
              <a:t>(behaves as expected)</a:t>
            </a:r>
          </a:p>
          <a:p>
            <a:pPr lvl="1">
              <a:buClr>
                <a:schemeClr val="tx1"/>
              </a:buClr>
            </a:pPr>
            <a:r>
              <a:rPr lang="en-US" dirty="0"/>
              <a:t>Defects are reported and tracked through a</a:t>
            </a:r>
            <a:r>
              <a:rPr lang="en-US" b="1" dirty="0"/>
              <a:t> </a:t>
            </a:r>
            <a:r>
              <a:rPr lang="en-US" b="1" dirty="0">
                <a:solidFill>
                  <a:schemeClr val="bg1"/>
                </a:solidFill>
              </a:rPr>
              <a:t>bug tracking system</a:t>
            </a:r>
          </a:p>
          <a:p>
            <a:pPr lvl="1">
              <a:buClr>
                <a:schemeClr val="tx1"/>
              </a:buClr>
            </a:pPr>
            <a:r>
              <a:rPr lang="en-US" dirty="0"/>
              <a:t>Performed by the Quality Assurance engineers (</a:t>
            </a:r>
            <a:r>
              <a:rPr lang="en-US" b="1" dirty="0">
                <a:solidFill>
                  <a:schemeClr val="bg1"/>
                </a:solidFill>
              </a:rPr>
              <a:t>QA engineers</a:t>
            </a:r>
            <a:r>
              <a:rPr lang="en-US" dirty="0"/>
              <a:t>)</a:t>
            </a:r>
          </a:p>
          <a:p>
            <a:pPr>
              <a:buClr>
                <a:schemeClr val="tx1"/>
              </a:buClr>
            </a:pPr>
            <a:r>
              <a:rPr lang="en-US" dirty="0"/>
              <a:t>Most of the QA work is </a:t>
            </a:r>
            <a:r>
              <a:rPr lang="en-US" b="1" dirty="0">
                <a:solidFill>
                  <a:schemeClr val="bg1"/>
                </a:solidFill>
              </a:rPr>
              <a:t>software testing</a:t>
            </a:r>
          </a:p>
          <a:p>
            <a:pPr lvl="1">
              <a:buClr>
                <a:schemeClr val="tx1"/>
              </a:buClr>
            </a:pPr>
            <a:r>
              <a:rPr lang="en-US" b="1" dirty="0">
                <a:solidFill>
                  <a:schemeClr val="bg1"/>
                </a:solidFill>
              </a:rPr>
              <a:t>Manual</a:t>
            </a:r>
            <a:r>
              <a:rPr lang="en-US" dirty="0"/>
              <a:t> testing (click and check the results)</a:t>
            </a:r>
          </a:p>
          <a:p>
            <a:pPr lvl="1">
              <a:buClr>
                <a:schemeClr val="tx1"/>
              </a:buClr>
            </a:pPr>
            <a:r>
              <a:rPr lang="en-US" b="1" dirty="0">
                <a:solidFill>
                  <a:schemeClr val="bg1"/>
                </a:solidFill>
              </a:rPr>
              <a:t>Automated</a:t>
            </a:r>
            <a:r>
              <a:rPr lang="en-US" dirty="0"/>
              <a:t> testing (QA automation)</a:t>
            </a:r>
          </a:p>
          <a:p>
            <a:pPr>
              <a:buClr>
                <a:schemeClr val="tx1"/>
              </a:buClr>
            </a:pPr>
            <a:r>
              <a:rPr lang="en-US" dirty="0"/>
              <a:t>Continuous integration and delivery (</a:t>
            </a:r>
            <a:r>
              <a:rPr lang="en-US" b="1" dirty="0">
                <a:solidFill>
                  <a:schemeClr val="bg1"/>
                </a:solidFill>
              </a:rPr>
              <a:t>CI/CD pipeline</a:t>
            </a:r>
            <a:r>
              <a:rPr lang="en-US" dirty="0"/>
              <a:t>)</a:t>
            </a:r>
            <a:endParaRPr lang="en-US" b="1" dirty="0">
              <a:solidFill>
                <a:schemeClr val="bg1"/>
              </a:solidFill>
            </a:endParaRPr>
          </a:p>
        </p:txBody>
      </p:sp>
      <p:sp>
        <p:nvSpPr>
          <p:cNvPr id="494594" name="Rectangle 2"/>
          <p:cNvSpPr>
            <a:spLocks noGrp="1" noChangeArrowheads="1"/>
          </p:cNvSpPr>
          <p:nvPr>
            <p:ph type="title"/>
          </p:nvPr>
        </p:nvSpPr>
        <p:spPr/>
        <p:txBody>
          <a:bodyPr>
            <a:normAutofit/>
          </a:bodyPr>
          <a:lstStyle/>
          <a:p>
            <a:r>
              <a:rPr lang="en-US" sz="4400" dirty="0"/>
              <a:t>Software Quality Assurance (QA)</a:t>
            </a:r>
          </a:p>
        </p:txBody>
      </p:sp>
      <p:sp>
        <p:nvSpPr>
          <p:cNvPr id="7" name="Slide Number">
            <a:extLst>
              <a:ext uri="{FF2B5EF4-FFF2-40B4-BE49-F238E27FC236}">
                <a16:creationId xmlns:a16="http://schemas.microsoft.com/office/drawing/2014/main" id="{3CA482A3-FA37-4584-8473-180197760FD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pic>
        <p:nvPicPr>
          <p:cNvPr id="3" name="Picture 2">
            <a:extLst>
              <a:ext uri="{FF2B5EF4-FFF2-40B4-BE49-F238E27FC236}">
                <a16:creationId xmlns:a16="http://schemas.microsoft.com/office/drawing/2014/main" id="{628DC683-5F8D-4D00-B4EB-0A4162A309ED}"/>
              </a:ext>
            </a:extLst>
          </p:cNvPr>
          <p:cNvPicPr>
            <a:picLocks noChangeAspect="1"/>
          </p:cNvPicPr>
          <p:nvPr/>
        </p:nvPicPr>
        <p:blipFill>
          <a:blip r:embed="rId3"/>
          <a:stretch>
            <a:fillRect/>
          </a:stretch>
        </p:blipFill>
        <p:spPr>
          <a:xfrm>
            <a:off x="9516000" y="1293768"/>
            <a:ext cx="2028620" cy="1595232"/>
          </a:xfrm>
          <a:prstGeom prst="rect">
            <a:avLst/>
          </a:prstGeom>
        </p:spPr>
      </p:pic>
    </p:spTree>
    <p:extLst>
      <p:ext uri="{BB962C8B-B14F-4D97-AF65-F5344CB8AC3E}">
        <p14:creationId xmlns:p14="http://schemas.microsoft.com/office/powerpoint/2010/main" val="3809216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5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459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459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459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459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945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BCA4E86-8B78-45D7-829C-AE3484D9A39E}"/>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Lst>
          </a:blip>
          <a:stretch>
            <a:fillRect/>
          </a:stretch>
        </p:blipFill>
        <p:spPr>
          <a:xfrm>
            <a:off x="4752609" y="1484784"/>
            <a:ext cx="2686785" cy="2448272"/>
          </a:xfrm>
          <a:prstGeom prst="rect">
            <a:avLst/>
          </a:prstGeom>
        </p:spPr>
      </p:pic>
      <p:sp>
        <p:nvSpPr>
          <p:cNvPr id="4" name="Title 3">
            <a:extLst>
              <a:ext uri="{FF2B5EF4-FFF2-40B4-BE49-F238E27FC236}">
                <a16:creationId xmlns:a16="http://schemas.microsoft.com/office/drawing/2014/main" id="{78086631-401E-487E-A3B5-DD1B3D8EA332}"/>
              </a:ext>
            </a:extLst>
          </p:cNvPr>
          <p:cNvSpPr>
            <a:spLocks noGrp="1"/>
          </p:cNvSpPr>
          <p:nvPr>
            <p:ph type="title" sz="quarter" idx="10"/>
          </p:nvPr>
        </p:nvSpPr>
        <p:spPr>
          <a:xfrm>
            <a:off x="1978125" y="4464000"/>
            <a:ext cx="8235750" cy="1992212"/>
          </a:xfrm>
        </p:spPr>
        <p:txBody>
          <a:bodyPr/>
          <a:lstStyle/>
          <a:p>
            <a:r>
              <a:rPr lang="en-US" dirty="0"/>
              <a:t>The QA Role and</a:t>
            </a:r>
            <a:br>
              <a:rPr lang="en-US" dirty="0"/>
            </a:br>
            <a:r>
              <a:rPr lang="en-US" dirty="0"/>
              <a:t>Its Responsibilities</a:t>
            </a:r>
          </a:p>
        </p:txBody>
      </p:sp>
    </p:spTree>
    <p:extLst>
      <p:ext uri="{BB962C8B-B14F-4D97-AF65-F5344CB8AC3E}">
        <p14:creationId xmlns:p14="http://schemas.microsoft.com/office/powerpoint/2010/main" val="23297131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Grp="1" noChangeArrowheads="1"/>
          </p:cNvSpPr>
          <p:nvPr>
            <p:ph type="body" sz="quarter" idx="10"/>
          </p:nvPr>
        </p:nvSpPr>
        <p:spPr>
          <a:xfrm>
            <a:off x="1958706" y="1167893"/>
            <a:ext cx="10219236" cy="5636107"/>
          </a:xfrm>
        </p:spPr>
        <p:txBody>
          <a:bodyPr>
            <a:normAutofit fontScale="85000" lnSpcReduction="20000"/>
          </a:bodyPr>
          <a:lstStyle/>
          <a:p>
            <a:pPr>
              <a:lnSpc>
                <a:spcPct val="110000"/>
              </a:lnSpc>
              <a:buClr>
                <a:schemeClr val="tx1"/>
              </a:buClr>
            </a:pPr>
            <a:r>
              <a:rPr lang="en-US" altLang="bg-BG" sz="3500" b="1" dirty="0">
                <a:solidFill>
                  <a:schemeClr val="bg1"/>
                </a:solidFill>
              </a:rPr>
              <a:t>QA engineers</a:t>
            </a:r>
            <a:r>
              <a:rPr lang="en-US" altLang="bg-BG" sz="3500" b="1" dirty="0"/>
              <a:t> </a:t>
            </a:r>
            <a:r>
              <a:rPr lang="en-US" altLang="bg-BG" sz="3500" dirty="0"/>
              <a:t>ensure the </a:t>
            </a:r>
            <a:r>
              <a:rPr lang="en-US" altLang="bg-BG" sz="3500" b="1" dirty="0">
                <a:solidFill>
                  <a:schemeClr val="bg1"/>
                </a:solidFill>
              </a:rPr>
              <a:t>software quality</a:t>
            </a:r>
          </a:p>
          <a:p>
            <a:pPr>
              <a:lnSpc>
                <a:spcPct val="110000"/>
              </a:lnSpc>
            </a:pPr>
            <a:r>
              <a:rPr lang="en-US" altLang="bg-BG" sz="3500" dirty="0"/>
              <a:t>Plan and execute </a:t>
            </a:r>
            <a:r>
              <a:rPr lang="en-US" altLang="bg-BG" sz="3500" b="1" dirty="0">
                <a:solidFill>
                  <a:schemeClr val="bg1"/>
                </a:solidFill>
              </a:rPr>
              <a:t>testing activities</a:t>
            </a:r>
            <a:endParaRPr lang="en-US" sz="3500" b="1" dirty="0">
              <a:solidFill>
                <a:schemeClr val="bg1"/>
              </a:solidFill>
            </a:endParaRPr>
          </a:p>
          <a:p>
            <a:pPr lvl="1">
              <a:lnSpc>
                <a:spcPct val="110000"/>
              </a:lnSpc>
              <a:buClr>
                <a:schemeClr val="tx1"/>
              </a:buClr>
            </a:pPr>
            <a:r>
              <a:rPr lang="en-US" sz="3300" b="1" dirty="0">
                <a:solidFill>
                  <a:schemeClr val="bg1"/>
                </a:solidFill>
              </a:rPr>
              <a:t>Test</a:t>
            </a:r>
            <a:r>
              <a:rPr lang="en-US" sz="3300" dirty="0"/>
              <a:t> the software, its functionality, UX and usability, etc.</a:t>
            </a:r>
          </a:p>
          <a:p>
            <a:pPr lvl="1">
              <a:lnSpc>
                <a:spcPct val="110000"/>
              </a:lnSpc>
            </a:pPr>
            <a:r>
              <a:rPr lang="en-US" altLang="bg-BG" sz="3300" dirty="0"/>
              <a:t>Create </a:t>
            </a:r>
            <a:r>
              <a:rPr lang="en-US" altLang="bg-BG" sz="3300" b="1" dirty="0">
                <a:solidFill>
                  <a:schemeClr val="bg1"/>
                </a:solidFill>
              </a:rPr>
              <a:t>test plans</a:t>
            </a:r>
            <a:r>
              <a:rPr lang="en-US" altLang="bg-BG" sz="3300" dirty="0"/>
              <a:t>, design </a:t>
            </a:r>
            <a:r>
              <a:rPr lang="en-US" altLang="bg-BG" sz="3300" b="1" dirty="0">
                <a:solidFill>
                  <a:schemeClr val="bg1"/>
                </a:solidFill>
              </a:rPr>
              <a:t>test cases</a:t>
            </a:r>
            <a:r>
              <a:rPr lang="en-US" altLang="bg-BG" sz="3300" dirty="0"/>
              <a:t>, </a:t>
            </a:r>
            <a:r>
              <a:rPr lang="en-US" altLang="bg-BG" sz="3300" b="1" dirty="0">
                <a:solidFill>
                  <a:schemeClr val="bg1"/>
                </a:solidFill>
              </a:rPr>
              <a:t>execute tests</a:t>
            </a:r>
            <a:endParaRPr lang="en-US" sz="3300" b="1" dirty="0">
              <a:solidFill>
                <a:schemeClr val="bg1"/>
              </a:solidFill>
            </a:endParaRPr>
          </a:p>
          <a:p>
            <a:pPr lvl="1">
              <a:lnSpc>
                <a:spcPct val="110000"/>
              </a:lnSpc>
            </a:pPr>
            <a:r>
              <a:rPr lang="en-US" altLang="bg-BG" sz="3300" dirty="0"/>
              <a:t>Develop and execute </a:t>
            </a:r>
            <a:r>
              <a:rPr lang="en-US" altLang="bg-BG" sz="3300" b="1" dirty="0">
                <a:solidFill>
                  <a:schemeClr val="bg1"/>
                </a:solidFill>
              </a:rPr>
              <a:t>test automation</a:t>
            </a:r>
            <a:r>
              <a:rPr lang="en-US" altLang="bg-BG" sz="3300" b="1" dirty="0"/>
              <a:t> </a:t>
            </a:r>
            <a:r>
              <a:rPr lang="en-US" altLang="bg-BG" sz="3300" dirty="0"/>
              <a:t>scripts </a:t>
            </a:r>
          </a:p>
          <a:p>
            <a:pPr>
              <a:lnSpc>
                <a:spcPct val="110000"/>
              </a:lnSpc>
              <a:buClr>
                <a:schemeClr val="tx1"/>
              </a:buClr>
            </a:pPr>
            <a:r>
              <a:rPr lang="en-US" sz="3500" b="1" dirty="0">
                <a:solidFill>
                  <a:schemeClr val="bg1"/>
                </a:solidFill>
              </a:rPr>
              <a:t>Report</a:t>
            </a:r>
            <a:r>
              <a:rPr lang="en-US" sz="3500" dirty="0">
                <a:solidFill>
                  <a:schemeClr val="bg1"/>
                </a:solidFill>
              </a:rPr>
              <a:t> </a:t>
            </a:r>
            <a:r>
              <a:rPr lang="en-US" sz="3500" dirty="0"/>
              <a:t>and </a:t>
            </a:r>
            <a:r>
              <a:rPr lang="en-US" sz="3500" b="1" dirty="0">
                <a:solidFill>
                  <a:schemeClr val="bg1"/>
                </a:solidFill>
              </a:rPr>
              <a:t>track bugs</a:t>
            </a:r>
            <a:r>
              <a:rPr lang="en-US" sz="3500" b="1" dirty="0"/>
              <a:t> </a:t>
            </a:r>
            <a:r>
              <a:rPr lang="en-US" sz="3500" dirty="0"/>
              <a:t>and their lifecycle</a:t>
            </a:r>
          </a:p>
          <a:p>
            <a:pPr lvl="1">
              <a:lnSpc>
                <a:spcPct val="110000"/>
              </a:lnSpc>
            </a:pPr>
            <a:r>
              <a:rPr lang="en-US" altLang="bg-BG" sz="3300" dirty="0"/>
              <a:t>Perform </a:t>
            </a:r>
            <a:r>
              <a:rPr lang="en-US" altLang="bg-BG" sz="3300" b="1" dirty="0">
                <a:solidFill>
                  <a:schemeClr val="bg1"/>
                </a:solidFill>
              </a:rPr>
              <a:t>regression testing </a:t>
            </a:r>
            <a:r>
              <a:rPr lang="en-US" altLang="bg-BG" sz="3300" dirty="0"/>
              <a:t>when bugs are resolved</a:t>
            </a:r>
            <a:endParaRPr lang="en-US" sz="3300" dirty="0">
              <a:solidFill>
                <a:schemeClr val="bg1"/>
              </a:solidFill>
            </a:endParaRPr>
          </a:p>
          <a:p>
            <a:pPr>
              <a:lnSpc>
                <a:spcPct val="110000"/>
              </a:lnSpc>
            </a:pPr>
            <a:r>
              <a:rPr lang="en-US" sz="3500" dirty="0"/>
              <a:t>Track the </a:t>
            </a:r>
            <a:r>
              <a:rPr lang="en-US" sz="3500" b="1" dirty="0">
                <a:solidFill>
                  <a:schemeClr val="bg1"/>
                </a:solidFill>
              </a:rPr>
              <a:t>development process </a:t>
            </a:r>
            <a:r>
              <a:rPr lang="en-US" sz="3500" dirty="0"/>
              <a:t>and its quality</a:t>
            </a:r>
          </a:p>
          <a:p>
            <a:pPr lvl="1">
              <a:lnSpc>
                <a:spcPct val="110000"/>
              </a:lnSpc>
            </a:pPr>
            <a:r>
              <a:rPr lang="en-US" altLang="bg-BG" sz="3300" dirty="0"/>
              <a:t>Review the </a:t>
            </a:r>
            <a:r>
              <a:rPr lang="en-US" altLang="bg-BG" sz="3300" b="1" dirty="0">
                <a:solidFill>
                  <a:schemeClr val="bg1"/>
                </a:solidFill>
              </a:rPr>
              <a:t>requirements</a:t>
            </a:r>
            <a:r>
              <a:rPr lang="en-US" altLang="bg-BG" sz="3300" b="1" dirty="0"/>
              <a:t>, </a:t>
            </a:r>
            <a:r>
              <a:rPr lang="en-US" altLang="bg-BG" sz="3300" b="1" dirty="0">
                <a:solidFill>
                  <a:schemeClr val="bg1"/>
                </a:solidFill>
              </a:rPr>
              <a:t>design</a:t>
            </a:r>
            <a:r>
              <a:rPr lang="en-US" altLang="bg-BG" sz="3300" b="1" dirty="0"/>
              <a:t> </a:t>
            </a:r>
            <a:r>
              <a:rPr lang="en-US" altLang="bg-BG" sz="3300" dirty="0"/>
              <a:t>and</a:t>
            </a:r>
            <a:r>
              <a:rPr lang="en-US" altLang="bg-BG" sz="3300" b="1" dirty="0"/>
              <a:t> </a:t>
            </a:r>
            <a:r>
              <a:rPr lang="en-US" altLang="bg-BG" sz="3300" b="1" dirty="0">
                <a:solidFill>
                  <a:schemeClr val="bg1"/>
                </a:solidFill>
              </a:rPr>
              <a:t>code</a:t>
            </a:r>
          </a:p>
          <a:p>
            <a:pPr lvl="1">
              <a:lnSpc>
                <a:spcPct val="110000"/>
              </a:lnSpc>
            </a:pPr>
            <a:r>
              <a:rPr lang="en-US" altLang="bg-BG" sz="3300" dirty="0"/>
              <a:t>Build and monitor </a:t>
            </a:r>
            <a:r>
              <a:rPr lang="en-US" altLang="bg-BG" sz="3300" b="1" dirty="0">
                <a:solidFill>
                  <a:schemeClr val="bg1"/>
                </a:solidFill>
              </a:rPr>
              <a:t>CI/CD pipeline</a:t>
            </a:r>
            <a:r>
              <a:rPr lang="en-US" altLang="bg-BG" sz="3300" dirty="0"/>
              <a:t>, track QA </a:t>
            </a:r>
            <a:r>
              <a:rPr lang="en-US" altLang="bg-BG" sz="3300" b="1" dirty="0">
                <a:solidFill>
                  <a:schemeClr val="bg1"/>
                </a:solidFill>
              </a:rPr>
              <a:t>metrics</a:t>
            </a:r>
          </a:p>
        </p:txBody>
      </p:sp>
      <p:sp>
        <p:nvSpPr>
          <p:cNvPr id="8" name="Title 7"/>
          <p:cNvSpPr>
            <a:spLocks noGrp="1"/>
          </p:cNvSpPr>
          <p:nvPr>
            <p:ph type="title"/>
          </p:nvPr>
        </p:nvSpPr>
        <p:spPr/>
        <p:txBody>
          <a:bodyPr>
            <a:normAutofit fontScale="90000"/>
          </a:bodyPr>
          <a:lstStyle/>
          <a:p>
            <a:r>
              <a:rPr lang="en-US" sz="4400" dirty="0"/>
              <a:t>Quality Assurance (QA) Engineer's Role</a:t>
            </a:r>
            <a:endParaRPr lang="bg-BG" sz="4400" dirty="0"/>
          </a:p>
        </p:txBody>
      </p:sp>
      <p:sp>
        <p:nvSpPr>
          <p:cNvPr id="4" name="Slide Number">
            <a:extLst>
              <a:ext uri="{FF2B5EF4-FFF2-40B4-BE49-F238E27FC236}">
                <a16:creationId xmlns:a16="http://schemas.microsoft.com/office/drawing/2014/main" id="{3D36237E-900D-49F6-A54A-E264F519DC8B}"/>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7</a:t>
            </a:fld>
            <a:endParaRPr lang="en-US" dirty="0"/>
          </a:p>
        </p:txBody>
      </p:sp>
    </p:spTree>
    <p:extLst>
      <p:ext uri="{BB962C8B-B14F-4D97-AF65-F5344CB8AC3E}">
        <p14:creationId xmlns:p14="http://schemas.microsoft.com/office/powerpoint/2010/main" val="7071097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CustomShape 1"/>
          <p:cNvSpPr/>
          <p:nvPr/>
        </p:nvSpPr>
        <p:spPr>
          <a:xfrm>
            <a:off x="2046000" y="1123269"/>
            <a:ext cx="8066880" cy="554580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oAutofit/>
          </a:bodyPr>
          <a:lstStyle/>
          <a:p>
            <a:pPr marL="360360" indent="-359640">
              <a:lnSpc>
                <a:spcPct val="105000"/>
              </a:lnSpc>
              <a:spcBef>
                <a:spcPts val="601"/>
              </a:spcBef>
              <a:spcAft>
                <a:spcPts val="601"/>
              </a:spcAft>
              <a:buClr>
                <a:srgbClr val="234465"/>
              </a:buClr>
              <a:buFont typeface="Wingdings" charset="2"/>
              <a:buChar char=""/>
            </a:pPr>
            <a:r>
              <a:rPr lang="bg-BG" sz="3200" b="0" strike="noStrike" spc="-1" dirty="0">
                <a:solidFill>
                  <a:srgbClr val="234465"/>
                </a:solidFill>
                <a:cs typeface="Calibri" panose="020F0502020204030204" pitchFamily="34" charset="0"/>
              </a:rPr>
              <a:t>A </a:t>
            </a:r>
            <a:r>
              <a:rPr lang="bg-BG" sz="3200" b="1" strike="noStrike" spc="-1" dirty="0">
                <a:solidFill>
                  <a:srgbClr val="FFA000"/>
                </a:solidFill>
                <a:cs typeface="Calibri" panose="020F0502020204030204" pitchFamily="34" charset="0"/>
              </a:rPr>
              <a:t>database</a:t>
            </a:r>
            <a:r>
              <a:rPr lang="bg-BG" sz="3200" b="0" strike="noStrike" spc="-1" dirty="0">
                <a:solidFill>
                  <a:srgbClr val="234465"/>
                </a:solidFill>
                <a:cs typeface="Calibri" panose="020F0502020204030204" pitchFamily="34" charset="0"/>
              </a:rPr>
              <a:t> is a collection of data, organized to be easily accessed, managed and updated</a:t>
            </a:r>
            <a:endParaRPr lang="bg-BG" sz="3200" b="0" strike="noStrike" spc="-1" dirty="0">
              <a:cs typeface="Calibri" panose="020F0502020204030204" pitchFamily="34" charset="0"/>
            </a:endParaRPr>
          </a:p>
          <a:p>
            <a:pPr marL="360360" indent="-359640">
              <a:lnSpc>
                <a:spcPct val="105000"/>
              </a:lnSpc>
              <a:spcBef>
                <a:spcPts val="601"/>
              </a:spcBef>
              <a:spcAft>
                <a:spcPts val="601"/>
              </a:spcAft>
              <a:buClr>
                <a:srgbClr val="234465"/>
              </a:buClr>
              <a:buFont typeface="Wingdings" charset="2"/>
              <a:buChar char=""/>
            </a:pPr>
            <a:r>
              <a:rPr lang="bg-BG" sz="3200" b="0" strike="noStrike" spc="-1" dirty="0">
                <a:solidFill>
                  <a:srgbClr val="234465"/>
                </a:solidFill>
                <a:cs typeface="Calibri" panose="020F0502020204030204" pitchFamily="34" charset="0"/>
              </a:rPr>
              <a:t>Modern databases are managed by </a:t>
            </a:r>
            <a:r>
              <a:rPr lang="bg-BG" sz="3200" b="1" strike="noStrike" spc="-1" dirty="0">
                <a:solidFill>
                  <a:srgbClr val="FFA000"/>
                </a:solidFill>
                <a:cs typeface="Calibri" panose="020F0502020204030204" pitchFamily="34" charset="0"/>
              </a:rPr>
              <a:t>Database Management Systems</a:t>
            </a:r>
            <a:r>
              <a:rPr lang="bg-BG" sz="3200" b="0" strike="noStrike" spc="-1" dirty="0">
                <a:solidFill>
                  <a:srgbClr val="234465"/>
                </a:solidFill>
                <a:cs typeface="Calibri" panose="020F0502020204030204" pitchFamily="34" charset="0"/>
              </a:rPr>
              <a:t> (DBMS)</a:t>
            </a:r>
            <a:endParaRPr lang="bg-BG" sz="3200" b="0" strike="noStrike" spc="-1" dirty="0">
              <a:cs typeface="Calibri" panose="020F0502020204030204" pitchFamily="34" charset="0"/>
            </a:endParaRPr>
          </a:p>
          <a:p>
            <a:pPr marL="803160" lvl="1" indent="-359640">
              <a:lnSpc>
                <a:spcPct val="105000"/>
              </a:lnSpc>
              <a:spcBef>
                <a:spcPts val="601"/>
              </a:spcBef>
              <a:spcAft>
                <a:spcPts val="601"/>
              </a:spcAft>
              <a:buClr>
                <a:srgbClr val="234465"/>
              </a:buClr>
              <a:buFont typeface="Wingdings" charset="2"/>
              <a:buChar char=""/>
            </a:pPr>
            <a:r>
              <a:rPr lang="bg-BG" sz="3000" b="0" strike="noStrike" spc="-1" dirty="0">
                <a:solidFill>
                  <a:srgbClr val="234465"/>
                </a:solidFill>
                <a:cs typeface="Calibri" panose="020F0502020204030204" pitchFamily="34" charset="0"/>
              </a:rPr>
              <a:t>Define database </a:t>
            </a:r>
            <a:r>
              <a:rPr lang="bg-BG" sz="3000" b="1" strike="noStrike" spc="-1" dirty="0">
                <a:solidFill>
                  <a:srgbClr val="FFA000"/>
                </a:solidFill>
                <a:cs typeface="Calibri" panose="020F0502020204030204" pitchFamily="34" charset="0"/>
              </a:rPr>
              <a:t>structure</a:t>
            </a:r>
            <a:r>
              <a:rPr lang="bg-BG" sz="3000" b="0" strike="noStrike" spc="-1" dirty="0">
                <a:solidFill>
                  <a:srgbClr val="234465"/>
                </a:solidFill>
                <a:cs typeface="Calibri" panose="020F0502020204030204" pitchFamily="34" charset="0"/>
              </a:rPr>
              <a:t>, e.g. tables, collections, columns, relations, indexes</a:t>
            </a:r>
            <a:endParaRPr lang="bg-BG" sz="3000" b="0" strike="noStrike" spc="-1" dirty="0">
              <a:cs typeface="Calibri" panose="020F0502020204030204" pitchFamily="34" charset="0"/>
            </a:endParaRPr>
          </a:p>
          <a:p>
            <a:pPr marL="803160" lvl="1" indent="-359640">
              <a:lnSpc>
                <a:spcPct val="105000"/>
              </a:lnSpc>
              <a:spcBef>
                <a:spcPts val="601"/>
              </a:spcBef>
              <a:spcAft>
                <a:spcPts val="601"/>
              </a:spcAft>
              <a:buClr>
                <a:srgbClr val="234465"/>
              </a:buClr>
              <a:buFont typeface="Wingdings" charset="2"/>
              <a:buChar char=""/>
            </a:pPr>
            <a:r>
              <a:rPr lang="bg-BG" sz="3000" b="0" strike="noStrike" spc="-1" dirty="0">
                <a:solidFill>
                  <a:srgbClr val="234465"/>
                </a:solidFill>
                <a:cs typeface="Calibri" panose="020F0502020204030204" pitchFamily="34" charset="0"/>
              </a:rPr>
              <a:t>Create / Read / Update / Delete data </a:t>
            </a:r>
            <a:br>
              <a:rPr sz="3000" dirty="0">
                <a:cs typeface="Calibri" panose="020F0502020204030204" pitchFamily="34" charset="0"/>
              </a:rPr>
            </a:br>
            <a:r>
              <a:rPr lang="bg-BG" sz="3000" b="0" strike="noStrike" spc="-1" dirty="0">
                <a:solidFill>
                  <a:srgbClr val="234465"/>
                </a:solidFill>
                <a:cs typeface="Calibri" panose="020F0502020204030204" pitchFamily="34" charset="0"/>
              </a:rPr>
              <a:t>(CRUD operations)</a:t>
            </a:r>
            <a:endParaRPr lang="bg-BG" sz="3000" b="0" strike="noStrike" spc="-1" dirty="0">
              <a:cs typeface="Calibri" panose="020F0502020204030204" pitchFamily="34" charset="0"/>
            </a:endParaRPr>
          </a:p>
          <a:p>
            <a:pPr marL="803160" lvl="1" indent="-359640">
              <a:lnSpc>
                <a:spcPct val="105000"/>
              </a:lnSpc>
              <a:spcBef>
                <a:spcPts val="601"/>
              </a:spcBef>
              <a:spcAft>
                <a:spcPts val="601"/>
              </a:spcAft>
              <a:buClr>
                <a:srgbClr val="234465"/>
              </a:buClr>
              <a:buFont typeface="Wingdings" charset="2"/>
              <a:buChar char=""/>
            </a:pPr>
            <a:r>
              <a:rPr lang="bg-BG" sz="3000" b="0" strike="noStrike" spc="-1" dirty="0">
                <a:solidFill>
                  <a:srgbClr val="234465"/>
                </a:solidFill>
                <a:cs typeface="Calibri" panose="020F0502020204030204" pitchFamily="34" charset="0"/>
              </a:rPr>
              <a:t>Execute </a:t>
            </a:r>
            <a:r>
              <a:rPr lang="bg-BG" sz="3000" b="1" strike="noStrike" spc="-1" dirty="0">
                <a:solidFill>
                  <a:srgbClr val="FFA000"/>
                </a:solidFill>
                <a:cs typeface="Calibri" panose="020F0502020204030204" pitchFamily="34" charset="0"/>
              </a:rPr>
              <a:t>queries</a:t>
            </a:r>
            <a:r>
              <a:rPr lang="bg-BG" sz="3000" b="0" strike="noStrike" spc="-1" dirty="0">
                <a:solidFill>
                  <a:srgbClr val="234465"/>
                </a:solidFill>
                <a:cs typeface="Calibri" panose="020F0502020204030204" pitchFamily="34" charset="0"/>
              </a:rPr>
              <a:t> (filter / search data)</a:t>
            </a:r>
            <a:endParaRPr lang="bg-BG" sz="3000" b="0" strike="noStrike" spc="-1" dirty="0">
              <a:cs typeface="Calibri" panose="020F0502020204030204" pitchFamily="34" charset="0"/>
            </a:endParaRPr>
          </a:p>
        </p:txBody>
      </p:sp>
      <p:sp>
        <p:nvSpPr>
          <p:cNvPr id="339" name="CustomShape 2"/>
          <p:cNvSpPr/>
          <p:nvPr/>
        </p:nvSpPr>
        <p:spPr>
          <a:xfrm>
            <a:off x="1297080" y="100800"/>
            <a:ext cx="8624880" cy="88200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chor="ctr">
            <a:noAutofit/>
          </a:bodyPr>
          <a:lstStyle/>
          <a:p>
            <a:pPr>
              <a:lnSpc>
                <a:spcPct val="100000"/>
              </a:lnSpc>
            </a:pPr>
            <a:r>
              <a:rPr lang="bg-BG" sz="4000" b="1" strike="noStrike" spc="-1">
                <a:solidFill>
                  <a:srgbClr val="234465"/>
                </a:solidFill>
                <a:latin typeface="Calibri"/>
              </a:rPr>
              <a:t>What is а Database?</a:t>
            </a:r>
            <a:endParaRPr lang="bg-BG" sz="4000" b="0" strike="noStrike" spc="-1">
              <a:latin typeface="Arial"/>
            </a:endParaRPr>
          </a:p>
        </p:txBody>
      </p:sp>
      <p:sp>
        <p:nvSpPr>
          <p:cNvPr id="340" name="CustomShape 3"/>
          <p:cNvSpPr/>
          <p:nvPr/>
        </p:nvSpPr>
        <p:spPr>
          <a:xfrm>
            <a:off x="11752920" y="6507000"/>
            <a:ext cx="366840" cy="29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842654A-6953-4A8C-81FE-A361EFA96B48}" type="slidenum">
              <a:rPr lang="bg-BG" sz="1000" b="0" strike="noStrike" spc="-1">
                <a:solidFill>
                  <a:srgbClr val="234465"/>
                </a:solidFill>
                <a:latin typeface="Calibri"/>
                <a:ea typeface="DejaVu Sans"/>
              </a:rPr>
              <a:t>8</a:t>
            </a:fld>
            <a:endParaRPr lang="bg-BG" sz="1000" b="0" strike="noStrike" spc="-1">
              <a:latin typeface="Arial"/>
            </a:endParaRPr>
          </a:p>
        </p:txBody>
      </p:sp>
      <p:pic>
        <p:nvPicPr>
          <p:cNvPr id="341" name="Picture 5"/>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Lst>
          </a:blip>
          <a:stretch/>
        </p:blipFill>
        <p:spPr>
          <a:xfrm>
            <a:off x="9561000" y="3699000"/>
            <a:ext cx="2014560" cy="2014560"/>
          </a:xfrm>
          <a:prstGeom prst="rect">
            <a:avLst/>
          </a:prstGeom>
          <a:ln>
            <a:noFill/>
          </a:ln>
        </p:spPr>
      </p:pic>
    </p:spTree>
    <p:extLst>
      <p:ext uri="{BB962C8B-B14F-4D97-AF65-F5344CB8AC3E}">
        <p14:creationId xmlns:p14="http://schemas.microsoft.com/office/powerpoint/2010/main" val="1253219581"/>
      </p:ext>
    </p:extLst>
  </p:cSld>
  <p:clrMapOvr>
    <a:masterClrMapping/>
  </p:clrMapOvr>
  <mc:AlternateContent xmlns:mc="http://schemas.openxmlformats.org/markup-compatibility/2006" xmlns:p14="http://schemas.microsoft.com/office/powerpoint/2010/main">
    <mc:Choice Requires="p14">
      <p:transition p14:dur="10" advTm="5000"/>
    </mc:Choice>
    <mc:Fallback xmlns="" xmlns:p15="http://schemas.microsoft.com/office/powerpoint/2012/main">
      <p:transition advTm="5000"/>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33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p:cTn id="16" dur="1" fill="hold">
                                          <p:stCondLst>
                                            <p:cond delay="0"/>
                                          </p:stCondLst>
                                        </p:cTn>
                                        <p:tgtEl>
                                          <p:spTgt spid="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0338" y="2439000"/>
            <a:ext cx="6065837" cy="69850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937046" y="1453266"/>
            <a:ext cx="6672421" cy="990193"/>
          </a:xfrm>
        </p:spPr>
        <p:txBody>
          <a:bodyPr/>
          <a:lstStyle/>
          <a:p>
            <a:r>
              <a:rPr lang="en-US" dirty="0"/>
              <a:t>QA Job Ads</a:t>
            </a:r>
          </a:p>
        </p:txBody>
      </p:sp>
      <p:sp>
        <p:nvSpPr>
          <p:cNvPr id="2" name="Rectangle 1">
            <a:extLst>
              <a:ext uri="{FF2B5EF4-FFF2-40B4-BE49-F238E27FC236}">
                <a16:creationId xmlns:a16="http://schemas.microsoft.com/office/drawing/2014/main" id="{E6B818EB-B3FE-474A-BBF4-B92B02678804}"/>
              </a:ext>
            </a:extLst>
          </p:cNvPr>
          <p:cNvSpPr/>
          <p:nvPr/>
        </p:nvSpPr>
        <p:spPr>
          <a:xfrm>
            <a:off x="4692083" y="3266004"/>
            <a:ext cx="7162345" cy="1107996"/>
          </a:xfrm>
          <a:prstGeom prst="rect">
            <a:avLst/>
          </a:prstGeom>
        </p:spPr>
        <p:txBody>
          <a:bodyPr wrap="none">
            <a:spAutoFit/>
          </a:bodyPr>
          <a:lstStyle/>
          <a:p>
            <a:pPr algn="ctr"/>
            <a:r>
              <a:rPr lang="en-US" sz="2200" dirty="0">
                <a:hlinkClick r:id="rId3"/>
              </a:rPr>
              <a:t>https://calendly.com/pages/jobs/details?gh_jid=4698556002</a:t>
            </a:r>
            <a:endParaRPr lang="en-US" sz="2200" dirty="0"/>
          </a:p>
          <a:p>
            <a:pPr algn="ctr"/>
            <a:r>
              <a:rPr lang="en-US" sz="2200" dirty="0">
                <a:hlinkClick r:id="rId4"/>
              </a:rPr>
              <a:t>https://www.indeed.com/viewjob?jk=534ebdec45075857</a:t>
            </a:r>
            <a:endParaRPr lang="en-US" sz="2200" dirty="0"/>
          </a:p>
          <a:p>
            <a:pPr algn="ctr"/>
            <a:r>
              <a:rPr lang="en-US" sz="2200" dirty="0">
                <a:hlinkClick r:id="rId5"/>
              </a:rPr>
              <a:t>https://www.linkedin.com/jobs/view/1949370301</a:t>
            </a:r>
            <a:endParaRPr lang="en-US" sz="2200" dirty="0"/>
          </a:p>
        </p:txBody>
      </p:sp>
      <p:pic>
        <p:nvPicPr>
          <p:cNvPr id="8" name="Picture 7">
            <a:extLst>
              <a:ext uri="{FF2B5EF4-FFF2-40B4-BE49-F238E27FC236}">
                <a16:creationId xmlns:a16="http://schemas.microsoft.com/office/drawing/2014/main" id="{08C3CD5A-E1BF-43D6-AA2A-C83B40A8BA24}"/>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a14:imgEffect>
                  </a14:imgLayer>
                </a14:imgProps>
              </a:ext>
            </a:extLst>
          </a:blip>
          <a:stretch>
            <a:fillRect/>
          </a:stretch>
        </p:blipFill>
        <p:spPr>
          <a:xfrm>
            <a:off x="1416000" y="1877568"/>
            <a:ext cx="2355477" cy="1956432"/>
          </a:xfrm>
          <a:prstGeom prst="rect">
            <a:avLst/>
          </a:prstGeom>
        </p:spPr>
      </p:pic>
    </p:spTree>
    <p:extLst>
      <p:ext uri="{BB962C8B-B14F-4D97-AF65-F5344CB8AC3E}">
        <p14:creationId xmlns:p14="http://schemas.microsoft.com/office/powerpoint/2010/main" val="10446494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18114</TotalTime>
  <Words>14270</Words>
  <Application>Microsoft Office PowerPoint</Application>
  <PresentationFormat>Widescreen</PresentationFormat>
  <Paragraphs>1444</Paragraphs>
  <Slides>48</Slides>
  <Notes>33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48</vt:i4>
      </vt:variant>
    </vt:vector>
  </HeadingPairs>
  <TitlesOfParts>
    <vt:vector size="60" baseType="lpstr">
      <vt:lpstr>-apple-system</vt:lpstr>
      <vt:lpstr>Arial</vt:lpstr>
      <vt:lpstr>Arial</vt:lpstr>
      <vt:lpstr>Calibri</vt:lpstr>
      <vt:lpstr>Consolas</vt:lpstr>
      <vt:lpstr>Helvetica Neue</vt:lpstr>
      <vt:lpstr>Noto Sans</vt:lpstr>
      <vt:lpstr>Roboto</vt:lpstr>
      <vt:lpstr>Times New Roman</vt:lpstr>
      <vt:lpstr>Wingdings</vt:lpstr>
      <vt:lpstr>Wingdings 2</vt:lpstr>
      <vt:lpstr>1_SoftUni</vt:lpstr>
      <vt:lpstr>QA Introduction</vt:lpstr>
      <vt:lpstr>Table of Contents</vt:lpstr>
      <vt:lpstr>Have a Question?</vt:lpstr>
      <vt:lpstr>Software Quality Assurance</vt:lpstr>
      <vt:lpstr>Software Quality Assurance (QA)</vt:lpstr>
      <vt:lpstr>The QA Role and Its Responsibilities</vt:lpstr>
      <vt:lpstr>Quality Assurance (QA) Engineer's Role</vt:lpstr>
      <vt:lpstr>PowerPoint Presentation</vt:lpstr>
      <vt:lpstr>QA Job Ads</vt:lpstr>
      <vt:lpstr>Defects, Bugs, Issues</vt:lpstr>
      <vt:lpstr>Software Defects</vt:lpstr>
      <vt:lpstr>The Cost of Software Defects</vt:lpstr>
      <vt:lpstr>Bug Tracking and Issue Lifecycle</vt:lpstr>
      <vt:lpstr>Issues</vt:lpstr>
      <vt:lpstr>Issue Tracker</vt:lpstr>
      <vt:lpstr>Typical Flow for Handling an Issue</vt:lpstr>
      <vt:lpstr>Pull Request Merge</vt:lpstr>
      <vt:lpstr>Software Testing</vt:lpstr>
      <vt:lpstr>Software Testing and Test Types</vt:lpstr>
      <vt:lpstr>Test Levels</vt:lpstr>
      <vt:lpstr>The Testing Triangle</vt:lpstr>
      <vt:lpstr>Test Process and Test Activities</vt:lpstr>
      <vt:lpstr>The Software Testing Process</vt:lpstr>
      <vt:lpstr>Test Plan, Test Scenarios and Test Cases</vt:lpstr>
      <vt:lpstr>Test Case</vt:lpstr>
      <vt:lpstr>Test Scenarios and Test Cases – Example</vt:lpstr>
      <vt:lpstr>Test Case – Formal Example</vt:lpstr>
      <vt:lpstr>Test Plan</vt:lpstr>
      <vt:lpstr>Test Automation</vt:lpstr>
      <vt:lpstr>Test Automation</vt:lpstr>
      <vt:lpstr>Test Automation Engineers</vt:lpstr>
      <vt:lpstr>Unit Testing</vt:lpstr>
      <vt:lpstr>Unit Testing Framework</vt:lpstr>
      <vt:lpstr>Unit Testing with Mocha</vt:lpstr>
      <vt:lpstr>Integration Testing</vt:lpstr>
      <vt:lpstr>Integration Testing with Mocha</vt:lpstr>
      <vt:lpstr>Web Testing Automation and Selenium</vt:lpstr>
      <vt:lpstr>Web Testing with Selenium</vt:lpstr>
      <vt:lpstr>The CI/CD Pipeline</vt:lpstr>
      <vt:lpstr>Software Development Lifecycle (SLDC)</vt:lpstr>
      <vt:lpstr>CI/CD Pipeline</vt:lpstr>
      <vt:lpstr>CI/CD Pipeline with GitHub Actions</vt:lpstr>
      <vt:lpstr>Summary</vt:lpstr>
      <vt:lpstr>Questions?</vt:lpstr>
      <vt:lpstr>SoftUni Diamond Partners</vt:lpstr>
      <vt:lpstr>Educational Partners</vt:lpstr>
      <vt:lpstr>License</vt:lpstr>
      <vt:lpstr>Trainings @ Software University (SoftUni)</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dc:title>
  <dc:subject>Programming Fundamentals - Practical Training Course @ SoftUni</dc:subject>
  <dc:creator>Software University</dc:creator>
  <cp:keywords>Programming Fundamentals; Software University; SoftUni; programming; coding; software development; education; training; course; common</cp:keywords>
  <dc:description>© SoftUni – https://softuni.org_x000d_
© Software University – https://softuni.bg_x000d_
_x000d_
Copyrighted document. Unauthorized copy, reproduction or use is not permitted.</dc:description>
  <cp:lastModifiedBy>Aleksandra Raykova</cp:lastModifiedBy>
  <cp:revision>581</cp:revision>
  <dcterms:created xsi:type="dcterms:W3CDTF">2018-05-23T13:08:44Z</dcterms:created>
  <dcterms:modified xsi:type="dcterms:W3CDTF">2022-04-27T08:20:49Z</dcterms:modified>
  <cp:category>programming fundamentals;computer programming;software development;web development</cp:category>
</cp:coreProperties>
</file>