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53"/>
  </p:notesMasterIdLst>
  <p:handoutMasterIdLst>
    <p:handoutMasterId r:id="rId54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401" r:id="rId48"/>
    <p:sldId id="494" r:id="rId49"/>
    <p:sldId id="495" r:id="rId50"/>
    <p:sldId id="405" r:id="rId51"/>
    <p:sldId id="49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75E40E-D3EB-4CD2-9791-4974F0E30CD9}">
          <p14:sldIdLst>
            <p14:sldId id="291"/>
            <p14:sldId id="292"/>
            <p14:sldId id="293"/>
          </p14:sldIdLst>
        </p14:section>
        <p14:section name="Definition" id="{C20CE31B-FB6B-4B80-AB81-3AAF17397932}">
          <p14:sldIdLst>
            <p14:sldId id="294"/>
            <p14:sldId id="295"/>
            <p14:sldId id="296"/>
            <p14:sldId id="297"/>
          </p14:sldIdLst>
        </p14:section>
        <p14:section name="Benefits &amp; Drawbacks" id="{F2963D4E-F75D-498A-9B83-4EA4D8A68D54}">
          <p14:sldIdLst>
            <p14:sldId id="298"/>
            <p14:sldId id="299"/>
            <p14:sldId id="300"/>
          </p14:sldIdLst>
        </p14:section>
        <p14:section name="Types" id="{E93C54E4-EE3D-4B3C-89DE-F1CAAB3D6809}">
          <p14:sldIdLst>
            <p14:sldId id="301"/>
            <p14:sldId id="302"/>
          </p14:sldIdLst>
        </p14:section>
        <p14:section name="Creational Patterns" id="{148CB391-4E20-4295-A7C5-4E0B536A05D1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Patterns" id="{34E38197-F85B-4750-AA7D-E6A7B54144D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Patterns" id="{4B1E4C8E-16AD-4F71-898E-58D673C82DF2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Conclusion" id="{94865A8B-5B03-4E22-A16F-4CF9321D3D52}">
          <p14:sldIdLst>
            <p14:sldId id="335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9014AFC-3CAC-449E-8C7D-EA54665A7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225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1F6D71D-F653-4A58-9B8F-A33B4BC52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F72340A-30A9-4338-A5DE-D8C486C109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081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557F8F8-F3FF-4C15-88BC-95EF8CE33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69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CF8A4C0-B799-42B6-9BE4-A1C05B89B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92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82E69AB-D8C8-4F34-A4B7-8515074EFF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45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3B79763-4C79-4E76-A525-3D512EBE9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209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0074C52-5391-4496-8235-19920520F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71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73E6184-23BB-476B-B4C8-160B43FF2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24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CA82E05-EF82-4153-B5FC-A2B6EF1B8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32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FA3EF19-37AF-4B5C-B8FE-DEF60E170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751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D805CF4-BC5D-4CE3-ADF4-9B547D87C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05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409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70652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5590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1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885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587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1755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98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247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1577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8512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32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6563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486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387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gif"/><Relationship Id="rId5" Type="http://schemas.openxmlformats.org/officeDocument/2006/relationships/image" Target="../media/image53.gif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9.png"/><Relationship Id="rId15" Type="http://schemas.openxmlformats.org/officeDocument/2006/relationships/image" Target="../media/image64.jpeg"/><Relationship Id="rId23" Type="http://schemas.openxmlformats.org/officeDocument/2006/relationships/image" Target="../media/image6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16583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AD23ED2-7D99-4E39-8BCD-10DF4FACF2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8C2E6FAF-2A8B-41B6-AFC4-6B267108F9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540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</a:t>
            </a:r>
            <a:r>
              <a:rPr lang="en-US" sz="30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0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Describe ways to </a:t>
            </a:r>
            <a:r>
              <a:rPr lang="en-US" sz="3000" b="1" dirty="0">
                <a:solidFill>
                  <a:schemeClr val="bg1"/>
                </a:solidFill>
              </a:rPr>
              <a:t>assemble</a:t>
            </a:r>
            <a:r>
              <a:rPr lang="en-US" sz="3000" dirty="0"/>
              <a:t> objects to implement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Composition</a:t>
            </a:r>
            <a:r>
              <a:rPr lang="en-US" sz="30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dynamic </a:t>
            </a:r>
            <a:r>
              <a:rPr lang="en-US" sz="3000" b="1" dirty="0">
                <a:solidFill>
                  <a:schemeClr val="bg1"/>
                </a:solidFill>
              </a:rPr>
              <a:t>interactions</a:t>
            </a:r>
            <a:r>
              <a:rPr lang="en-US" sz="30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Distribute </a:t>
            </a:r>
            <a:r>
              <a:rPr lang="en-US" sz="30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660CB3A-804D-4BCD-A28F-778429A738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3703438E-41AF-4E66-8E4C-0AED520480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0799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3867" y="1108911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6C0211E-4691-4555-B2C8-F625996121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F70AB989-5B62-472F-A05B-274699D21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2BEF115-6AEC-4C10-89E4-A3C241C6D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3F559C-B90D-4CDB-971C-AA30D40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3879000"/>
            <a:ext cx="6120000" cy="16940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7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01000" y="1134000"/>
            <a:ext cx="10035001" cy="5819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dirty="0"/>
              <a:t>public sealed class Singleton {</a:t>
            </a:r>
          </a:p>
          <a:p>
            <a:r>
              <a:rPr lang="en-GB" sz="2400" noProof="1"/>
              <a:t>  </a:t>
            </a:r>
            <a:r>
              <a:rPr lang="en-GB" sz="2400" dirty="0"/>
              <a:t>private static Singleton instance;</a:t>
            </a:r>
          </a:p>
          <a:p>
            <a:r>
              <a:rPr lang="en-US" sz="2400" dirty="0"/>
              <a:t>  private static </a:t>
            </a:r>
            <a:r>
              <a:rPr lang="en-US" sz="2400" noProof="1"/>
              <a:t>readonly</a:t>
            </a:r>
            <a:r>
              <a:rPr lang="en-US" sz="2400" dirty="0"/>
              <a:t> object padlock = new object();</a:t>
            </a:r>
            <a:endParaRPr lang="en-GB" sz="2400" dirty="0"/>
          </a:p>
          <a:p>
            <a:r>
              <a:rPr lang="en-GB" sz="2400" noProof="1"/>
              <a:t>  </a:t>
            </a:r>
            <a:r>
              <a:rPr lang="en-GB" sz="2400" dirty="0"/>
              <a:t>private Singleton() { }</a:t>
            </a:r>
          </a:p>
          <a:p>
            <a:r>
              <a:rPr lang="en-GB" sz="2400" noProof="1"/>
              <a:t>  </a:t>
            </a:r>
            <a:r>
              <a:rPr lang="en-GB" sz="2400" dirty="0"/>
              <a:t>public static Singleton Instance {</a:t>
            </a:r>
          </a:p>
          <a:p>
            <a:r>
              <a:rPr lang="en-US" sz="2400" noProof="1"/>
              <a:t>    get {</a:t>
            </a:r>
          </a:p>
          <a:p>
            <a:r>
              <a:rPr lang="en-US" sz="2400" noProof="1"/>
              <a:t>      </a:t>
            </a:r>
            <a:r>
              <a:rPr lang="en-GB" sz="2400" dirty="0"/>
              <a:t>if (instance == null) {</a:t>
            </a:r>
          </a:p>
          <a:p>
            <a:r>
              <a:rPr lang="en-GB" sz="2400" noProof="1"/>
              <a:t>        </a:t>
            </a:r>
            <a:r>
              <a:rPr lang="en-GB" sz="2400" dirty="0"/>
              <a:t>lock (</a:t>
            </a:r>
            <a:r>
              <a:rPr lang="en-US" sz="2400" dirty="0"/>
              <a:t>padlock</a:t>
            </a:r>
            <a:r>
              <a:rPr lang="en-GB" sz="2400" dirty="0"/>
              <a:t>) {</a:t>
            </a:r>
          </a:p>
          <a:p>
            <a:r>
              <a:rPr lang="en-GB" sz="2400" noProof="1"/>
              <a:t>          </a:t>
            </a:r>
            <a:r>
              <a:rPr lang="en-GB" sz="2400" dirty="0"/>
              <a:t>if (instance == null)</a:t>
            </a:r>
          </a:p>
          <a:p>
            <a:r>
              <a:rPr lang="en-GB" sz="2400" dirty="0"/>
              <a:t>            instance = new Singleton(); } }</a:t>
            </a:r>
          </a:p>
          <a:p>
            <a:r>
              <a:rPr lang="en-US" sz="2400" noProof="1"/>
              <a:t>      return instance; } }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89C39A6-518A-41CF-BCE9-E7341EB785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8454467-743B-49DC-A650-F302769BF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ICloneable</a:t>
            </a:r>
            <a:r>
              <a:rPr lang="en-US" noProof="1"/>
              <a:t> interface acts as </a:t>
            </a:r>
            <a:r>
              <a:rPr lang="en-US" noProof="1" smtClean="0"/>
              <a:t>Prototype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string _id;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this._id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string Id</a:t>
            </a:r>
            <a:r>
              <a:rPr lang="en-US" dirty="0"/>
              <a:t> =&gt; </a:t>
            </a:r>
            <a:r>
              <a:rPr lang="en-US" noProof="1"/>
              <a:t>this</a:t>
            </a:r>
            <a:r>
              <a:rPr lang="en-US" dirty="0"/>
              <a:t>._id;</a:t>
            </a:r>
          </a:p>
          <a:p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3A3D4EF-2369-4455-A911-788A522963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8572E8-FC1D-4EFF-BB57-67EBF37C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21336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: Prototype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: base(id) { }</a:t>
            </a:r>
          </a:p>
          <a:p>
            <a:endParaRPr lang="bg-BG" dirty="0"/>
          </a:p>
          <a:p>
            <a:r>
              <a:rPr lang="en-GB" dirty="0"/>
              <a:t>  public override Prototype Clone()</a:t>
            </a:r>
          </a:p>
          <a:p>
            <a:r>
              <a:rPr lang="en-GB" dirty="0"/>
              <a:t>    =&gt; return (</a:t>
            </a:r>
            <a:r>
              <a:rPr lang="en-GB" noProof="1"/>
              <a:t>Prototype)this.MemberwiseClone</a:t>
            </a:r>
            <a:r>
              <a:rPr lang="en-GB" dirty="0"/>
              <a:t>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DEB3138-1C9E-437D-A9A2-8836B2083E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79E176-A0B4-4A1B-ADD3-3DB7ACA708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9338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C96C266-44AF-4D70-8868-1282477FF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69DEB0CD-4C61-41B2-B6F3-34D30241F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Facade</a:t>
            </a:r>
            <a:endParaRPr lang="en-US" dirty="0"/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1410F1C-A24C-41D8-A8CE-59E293E19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 </a:t>
            </a:r>
            <a:r>
              <a:rPr lang="en-US" dirty="0"/>
              <a:t>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xmlns="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8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Facade </a:t>
            </a:r>
            <a:r>
              <a:rPr lang="en-US" dirty="0"/>
              <a:t>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4201" y="1295400"/>
            <a:ext cx="6007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endParaRPr lang="en-US" dirty="0"/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_one;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r>
              <a:rPr lang="en-GB" dirty="0"/>
              <a:t>  public Facade()</a:t>
            </a:r>
            <a:endParaRPr lang="en-US" dirty="0"/>
          </a:p>
          <a:p>
            <a:r>
              <a:rPr lang="en-US" dirty="0"/>
              <a:t>  {</a:t>
            </a:r>
            <a:endParaRPr lang="bg-BG" dirty="0"/>
          </a:p>
          <a:p>
            <a:r>
              <a:rPr lang="en-GB" dirty="0"/>
              <a:t>    _one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_two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569FAD5-DB32-4AC4-A212-0873E9E9AD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Facade </a:t>
            </a:r>
            <a:r>
              <a:rPr lang="en-US" dirty="0"/>
              <a:t>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    _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666ACD2-C1D9-4DB4-9B7D-22433844E5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C2075F6-5FED-4D09-BC47-1A19ACF0E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E7D37D5-BE58-4B3C-8FF4-445B5A92C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BABD50-01B2-4577-AE7B-5AB4F6F1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3159000"/>
            <a:ext cx="4758809" cy="207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5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376066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</a:t>
            </a:r>
            <a:r>
              <a:rPr lang="en-US" dirty="0" err="1"/>
              <a:t>int</a:t>
            </a:r>
            <a:r>
              <a:rPr lang="en-US" dirty="0"/>
              <a:t>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9F107FE-5B96-4D1C-B180-12A70243B0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868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_children = new List&lt;Component&gt;();</a:t>
            </a:r>
          </a:p>
          <a:p>
            <a:endParaRPr lang="bg-BG" dirty="0"/>
          </a:p>
          <a:p>
            <a:r>
              <a:rPr lang="en-GB" dirty="0"/>
              <a:t>  public Composite(string name) : base(name)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Add(Component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children.Add(component</a:t>
            </a:r>
            <a:r>
              <a:rPr lang="en-GB" dirty="0"/>
              <a:t>);</a:t>
            </a:r>
            <a:endParaRPr lang="bg-BG" dirty="0"/>
          </a:p>
          <a:p>
            <a:r>
              <a:rPr lang="bg-BG" dirty="0"/>
              <a:t>    </a:t>
            </a:r>
          </a:p>
          <a:p>
            <a:r>
              <a:rPr lang="en-US" dirty="0"/>
              <a:t>  public override void Remove(Component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children.Remove(component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D8F2E5C-CB61-49AB-8AB3-CC2A40B932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bg-BG" dirty="0"/>
              <a:t>  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endParaRPr lang="bg-BG" dirty="0"/>
          </a:p>
          <a:p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r>
              <a:rPr lang="en-US" dirty="0"/>
              <a:t>    </a:t>
            </a:r>
            <a:r>
              <a:rPr lang="bg-BG" dirty="0"/>
              <a:t>{</a:t>
            </a:r>
          </a:p>
          <a:p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r>
              <a:rPr lang="en-US" dirty="0"/>
              <a:t>    </a:t>
            </a:r>
            <a:r>
              <a:rPr lang="bg-BG" dirty="0"/>
              <a:t>}</a:t>
            </a:r>
          </a:p>
          <a:p>
            <a:r>
              <a:rPr lang="en-US" dirty="0"/>
              <a:t>  </a:t>
            </a:r>
            <a:r>
              <a:rPr lang="bg-BG" dirty="0"/>
              <a:t>}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E0BF0C5-611D-4D2C-AB7F-F6F53AFF6F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Leaf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Leaf(string name) : base(name)</a:t>
            </a:r>
            <a:r>
              <a:rPr lang="en-US" dirty="0"/>
              <a:t> { }</a:t>
            </a:r>
            <a:endParaRPr lang="bg-BG" dirty="0"/>
          </a:p>
          <a:p>
            <a:endParaRPr lang="bg-BG" dirty="0"/>
          </a:p>
          <a:p>
            <a:r>
              <a:rPr lang="en-US" dirty="0"/>
              <a:t>  public override void Add(Component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add to a leaf");</a:t>
            </a:r>
            <a:endParaRPr lang="bg-BG" dirty="0"/>
          </a:p>
          <a:p>
            <a:r>
              <a:rPr lang="en-US" dirty="0"/>
              <a:t>  public override void Remove(Component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remove from a leaf");</a:t>
            </a:r>
            <a:r>
              <a:rPr lang="bg-BG" dirty="0"/>
              <a:t> </a:t>
            </a:r>
          </a:p>
          <a:p>
            <a:r>
              <a:rPr lang="en-US" dirty="0"/>
              <a:t>  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en-GB" dirty="0"/>
              <a:t>    =&gt; </a:t>
            </a:r>
            <a:r>
              <a:rPr lang="en-GB" noProof="1"/>
              <a:t>Console.WriteLine(new</a:t>
            </a:r>
            <a:r>
              <a:rPr lang="en-GB" dirty="0"/>
              <a:t> String('-', depth) + name);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E4DD9E9-9F9F-40BE-BAF2-B02FCBF8D0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84CC6FF-44E9-4C06-BB22-A9257121E2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978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FB337D7-5488-4517-8241-67AE6E99C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A53916FD-8D06-4040-8C32-C50F0417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4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8EAE0315-4CC7-43B1-BB02-2BC45EAE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DDF6281-D23D-498F-A2EA-7C91BDD8F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26" y="1584000"/>
            <a:ext cx="6921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</a:t>
            </a:r>
          </a:p>
          <a:p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F7FC0C2-3F7C-4062-8EC0-EA4BD57B8C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9926" y="19440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: Command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</a:t>
            </a:r>
          </a:p>
          <a:p>
            <a:r>
              <a:rPr lang="en-GB" dirty="0"/>
              <a:t>    : base(receiver)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Execute()</a:t>
            </a:r>
          </a:p>
          <a:p>
            <a:r>
              <a:rPr lang="en-GB" dirty="0"/>
              <a:t>    =&gt; </a:t>
            </a:r>
            <a:r>
              <a:rPr lang="en-GB" noProof="1"/>
              <a:t>receiver.Action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29E589C-0209-4BE1-A017-10D3E2ABB7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18322E65-8482-44CC-AA9E-520989958B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Definition, Solutions and Elements</a:t>
            </a:r>
          </a:p>
        </p:txBody>
      </p:sp>
    </p:spTree>
    <p:extLst>
      <p:ext uri="{BB962C8B-B14F-4D97-AF65-F5344CB8AC3E}">
        <p14:creationId xmlns:p14="http://schemas.microsoft.com/office/powerpoint/2010/main" val="17945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void Action()</a:t>
            </a:r>
          </a:p>
          <a:p>
            <a:r>
              <a:rPr lang="en-US" dirty="0"/>
              <a:t> 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95C1C5A-7013-415E-86ED-96977798B3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private Command _command;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</a:t>
            </a:r>
            <a:endParaRPr lang="bg-BG" dirty="0"/>
          </a:p>
          <a:p>
            <a:r>
              <a:rPr lang="en-GB" dirty="0"/>
              <a:t>    =&gt; this</a:t>
            </a:r>
            <a:r>
              <a:rPr lang="en-GB" noProof="1"/>
              <a:t>._</a:t>
            </a:r>
            <a:r>
              <a:rPr lang="en-GB" dirty="0"/>
              <a:t>command = command;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_</a:t>
            </a:r>
            <a:r>
              <a:rPr lang="en-GB" noProof="1"/>
              <a:t>command.Execute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AA2D900-5DBE-447E-B6E1-1DAC513A7A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BDB181C-3A1C-48B5-8F60-974F5DFF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E9DDFD6-0E97-48D7-B8C0-959749B0B0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: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override void PrimitiveOperation1()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    PrimitiveOperation1()");</a:t>
            </a:r>
            <a:endParaRPr lang="bg-BG" dirty="0"/>
          </a:p>
          <a:p>
            <a:endParaRPr lang="bg-BG" dirty="0"/>
          </a:p>
          <a:p>
            <a:r>
              <a:rPr lang="en-GB" dirty="0"/>
              <a:t>  public override void PrimitiveOperation2()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A5135B3-02F5-4C76-9937-0FFCFA0F32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2E5C1FEF-519A-43A4-8E98-519147234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35107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74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48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0475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2AC7C71F-1300-4BB9-AE81-82E7D0C1D0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F1CB4A6-6BCE-4A8E-893A-B1CFFB23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4AC62C0-995E-415B-8054-86C82044E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D247A0F-0183-4237-8251-DD440D62B9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 - Increases </a:t>
            </a:r>
            <a:r>
              <a:rPr lang="en-US" sz="3600" b="1" dirty="0">
                <a:solidFill>
                  <a:schemeClr val="bg1"/>
                </a:solidFill>
              </a:rPr>
              <a:t>vocabulary</a:t>
            </a:r>
            <a:r>
              <a:rPr lang="en-US" sz="36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 - </a:t>
            </a:r>
            <a:r>
              <a:rPr lang="en-US" sz="3600" b="1" dirty="0">
                <a:solidFill>
                  <a:schemeClr val="bg1"/>
                </a:solidFill>
              </a:rPr>
              <a:t>Intent</a:t>
            </a:r>
            <a:r>
              <a:rPr lang="en-US" sz="36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 - </a:t>
            </a:r>
            <a:r>
              <a:rPr lang="en-US" sz="3600" b="1" dirty="0">
                <a:solidFill>
                  <a:schemeClr val="bg1"/>
                </a:solidFill>
              </a:rPr>
              <a:t>Abstract</a:t>
            </a:r>
            <a:r>
              <a:rPr lang="en-US" sz="36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 - </a:t>
            </a:r>
            <a:r>
              <a:rPr lang="en-US" sz="3600" b="1" dirty="0">
                <a:solidFill>
                  <a:schemeClr val="bg1"/>
                </a:solidFill>
              </a:rPr>
              <a:t>Results</a:t>
            </a:r>
            <a:r>
              <a:rPr lang="en-US" sz="36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ED35AD3-AEB6-46A5-91BD-7590B42B8E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6EEAD4D9-2628-4C20-BEC6-A1E4F66B8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4F8A5CE-635D-43A4-8780-FE92FAA7BD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2626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Enable large-scale </a:t>
            </a:r>
            <a:r>
              <a:rPr lang="en-US" sz="4000" b="1" dirty="0">
                <a:solidFill>
                  <a:schemeClr val="bg1"/>
                </a:solidFill>
              </a:rPr>
              <a:t>reuse</a:t>
            </a:r>
            <a:r>
              <a:rPr lang="en-US" sz="40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Help improve developer </a:t>
            </a:r>
            <a:r>
              <a:rPr lang="en-US" sz="40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Can </a:t>
            </a:r>
            <a:r>
              <a:rPr lang="en-US" sz="4000" b="1" dirty="0">
                <a:solidFill>
                  <a:schemeClr val="bg1"/>
                </a:solidFill>
              </a:rPr>
              <a:t>speed-up</a:t>
            </a:r>
            <a:r>
              <a:rPr lang="en-US" sz="40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2222E7D-78D1-4FD1-A3E3-7690B8E8A3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3787</TotalTime>
  <Words>1481</Words>
  <Application>Microsoft Office PowerPoint</Application>
  <PresentationFormat>Widescreen</PresentationFormat>
  <Paragraphs>395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Facade Pattern</vt:lpstr>
      <vt:lpstr>The Facade Class (1)</vt:lpstr>
      <vt:lpstr>The Facade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 (1)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27</cp:revision>
  <dcterms:created xsi:type="dcterms:W3CDTF">2018-05-23T13:08:44Z</dcterms:created>
  <dcterms:modified xsi:type="dcterms:W3CDTF">2022-09-08T08:42:23Z</dcterms:modified>
  <cp:category>programming;education;software engineering;software development</cp:category>
</cp:coreProperties>
</file>