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81" r:id="rId30"/>
    <p:sldId id="646" r:id="rId31"/>
    <p:sldId id="401" r:id="rId32"/>
    <p:sldId id="613" r:id="rId33"/>
    <p:sldId id="608"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67F1A61-408F-439E-948A-F183BAB9A5A8}">
          <p14:sldIdLst>
            <p14:sldId id="678"/>
            <p14:sldId id="679"/>
            <p14:sldId id="680"/>
          </p14:sldIdLst>
        </p14:section>
        <p14:section name="Query Basics" id="{7B7B5FB1-12AF-461A-9FC1-1043D4B31DD2}">
          <p14:sldIdLst>
            <p14:sldId id="651"/>
            <p14:sldId id="652"/>
            <p14:sldId id="653"/>
          </p14:sldIdLst>
        </p14:section>
        <p14:section name="Retrieving Data" id="{905D866E-5673-475D-82FD-6F5BB3084B64}">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3BD2762B-CFE2-4E24-AAD6-5AEE6D2C820C}">
          <p14:sldIdLst>
            <p14:sldId id="669"/>
            <p14:sldId id="670"/>
            <p14:sldId id="671"/>
            <p14:sldId id="672"/>
          </p14:sldIdLst>
        </p14:section>
        <p14:section name="Modifying Existing Records" id="{051FC009-F338-4929-8511-19837F6838E2}">
          <p14:sldIdLst>
            <p14:sldId id="673"/>
            <p14:sldId id="674"/>
            <p14:sldId id="675"/>
            <p14:sldId id="676"/>
            <p14:sldId id="681"/>
          </p14:sldIdLst>
        </p14:section>
        <p14:section name="Conclusion" id="{35A98A8F-D843-42B8-ABDC-1550548884DB}">
          <p14:sldIdLst>
            <p14:sldId id="646"/>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44DF0-40D9-4B51-9D74-F4CD6ED1266E}" v="7" dt="2022-04-27T11:45:35.20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68316" autoAdjust="0"/>
  </p:normalViewPr>
  <p:slideViewPr>
    <p:cSldViewPr showGuides="1">
      <p:cViewPr varScale="1">
        <p:scale>
          <a:sx n="59" d="100"/>
          <a:sy n="59" d="100"/>
        </p:scale>
        <p:origin x="84" y="402"/>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gurður Elí Haraldsson" userId="1ea31e91-17f4-44f4-a676-1060bca600ca" providerId="ADAL" clId="{09344DF0-40D9-4B51-9D74-F4CD6ED1266E}"/>
    <pc:docChg chg="addSld delSld modSld modSection">
      <pc:chgData name="Sigurður Elí Haraldsson" userId="1ea31e91-17f4-44f4-a676-1060bca600ca" providerId="ADAL" clId="{09344DF0-40D9-4B51-9D74-F4CD6ED1266E}" dt="2022-04-27T11:45:35.198" v="8"/>
      <pc:docMkLst>
        <pc:docMk/>
      </pc:docMkLst>
      <pc:sldChg chg="del">
        <pc:chgData name="Sigurður Elí Haraldsson" userId="1ea31e91-17f4-44f4-a676-1060bca600ca" providerId="ADAL" clId="{09344DF0-40D9-4B51-9D74-F4CD6ED1266E}" dt="2022-04-27T11:45:18.465" v="5" actId="2696"/>
        <pc:sldMkLst>
          <pc:docMk/>
          <pc:sldMk cId="3269303760" sldId="494"/>
        </pc:sldMkLst>
      </pc:sldChg>
      <pc:sldChg chg="del">
        <pc:chgData name="Sigurður Elí Haraldsson" userId="1ea31e91-17f4-44f4-a676-1060bca600ca" providerId="ADAL" clId="{09344DF0-40D9-4B51-9D74-F4CD6ED1266E}" dt="2022-04-27T11:45:20.696" v="6" actId="2696"/>
        <pc:sldMkLst>
          <pc:docMk/>
          <pc:sldMk cId="1901753048" sldId="495"/>
        </pc:sldMkLst>
      </pc:sldChg>
      <pc:sldChg chg="add">
        <pc:chgData name="Sigurður Elí Haraldsson" userId="1ea31e91-17f4-44f4-a676-1060bca600ca" providerId="ADAL" clId="{09344DF0-40D9-4B51-9D74-F4CD6ED1266E}" dt="2022-04-27T11:45:35.198" v="8"/>
        <pc:sldMkLst>
          <pc:docMk/>
          <pc:sldMk cId="1874608649" sldId="608"/>
        </pc:sldMkLst>
      </pc:sldChg>
      <pc:sldChg chg="add">
        <pc:chgData name="Sigurður Elí Haraldsson" userId="1ea31e91-17f4-44f4-a676-1060bca600ca" providerId="ADAL" clId="{09344DF0-40D9-4B51-9D74-F4CD6ED1266E}" dt="2022-04-27T11:45:29.529" v="7"/>
        <pc:sldMkLst>
          <pc:docMk/>
          <pc:sldMk cId="993903741" sldId="614"/>
        </pc:sldMkLst>
      </pc:sldChg>
      <pc:sldChg chg="modAnim">
        <pc:chgData name="Sigurður Elí Haraldsson" userId="1ea31e91-17f4-44f4-a676-1060bca600ca" providerId="ADAL" clId="{09344DF0-40D9-4B51-9D74-F4CD6ED1266E}" dt="2022-04-27T10:45:04.738" v="4"/>
        <pc:sldMkLst>
          <pc:docMk/>
          <pc:sldMk cId="1577935033" sldId="679"/>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4.1.2023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742B8D2E-38C9-4264-943B-46060A22DA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803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ORDER BY</a:t>
            </a:r>
            <a:r>
              <a:rPr lang="en-US" b="1" dirty="0"/>
              <a:t> Clause</a:t>
            </a:r>
          </a:p>
          <a:p>
            <a:pPr lvl="1"/>
            <a:r>
              <a:rPr lang="en-US" dirty="0"/>
              <a:t>The </a:t>
            </a:r>
            <a:r>
              <a:rPr lang="en-US" dirty="0">
                <a:solidFill>
                  <a:srgbClr val="FC0128"/>
                </a:solidFill>
              </a:rPr>
              <a:t>order of rows</a:t>
            </a:r>
            <a:r>
              <a:rPr lang="en-US" dirty="0"/>
              <a:t> returned in a query result is undefined. The </a:t>
            </a:r>
            <a:r>
              <a:rPr lang="en-US" b="1" dirty="0">
                <a:solidFill>
                  <a:srgbClr val="FC0128"/>
                </a:solidFill>
                <a:latin typeface="Courier New" pitchFamily="49" charset="0"/>
              </a:rPr>
              <a:t>ORDER BY</a:t>
            </a:r>
            <a:r>
              <a:rPr lang="en-US" b="1" dirty="0">
                <a:solidFill>
                  <a:srgbClr val="FC0128"/>
                </a:solidFill>
              </a:rPr>
              <a:t> </a:t>
            </a:r>
            <a:r>
              <a:rPr lang="en-US" dirty="0">
                <a:solidFill>
                  <a:srgbClr val="FC0128"/>
                </a:solidFill>
              </a:rPr>
              <a:t>clause</a:t>
            </a:r>
            <a:r>
              <a:rPr lang="en-US" dirty="0"/>
              <a:t> can be used to sort the rows. If you use the </a:t>
            </a:r>
            <a:r>
              <a:rPr lang="en-US" b="1" dirty="0">
                <a:latin typeface="Courier New" pitchFamily="49" charset="0"/>
              </a:rPr>
              <a:t>ORDER BY</a:t>
            </a:r>
            <a:r>
              <a:rPr lang="en-US" b="1" dirty="0"/>
              <a:t> </a:t>
            </a:r>
            <a:r>
              <a:rPr lang="en-US" dirty="0"/>
              <a:t>clause, it must be the last clause of the SQL statement. You can specify an expression, or an alias, or column position as the sort condition. </a:t>
            </a:r>
          </a:p>
          <a:p>
            <a:pPr lvl="1"/>
            <a:endParaRPr lang="en-US" dirty="0">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78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
        <p:nvSpPr>
          <p:cNvPr id="6" name="Footer Placeholder 7">
            <a:extLst>
              <a:ext uri="{FF2B5EF4-FFF2-40B4-BE49-F238E27FC236}">
                <a16:creationId xmlns:a16="http://schemas.microsoft.com/office/drawing/2014/main" id="{67805358-0DEE-4B92-826B-0C4FFA9A20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511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705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13F39AA4-DE0E-4E60-97B9-3DCAB4278C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559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DCE9DC28-130B-4B8A-8108-F1E00FDFF1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3746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577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A93BC4C9-2A0B-4BB4-AC10-CE9D43ECC59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54852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1A26A8A8-9085-49A1-A8D7-8BC769FB73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499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92D12564-C6C1-4EA5-A81D-C763E8A320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11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r>
              <a:rPr lang="en-US" dirty="0"/>
              <a:t>A </a:t>
            </a:r>
            <a:r>
              <a:rPr lang="en-US" b="1" dirty="0">
                <a:latin typeface="Consolas" panose="020B0609020204030204" pitchFamily="49" charset="0"/>
              </a:rPr>
              <a:t>SELECT</a:t>
            </a:r>
            <a:r>
              <a:rPr lang="en-US" dirty="0"/>
              <a:t> statement retrieves information from the database. Using a </a:t>
            </a:r>
            <a:r>
              <a:rPr lang="en-US" b="1" dirty="0">
                <a:solidFill>
                  <a:srgbClr val="FC0128"/>
                </a:solidFill>
                <a:latin typeface="Consolas" panose="020B0609020204030204"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7">
            <a:extLst>
              <a:ext uri="{FF2B5EF4-FFF2-40B4-BE49-F238E27FC236}">
                <a16:creationId xmlns:a16="http://schemas.microsoft.com/office/drawing/2014/main" id="{8AF65488-28F8-4583-97C4-1895072A28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216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b="1" dirty="0">
                <a:latin typeface="Consolas" panose="020B0609020204030204" pitchFamily="49" charset="0"/>
              </a:rPr>
              <a:t>SELECT</a:t>
            </a:r>
            <a:r>
              <a:rPr lang="en-US" dirty="0"/>
              <a:t> keyword with an asterisk (</a:t>
            </a:r>
            <a:r>
              <a:rPr lang="en-US" b="1" dirty="0">
                <a:latin typeface="Consolas" panose="020B0609020204030204" pitchFamily="49" charset="0"/>
              </a:rPr>
              <a:t>*</a:t>
            </a:r>
            <a:r>
              <a:rPr lang="en-US" dirty="0"/>
              <a:t>). In the example on the slide, the department table contains five columns: </a:t>
            </a:r>
            <a:r>
              <a:rPr lang="en-US" b="1" dirty="0" err="1">
                <a:latin typeface="Consolas" panose="020B0609020204030204" pitchFamily="49" charset="0"/>
              </a:rPr>
              <a:t>DepartmentID</a:t>
            </a:r>
            <a:r>
              <a:rPr lang="en-US" dirty="0"/>
              <a:t>, </a:t>
            </a:r>
            <a:r>
              <a:rPr lang="en-US" b="1" dirty="0">
                <a:latin typeface="Consolas" panose="020B0609020204030204" pitchFamily="49" charset="0"/>
              </a:rPr>
              <a:t>Name</a:t>
            </a:r>
            <a:r>
              <a:rPr lang="en-US" dirty="0"/>
              <a:t>, </a:t>
            </a:r>
            <a:r>
              <a:rPr lang="en-US" b="1" dirty="0" err="1">
                <a:latin typeface="Consolas" panose="020B0609020204030204" pitchFamily="49" charset="0"/>
              </a:rPr>
              <a:t>GroupName</a:t>
            </a:r>
            <a:r>
              <a:rPr lang="en-US" dirty="0"/>
              <a:t>, </a:t>
            </a:r>
            <a:r>
              <a:rPr lang="en-US" b="1" dirty="0" err="1">
                <a:latin typeface="Consolas" panose="020B0609020204030204" pitchFamily="49" charset="0"/>
              </a:rPr>
              <a:t>ModifiedDate</a:t>
            </a:r>
            <a:r>
              <a:rPr lang="en-US" b="1" dirty="0">
                <a:latin typeface="Consolas" panose="020B0609020204030204" pitchFamily="49" charset="0"/>
              </a:rPr>
              <a:t> </a:t>
            </a:r>
            <a:r>
              <a:rPr lang="en-US" dirty="0"/>
              <a:t>and </a:t>
            </a:r>
            <a:r>
              <a:rPr lang="en-US" dirty="0" err="1">
                <a:latin typeface="Consolas" panose="020B0609020204030204"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nsolas" panose="020B0609020204030204"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nsolas" panose="020B0609020204030204"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nsolas" panose="020B0609020204030204" pitchFamily="49" charset="0"/>
              </a:rPr>
              <a:t>   SELECT  </a:t>
            </a:r>
            <a:r>
              <a:rPr lang="en-US" b="1" dirty="0" err="1">
                <a:latin typeface="Consolas" panose="020B0609020204030204" pitchFamily="49" charset="0"/>
              </a:rPr>
              <a:t>DepartmentID</a:t>
            </a:r>
            <a:r>
              <a:rPr lang="en-US" b="1" dirty="0">
                <a:latin typeface="Consolas" panose="020B0609020204030204" pitchFamily="49" charset="0"/>
              </a:rPr>
              <a:t>, Name, </a:t>
            </a:r>
            <a:r>
              <a:rPr lang="en-US" b="1" dirty="0" err="1">
                <a:latin typeface="Consolas" panose="020B0609020204030204" pitchFamily="49" charset="0"/>
              </a:rPr>
              <a:t>GroupName</a:t>
            </a:r>
            <a:r>
              <a:rPr lang="en-US" b="1" dirty="0">
                <a:latin typeface="Consolas" panose="020B0609020204030204" pitchFamily="49" charset="0"/>
              </a:rPr>
              <a:t>, </a:t>
            </a:r>
            <a:r>
              <a:rPr lang="en-US" b="1" dirty="0" err="1">
                <a:latin typeface="Consolas" panose="020B0609020204030204" pitchFamily="49" charset="0"/>
              </a:rPr>
              <a:t>ModifiedDate</a:t>
            </a:r>
            <a:r>
              <a:rPr lang="en-US" b="1" dirty="0">
                <a:latin typeface="Consolas" panose="020B0609020204030204" pitchFamily="49" charset="0"/>
              </a:rPr>
              <a:t>, </a:t>
            </a:r>
            <a:r>
              <a:rPr lang="en-US" b="1" dirty="0" err="1">
                <a:latin typeface="Consolas" panose="020B0609020204030204" pitchFamily="49" charset="0"/>
              </a:rPr>
              <a:t>rowguid</a:t>
            </a:r>
            <a:endParaRPr lang="en-US" b="1" dirty="0">
              <a:latin typeface="Consolas" panose="020B0609020204030204" pitchFamily="49" charset="0"/>
            </a:endParaRPr>
          </a:p>
          <a:p>
            <a:pPr>
              <a:spcBef>
                <a:spcPct val="0"/>
              </a:spcBef>
            </a:pPr>
            <a:r>
              <a:rPr lang="en-US" b="1" dirty="0">
                <a:latin typeface="Consolas" panose="020B0609020204030204" pitchFamily="49" charset="0"/>
              </a:rPr>
              <a:t>   FROM    department;</a:t>
            </a:r>
            <a:endParaRPr lang="en-US" b="1" dirty="0">
              <a:solidFill>
                <a:srgbClr val="000000"/>
              </a:solidFill>
              <a:latin typeface="Consolas" panose="020B0609020204030204" pitchFamily="49" charset="0"/>
            </a:endParaRPr>
          </a:p>
          <a:p>
            <a:endParaRPr lang="en-US" dirty="0"/>
          </a:p>
          <a:p>
            <a:r>
              <a:rPr lang="en-US" b="1" dirty="0"/>
              <a:t>Selecting Specific Columns of All Rows</a:t>
            </a:r>
          </a:p>
          <a:p>
            <a:pPr lvl="1"/>
            <a:endParaRPr lang="en-US" dirty="0"/>
          </a:p>
          <a:p>
            <a:pPr lvl="1"/>
            <a:r>
              <a:rPr lang="en-US" dirty="0"/>
              <a:t>You can use the </a:t>
            </a:r>
            <a:r>
              <a:rPr lang="en-US" b="1" dirty="0">
                <a:solidFill>
                  <a:srgbClr val="FC0128"/>
                </a:solidFill>
                <a:latin typeface="Consolas" panose="020B0609020204030204"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b="1" dirty="0">
                <a:latin typeface="Consolas" panose="020B0609020204030204" pitchFamily="49" charset="0"/>
              </a:rPr>
              <a:t>Departments</a:t>
            </a:r>
            <a:r>
              <a:rPr lang="en-US" dirty="0"/>
              <a:t> table. </a:t>
            </a:r>
          </a:p>
          <a:p>
            <a:pPr lvl="1"/>
            <a:r>
              <a:rPr lang="en-US" dirty="0"/>
              <a:t>In the </a:t>
            </a:r>
            <a:r>
              <a:rPr lang="en-US" b="1" dirty="0">
                <a:latin typeface="Consolas" panose="020B0609020204030204"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nsolas" panose="020B0609020204030204" pitchFamily="49" charset="0"/>
              </a:rPr>
              <a:t>    SELECT </a:t>
            </a:r>
            <a:r>
              <a:rPr lang="en-US" b="1" dirty="0" err="1">
                <a:latin typeface="Consolas" panose="020B0609020204030204" pitchFamily="49" charset="0"/>
              </a:rPr>
              <a:t>DepartmentID</a:t>
            </a:r>
            <a:r>
              <a:rPr lang="en-US" b="1" dirty="0">
                <a:latin typeface="Consolas" panose="020B0609020204030204" pitchFamily="49" charset="0"/>
              </a:rPr>
              <a:t>, Name</a:t>
            </a:r>
          </a:p>
          <a:p>
            <a:pPr>
              <a:spcBef>
                <a:spcPct val="0"/>
              </a:spcBef>
            </a:pPr>
            <a:r>
              <a:rPr lang="en-US" b="1" dirty="0">
                <a:latin typeface="Consolas" panose="020B0609020204030204"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193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b="1" dirty="0">
                <a:latin typeface="Consolas" panose="020B0609020204030204" pitchFamily="49" charset="0"/>
              </a:rPr>
              <a:t>SELECT</a:t>
            </a:r>
            <a:r>
              <a:rPr lang="en-US" dirty="0"/>
              <a:t> list using a space as a separator. If the alias contains spaces or special characters (such as</a:t>
            </a:r>
            <a:r>
              <a:rPr lang="en-US" b="1" dirty="0">
                <a:latin typeface="Consolas" panose="020B0609020204030204" pitchFamily="49" charset="0"/>
              </a:rPr>
              <a:t> #</a:t>
            </a:r>
            <a:r>
              <a:rPr lang="en-US" dirty="0"/>
              <a:t> or </a:t>
            </a:r>
            <a:r>
              <a:rPr lang="en-US" b="1" dirty="0">
                <a:latin typeface="Consolas" panose="020B0609020204030204" pitchFamily="49" charset="0"/>
              </a:rPr>
              <a:t>$</a:t>
            </a:r>
            <a:r>
              <a:rPr lang="en-US" dirty="0"/>
              <a:t>), enclose the alias in double quotation marks (" ").</a:t>
            </a:r>
          </a:p>
        </p:txBody>
      </p:sp>
      <p:sp>
        <p:nvSpPr>
          <p:cNvPr id="6" name="Footer Placeholder 7">
            <a:extLst>
              <a:ext uri="{FF2B5EF4-FFF2-40B4-BE49-F238E27FC236}">
                <a16:creationId xmlns:a16="http://schemas.microsoft.com/office/drawing/2014/main" id="{A96F2080-162D-4F4B-AFA6-13236954D3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45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a:t>
            </a:r>
            <a:r>
              <a:rPr lang="en-US" b="1" dirty="0">
                <a:latin typeface="Consolas" panose="020B0609020204030204" pitchFamily="49" charset="0"/>
              </a:rPr>
              <a:t>+</a:t>
            </a:r>
            <a:r>
              <a:rPr lang="en-US" dirty="0"/>
              <a:t>). Columns on either side of the operator are combined to make a single output column.</a:t>
            </a:r>
          </a:p>
          <a:p>
            <a:pPr lvl="1"/>
            <a:r>
              <a:rPr lang="en-US" dirty="0"/>
              <a:t>In the example, </a:t>
            </a:r>
            <a:r>
              <a:rPr lang="en-US" b="1" dirty="0" err="1">
                <a:latin typeface="Consolas" panose="020B0609020204030204" pitchFamily="49" charset="0"/>
              </a:rPr>
              <a:t>FirstName</a:t>
            </a:r>
            <a:r>
              <a:rPr lang="en-US" dirty="0"/>
              <a:t> and </a:t>
            </a:r>
            <a:r>
              <a:rPr lang="en-US" b="1" dirty="0" err="1">
                <a:latin typeface="Consolas" panose="020B0609020204030204" pitchFamily="49" charset="0"/>
              </a:rPr>
              <a:t>LastName</a:t>
            </a:r>
            <a:r>
              <a:rPr lang="en-US" dirty="0"/>
              <a:t> are concatenated, and they are given the alias </a:t>
            </a:r>
            <a:r>
              <a:rPr lang="en-US" b="1" dirty="0" err="1">
                <a:latin typeface="Consolas" panose="020B0609020204030204" pitchFamily="49" charset="0"/>
              </a:rPr>
              <a:t>FullName</a:t>
            </a:r>
            <a:r>
              <a:rPr lang="en-US" dirty="0"/>
              <a:t>. Notice that the employee first name and last name are combined to make a single output column.</a:t>
            </a:r>
          </a:p>
          <a:p>
            <a:pPr lvl="1"/>
            <a:r>
              <a:rPr lang="en-US" dirty="0"/>
              <a:t>The </a:t>
            </a:r>
            <a:r>
              <a:rPr lang="en-US" b="1" dirty="0">
                <a:latin typeface="Consolas" panose="020B0609020204030204" pitchFamily="49" charset="0"/>
              </a:rPr>
              <a:t>AS</a:t>
            </a:r>
            <a:r>
              <a:rPr lang="en-US" dirty="0"/>
              <a:t> keyword before the alias name makes the </a:t>
            </a:r>
            <a:r>
              <a:rPr lang="en-US" b="1" dirty="0">
                <a:latin typeface="Consolas" panose="020B0609020204030204" pitchFamily="49" charset="0"/>
              </a:rPr>
              <a:t>SELECT</a:t>
            </a:r>
            <a:r>
              <a:rPr lang="en-US" dirty="0"/>
              <a:t> clause easier to read.</a:t>
            </a:r>
          </a:p>
          <a:p>
            <a:endParaRPr lang="en-US" dirty="0"/>
          </a:p>
        </p:txBody>
      </p:sp>
      <p:sp>
        <p:nvSpPr>
          <p:cNvPr id="6" name="Footer Placeholder 7">
            <a:extLst>
              <a:ext uri="{FF2B5EF4-FFF2-40B4-BE49-F238E27FC236}">
                <a16:creationId xmlns:a16="http://schemas.microsoft.com/office/drawing/2014/main" id="{170D3F54-6784-4E31-A7EE-28BDE8834A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77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dirty="0">
                <a:solidFill>
                  <a:srgbClr val="000000"/>
                </a:solidFill>
              </a:rPr>
              <a:t>In the example, the </a:t>
            </a:r>
            <a:r>
              <a:rPr lang="en-US" b="1" dirty="0">
                <a:solidFill>
                  <a:srgbClr val="000000"/>
                </a:solidFill>
                <a:latin typeface="Consolas" panose="020B0609020204030204" pitchFamily="49" charset="0"/>
              </a:rPr>
              <a:t>SELECT</a:t>
            </a:r>
            <a:r>
              <a:rPr lang="en-US" dirty="0">
                <a:solidFill>
                  <a:srgbClr val="000000"/>
                </a:solidFill>
              </a:rPr>
              <a:t> statement retrieves the name and department number of all employees whose department is 1.</a:t>
            </a:r>
          </a:p>
          <a:p>
            <a:pPr lvl="1"/>
            <a:endParaRPr lang="en-US" dirty="0">
              <a:solidFill>
                <a:srgbClr val="000000"/>
              </a:solidFill>
            </a:endParaRPr>
          </a:p>
          <a:p>
            <a:pPr lvl="1"/>
            <a:r>
              <a:rPr lang="en-US" dirty="0">
                <a:solidFill>
                  <a:srgbClr val="FC0128"/>
                </a:solidFill>
              </a:rPr>
              <a:t>Character strings</a:t>
            </a:r>
            <a:r>
              <a:rPr lang="en-US" dirty="0"/>
              <a:t> and dates in the </a:t>
            </a:r>
            <a:r>
              <a:rPr lang="en-US" b="1" dirty="0">
                <a:solidFill>
                  <a:srgbClr val="FC0128"/>
                </a:solidFill>
                <a:latin typeface="Consolas" panose="020B0609020204030204" pitchFamily="49" charset="0"/>
              </a:rPr>
              <a:t>WHERE</a:t>
            </a:r>
            <a:r>
              <a:rPr lang="en-US" dirty="0">
                <a:solidFill>
                  <a:srgbClr val="FC0128"/>
                </a:solidFill>
              </a:rPr>
              <a:t> clause</a:t>
            </a:r>
            <a:r>
              <a:rPr lang="en-US" dirty="0"/>
              <a:t> must be enclosed in single quotation marks (</a:t>
            </a:r>
            <a:r>
              <a:rPr lang="en-US" dirty="0">
                <a:latin typeface="Courier New" pitchFamily="49" charset="0"/>
              </a:rPr>
              <a:t>''</a:t>
            </a:r>
            <a:r>
              <a:rPr lang="en-US" dirty="0"/>
              <a:t>). Number constants, however, should not be enclosed in single quotation marks.</a:t>
            </a:r>
            <a:endParaRPr lang="en-US" b="1"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552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b="1" dirty="0">
                <a:solidFill>
                  <a:srgbClr val="FC0128"/>
                </a:solidFill>
                <a:latin typeface="Consolas" panose="020B0609020204030204"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b="1" dirty="0">
                <a:latin typeface="Consolas" panose="020B0609020204030204" pitchFamily="49" charset="0"/>
              </a:rPr>
              <a:t>SELECT</a:t>
            </a:r>
            <a:r>
              <a:rPr lang="en-US" dirty="0"/>
              <a:t> statement on the slide returns rows from the </a:t>
            </a:r>
            <a:r>
              <a:rPr lang="en-US" b="1" dirty="0">
                <a:latin typeface="Consolas" panose="020B0609020204030204"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b="1" dirty="0">
                <a:latin typeface="Consolas" panose="020B0609020204030204"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b="1" dirty="0">
                <a:solidFill>
                  <a:srgbClr val="FC0128"/>
                </a:solidFill>
                <a:latin typeface="Consolas" panose="020B0609020204030204" pitchFamily="49" charset="0"/>
              </a:rPr>
              <a:t>IN</a:t>
            </a:r>
            <a:r>
              <a:rPr lang="en-US" dirty="0">
                <a:solidFill>
                  <a:srgbClr val="FC0128"/>
                </a:solidFill>
              </a:rPr>
              <a:t> condition</a:t>
            </a:r>
            <a:r>
              <a:rPr lang="en-US" dirty="0"/>
              <a:t>. The </a:t>
            </a:r>
            <a:r>
              <a:rPr lang="en-US" b="1" dirty="0">
                <a:latin typeface="Consolas" panose="020B0609020204030204"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b="1" dirty="0">
                <a:solidFill>
                  <a:srgbClr val="FC0128"/>
                </a:solidFill>
                <a:latin typeface="Consolas" panose="020B0609020204030204"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b="1" dirty="0">
                <a:latin typeface="Consolas" panose="020B0609020204030204" pitchFamily="49" charset="0"/>
              </a:rPr>
              <a:t>%</a:t>
            </a:r>
            <a:r>
              <a:rPr lang="en-US" dirty="0"/>
              <a:t> denotes zero or many characters.</a:t>
            </a:r>
          </a:p>
          <a:p>
            <a:pPr lvl="1"/>
            <a:r>
              <a:rPr lang="en-US" dirty="0">
                <a:latin typeface="Courier New" pitchFamily="49" charset="0"/>
              </a:rPr>
              <a:t>		</a:t>
            </a:r>
            <a:r>
              <a:rPr lang="en-US" b="1" dirty="0">
                <a:latin typeface="Consolas" panose="020B0609020204030204" pitchFamily="49" charset="0"/>
              </a:rPr>
              <a:t>_ </a:t>
            </a:r>
            <a:r>
              <a:rPr lang="en-US" dirty="0"/>
              <a:t>denotes one character.</a:t>
            </a:r>
          </a:p>
          <a:p>
            <a:pPr lvl="1"/>
            <a:endParaRPr lang="en-US" dirty="0"/>
          </a:p>
        </p:txBody>
      </p:sp>
      <p:sp>
        <p:nvSpPr>
          <p:cNvPr id="6" name="Footer Placeholder 7">
            <a:extLst>
              <a:ext uri="{FF2B5EF4-FFF2-40B4-BE49-F238E27FC236}">
                <a16:creationId xmlns:a16="http://schemas.microsoft.com/office/drawing/2014/main" id="{02683617-8FE4-4A87-A23B-738DDBE881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425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b="1" dirty="0">
                <a:latin typeface="Consolas" panose="020B0609020204030204" pitchFamily="49" charset="0"/>
              </a:rPr>
              <a:t>NOT NULL </a:t>
            </a:r>
            <a:r>
              <a:rPr lang="en-US" dirty="0"/>
              <a:t>and </a:t>
            </a:r>
            <a:r>
              <a:rPr lang="en-US" b="1" dirty="0">
                <a:latin typeface="Consolas" panose="020B0609020204030204" pitchFamily="49" charset="0"/>
              </a:rPr>
              <a:t>PRIMARY KEY</a:t>
            </a:r>
            <a:r>
              <a:rPr lang="en-US" dirty="0"/>
              <a:t>, prevent nulls from being used in the column. </a:t>
            </a:r>
          </a:p>
          <a:p>
            <a:pPr lvl="1"/>
            <a:r>
              <a:rPr lang="en-US" dirty="0"/>
              <a:t>In the </a:t>
            </a:r>
            <a:r>
              <a:rPr lang="en-US" b="1" dirty="0" err="1">
                <a:latin typeface="Courier New" pitchFamily="49" charset="0"/>
              </a:rPr>
              <a:t>ManagerID</a:t>
            </a:r>
            <a:r>
              <a:rPr lang="en-US" dirty="0"/>
              <a:t> column in the </a:t>
            </a:r>
            <a:r>
              <a:rPr lang="en-US" b="1" dirty="0">
                <a:latin typeface="Courier New" pitchFamily="49" charset="0"/>
              </a:rPr>
              <a:t>Employees</a:t>
            </a:r>
            <a:r>
              <a:rPr lang="en-US" dirty="0"/>
              <a:t> table, notice that managers (like Sanchez) have no </a:t>
            </a:r>
            <a:r>
              <a:rPr lang="en-US" b="1"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B36F8432-D63B-4757-BBB5-8872BDE223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69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42.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37.jpeg"/><Relationship Id="rId21"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hyperlink" Target="https://createx.bg/" TargetMode="External"/><Relationship Id="rId17" Type="http://schemas.openxmlformats.org/officeDocument/2006/relationships/image" Target="../media/image44.png"/><Relationship Id="rId25" Type="http://schemas.openxmlformats.org/officeDocument/2006/relationships/image" Target="../media/image48.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50.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41.png"/><Relationship Id="rId24" Type="http://schemas.openxmlformats.org/officeDocument/2006/relationships/hyperlink" Target="https://www.draftkings.com/" TargetMode="External"/><Relationship Id="rId5" Type="http://schemas.openxmlformats.org/officeDocument/2006/relationships/image" Target="../media/image38.png"/><Relationship Id="rId15" Type="http://schemas.openxmlformats.org/officeDocument/2006/relationships/image" Target="../media/image43.jpeg"/><Relationship Id="rId23" Type="http://schemas.openxmlformats.org/officeDocument/2006/relationships/image" Target="../media/image47.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45.png"/><Relationship Id="rId4" Type="http://schemas.openxmlformats.org/officeDocument/2006/relationships/hyperlink" Target="https://en.superhosting.bg/" TargetMode="External"/><Relationship Id="rId9" Type="http://schemas.openxmlformats.org/officeDocument/2006/relationships/image" Target="../media/image40.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Read,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3382707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a:extLst>
              <a:ext uri="{FF2B5EF4-FFF2-40B4-BE49-F238E27FC236}">
                <a16:creationId xmlns:a16="http://schemas.microsoft.com/office/drawing/2014/main" id="{1A27BB88-42A6-4E77-B2F2-02D417ADE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566829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solidFill>
                  <a:schemeClr val="bg1"/>
                </a:solidFill>
              </a:rPr>
              <a:t> </a:t>
            </a:r>
            <a:r>
              <a:rPr lang="en-US" sz="3600" dirty="0"/>
              <a:t>operator</a:t>
            </a:r>
          </a:p>
          <a:p>
            <a:pPr lvl="1">
              <a:lnSpc>
                <a:spcPct val="100000"/>
              </a:lnSpc>
              <a:buClr>
                <a:schemeClr val="tx1"/>
              </a:buClr>
            </a:pPr>
            <a:r>
              <a:rPr lang="en-US" sz="3400" b="1" dirty="0">
                <a:solidFill>
                  <a:schemeClr val="bg1"/>
                </a:solidFill>
              </a:rPr>
              <a:t>String literals </a:t>
            </a:r>
            <a:r>
              <a:rPr lang="en-US" sz="3400" dirty="0"/>
              <a:t>are enclosed in </a:t>
            </a:r>
            <a:r>
              <a:rPr lang="en-US" sz="3400" b="1" dirty="0">
                <a:solidFill>
                  <a:schemeClr val="bg1"/>
                </a:solidFill>
              </a:rPr>
              <a:t>single quotes</a:t>
            </a:r>
          </a:p>
          <a:p>
            <a:pPr lvl="1">
              <a:lnSpc>
                <a:spcPct val="100000"/>
              </a:lnSpc>
            </a:pPr>
            <a:r>
              <a:rPr lang="en-US" sz="3400" dirty="0"/>
              <a:t>Column names containing </a:t>
            </a:r>
            <a:r>
              <a:rPr lang="en-US" sz="3400" b="1" dirty="0">
                <a:solidFill>
                  <a:schemeClr val="bg1"/>
                </a:solidFill>
              </a:rPr>
              <a:t>special symbols </a:t>
            </a:r>
            <a:r>
              <a:rPr lang="en-US" sz="3400" dirty="0"/>
              <a:t>use </a:t>
            </a:r>
            <a:r>
              <a:rPr lang="en-US" sz="3400" b="1" dirty="0">
                <a:solidFill>
                  <a:schemeClr val="bg1"/>
                </a:solidFill>
              </a:rPr>
              <a:t>brackets</a:t>
            </a: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560512" y="326419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9619283"/>
              </p:ext>
            </p:extLst>
          </p:nvPr>
        </p:nvGraphicFramePr>
        <p:xfrm>
          <a:off x="3200400" y="4769573"/>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Slide Number">
            <a:extLst>
              <a:ext uri="{FF2B5EF4-FFF2-40B4-BE49-F238E27FC236}">
                <a16:creationId xmlns:a16="http://schemas.microsoft.com/office/drawing/2014/main" id="{57A0CC7A-F5D0-45AA-9B05-7AD6F8222F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1135036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spcBef>
                <a:spcPts val="1200"/>
              </a:spcBef>
            </a:pPr>
            <a:r>
              <a:rPr lang="en-US" dirty="0"/>
              <a:t>Note: Query </a:t>
            </a:r>
            <a:r>
              <a:rPr lang="en-US" b="1" noProof="1">
                <a:solidFill>
                  <a:schemeClr val="bg1"/>
                </a:solidFill>
                <a:latin typeface="Consolas" panose="020B0609020204030204" pitchFamily="49" charset="0"/>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7" name="Slide Number">
            <a:extLst>
              <a:ext uri="{FF2B5EF4-FFF2-40B4-BE49-F238E27FC236}">
                <a16:creationId xmlns:a16="http://schemas.microsoft.com/office/drawing/2014/main" id="{0E4A01DC-4E57-459E-BAB4-AD0C52CB6B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3" name="Picture 2">
            <a:extLst>
              <a:ext uri="{FF2B5EF4-FFF2-40B4-BE49-F238E27FC236}">
                <a16:creationId xmlns:a16="http://schemas.microsoft.com/office/drawing/2014/main" id="{0E31EF2C-0F94-43B6-9275-32C3C3931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0806" y="3294000"/>
            <a:ext cx="4150388" cy="2298385"/>
          </a:xfrm>
          <a:prstGeom prst="rect">
            <a:avLst/>
          </a:prstGeom>
        </p:spPr>
      </p:pic>
    </p:spTree>
    <p:extLst>
      <p:ext uri="{BB962C8B-B14F-4D97-AF65-F5344CB8AC3E}">
        <p14:creationId xmlns:p14="http://schemas.microsoft.com/office/powerpoint/2010/main" val="2449399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1000" y="1836191"/>
            <a:ext cx="2348345" cy="636149"/>
          </a:xfrm>
          <a:prstGeom prst="wedgeRoundRectCallout">
            <a:avLst>
              <a:gd name="adj1" fmla="val 1756"/>
              <a:gd name="adj2" fmla="val 1294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0" name="Slide Number">
            <a:extLst>
              <a:ext uri="{FF2B5EF4-FFF2-40B4-BE49-F238E27FC236}">
                <a16:creationId xmlns:a16="http://schemas.microsoft.com/office/drawing/2014/main" id="{43A42900-EEA9-4716-B0E7-A5D64DC4FE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5097404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sz="3200" dirty="0"/>
              <a:t>Use </a:t>
            </a:r>
            <a:r>
              <a:rPr lang="en-US" sz="3200" b="1" dirty="0">
                <a:solidFill>
                  <a:schemeClr val="bg1"/>
                </a:solidFill>
                <a:latin typeface="Consolas" panose="020B0609020204030204" pitchFamily="49" charset="0"/>
              </a:rPr>
              <a:t>DISTINCT</a:t>
            </a:r>
            <a:r>
              <a:rPr lang="en-US" sz="3200" dirty="0"/>
              <a:t> to eliminate </a:t>
            </a:r>
            <a:r>
              <a:rPr lang="en-US" sz="3200" b="1" dirty="0">
                <a:solidFill>
                  <a:schemeClr val="bg1"/>
                </a:solidFill>
              </a:rPr>
              <a:t>duplicate</a:t>
            </a:r>
            <a:r>
              <a:rPr lang="en-US" sz="3200" dirty="0"/>
              <a:t> results</a:t>
            </a:r>
          </a:p>
          <a:p>
            <a:pPr>
              <a:lnSpc>
                <a:spcPct val="125000"/>
              </a:lnSpc>
            </a:pPr>
            <a:endParaRPr lang="en-US" dirty="0"/>
          </a:p>
          <a:p>
            <a:pPr>
              <a:lnSpc>
                <a:spcPct val="125000"/>
              </a:lnSpc>
            </a:pPr>
            <a:r>
              <a:rPr lang="en-US" sz="3200" dirty="0"/>
              <a:t>Filter rows by specific </a:t>
            </a:r>
            <a:r>
              <a:rPr lang="en-US" sz="3200" b="1" dirty="0">
                <a:solidFill>
                  <a:schemeClr val="bg1"/>
                </a:solidFill>
              </a:rPr>
              <a:t>conditions</a:t>
            </a:r>
            <a:r>
              <a:rPr lang="en-US" sz="3200" dirty="0"/>
              <a:t> using the </a:t>
            </a:r>
            <a:r>
              <a:rPr lang="en-US" sz="3200" b="1" dirty="0">
                <a:solidFill>
                  <a:schemeClr val="bg1"/>
                </a:solidFill>
                <a:latin typeface="Consolas" pitchFamily="49" charset="0"/>
              </a:rPr>
              <a:t>WHERE</a:t>
            </a:r>
            <a:r>
              <a:rPr lang="en-US" sz="3200"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sz="3200" dirty="0"/>
              <a:t>Other </a:t>
            </a:r>
            <a:r>
              <a:rPr lang="en-US" sz="3200" b="1" dirty="0">
                <a:solidFill>
                  <a:schemeClr val="bg1"/>
                </a:solidFill>
              </a:rPr>
              <a:t>logical operators </a:t>
            </a:r>
            <a:r>
              <a:rPr lang="en-US" sz="3200"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431858"/>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52893"/>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51725"/>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402016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t>Combine conditions using </a:t>
            </a:r>
            <a:r>
              <a:rPr lang="en-US" sz="3200" b="1" dirty="0">
                <a:solidFill>
                  <a:schemeClr val="bg1"/>
                </a:solidFill>
                <a:latin typeface="Consolas" pitchFamily="49" charset="0"/>
                <a:cs typeface="Consolas" pitchFamily="49" charset="0"/>
              </a:rPr>
              <a:t>NOT</a:t>
            </a:r>
            <a:r>
              <a:rPr lang="en-US" sz="3200" dirty="0"/>
              <a:t>, </a:t>
            </a:r>
            <a:r>
              <a:rPr lang="en-US" sz="3200" b="1" dirty="0">
                <a:solidFill>
                  <a:schemeClr val="bg1"/>
                </a:solidFill>
                <a:latin typeface="Consolas" pitchFamily="49" charset="0"/>
              </a:rPr>
              <a:t>OR</a:t>
            </a:r>
            <a:r>
              <a:rPr lang="en-US" sz="3200" dirty="0"/>
              <a:t>, </a:t>
            </a:r>
            <a:r>
              <a:rPr lang="en-US" sz="3200" b="1" noProof="1">
                <a:solidFill>
                  <a:schemeClr val="bg1"/>
                </a:solidFill>
                <a:latin typeface="Consolas" pitchFamily="49" charset="0"/>
              </a:rPr>
              <a:t>AND</a:t>
            </a:r>
            <a:r>
              <a:rPr lang="en-US" sz="3200" dirty="0">
                <a:solidFill>
                  <a:schemeClr val="tx2">
                    <a:lumMod val="75000"/>
                  </a:schemeClr>
                </a:solidFill>
              </a:rPr>
              <a:t> </a:t>
            </a:r>
            <a:r>
              <a:rPr lang="en-US" sz="3200" dirty="0"/>
              <a:t>and </a:t>
            </a:r>
            <a:r>
              <a:rPr lang="en-US" sz="3200" b="1" dirty="0">
                <a:solidFill>
                  <a:schemeClr val="bg1"/>
                </a:solidFill>
              </a:rPr>
              <a:t>brackets</a:t>
            </a:r>
          </a:p>
          <a:p>
            <a:pPr>
              <a:spcBef>
                <a:spcPts val="8400"/>
              </a:spcBef>
            </a:pPr>
            <a:r>
              <a:rPr lang="en-US" sz="3200" dirty="0"/>
              <a:t>Using </a:t>
            </a:r>
            <a:r>
              <a:rPr lang="en-US" sz="3200" b="1" dirty="0">
                <a:solidFill>
                  <a:schemeClr val="bg1"/>
                </a:solidFill>
                <a:latin typeface="Consolas" pitchFamily="49" charset="0"/>
              </a:rPr>
              <a:t>BETWEEN</a:t>
            </a:r>
            <a:r>
              <a:rPr lang="en-US" sz="3200" dirty="0">
                <a:solidFill>
                  <a:schemeClr val="tx2">
                    <a:lumMod val="75000"/>
                  </a:schemeClr>
                </a:solidFill>
              </a:rPr>
              <a:t> </a:t>
            </a:r>
            <a:r>
              <a:rPr lang="en-US" sz="3200" dirty="0"/>
              <a:t>operator to </a:t>
            </a:r>
            <a:r>
              <a:rPr lang="en-US" sz="3200" b="1" dirty="0">
                <a:solidFill>
                  <a:schemeClr val="bg1"/>
                </a:solidFill>
              </a:rPr>
              <a:t>specify a range</a:t>
            </a:r>
            <a:endParaRPr lang="en-US" dirty="0"/>
          </a:p>
          <a:p>
            <a:pPr>
              <a:spcBef>
                <a:spcPts val="8400"/>
              </a:spcBef>
            </a:pPr>
            <a:r>
              <a:rPr lang="en-US" sz="3200" dirty="0"/>
              <a:t>Using </a:t>
            </a:r>
            <a:r>
              <a:rPr lang="en-US" sz="3200" b="1" dirty="0">
                <a:solidFill>
                  <a:schemeClr val="bg1"/>
                </a:solidFill>
                <a:latin typeface="Consolas" pitchFamily="49" charset="0"/>
              </a:rPr>
              <a:t>IN</a:t>
            </a:r>
            <a:r>
              <a:rPr lang="en-US" sz="3200" b="1" dirty="0">
                <a:solidFill>
                  <a:schemeClr val="bg1"/>
                </a:solidFill>
              </a:rPr>
              <a:t> </a:t>
            </a:r>
            <a:r>
              <a:rPr lang="en-US" sz="3200" b="1" dirty="0">
                <a:latin typeface="Consolas" pitchFamily="49" charset="0"/>
              </a:rPr>
              <a:t>/</a:t>
            </a:r>
            <a:r>
              <a:rPr lang="en-US" sz="3200" b="1" dirty="0">
                <a:solidFill>
                  <a:schemeClr val="bg1"/>
                </a:solidFill>
              </a:rPr>
              <a:t> </a:t>
            </a:r>
            <a:r>
              <a:rPr lang="en-US" sz="3200" b="1" dirty="0">
                <a:solidFill>
                  <a:schemeClr val="bg1"/>
                </a:solidFill>
                <a:latin typeface="Consolas" pitchFamily="49" charset="0"/>
              </a:rPr>
              <a:t>NOT</a:t>
            </a:r>
            <a:r>
              <a:rPr lang="en-US" sz="3200" b="1" dirty="0">
                <a:solidFill>
                  <a:schemeClr val="bg1"/>
                </a:solidFill>
              </a:rPr>
              <a:t> </a:t>
            </a:r>
            <a:r>
              <a:rPr lang="en-US" sz="3200" b="1" dirty="0">
                <a:solidFill>
                  <a:schemeClr val="bg1"/>
                </a:solidFill>
                <a:latin typeface="Consolas" pitchFamily="49" charset="0"/>
              </a:rPr>
              <a:t>IN </a:t>
            </a:r>
            <a:r>
              <a:rPr lang="en-US" sz="3200" dirty="0"/>
              <a:t>to specify </a:t>
            </a:r>
            <a:r>
              <a:rPr lang="en-US" sz="3200" b="1" dirty="0">
                <a:solidFill>
                  <a:schemeClr val="bg1"/>
                </a:solidFill>
              </a:rPr>
              <a:t>a set of values</a:t>
            </a:r>
            <a:endParaRPr lang="en-US" sz="3200" dirty="0"/>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48345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5128" y="5165522"/>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 </a:t>
            </a:r>
          </a:p>
        </p:txBody>
      </p:sp>
      <p:sp>
        <p:nvSpPr>
          <p:cNvPr id="8" name="Rectangle 6"/>
          <p:cNvSpPr>
            <a:spLocks noChangeArrowheads="1"/>
          </p:cNvSpPr>
          <p:nvPr/>
        </p:nvSpPr>
        <p:spPr bwMode="auto">
          <a:xfrm>
            <a:off x="1524000" y="1778107"/>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r>
              <a:rPr lang="en-US" sz="2800" b="1" noProof="1">
                <a:solidFill>
                  <a:schemeClr val="bg1"/>
                </a:solidFill>
                <a:latin typeface="Consolas" pitchFamily="49" charset="0"/>
                <a:cs typeface="Consolas" pitchFamily="49" charset="0"/>
              </a:rPr>
              <a:t>)</a:t>
            </a:r>
          </a:p>
        </p:txBody>
      </p:sp>
      <p:sp>
        <p:nvSpPr>
          <p:cNvPr id="9" name="Slide Number">
            <a:extLst>
              <a:ext uri="{FF2B5EF4-FFF2-40B4-BE49-F238E27FC236}">
                <a16:creationId xmlns:a16="http://schemas.microsoft.com/office/drawing/2014/main" id="{13CCCF82-B1B0-43DE-8C7C-4B167128C0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10754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32329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a:xfrm>
            <a:off x="190406" y="1179000"/>
            <a:ext cx="11818096" cy="5625000"/>
          </a:xfrm>
        </p:spPr>
        <p:txBody>
          <a:bodyPr/>
          <a:lstStyle/>
          <a:p>
            <a:pPr>
              <a:lnSpc>
                <a:spcPct val="100000"/>
              </a:lnSpc>
              <a:buClr>
                <a:schemeClr val="tx1"/>
              </a:buClr>
            </a:pPr>
            <a:r>
              <a:rPr lang="en-US" sz="32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32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1" name="Slide Number">
            <a:extLst>
              <a:ext uri="{FF2B5EF4-FFF2-40B4-BE49-F238E27FC236}">
                <a16:creationId xmlns:a16="http://schemas.microsoft.com/office/drawing/2014/main" id="{961A2122-9EC1-42CC-B1EA-6E42483FBF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706626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2317520925"/>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1870327911"/>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777193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83966"/>
              <a:gd name="adj2" fmla="val 8656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1" name="Slide Number">
            <a:extLst>
              <a:ext uri="{FF2B5EF4-FFF2-40B4-BE49-F238E27FC236}">
                <a16:creationId xmlns:a16="http://schemas.microsoft.com/office/drawing/2014/main" id="{C8E75EC4-732B-4B74-9A9D-FB3FE1D2567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90984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r>
              <a:rPr lang="en-US" dirty="0"/>
              <a:t>Note: Query </a:t>
            </a:r>
            <a:r>
              <a:rPr lang="en-US" b="1" dirty="0">
                <a:solidFill>
                  <a:schemeClr val="bg1"/>
                </a:solidFill>
                <a:latin typeface="Consolas" panose="020B0609020204030204" pitchFamily="49" charset="0"/>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79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sp>
        <p:nvSpPr>
          <p:cNvPr id="7" name="Arrow: Down 6"/>
          <p:cNvSpPr/>
          <p:nvPr/>
        </p:nvSpPr>
        <p:spPr>
          <a:xfrm>
            <a:off x="5747431" y="3933095"/>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Slide Number">
            <a:extLst>
              <a:ext uri="{FF2B5EF4-FFF2-40B4-BE49-F238E27FC236}">
                <a16:creationId xmlns:a16="http://schemas.microsoft.com/office/drawing/2014/main" id="{8B1B0F02-9000-41D0-9697-2CE1916D2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3" name="Picture 2">
            <a:extLst>
              <a:ext uri="{FF2B5EF4-FFF2-40B4-BE49-F238E27FC236}">
                <a16:creationId xmlns:a16="http://schemas.microsoft.com/office/drawing/2014/main" id="{EF6D0C65-BDF8-480F-81BF-F08534CBA9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0236" y="4830388"/>
            <a:ext cx="4350775" cy="645515"/>
          </a:xfrm>
          <a:prstGeom prst="rect">
            <a:avLst/>
          </a:prstGeom>
        </p:spPr>
      </p:pic>
    </p:spTree>
    <p:extLst>
      <p:ext uri="{BB962C8B-B14F-4D97-AF65-F5344CB8AC3E}">
        <p14:creationId xmlns:p14="http://schemas.microsoft.com/office/powerpoint/2010/main" val="370179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p>
          <a:p>
            <a:pPr marL="746433" lvl="1" indent="-457200">
              <a:lnSpc>
                <a:spcPts val="4000"/>
              </a:lnSpc>
            </a:pPr>
            <a:r>
              <a:rPr lang="en-US" dirty="0"/>
              <a:t>SELECT</a:t>
            </a:r>
          </a:p>
          <a:p>
            <a:pPr marL="746433" lvl="1" indent="-457200">
              <a:lnSpc>
                <a:spcPts val="4000"/>
              </a:lnSpc>
            </a:pPr>
            <a:r>
              <a:rPr lang="en-US" dirty="0"/>
              <a:t>Views</a:t>
            </a:r>
            <a:endParaRPr lang="bg-BG" dirty="0"/>
          </a:p>
          <a:p>
            <a:pPr marL="446088" indent="-446088">
              <a:lnSpc>
                <a:spcPts val="4000"/>
              </a:lnSpc>
              <a:buFontTx/>
              <a:buAutoNum type="arabicPeriod"/>
            </a:pPr>
            <a:r>
              <a:rPr lang="en-US" dirty="0"/>
              <a:t>Writing Data</a:t>
            </a:r>
          </a:p>
          <a:p>
            <a:pPr marL="746433" lvl="1" indent="-457200">
              <a:lnSpc>
                <a:spcPts val="4000"/>
              </a:lnSpc>
            </a:pPr>
            <a:r>
              <a:rPr lang="en-US" dirty="0"/>
              <a:t>INSERT</a:t>
            </a:r>
            <a:endParaRPr lang="bg-BG" dirty="0"/>
          </a:p>
          <a:p>
            <a:pPr marL="446088" indent="-446088">
              <a:lnSpc>
                <a:spcPts val="4000"/>
              </a:lnSpc>
              <a:buFontTx/>
              <a:buAutoNum type="arabicPeriod"/>
            </a:pPr>
            <a:r>
              <a:rPr lang="en-US" dirty="0"/>
              <a:t>Modifying Existing Records</a:t>
            </a:r>
          </a:p>
          <a:p>
            <a:pPr marL="746433" lvl="1" indent="-457200">
              <a:lnSpc>
                <a:spcPts val="4000"/>
              </a:lnSpc>
            </a:pPr>
            <a:r>
              <a:rPr lang="en-US" dirty="0"/>
              <a:t>UPDATE and DELETE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AA60A349-23EE-4970-A20C-AC7AD797FDA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57793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446000" y="4825559"/>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561000" y="5030884"/>
            <a:ext cx="2860963" cy="532955"/>
          </a:xfrm>
          <a:prstGeom prst="wedgeRoundRectCallout">
            <a:avLst>
              <a:gd name="adj1" fmla="val 52822"/>
              <a:gd name="adj2" fmla="val -11082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0" name="Slide Number">
            <a:extLst>
              <a:ext uri="{FF2B5EF4-FFF2-40B4-BE49-F238E27FC236}">
                <a16:creationId xmlns:a16="http://schemas.microsoft.com/office/drawing/2014/main" id="{68BDED64-12A8-4055-9644-942A6618F3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511818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97B7999-EA61-4D04-8284-BD5C256E4E1B}"/>
              </a:ext>
            </a:extLst>
          </p:cNvPr>
          <p:cNvSpPr>
            <a:spLocks noGrp="1"/>
          </p:cNvSpPr>
          <p:nvPr>
            <p:ph type="subTitle" sz="quarter" idx="11"/>
          </p:nvPr>
        </p:nvSpPr>
        <p:spPr/>
        <p:txBody>
          <a:bodyPr/>
          <a:lstStyle/>
          <a:p>
            <a:r>
              <a:rPr lang="en-US"/>
              <a:t>Using SQL INSERT</a:t>
            </a:r>
            <a:endParaRPr lang="en-US" dirty="0"/>
          </a:p>
        </p:txBody>
      </p:sp>
      <p:sp>
        <p:nvSpPr>
          <p:cNvPr id="2" name="Title 1">
            <a:extLst>
              <a:ext uri="{FF2B5EF4-FFF2-40B4-BE49-F238E27FC236}">
                <a16:creationId xmlns:a16="http://schemas.microsoft.com/office/drawing/2014/main" id="{453EE3E7-276B-42AA-9604-0E0D3E1786B6}"/>
              </a:ext>
            </a:extLst>
          </p:cNvPr>
          <p:cNvSpPr>
            <a:spLocks noGrp="1"/>
          </p:cNvSpPr>
          <p:nvPr>
            <p:ph type="title" sz="quarter" idx="10"/>
          </p:nvPr>
        </p:nvSpPr>
        <p:spPr/>
        <p:txBody>
          <a:bodyPr/>
          <a:lstStyle/>
          <a:p>
            <a:r>
              <a:rPr lang="en-US" dirty="0"/>
              <a:t>Writing Data in Tables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103301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
        <p:nvSpPr>
          <p:cNvPr id="11" name="Slide Number">
            <a:extLst>
              <a:ext uri="{FF2B5EF4-FFF2-40B4-BE49-F238E27FC236}">
                <a16:creationId xmlns:a16="http://schemas.microsoft.com/office/drawing/2014/main" id="{5315B799-C2C9-4AB6-8235-2AFAA2CACFB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71731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7800" y="2193921"/>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648452" y="5369447"/>
            <a:ext cx="2767815" cy="584855"/>
          </a:xfrm>
          <a:prstGeom prst="wedgeRoundRectCallout">
            <a:avLst>
              <a:gd name="adj1" fmla="val -69210"/>
              <a:gd name="adj2" fmla="val -46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51665"/>
              <a:gd name="adj2" fmla="val -9781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51000" y="1396345"/>
            <a:ext cx="2728672" cy="584855"/>
          </a:xfrm>
          <a:prstGeom prst="wedgeRoundRectCallout">
            <a:avLst>
              <a:gd name="adj1" fmla="val -51557"/>
              <a:gd name="adj2" fmla="val 11121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
        <p:nvSpPr>
          <p:cNvPr id="10" name="Slide Number">
            <a:extLst>
              <a:ext uri="{FF2B5EF4-FFF2-40B4-BE49-F238E27FC236}">
                <a16:creationId xmlns:a16="http://schemas.microsoft.com/office/drawing/2014/main" id="{BEADC6AC-1AB2-4DF7-9A7F-D287B54399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5875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
        <p:nvSpPr>
          <p:cNvPr id="8" name="Slide Number">
            <a:extLst>
              <a:ext uri="{FF2B5EF4-FFF2-40B4-BE49-F238E27FC236}">
                <a16:creationId xmlns:a16="http://schemas.microsoft.com/office/drawing/2014/main" id="{8CC03A60-BE4A-4899-87E4-B82E1626C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20475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CF27A3A7-CAAB-4CE4-93AB-C9C3161E2189}"/>
              </a:ext>
            </a:extLst>
          </p:cNvPr>
          <p:cNvSpPr>
            <a:spLocks noGrp="1"/>
          </p:cNvSpPr>
          <p:nvPr>
            <p:ph type="subTitle" sz="quarter" idx="11"/>
          </p:nvPr>
        </p:nvSpPr>
        <p:spPr/>
        <p:txBody>
          <a:bodyPr/>
          <a:lstStyle/>
          <a:p>
            <a:r>
              <a:rPr lang="en-US"/>
              <a:t>Using SQL UPDATE and DELETE</a:t>
            </a:r>
            <a:endParaRPr lang="en-US" dirty="0"/>
          </a:p>
        </p:txBody>
      </p:sp>
      <p:sp>
        <p:nvSpPr>
          <p:cNvPr id="5" name="Title 4">
            <a:extLst>
              <a:ext uri="{FF2B5EF4-FFF2-40B4-BE49-F238E27FC236}">
                <a16:creationId xmlns:a16="http://schemas.microsoft.com/office/drawing/2014/main" id="{E15249D2-846B-4BE8-9C09-5032F076AAC4}"/>
              </a:ext>
            </a:extLst>
          </p:cNvPr>
          <p:cNvSpPr>
            <a:spLocks noGrp="1"/>
          </p:cNvSpPr>
          <p:nvPr>
            <p:ph type="title" sz="quarter" idx="10"/>
          </p:nvPr>
        </p:nvSpPr>
        <p:spPr/>
        <p:txBody>
          <a:bodyPr/>
          <a:lstStyle/>
          <a:p>
            <a:r>
              <a:rPr lang="en-US" dirty="0"/>
              <a:t>Modifying Existing Records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211666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lvl="1">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2366848" y="1951922"/>
            <a:ext cx="962838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366848" y="5444469"/>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336000" y="2886925"/>
            <a:ext cx="2133600" cy="754917"/>
          </a:xfrm>
          <a:prstGeom prst="wedgeRoundRectCallout">
            <a:avLst>
              <a:gd name="adj1" fmla="val -108209"/>
              <a:gd name="adj2" fmla="val -106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
        <p:nvSpPr>
          <p:cNvPr id="9" name="Slide Number">
            <a:extLst>
              <a:ext uri="{FF2B5EF4-FFF2-40B4-BE49-F238E27FC236}">
                <a16:creationId xmlns:a16="http://schemas.microsoft.com/office/drawing/2014/main" id="{848FBF28-5B9C-4418-BF9B-BED32F84669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dirty="0"/>
          </a:p>
        </p:txBody>
      </p:sp>
    </p:spTree>
    <p:extLst>
      <p:ext uri="{BB962C8B-B14F-4D97-AF65-F5344CB8AC3E}">
        <p14:creationId xmlns:p14="http://schemas.microsoft.com/office/powerpoint/2010/main" val="390651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a:bodyPr>
          <a:lstStyle/>
          <a:p>
            <a:r>
              <a:rPr lang="en-US" dirty="0"/>
              <a:t>The SQL </a:t>
            </a:r>
            <a:r>
              <a:rPr lang="en-US" b="1" dirty="0">
                <a:solidFill>
                  <a:schemeClr val="bg1"/>
                </a:solidFill>
                <a:latin typeface="Consolas" panose="020B0609020204030204" pitchFamily="49" charset="0"/>
              </a:rPr>
              <a:t>UPDATE</a:t>
            </a:r>
            <a:r>
              <a:rPr lang="en-US" dirty="0"/>
              <a:t> command</a:t>
            </a:r>
          </a:p>
          <a:p>
            <a:endParaRPr lang="en-US" dirty="0"/>
          </a:p>
          <a:p>
            <a:endParaRPr lang="en-US" dirty="0"/>
          </a:p>
          <a:p>
            <a:endParaRPr lang="en-US" dirty="0"/>
          </a:p>
          <a:p>
            <a:endParaRPr lang="en-US" dirty="0"/>
          </a:p>
          <a:p>
            <a:endParaRPr lang="en-US" dirty="0"/>
          </a:p>
          <a:p>
            <a:endParaRPr lang="en-US" dirty="0"/>
          </a:p>
          <a:p>
            <a:r>
              <a:rPr lang="en-US" dirty="0"/>
              <a:t>Note: Don</a:t>
            </a:r>
            <a:r>
              <a:rPr lang="bg-BG" dirty="0"/>
              <a:t>'</a:t>
            </a:r>
            <a:r>
              <a:rPr lang="en-US" dirty="0"/>
              <a:t>t forget the </a:t>
            </a:r>
            <a:r>
              <a:rPr lang="en-US" sz="3200" b="1" dirty="0">
                <a:solidFill>
                  <a:schemeClr val="bg1"/>
                </a:solidFill>
                <a:latin typeface="Consolas" panose="020B0609020204030204" pitchFamily="49" charset="0"/>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55870"/>
              <a:gd name="adj2" fmla="val 10778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
        <p:nvSpPr>
          <p:cNvPr id="9" name="Slide Number">
            <a:extLst>
              <a:ext uri="{FF2B5EF4-FFF2-40B4-BE49-F238E27FC236}">
                <a16:creationId xmlns:a16="http://schemas.microsoft.com/office/drawing/2014/main" id="{F7EB7814-9152-4A55-A256-4BCF2FBAB59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279002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b="1" noProof="1">
                <a:latin typeface="Consolas" panose="020B0609020204030204" pitchFamily="49" charset="0"/>
              </a:rPr>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latin typeface="Consolas" panose="020B0609020204030204" pitchFamily="49" charset="0"/>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347498943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3435870786"/>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4417EA76-8C61-48C2-ADAC-1621E9BE96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781177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GETDATE()</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
        <p:nvSpPr>
          <p:cNvPr id="7" name="Slide Number">
            <a:extLst>
              <a:ext uri="{FF2B5EF4-FFF2-40B4-BE49-F238E27FC236}">
                <a16:creationId xmlns:a16="http://schemas.microsoft.com/office/drawing/2014/main" id="{3CB7EE8A-206A-460D-8AE2-614C8563192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2507810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190406" y="1281813"/>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6" name="Slide Number">
            <a:extLst>
              <a:ext uri="{FF2B5EF4-FFF2-40B4-BE49-F238E27FC236}">
                <a16:creationId xmlns:a16="http://schemas.microsoft.com/office/drawing/2014/main" id="{63C13E4B-FE0A-47D9-9528-1DABCEB7B6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31941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a:t>
            </a:r>
            <a:r>
              <a:rPr lang="en-US" sz="3200" b="1" dirty="0">
                <a:solidFill>
                  <a:schemeClr val="bg1">
                    <a:lumMod val="60000"/>
                    <a:lumOff val="40000"/>
                  </a:schemeClr>
                </a:solidFill>
              </a:rPr>
              <a:t> </a:t>
            </a:r>
            <a:r>
              <a:rPr lang="en-US" sz="3200" b="1" dirty="0">
                <a:solidFill>
                  <a:schemeClr val="bg1"/>
                </a:solidFill>
              </a:rPr>
              <a:t>queries</a:t>
            </a:r>
            <a:r>
              <a:rPr lang="en-US" sz="3200" b="1" dirty="0">
                <a:solidFill>
                  <a:schemeClr val="bg1">
                    <a:lumMod val="60000"/>
                    <a:lumOff val="40000"/>
                  </a:schemeClr>
                </a:solidFill>
              </a:rPr>
              <a:t>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7" name="Slide Number">
            <a:extLst>
              <a:ext uri="{FF2B5EF4-FFF2-40B4-BE49-F238E27FC236}">
                <a16:creationId xmlns:a16="http://schemas.microsoft.com/office/drawing/2014/main" id="{B8BADD76-72A1-467B-8969-50F35CBA0E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90067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71589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id="{F695C7C5-DABF-43EE-A6C1-EAE2EEE0C90E}"/>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id="{7E770D87-9E84-428A-B6DE-60CA6A95A9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id="{68388868-5056-476F-9288-137236A042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id="{B87F00C9-0D0A-4D3E-82E8-9A2CFBB8B64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id="{3B30853C-111E-4B36-8BEF-DFE3C6A84C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id="{92837D2B-E933-480C-87FA-0B9DBAACA0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id="{282CE06A-8307-4AAA-8AF5-19743201766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id="{C1CA53F6-A2C4-4E43-8E82-B322807D580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1687BEB-65BA-4A0B-AE1D-106DB12E5A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spTree>
    <p:extLst>
      <p:ext uri="{BB962C8B-B14F-4D97-AF65-F5344CB8AC3E}">
        <p14:creationId xmlns:p14="http://schemas.microsoft.com/office/powerpoint/2010/main" val="124593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44B0B10-63D8-461A-B30A-9E905790F3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47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322A-1BFF-4CDC-9FA8-0C7EC9EDAC96}"/>
              </a:ext>
            </a:extLst>
          </p:cNvPr>
          <p:cNvSpPr>
            <a:spLocks noGrp="1"/>
          </p:cNvSpPr>
          <p:nvPr>
            <p:ph type="title" sz="quarter" idx="10"/>
          </p:nvPr>
        </p:nvSpPr>
        <p:spPr/>
        <p:txBody>
          <a:bodyPr/>
          <a:lstStyle/>
          <a:p>
            <a:r>
              <a:rPr lang="en-US" dirty="0"/>
              <a:t>Query Basics</a:t>
            </a:r>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
        <p:nvSpPr>
          <p:cNvPr id="7" name="Subtitle 6">
            <a:extLst>
              <a:ext uri="{FF2B5EF4-FFF2-40B4-BE49-F238E27FC236}">
                <a16:creationId xmlns:a16="http://schemas.microsoft.com/office/drawing/2014/main" id="{B453BB81-C51F-4B6A-9125-EABBB9886E5F}"/>
              </a:ext>
            </a:extLst>
          </p:cNvPr>
          <p:cNvSpPr>
            <a:spLocks noGrp="1"/>
          </p:cNvSpPr>
          <p:nvPr>
            <p:ph type="subTitle" sz="quarter" idx="11"/>
          </p:nvPr>
        </p:nvSpPr>
        <p:spPr>
          <a:xfrm>
            <a:off x="610573" y="5769000"/>
            <a:ext cx="10961783" cy="768084"/>
          </a:xfrm>
        </p:spPr>
        <p:txBody>
          <a:bodyPr/>
          <a:lstStyle/>
          <a:p>
            <a:r>
              <a:rPr lang="en-US" dirty="0"/>
              <a:t>SQL and T-SQL Introduction</a:t>
            </a:r>
          </a:p>
          <a:p>
            <a:endParaRPr lang="en-US" dirty="0"/>
          </a:p>
        </p:txBody>
      </p:sp>
    </p:spTree>
    <p:extLst>
      <p:ext uri="{BB962C8B-B14F-4D97-AF65-F5344CB8AC3E}">
        <p14:creationId xmlns:p14="http://schemas.microsoft.com/office/powerpoint/2010/main" val="21923480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mj-lt"/>
              </a:rPr>
              <a:t>if</a:t>
            </a:r>
            <a:r>
              <a:rPr lang="en-US" sz="3400" b="1" dirty="0">
                <a:latin typeface="+mj-lt"/>
              </a:rPr>
              <a:t>-</a:t>
            </a:r>
            <a:r>
              <a:rPr lang="en-US" sz="3400" dirty="0"/>
              <a:t>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725488" y="329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3613BC5A-643B-4D9A-80F7-E253BEEBB8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9054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VALUES (</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42852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AE08D8-C5E4-47F3-AD6D-C3DBA91BDDE1}"/>
              </a:ext>
            </a:extLst>
          </p:cNvPr>
          <p:cNvSpPr>
            <a:spLocks noGrp="1"/>
          </p:cNvSpPr>
          <p:nvPr>
            <p:ph type="subTitle" sz="quarter" idx="11"/>
          </p:nvPr>
        </p:nvSpPr>
        <p:spPr/>
        <p:txBody>
          <a:bodyPr/>
          <a:lstStyle/>
          <a:p>
            <a:r>
              <a:rPr lang="en-US"/>
              <a:t>Using SQL SELECT</a:t>
            </a:r>
            <a:endParaRPr lang="en-US" dirty="0"/>
          </a:p>
        </p:txBody>
      </p:sp>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dirty="0"/>
              <a:t>Retrieving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3929111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1" name="Slide Number">
            <a:extLst>
              <a:ext uri="{FF2B5EF4-FFF2-40B4-BE49-F238E27FC236}">
                <a16:creationId xmlns:a16="http://schemas.microsoft.com/office/drawing/2014/main" id="{44685CC7-5B30-4AB8-BD60-FA98A38B94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572184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a:t>
            </a:r>
            <a:r>
              <a:rPr lang="en-US" dirty="0">
                <a:latin typeface="Consolas" panose="020B0609020204030204" pitchFamily="49" charset="0"/>
              </a:rPr>
              <a:t>Departments</a:t>
            </a:r>
            <a:r>
              <a:rPr lang="en-US" dirty="0"/>
              <a:t>"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1087436888"/>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227928952"/>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812641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5276</TotalTime>
  <Words>2775</Words>
  <Application>Microsoft Office PowerPoint</Application>
  <PresentationFormat>Widescreen</PresentationFormat>
  <Paragraphs>476</Paragraphs>
  <Slides>35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Times</vt:lpstr>
      <vt:lpstr>Wingdings</vt:lpstr>
      <vt:lpstr>Wingdings 2</vt:lpstr>
      <vt:lpstr>SoftUni</vt:lpstr>
      <vt:lpstr>Basic CRUD in SQL Server</vt:lpstr>
      <vt:lpstr>Table of Contents</vt:lpstr>
      <vt:lpstr>Questions</vt:lpstr>
      <vt:lpstr>Query Basics</vt:lpstr>
      <vt:lpstr>What Are SQL and T-SQL?</vt:lpstr>
      <vt:lpstr>SQL –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Rositsa Nenova</cp:lastModifiedBy>
  <cp:revision>77</cp:revision>
  <dcterms:created xsi:type="dcterms:W3CDTF">2018-05-23T13:08:44Z</dcterms:created>
  <dcterms:modified xsi:type="dcterms:W3CDTF">2023-01-04T03:53:27Z</dcterms:modified>
  <cp:category>db;databases;sql;programming;computer programming;software development</cp:category>
</cp:coreProperties>
</file>