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1220" r:id="rId2"/>
    <p:sldId id="1221" r:id="rId3"/>
    <p:sldId id="1222" r:id="rId4"/>
    <p:sldId id="1223" r:id="rId5"/>
    <p:sldId id="1224" r:id="rId6"/>
    <p:sldId id="1225" r:id="rId7"/>
    <p:sldId id="1226" r:id="rId8"/>
    <p:sldId id="1227" r:id="rId9"/>
    <p:sldId id="1228" r:id="rId10"/>
    <p:sldId id="1263" r:id="rId11"/>
    <p:sldId id="1230" r:id="rId12"/>
    <p:sldId id="1258" r:id="rId13"/>
    <p:sldId id="1229" r:id="rId14"/>
    <p:sldId id="1257" r:id="rId15"/>
    <p:sldId id="1264" r:id="rId16"/>
    <p:sldId id="1231" r:id="rId17"/>
    <p:sldId id="1232" r:id="rId18"/>
    <p:sldId id="1233" r:id="rId19"/>
    <p:sldId id="1234" r:id="rId20"/>
    <p:sldId id="1235" r:id="rId21"/>
    <p:sldId id="1236" r:id="rId22"/>
    <p:sldId id="1237" r:id="rId23"/>
    <p:sldId id="1238" r:id="rId24"/>
    <p:sldId id="1239" r:id="rId25"/>
    <p:sldId id="1240" r:id="rId26"/>
    <p:sldId id="1241" r:id="rId27"/>
    <p:sldId id="1242" r:id="rId28"/>
    <p:sldId id="1243" r:id="rId29"/>
    <p:sldId id="1244" r:id="rId30"/>
    <p:sldId id="1245" r:id="rId31"/>
    <p:sldId id="1246" r:id="rId32"/>
    <p:sldId id="1247" r:id="rId33"/>
    <p:sldId id="1248" r:id="rId34"/>
    <p:sldId id="1249" r:id="rId35"/>
    <p:sldId id="1250" r:id="rId36"/>
    <p:sldId id="1251" r:id="rId37"/>
    <p:sldId id="1252" r:id="rId38"/>
    <p:sldId id="1253" r:id="rId39"/>
    <p:sldId id="1254" r:id="rId40"/>
    <p:sldId id="1256" r:id="rId41"/>
    <p:sldId id="1216" r:id="rId42"/>
    <p:sldId id="401" r:id="rId43"/>
    <p:sldId id="613" r:id="rId44"/>
    <p:sldId id="1265" r:id="rId45"/>
    <p:sldId id="405" r:id="rId46"/>
    <p:sldId id="49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651ECF-C9E4-4963-B4EE-9F2F2E1BD24C}">
          <p14:sldIdLst>
            <p14:sldId id="1220"/>
            <p14:sldId id="1221"/>
            <p14:sldId id="1222"/>
          </p14:sldIdLst>
        </p14:section>
        <p14:section name="Database Design" id="{A68DAC94-83FF-404B-89B5-A39F5A0FF139}">
          <p14:sldIdLst>
            <p14:sldId id="1223"/>
            <p14:sldId id="1224"/>
            <p14:sldId id="1225"/>
            <p14:sldId id="1226"/>
            <p14:sldId id="1227"/>
            <p14:sldId id="1228"/>
          </p14:sldIdLst>
        </p14:section>
        <p14:section name="Database Normalization" id="{1C27ADA4-F78B-41B7-8EED-B7BEB27C4EE3}">
          <p14:sldIdLst>
            <p14:sldId id="1263"/>
            <p14:sldId id="1230"/>
            <p14:sldId id="1258"/>
          </p14:sldIdLst>
        </p14:section>
        <p14:section name="Table Relations" id="{56790AA1-80A0-4EB9-80D5-0B7B263D55A0}">
          <p14:sldIdLst>
            <p14:sldId id="1229"/>
            <p14:sldId id="1257"/>
            <p14:sldId id="1264"/>
            <p14:sldId id="1231"/>
            <p14:sldId id="1232"/>
            <p14:sldId id="1233"/>
            <p14:sldId id="1234"/>
            <p14:sldId id="1235"/>
            <p14:sldId id="1236"/>
            <p14:sldId id="1237"/>
            <p14:sldId id="1238"/>
            <p14:sldId id="1239"/>
            <p14:sldId id="1240"/>
            <p14:sldId id="1241"/>
          </p14:sldIdLst>
        </p14:section>
        <p14:section name="Retrieving Related Data" id="{BC172462-E8CE-4DFC-89DF-B4D7EDD7E937}">
          <p14:sldIdLst>
            <p14:sldId id="1242"/>
            <p14:sldId id="1243"/>
            <p14:sldId id="1244"/>
            <p14:sldId id="1245"/>
          </p14:sldIdLst>
        </p14:section>
        <p14:section name="Cascade Operations" id="{CFF15C42-FD81-490E-8E0B-671ADF33F3E6}">
          <p14:sldIdLst>
            <p14:sldId id="1246"/>
            <p14:sldId id="1247"/>
            <p14:sldId id="1248"/>
            <p14:sldId id="1249"/>
            <p14:sldId id="1250"/>
            <p14:sldId id="1251"/>
          </p14:sldIdLst>
        </p14:section>
        <p14:section name="E/R Diagrams" id="{C9FDAFAE-640A-4B89-9DA1-4CC721247E98}">
          <p14:sldIdLst>
            <p14:sldId id="1252"/>
            <p14:sldId id="1253"/>
            <p14:sldId id="1254"/>
            <p14:sldId id="1256"/>
          </p14:sldIdLst>
        </p14:section>
        <p14:section name="Conclusion" id="{180A6579-62CD-4E6D-B9F4-F35A55C3A6CB}">
          <p14:sldIdLst>
            <p14:sldId id="1216"/>
            <p14:sldId id="401"/>
            <p14:sldId id="613"/>
            <p14:sldId id="126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58872" autoAdjust="0"/>
  </p:normalViewPr>
  <p:slideViewPr>
    <p:cSldViewPr showGuides="1">
      <p:cViewPr varScale="1">
        <p:scale>
          <a:sx n="59" d="100"/>
          <a:sy n="59" d="100"/>
        </p:scale>
        <p:origin x="90" y="27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15CCA7F-9C97-48C8-98A7-DA5B131E1D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34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268E7C-B18C-4F1C-8139-736C0EF215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4997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ABC379-A651-4970-9B35-C52963C5EA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3669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B7D8A49-49F8-4355-AAB9-FAFFF40F36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351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6D1CAB-950C-4029-8579-17C6184586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4661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82EF79-2047-4248-AD7F-1D63FAB737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8992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DBBDC90-A85B-49B0-A209-FBF341988E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0623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4752C5-3CFF-480C-A054-8C6472130A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3989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E/R diagrams </a:t>
            </a:r>
            <a:r>
              <a:rPr lang="en-US" dirty="0"/>
              <a:t>represent the tables which are called entities and the relationships between them.</a:t>
            </a:r>
            <a:r>
              <a:rPr lang="en-US" baseline="0" dirty="0"/>
              <a:t> They are used as a technical illustration of the database design.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To Do</a:t>
            </a:r>
            <a:r>
              <a:rPr lang="en-US" baseline="0" dirty="0"/>
              <a:t>: show how to create an E/R diagram.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9B2B8EF-4DD6-4A4E-A2BE-07444909D8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989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E565C8-73E5-45C9-84C7-FE5DBC868D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2058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BA15EA-8909-461A-BBC0-39C162B54A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984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99B639E-4984-4C39-82D8-431803379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2158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7FDFC12-2583-4B89-94B7-ECE1306D33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8411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EA35F9-90A4-453A-8E48-85C9F78003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4577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E8FE718-6E80-4B31-BF46-3F7C187F16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7208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One-to-Many</a:t>
            </a:r>
            <a:r>
              <a:rPr lang="en-US" b="1" baseline="0" dirty="0"/>
              <a:t> relationship </a:t>
            </a:r>
            <a:r>
              <a:rPr lang="en-US" baseline="0" dirty="0"/>
              <a:t>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</a:t>
            </a:r>
            <a:r>
              <a:rPr lang="en-US" b="1" baseline="0" dirty="0"/>
              <a:t>Many-to-One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9FA679-BF9E-41F0-B3DB-32FCCAEE1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6053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CFBFE4-97DE-48CC-A1FF-1F3882FB0C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2461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50141AF-F44D-44C4-BD74-AF90C057A1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3434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1"/>
              <a:t>Many-to-Many</a:t>
            </a:r>
            <a:r>
              <a:rPr lang="en-US" b="1" baseline="0" noProof="1"/>
              <a:t> relationship </a:t>
            </a:r>
            <a:r>
              <a:rPr lang="en-US" baseline="0" noProof="1"/>
              <a:t>relates many rows from a table to many rows in another table. For example, </a:t>
            </a:r>
            <a:r>
              <a:rPr lang="en-US" b="1" baseline="0" noProof="1"/>
              <a:t>Employee.EmployeeID </a:t>
            </a:r>
            <a:r>
              <a:rPr lang="en-US" baseline="0" noProof="1"/>
              <a:t>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C44AA9-615A-45B2-BBE3-676D44B77E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980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3B244E-9E13-4068-BA18-7CB0115050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9802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641E40-EE83-4E62-92CA-755DF73A3A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98221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</a:t>
            </a:r>
            <a:r>
              <a:rPr lang="en-US" b="1" noProof="1"/>
              <a:t>One</a:t>
            </a:r>
            <a:r>
              <a:rPr lang="en-US" b="1" baseline="0" noProof="1"/>
              <a:t>-to-One relationship </a:t>
            </a:r>
            <a:r>
              <a:rPr lang="en-US" baseline="0" noProof="1"/>
              <a:t>each row of table </a:t>
            </a:r>
            <a:r>
              <a:rPr lang="en-US" b="1" baseline="0" noProof="1"/>
              <a:t>Cars</a:t>
            </a:r>
            <a:r>
              <a:rPr lang="en-US" baseline="0" noProof="1"/>
              <a:t> is related to exactly zero or one row in table </a:t>
            </a:r>
            <a:r>
              <a:rPr lang="en-US" b="1" baseline="0" noProof="1"/>
              <a:t>Drivers</a:t>
            </a:r>
            <a:r>
              <a:rPr lang="en-US" baseline="0" noProof="1"/>
              <a:t>. In table </a:t>
            </a:r>
            <a:r>
              <a:rPr lang="en-US" b="1" baseline="0" noProof="1"/>
              <a:t>Cars.DriverID </a:t>
            </a:r>
            <a:r>
              <a:rPr lang="en-US" baseline="0" noProof="1"/>
              <a:t>is a foreign key which means that there will be a relation to another table – </a:t>
            </a:r>
            <a:r>
              <a:rPr lang="en-US" b="1" baseline="0" noProof="1"/>
              <a:t>Drivers</a:t>
            </a:r>
            <a:r>
              <a:rPr lang="en-US" baseline="0" noProof="1"/>
              <a:t> in the case. Table </a:t>
            </a:r>
            <a:r>
              <a:rPr lang="en-US" b="1" baseline="0" noProof="1"/>
              <a:t>Drivers</a:t>
            </a:r>
            <a:r>
              <a:rPr lang="en-US" baseline="0" noProof="1"/>
              <a:t> has a column </a:t>
            </a:r>
            <a:r>
              <a:rPr lang="en-US" b="1" baseline="0" noProof="1"/>
              <a:t>DriverID</a:t>
            </a:r>
            <a:r>
              <a:rPr lang="en-US" baseline="0" noProof="1"/>
              <a:t> as well which is a primary key. The relation is always between a foreign key and a primary key. It means that all values in </a:t>
            </a:r>
            <a:r>
              <a:rPr lang="en-US" sz="1600" b="1" baseline="0" noProof="1"/>
              <a:t>Cars</a:t>
            </a:r>
            <a:r>
              <a:rPr lang="en-US" sz="1600" b="1" noProof="1"/>
              <a:t>.</a:t>
            </a:r>
            <a:r>
              <a:rPr lang="en-US" b="1" baseline="0" noProof="1"/>
              <a:t>DriverID </a:t>
            </a:r>
            <a:r>
              <a:rPr lang="en-US" baseline="0" noProof="1"/>
              <a:t>should be present in </a:t>
            </a:r>
            <a:r>
              <a:rPr lang="en-US" sz="1600" b="1" noProof="1"/>
              <a:t>Drivers</a:t>
            </a:r>
            <a:r>
              <a:rPr lang="en-US" sz="1600" noProof="1"/>
              <a:t>. </a:t>
            </a:r>
            <a:r>
              <a:rPr lang="en-US" sz="1600" b="1" noProof="1"/>
              <a:t>DriverID</a:t>
            </a:r>
            <a:r>
              <a:rPr lang="en-US" sz="1600" baseline="0" noProof="1"/>
              <a:t> except </a:t>
            </a:r>
            <a:r>
              <a:rPr lang="en-US" sz="1600" b="1" baseline="0" noProof="1"/>
              <a:t>NULL</a:t>
            </a:r>
            <a:r>
              <a:rPr lang="en-US" sz="1600" baseline="0" noProof="1"/>
              <a:t>. </a:t>
            </a:r>
            <a:r>
              <a:rPr lang="en-US" sz="1600" b="1" baseline="0" noProof="1"/>
              <a:t>Cars</a:t>
            </a:r>
            <a:r>
              <a:rPr lang="en-US" sz="1600" b="1" noProof="1"/>
              <a:t>.</a:t>
            </a:r>
            <a:r>
              <a:rPr lang="en-US" b="1" baseline="0" noProof="1"/>
              <a:t>DriverID </a:t>
            </a:r>
            <a:r>
              <a:rPr lang="en-US" baseline="0" noProof="1"/>
              <a:t>can be </a:t>
            </a:r>
            <a:r>
              <a:rPr lang="en-US" b="1" baseline="0" noProof="1"/>
              <a:t>NULL</a:t>
            </a:r>
            <a:r>
              <a:rPr lang="en-US" baseline="0" noProof="1"/>
              <a:t>, if it is not stated otherwise.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656899-4FA9-40B1-B616-4912EF269C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150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org/Contests/Compete/Index/292#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Compete/Index/292#6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1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6.jpeg"/><Relationship Id="rId21" Type="http://schemas.openxmlformats.org/officeDocument/2006/relationships/image" Target="../media/image45.png"/><Relationship Id="rId7" Type="http://schemas.openxmlformats.org/officeDocument/2006/relationships/image" Target="../media/image38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9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0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7.png"/><Relationship Id="rId15" Type="http://schemas.openxmlformats.org/officeDocument/2006/relationships/image" Target="../media/image42.jpeg"/><Relationship Id="rId23" Type="http://schemas.openxmlformats.org/officeDocument/2006/relationships/image" Target="../media/image46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4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9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Database Design and Rules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Relations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026" name="Picture 2" descr="Ð ÐµÐ·ÑÐ»ÑÐ°Ñ Ñ Ð¸Ð·Ð¾Ð±ÑÐ°Ð¶ÐµÐ½Ð¸Ðµ Ð·Ð° excel tables png">
            <a:extLst>
              <a:ext uri="{FF2B5EF4-FFF2-40B4-BE49-F238E27FC236}">
                <a16:creationId xmlns:a16="http://schemas.microsoft.com/office/drawing/2014/main" id="{1F038B27-A65D-4305-BE64-2F26F7BBB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96" y="2317555"/>
            <a:ext cx="2638740" cy="272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5CBA8C-1B6E-4981-801E-C7F338DB2D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Normalization</a:t>
            </a:r>
          </a:p>
        </p:txBody>
      </p:sp>
      <p:pic>
        <p:nvPicPr>
          <p:cNvPr id="1026" name="Picture 2" descr="Accept, Database Icon - Download Free Icons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766" y="1639629"/>
            <a:ext cx="2102433" cy="210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36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It is a technique of organizing the data in the </a:t>
            </a:r>
            <a:br>
              <a:rPr lang="en-US" dirty="0"/>
            </a:br>
            <a:r>
              <a:rPr lang="en-US" dirty="0"/>
              <a:t>database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Normalization</a:t>
            </a:r>
            <a:r>
              <a:rPr lang="en-US" dirty="0"/>
              <a:t> is a systematic approach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decomposing</a:t>
            </a:r>
            <a:r>
              <a:rPr lang="en-US" dirty="0"/>
              <a:t> tables to eliminate data redundancy</a:t>
            </a:r>
            <a:br>
              <a:rPr lang="en-US" dirty="0"/>
            </a:br>
            <a:r>
              <a:rPr lang="en-US" dirty="0"/>
              <a:t>(repetition) and undesirable characteristics like</a:t>
            </a:r>
            <a:br>
              <a:rPr lang="en-US" dirty="0"/>
            </a:br>
            <a:r>
              <a:rPr lang="en-US" dirty="0"/>
              <a:t>insertion, update and deletion </a:t>
            </a:r>
            <a:r>
              <a:rPr lang="en-US" b="1" dirty="0">
                <a:solidFill>
                  <a:schemeClr val="bg1"/>
                </a:solidFill>
              </a:rPr>
              <a:t>anomalies</a:t>
            </a:r>
          </a:p>
          <a:p>
            <a:pPr>
              <a:buClr>
                <a:schemeClr val="tx1"/>
              </a:buClr>
            </a:pPr>
            <a:r>
              <a:rPr lang="en-US" dirty="0"/>
              <a:t>It is a multi-step process that puts data into </a:t>
            </a:r>
            <a:r>
              <a:rPr lang="en-US" b="1" dirty="0">
                <a:solidFill>
                  <a:schemeClr val="bg1"/>
                </a:solidFill>
              </a:rPr>
              <a:t>tabular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form</a:t>
            </a:r>
            <a:r>
              <a:rPr lang="en-US" dirty="0"/>
              <a:t> removing duplicated data from the relation </a:t>
            </a:r>
            <a:br>
              <a:rPr lang="en-US" dirty="0"/>
            </a:br>
            <a:r>
              <a:rPr lang="en-US" dirty="0"/>
              <a:t>tables</a:t>
            </a:r>
            <a:endParaRPr lang="bg-BG" dirty="0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Normalization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A41EB3-EE93-4BC2-8C0E-8DEB126291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39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3400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First Normal Form (1NF)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100" dirty="0"/>
              <a:t>Table should only have single (atomic) valued attributes/columns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Values stored in a column should be of the same domain (same type)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All the columns in a table should have unique names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The order in which data is stored should not matter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Second Normal Form (2NF)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The table should be in the </a:t>
            </a:r>
            <a:r>
              <a:rPr lang="en-US" sz="3100" b="1" dirty="0">
                <a:solidFill>
                  <a:schemeClr val="bg1"/>
                </a:solidFill>
              </a:rPr>
              <a:t>First Normal form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It shouldn't have </a:t>
            </a:r>
            <a:r>
              <a:rPr lang="en-US" sz="3100" b="1" dirty="0">
                <a:solidFill>
                  <a:schemeClr val="bg1"/>
                </a:solidFill>
              </a:rPr>
              <a:t>Partial Dependency</a:t>
            </a:r>
            <a:r>
              <a:rPr lang="bg-BG" sz="3100" b="1" dirty="0">
                <a:solidFill>
                  <a:schemeClr val="bg1"/>
                </a:solidFill>
              </a:rPr>
              <a:t> </a:t>
            </a:r>
            <a:r>
              <a:rPr lang="bg-BG" sz="3100" dirty="0"/>
              <a:t>(</a:t>
            </a:r>
            <a:r>
              <a:rPr lang="en-US" sz="3100" dirty="0"/>
              <a:t>dependency on part of the primary key)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Third Normal Form (3NF)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The table is in the </a:t>
            </a:r>
            <a:r>
              <a:rPr lang="en-US" sz="3100" b="1" dirty="0">
                <a:solidFill>
                  <a:schemeClr val="bg1"/>
                </a:solidFill>
              </a:rPr>
              <a:t>Second Normal form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It doesn't have </a:t>
            </a:r>
            <a:r>
              <a:rPr lang="en-US" sz="3100" b="1" dirty="0">
                <a:solidFill>
                  <a:schemeClr val="bg1"/>
                </a:solidFill>
              </a:rPr>
              <a:t>Transitive Dependency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Forms</a:t>
            </a:r>
            <a:endParaRPr lang="bg-B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F08C7F-B353-4BB5-B152-E05583BF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000" y="4959248"/>
            <a:ext cx="5277609" cy="144139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3C40E71-D368-404C-835E-92556AF55A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56557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78EB45-9834-444F-BBD5-5FC439BF29C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Table Relations</a:t>
            </a:r>
          </a:p>
        </p:txBody>
      </p:sp>
      <p:sp>
        <p:nvSpPr>
          <p:cNvPr id="4" name="Овал 3"/>
          <p:cNvSpPr/>
          <p:nvPr/>
        </p:nvSpPr>
        <p:spPr>
          <a:xfrm>
            <a:off x="6504432" y="2667000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Овал 15"/>
          <p:cNvSpPr/>
          <p:nvPr/>
        </p:nvSpPr>
        <p:spPr>
          <a:xfrm>
            <a:off x="5257800" y="264947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8" name="Group 7"/>
          <p:cNvGrpSpPr/>
          <p:nvPr/>
        </p:nvGrpSpPr>
        <p:grpSpPr>
          <a:xfrm>
            <a:off x="4653465" y="1201098"/>
            <a:ext cx="2926984" cy="2807948"/>
            <a:chOff x="4623485" y="1186108"/>
            <a:chExt cx="2926984" cy="2807948"/>
          </a:xfrm>
        </p:grpSpPr>
        <p:pic>
          <p:nvPicPr>
            <p:cNvPr id="1028" name="Picture 4" descr="Image result for tabl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485" y="2451952"/>
              <a:ext cx="1557265" cy="131471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Image result for tabl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0863" y="2390324"/>
              <a:ext cx="1899606" cy="16037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Облаковидно 2"/>
            <p:cNvSpPr/>
            <p:nvPr/>
          </p:nvSpPr>
          <p:spPr>
            <a:xfrm>
              <a:off x="4983327" y="1186108"/>
              <a:ext cx="2057400" cy="130806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pic>
          <p:nvPicPr>
            <p:cNvPr id="1034" name="Picture 10" descr="Image result for hearth animated lov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252" y="1352141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ubtitle 8">
            <a:extLst>
              <a:ext uri="{FF2B5EF4-FFF2-40B4-BE49-F238E27FC236}">
                <a16:creationId xmlns:a16="http://schemas.microsoft.com/office/drawing/2014/main" id="{ED3C79D1-63F8-4A18-82AD-9EDAFCC2419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56902"/>
            <a:ext cx="10961783" cy="768084"/>
          </a:xfrm>
        </p:spPr>
        <p:txBody>
          <a:bodyPr/>
          <a:lstStyle/>
          <a:p>
            <a:r>
              <a:rPr lang="en-US" dirty="0"/>
              <a:t>Relational Database Model in 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7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Relationships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between tables are based on interconnections:</a:t>
            </a:r>
            <a:r>
              <a:rPr lang="bg-BG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primary key </a:t>
            </a:r>
            <a:r>
              <a:rPr lang="en-US" b="1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foreign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</a:t>
            </a:r>
            <a:endParaRPr lang="bg-BG" dirty="0"/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641592" y="3343006"/>
            <a:ext cx="1614416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latin typeface="+mj-lt"/>
                <a:cs typeface="Consolas" pitchFamily="49" charset="0"/>
              </a:rPr>
              <a:t>Countries</a:t>
            </a:r>
            <a:endParaRPr lang="bg-BG" sz="2800" b="1" dirty="0">
              <a:latin typeface="+mj-lt"/>
              <a:cs typeface="Consolas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757777"/>
              </p:ext>
            </p:extLst>
          </p:nvPr>
        </p:nvGraphicFramePr>
        <p:xfrm>
          <a:off x="1396802" y="3429000"/>
          <a:ext cx="4901142" cy="2743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CountryId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Sofia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Varna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Munich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Berlin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Moscow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01484"/>
              </p:ext>
            </p:extLst>
          </p:nvPr>
        </p:nvGraphicFramePr>
        <p:xfrm>
          <a:off x="8153400" y="3833192"/>
          <a:ext cx="25908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Bulgaria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Germany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Russia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2"/>
          <p:cNvSpPr txBox="1"/>
          <p:nvPr/>
        </p:nvSpPr>
        <p:spPr>
          <a:xfrm>
            <a:off x="3048001" y="2841075"/>
            <a:ext cx="112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6412244" y="4115798"/>
            <a:ext cx="1626856" cy="26647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 flipV="1">
            <a:off x="6405796" y="4523873"/>
            <a:ext cx="1633305" cy="5339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6418694" y="4940813"/>
            <a:ext cx="1620407" cy="10375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6412244" y="5083930"/>
            <a:ext cx="1626856" cy="42211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6412244" y="5506040"/>
            <a:ext cx="1626856" cy="42211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28600" y="2599482"/>
            <a:ext cx="2133600" cy="524718"/>
          </a:xfrm>
          <a:prstGeom prst="wedgeRoundRectCallout">
            <a:avLst>
              <a:gd name="adj1" fmla="val 19582"/>
              <a:gd name="adj2" fmla="val 1065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705630" y="2589496"/>
            <a:ext cx="1923770" cy="524718"/>
          </a:xfrm>
          <a:prstGeom prst="wedgeRoundRectCallout">
            <a:avLst>
              <a:gd name="adj1" fmla="val -37054"/>
              <a:gd name="adj2" fmla="val 987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7543800" y="2743200"/>
            <a:ext cx="2057400" cy="524718"/>
          </a:xfrm>
          <a:prstGeom prst="wedgeRoundRectCallout">
            <a:avLst>
              <a:gd name="adj1" fmla="val -7732"/>
              <a:gd name="adj2" fmla="val 1400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077215" y="6177464"/>
            <a:ext cx="2142985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AA2A60E5-21C9-4372-BEA9-68479CDD34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8525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Identity (auto-increment)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Unique constraint – no repeating values in entire 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0062" y="1944000"/>
            <a:ext cx="6451396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NOT NULL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0062" y="3622661"/>
            <a:ext cx="6451396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INT PRIMARY KEY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IDENTITY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80062" y="5357176"/>
            <a:ext cx="6451396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VARCHAR(50)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8B41232-B675-4363-AB5D-A7AED31DFF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516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foreign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is an </a:t>
            </a:r>
            <a:r>
              <a:rPr lang="en-US" sz="3200" b="1" dirty="0">
                <a:solidFill>
                  <a:schemeClr val="bg1"/>
                </a:solidFill>
              </a:rPr>
              <a:t>identifier</a:t>
            </a:r>
            <a:r>
              <a:rPr lang="en-US" sz="3200" dirty="0"/>
              <a:t> of a record located in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table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dirty="0"/>
              <a:t>(usually a primary key)</a:t>
            </a:r>
            <a:endParaRPr lang="bg-BG" sz="3200" dirty="0"/>
          </a:p>
          <a:p>
            <a:r>
              <a:rPr lang="en-US" sz="3200" dirty="0"/>
              <a:t>Using relationships, we </a:t>
            </a:r>
            <a:r>
              <a:rPr lang="en-US" sz="3200" b="1" dirty="0">
                <a:solidFill>
                  <a:schemeClr val="bg1"/>
                </a:solidFill>
              </a:rPr>
              <a:t>refer</a:t>
            </a:r>
            <a:r>
              <a:rPr lang="en-US" sz="3200" dirty="0"/>
              <a:t> to data instead of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/>
              <a:t> data</a:t>
            </a:r>
          </a:p>
          <a:p>
            <a:pPr lvl="1"/>
            <a:r>
              <a:rPr lang="en-US" sz="3000" dirty="0"/>
              <a:t>Country name is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repeated</a:t>
            </a:r>
            <a:r>
              <a:rPr lang="en-US" sz="3000" dirty="0"/>
              <a:t>, it is </a:t>
            </a:r>
            <a:r>
              <a:rPr lang="en-US" sz="3000" b="1" dirty="0">
                <a:solidFill>
                  <a:schemeClr val="bg1"/>
                </a:solidFill>
              </a:rPr>
              <a:t>referred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to</a:t>
            </a:r>
            <a:r>
              <a:rPr lang="en-US" sz="3000" dirty="0"/>
              <a:t> by its </a:t>
            </a:r>
            <a:r>
              <a:rPr lang="en-US" sz="3000" b="1" dirty="0">
                <a:solidFill>
                  <a:schemeClr val="bg1"/>
                </a:solidFill>
              </a:rPr>
              <a:t>primary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key</a:t>
            </a:r>
            <a:endParaRPr lang="bg-BG" sz="3000" b="1" dirty="0">
              <a:solidFill>
                <a:schemeClr val="bg1"/>
              </a:solidFill>
            </a:endParaRPr>
          </a:p>
          <a:p>
            <a:pPr lvl="2"/>
            <a:endParaRPr lang="bg-BG" sz="2800" dirty="0"/>
          </a:p>
          <a:p>
            <a:endParaRPr lang="bg-BG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Relations: Foreign Key</a:t>
            </a:r>
            <a:endParaRPr lang="bg-BG" dirty="0"/>
          </a:p>
        </p:txBody>
      </p:sp>
      <p:sp>
        <p:nvSpPr>
          <p:cNvPr id="5" name="Text Box 52">
            <a:extLst>
              <a:ext uri="{FF2B5EF4-FFF2-40B4-BE49-F238E27FC236}">
                <a16:creationId xmlns:a16="http://schemas.microsoft.com/office/drawing/2014/main" id="{C6BF23FE-BEEC-4AD5-8BD5-0BA128D00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8401" y="4020314"/>
            <a:ext cx="1614416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latin typeface="+mj-lt"/>
                <a:cs typeface="Consolas" pitchFamily="49" charset="0"/>
              </a:rPr>
              <a:t>Countries</a:t>
            </a:r>
            <a:endParaRPr lang="bg-BG" sz="2800" b="1" dirty="0">
              <a:latin typeface="+mj-lt"/>
              <a:cs typeface="Consolas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8CED8D-F441-4F80-9D98-5DE148412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30936"/>
              </p:ext>
            </p:extLst>
          </p:nvPr>
        </p:nvGraphicFramePr>
        <p:xfrm>
          <a:off x="1396802" y="4114800"/>
          <a:ext cx="4901142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398" kern="120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398" kern="12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398" kern="1200" dirty="0">
                          <a:solidFill>
                            <a:schemeClr val="tx1"/>
                          </a:solidFill>
                          <a:effectLst/>
                        </a:rPr>
                        <a:t>CountryId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1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Sofia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1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2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Varna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1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3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Munich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2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4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Berlin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2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B4D945-FDFD-44C0-8712-F8A48E431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452129"/>
              </p:ext>
            </p:extLst>
          </p:nvPr>
        </p:nvGraphicFramePr>
        <p:xfrm>
          <a:off x="8153400" y="4518992"/>
          <a:ext cx="2324418" cy="137128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5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Bulgaria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608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Germany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11">
            <a:extLst>
              <a:ext uri="{FF2B5EF4-FFF2-40B4-BE49-F238E27FC236}">
                <a16:creationId xmlns:a16="http://schemas.microsoft.com/office/drawing/2014/main" id="{206AA7B7-FEB4-4268-A3D4-05F11D92FF77}"/>
              </a:ext>
            </a:extLst>
          </p:cNvPr>
          <p:cNvCxnSpPr>
            <a:cxnSpLocks/>
          </p:cNvCxnSpPr>
          <p:nvPr/>
        </p:nvCxnSpPr>
        <p:spPr>
          <a:xfrm>
            <a:off x="6412244" y="4801598"/>
            <a:ext cx="1626856" cy="266475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B1C8035F-78E6-47AA-B94F-0326A4A69FE5}"/>
              </a:ext>
            </a:extLst>
          </p:cNvPr>
          <p:cNvCxnSpPr>
            <a:cxnSpLocks/>
          </p:cNvCxnSpPr>
          <p:nvPr/>
        </p:nvCxnSpPr>
        <p:spPr>
          <a:xfrm flipV="1">
            <a:off x="6405796" y="5209673"/>
            <a:ext cx="1633305" cy="53394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1">
            <a:extLst>
              <a:ext uri="{FF2B5EF4-FFF2-40B4-BE49-F238E27FC236}">
                <a16:creationId xmlns:a16="http://schemas.microsoft.com/office/drawing/2014/main" id="{CDAF088D-BD0E-4906-B672-82D662E97AFA}"/>
              </a:ext>
            </a:extLst>
          </p:cNvPr>
          <p:cNvCxnSpPr>
            <a:cxnSpLocks/>
          </p:cNvCxnSpPr>
          <p:nvPr/>
        </p:nvCxnSpPr>
        <p:spPr>
          <a:xfrm flipV="1">
            <a:off x="6418694" y="5626613"/>
            <a:ext cx="1620407" cy="103758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1">
            <a:extLst>
              <a:ext uri="{FF2B5EF4-FFF2-40B4-BE49-F238E27FC236}">
                <a16:creationId xmlns:a16="http://schemas.microsoft.com/office/drawing/2014/main" id="{27BCD2E8-75F6-4234-ADA0-0674AEE82408}"/>
              </a:ext>
            </a:extLst>
          </p:cNvPr>
          <p:cNvCxnSpPr>
            <a:cxnSpLocks/>
          </p:cNvCxnSpPr>
          <p:nvPr/>
        </p:nvCxnSpPr>
        <p:spPr>
          <a:xfrm flipV="1">
            <a:off x="6412244" y="5769730"/>
            <a:ext cx="1626856" cy="422110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2AF077-C6F6-4A67-9D7C-B12BA44144AB}"/>
              </a:ext>
            </a:extLst>
          </p:cNvPr>
          <p:cNvSpPr txBox="1"/>
          <p:nvPr/>
        </p:nvSpPr>
        <p:spPr>
          <a:xfrm>
            <a:off x="3036000" y="3591580"/>
            <a:ext cx="112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81FB395-E042-439F-B3A8-1D88B945E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6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One-to-many</a:t>
            </a:r>
            <a:r>
              <a:rPr lang="bg-BG" dirty="0"/>
              <a:t> – </a:t>
            </a:r>
            <a:r>
              <a:rPr lang="en-US" dirty="0"/>
              <a:t>e.g. country</a:t>
            </a:r>
            <a:r>
              <a:rPr lang="bg-BG" dirty="0"/>
              <a:t> / </a:t>
            </a:r>
            <a:r>
              <a:rPr lang="en-US" dirty="0"/>
              <a:t>towns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One country has many towns</a:t>
            </a:r>
            <a:endParaRPr lang="bg-BG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Many-to-many</a:t>
            </a:r>
            <a:r>
              <a:rPr lang="bg-BG" dirty="0"/>
              <a:t> – </a:t>
            </a:r>
            <a:r>
              <a:rPr lang="en-US" dirty="0"/>
              <a:t>e.g. student</a:t>
            </a:r>
            <a:r>
              <a:rPr lang="bg-BG" dirty="0"/>
              <a:t> / </a:t>
            </a:r>
            <a:r>
              <a:rPr lang="en-US" dirty="0"/>
              <a:t>course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One student has many courses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One course has many students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One-to-one</a:t>
            </a:r>
            <a:r>
              <a:rPr lang="en-US" dirty="0"/>
              <a:t> – e.g. example</a:t>
            </a:r>
            <a:r>
              <a:rPr lang="bg-BG" dirty="0"/>
              <a:t> </a:t>
            </a:r>
            <a:r>
              <a:rPr lang="en-US" dirty="0"/>
              <a:t>driver</a:t>
            </a:r>
            <a:r>
              <a:rPr lang="bg-BG" dirty="0"/>
              <a:t> / </a:t>
            </a:r>
            <a:r>
              <a:rPr lang="en-US" dirty="0"/>
              <a:t>car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One driver has only one car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Rarely used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ABE594-9459-46F3-8F2F-E2E8C6E4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Relations: Multiplicity</a:t>
            </a:r>
          </a:p>
        </p:txBody>
      </p:sp>
      <p:pic>
        <p:nvPicPr>
          <p:cNvPr id="3076" name="Picture 4" descr="Ð ÐµÐ·ÑÐ»ÑÐ°Ñ Ñ Ð¸Ð·Ð¾Ð±ÑÐ°Ð¶ÐµÐ½Ð¸Ðµ Ð·Ð° relation png">
            <a:extLst>
              <a:ext uri="{FF2B5EF4-FFF2-40B4-BE49-F238E27FC236}">
                <a16:creationId xmlns:a16="http://schemas.microsoft.com/office/drawing/2014/main" id="{C8EA0605-84C4-42E0-8B32-CBEE03AFC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46" y="1191581"/>
            <a:ext cx="4551037" cy="455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8D6AE66-2D96-4A15-97C3-372F9DAFF1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96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255823"/>
              </p:ext>
            </p:extLst>
          </p:nvPr>
        </p:nvGraphicFramePr>
        <p:xfrm>
          <a:off x="1165026" y="3207122"/>
          <a:ext cx="3102174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7088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3312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MountainID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5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Rila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873775" y="2755736"/>
            <a:ext cx="17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Mountains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326421"/>
              </p:ext>
            </p:extLst>
          </p:nvPr>
        </p:nvGraphicFramePr>
        <p:xfrm>
          <a:off x="6310745" y="3107377"/>
          <a:ext cx="4599710" cy="137128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3207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595628">
                  <a:extLst>
                    <a:ext uri="{9D8B030D-6E8A-4147-A177-3AD203B41FA5}">
                      <a16:colId xmlns:a16="http://schemas.microsoft.com/office/drawing/2014/main" val="3536145012"/>
                    </a:ext>
                  </a:extLst>
                </a:gridCol>
                <a:gridCol w="187200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PeakID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MountainID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61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Musala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5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66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Malyovitsa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5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23939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089816" y="2647794"/>
            <a:ext cx="1041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4630" y="2165132"/>
            <a:ext cx="19999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835008" y="2021349"/>
            <a:ext cx="2089792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2430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1873776" y="4121522"/>
            <a:ext cx="8108424" cy="1633209"/>
            <a:chOff x="1338788" y="4121521"/>
            <a:chExt cx="7498824" cy="1633209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173799" y="523151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B9BE1DF4-C6C9-40B0-9FE0-56E7CA8CD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3328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85900" y="1203453"/>
            <a:ext cx="9220200" cy="55180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Mountains(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MountainID INT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PRIMARY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MountainName VARCHAR(50)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Peaks(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PeakId INT PRIMARY KEY,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MountainID INT,</a:t>
            </a: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FK_Peaks_Mountains 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(MountainID) </a:t>
            </a:r>
            <a:b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Mountains(MountainID)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Tables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87525" y="1311397"/>
            <a:ext cx="2018306" cy="480211"/>
          </a:xfrm>
          <a:prstGeom prst="wedgeRoundRectCallout">
            <a:avLst>
              <a:gd name="adj1" fmla="val -53882"/>
              <a:gd name="adj2" fmla="val 762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9627" y="4886739"/>
            <a:ext cx="2229557" cy="559968"/>
          </a:xfrm>
          <a:prstGeom prst="wedgeRoundRectCallout">
            <a:avLst>
              <a:gd name="adj1" fmla="val -87288"/>
              <a:gd name="adj2" fmla="val 465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CF84808-80DD-4E46-9082-03703F960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890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400" dirty="0"/>
              <a:t>Database Design 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400" dirty="0"/>
              <a:t>Database Normalization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400" dirty="0"/>
              <a:t>Table Relations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400" dirty="0"/>
              <a:t>Cascade Operations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400" dirty="0"/>
              <a:t>E/R Diagrams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48FE1E-B280-4723-A177-76D0EDB960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table holding the </a:t>
            </a:r>
            <a:r>
              <a:rPr lang="en-US" b="1" dirty="0">
                <a:solidFill>
                  <a:schemeClr val="bg1"/>
                </a:solidFill>
              </a:rPr>
              <a:t>foreign key </a:t>
            </a:r>
            <a:r>
              <a:rPr lang="en-US" dirty="0"/>
              <a:t>is the </a:t>
            </a:r>
            <a:r>
              <a:rPr lang="en-US" b="1" dirty="0">
                <a:solidFill>
                  <a:schemeClr val="bg1"/>
                </a:solidFill>
              </a:rPr>
              <a:t>child table</a:t>
            </a:r>
          </a:p>
          <a:p>
            <a:r>
              <a:rPr lang="en-US" dirty="0"/>
              <a:t>The table holding the </a:t>
            </a:r>
            <a:r>
              <a:rPr lang="en-US" b="1" dirty="0">
                <a:solidFill>
                  <a:schemeClr val="bg1"/>
                </a:solidFill>
              </a:rPr>
              <a:t>referenced primary key </a:t>
            </a:r>
            <a:r>
              <a:rPr lang="en-US" dirty="0"/>
              <a:t>is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parent/referenced table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Foreign Key</a:t>
            </a:r>
            <a:endParaRPr lang="bg-BG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81224" y="3688405"/>
            <a:ext cx="92867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FK_Peaks_Mountains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Mountains(MountainID)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843080" y="2611878"/>
            <a:ext cx="2743200" cy="6490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81244" y="5974404"/>
            <a:ext cx="2229557" cy="609600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417652" y="5974404"/>
            <a:ext cx="2128703" cy="609600"/>
          </a:xfrm>
          <a:prstGeom prst="wedgeRoundRectCallout">
            <a:avLst>
              <a:gd name="adj1" fmla="val 38622"/>
              <a:gd name="adj2" fmla="val -963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Table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824790" y="4441546"/>
            <a:ext cx="2148011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E3EA8BE-E3BB-4B1F-8960-2B15DA8603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801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2" grpId="0" animBg="1"/>
      <p:bldP spid="11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Many-to-many relations </a:t>
            </a:r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mapping/join table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73358"/>
              </p:ext>
            </p:extLst>
          </p:nvPr>
        </p:nvGraphicFramePr>
        <p:xfrm>
          <a:off x="838201" y="2838043"/>
          <a:ext cx="4191000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061775"/>
              </p:ext>
            </p:extLst>
          </p:nvPr>
        </p:nvGraphicFramePr>
        <p:xfrm>
          <a:off x="7467601" y="2838043"/>
          <a:ext cx="3438271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189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ProjectName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887092" y="2363712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5457" y="2354946"/>
            <a:ext cx="1382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Projects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461750"/>
              </p:ext>
            </p:extLst>
          </p:nvPr>
        </p:nvGraphicFramePr>
        <p:xfrm>
          <a:off x="4038600" y="4699459"/>
          <a:ext cx="33528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7729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37550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907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166167" y="4160754"/>
            <a:ext cx="2990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EmployeesProjects</a:t>
            </a:r>
          </a:p>
        </p:txBody>
      </p:sp>
      <p:cxnSp>
        <p:nvCxnSpPr>
          <p:cNvPr id="22" name="Straight Arrow Connector 21"/>
          <p:cNvCxnSpPr>
            <a:cxnSpLocks/>
            <a:stCxn id="2" idx="1"/>
          </p:cNvCxnSpPr>
          <p:nvPr/>
        </p:nvCxnSpPr>
        <p:spPr>
          <a:xfrm rot="10800000" flipH="1" flipV="1">
            <a:off x="838201" y="3523843"/>
            <a:ext cx="3093360" cy="2322844"/>
          </a:xfrm>
          <a:prstGeom prst="bentConnector3">
            <a:avLst>
              <a:gd name="adj1" fmla="val -739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rot="5400000" flipH="1" flipV="1">
            <a:off x="6991979" y="4609064"/>
            <a:ext cx="1637044" cy="838202"/>
          </a:xfrm>
          <a:prstGeom prst="bentConnector3">
            <a:avLst>
              <a:gd name="adj1" fmla="val 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410746" y="1836903"/>
            <a:ext cx="2152370" cy="524718"/>
          </a:xfrm>
          <a:prstGeom prst="wedgeRoundRectCallout">
            <a:avLst>
              <a:gd name="adj1" fmla="val -2779"/>
              <a:gd name="adj2" fmla="val 1200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7086600" y="1803859"/>
            <a:ext cx="213360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1689697" y="4732868"/>
            <a:ext cx="2190029" cy="524718"/>
          </a:xfrm>
          <a:prstGeom prst="wedgeRoundRectCallout">
            <a:avLst>
              <a:gd name="adj1" fmla="val 38926"/>
              <a:gd name="adj2" fmla="val 941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BB6663F-6987-450C-A6BF-E115727D81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9305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4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0355" y="1539000"/>
            <a:ext cx="7031290" cy="47675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EmployeeID INT PRIMARY KEY,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Projects(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ProjectID INT PRIMARY KEY,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Many-to-Many: Tables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2DBCFCD-49C4-4C03-A760-43DFFCF6C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530251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1000" y="1269000"/>
            <a:ext cx="9269971" cy="5361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EmployeesProjects(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EmployeeID INT,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ProjectID INT,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PK_EmployeesProjects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(EmployeeID, ProjectID),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FK_EmployeesProjects_Employees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Employees(EmployeeID),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FK_EmployeesProjects_Projects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(ProjectID)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Projects(ProjectID)</a:t>
            </a:r>
          </a:p>
          <a:p>
            <a:pPr>
              <a:lnSpc>
                <a:spcPct val="9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Many-to-Many: Mapping Table</a:t>
            </a:r>
            <a:endParaRPr lang="bg-BG" dirty="0"/>
          </a:p>
        </p:txBody>
      </p:sp>
      <p:sp>
        <p:nvSpPr>
          <p:cNvPr id="17" name="Rectangle: Rounded Corners 14"/>
          <p:cNvSpPr/>
          <p:nvPr/>
        </p:nvSpPr>
        <p:spPr>
          <a:xfrm>
            <a:off x="1818575" y="2657230"/>
            <a:ext cx="8153400" cy="829165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8205444" y="1927225"/>
            <a:ext cx="2167982" cy="875489"/>
          </a:xfrm>
          <a:prstGeom prst="wedgeRoundRectCallout">
            <a:avLst>
              <a:gd name="adj1" fmla="val -37692"/>
              <a:gd name="adj2" fmla="val 831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Composite Primary Key</a:t>
            </a:r>
          </a:p>
        </p:txBody>
      </p:sp>
      <p:sp>
        <p:nvSpPr>
          <p:cNvPr id="18" name="Rectangle: Rounded Corners 14"/>
          <p:cNvSpPr/>
          <p:nvPr/>
        </p:nvSpPr>
        <p:spPr>
          <a:xfrm>
            <a:off x="1818576" y="3571198"/>
            <a:ext cx="8271643" cy="11965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4"/>
          <p:cNvSpPr/>
          <p:nvPr/>
        </p:nvSpPr>
        <p:spPr>
          <a:xfrm>
            <a:off x="1818576" y="4855250"/>
            <a:ext cx="8271643" cy="123541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890569" y="5701558"/>
            <a:ext cx="2405036" cy="787142"/>
          </a:xfrm>
          <a:prstGeom prst="wedgeRoundRectCallout">
            <a:avLst>
              <a:gd name="adj1" fmla="val -33950"/>
              <a:gd name="adj2" fmla="val -1019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 to Projects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853986" y="3944297"/>
            <a:ext cx="2234561" cy="901812"/>
          </a:xfrm>
          <a:prstGeom prst="wedgeRoundRectCallout">
            <a:avLst>
              <a:gd name="adj1" fmla="val -69843"/>
              <a:gd name="adj2" fmla="val -458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 to Employees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D8BF99C-7895-4746-B3EB-1491FC92B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26000" y="6624879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664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12" grpId="0" animBg="1"/>
      <p:bldP spid="12" grpId="1" animBg="1"/>
      <p:bldP spid="15" grpId="0" animBg="1"/>
      <p:bldP spid="1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41093"/>
              </p:ext>
            </p:extLst>
          </p:nvPr>
        </p:nvGraphicFramePr>
        <p:xfrm>
          <a:off x="762000" y="3110960"/>
          <a:ext cx="350334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16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751671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CarID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166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102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808186"/>
              </p:ext>
            </p:extLst>
          </p:nvPr>
        </p:nvGraphicFramePr>
        <p:xfrm>
          <a:off x="7391400" y="3110960"/>
          <a:ext cx="4038600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166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..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102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…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103719" y="2652867"/>
            <a:ext cx="819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46916" y="2652867"/>
            <a:ext cx="124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4800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4030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5600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2824327" y="4476210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212D9D2E-8756-4A40-A4C7-850B6116B7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319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49757" y="1493650"/>
            <a:ext cx="9667776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DriverID INT UNIQUE,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CONSTRAINT FK_Cars_Drivers FOREIGN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KEY</a:t>
            </a:r>
            <a:br>
              <a:rPr lang="bg-BG" sz="2800" b="1" noProof="1">
                <a:latin typeface="Consolas" panose="020B0609020204030204" pitchFamily="49" charset="0"/>
              </a:rPr>
            </a:br>
            <a:r>
              <a:rPr lang="en-US" sz="2800" b="1" noProof="1">
                <a:latin typeface="Consolas" panose="020B0609020204030204" pitchFamily="49" charset="0"/>
              </a:rPr>
              <a:t>  (DriverID) REFERENCES Drivers(DriverID)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)</a:t>
            </a:r>
            <a:endParaRPr lang="en-US" sz="2800" noProof="1"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429034" y="1214406"/>
            <a:ext cx="2075831" cy="558487"/>
          </a:xfrm>
          <a:prstGeom prst="wedgeRoundRectCallout">
            <a:avLst>
              <a:gd name="adj1" fmla="val -95655"/>
              <a:gd name="adj2" fmla="val 10686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806807" y="4121253"/>
            <a:ext cx="2229557" cy="559968"/>
          </a:xfrm>
          <a:prstGeom prst="wedgeRoundRectCallout">
            <a:avLst>
              <a:gd name="adj1" fmla="val -59559"/>
              <a:gd name="adj2" fmla="val 1136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558992" y="3332849"/>
            <a:ext cx="1928984" cy="977247"/>
          </a:xfrm>
          <a:prstGeom prst="wedgeRoundRectCallout">
            <a:avLst>
              <a:gd name="adj1" fmla="val -101479"/>
              <a:gd name="adj2" fmla="val 1021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driver</a:t>
            </a:r>
          </a:p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car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CD8551F-5942-46EE-AD69-2456645C6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4354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81224" y="2658203"/>
            <a:ext cx="93629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FK_Cars_Drivers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Drivers(DriverID)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One-to-One: Foreign Key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3958" y="4995868"/>
            <a:ext cx="1997078" cy="566733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82101" y="3411344"/>
            <a:ext cx="2273999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24401" y="1340420"/>
            <a:ext cx="1853086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964713" y="5017475"/>
            <a:ext cx="2902655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Referenced Table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D3F471D-F7B0-46FB-9CF3-25C83F744B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6137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17CA1B-F63C-43FA-9C78-A95162CB193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Retrieving Related Data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464389" y="2023672"/>
            <a:ext cx="3233242" cy="1377099"/>
            <a:chOff x="5103812" y="4564221"/>
            <a:chExt cx="4795838" cy="1729864"/>
          </a:xfrm>
        </p:grpSpPr>
        <p:grpSp>
          <p:nvGrpSpPr>
            <p:cNvPr id="9" name="Group 8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7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9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noFill/>
            <a:ln w="50800">
              <a:solidFill>
                <a:schemeClr val="accent1">
                  <a:lumMod val="40000"/>
                  <a:lumOff val="60000"/>
                </a:schemeClr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2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272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Towns</a:t>
              </a: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8056562" y="6021131"/>
              <a:ext cx="1830388" cy="272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Countries</a:t>
              </a:r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E22832C1-F2B8-45B3-B4DD-7BB51317F9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805112"/>
            <a:ext cx="10961783" cy="768084"/>
          </a:xfrm>
        </p:spPr>
        <p:txBody>
          <a:bodyPr/>
          <a:lstStyle/>
          <a:p>
            <a:r>
              <a:rPr lang="en-US" dirty="0"/>
              <a:t>Using Simple JOIN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0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/>
              <a:t> statement, we can get data from two tables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simultaneously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 require at least two tables and a "</a:t>
            </a:r>
            <a:r>
              <a:rPr lang="en-US" b="1" dirty="0">
                <a:solidFill>
                  <a:schemeClr val="bg1"/>
                </a:solidFill>
              </a:rPr>
              <a:t>join condition</a:t>
            </a:r>
            <a:r>
              <a:rPr lang="en-US" dirty="0"/>
              <a:t>"</a:t>
            </a:r>
          </a:p>
          <a:p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Statements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55724" y="3505200"/>
            <a:ext cx="7989493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* FROM Towns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Countries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 Countries.Id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latin typeface="Consolas" panose="020B0609020204030204" pitchFamily="49" charset="0"/>
              </a:rPr>
              <a:t> Towns.CountryId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099243" y="5486401"/>
            <a:ext cx="2438400" cy="558485"/>
          </a:xfrm>
          <a:prstGeom prst="wedgeRoundRectCallout">
            <a:avLst>
              <a:gd name="adj1" fmla="val -76888"/>
              <a:gd name="adj2" fmla="val -1202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1F8F9F5-5D59-46BB-9487-0AAFD8D93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894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Use database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Geography</a:t>
            </a:r>
            <a:r>
              <a:rPr lang="en-US" sz="3200" dirty="0"/>
              <a:t>". Report all peaks for "</a:t>
            </a:r>
            <a:r>
              <a:rPr lang="en-US" sz="3200" b="1" noProof="1">
                <a:solidFill>
                  <a:schemeClr val="bg1"/>
                </a:solidFill>
              </a:rPr>
              <a:t>Rila</a:t>
            </a:r>
            <a:r>
              <a:rPr lang="en-US" sz="3200" dirty="0"/>
              <a:t>" mountain.</a:t>
            </a:r>
          </a:p>
          <a:p>
            <a:pPr lvl="1"/>
            <a:r>
              <a:rPr lang="en-US" sz="3000" dirty="0"/>
              <a:t>Report includes mountain's name, peak's name and also peak's elevation</a:t>
            </a:r>
          </a:p>
          <a:p>
            <a:pPr lvl="1"/>
            <a:r>
              <a:rPr lang="en-US" sz="3000" dirty="0"/>
              <a:t>Peaks should be </a:t>
            </a:r>
            <a:r>
              <a:rPr lang="en-US" sz="3000" b="1" dirty="0">
                <a:solidFill>
                  <a:schemeClr val="bg1"/>
                </a:solidFill>
              </a:rPr>
              <a:t>sorted</a:t>
            </a:r>
            <a:r>
              <a:rPr lang="en-US" sz="3000" dirty="0"/>
              <a:t> by elevation descending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Peaks in </a:t>
            </a:r>
            <a:r>
              <a:rPr lang="en-US" noProof="1"/>
              <a:t>Rila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2250" y="3738559"/>
            <a:ext cx="5827500" cy="2008346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https://judge.softuni.org/Contests/Compete/Index/292#6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2AC3570-6426-4A23-9F3E-776869F1C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9522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675" y="1281813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F3305D-9004-4CCD-8772-409D88592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416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Peaks </a:t>
            </a:r>
            <a:r>
              <a:rPr lang="en-US"/>
              <a:t>in </a:t>
            </a:r>
            <a:r>
              <a:rPr lang="en-US" noProof="1"/>
              <a:t>Rila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847824" y="2209800"/>
            <a:ext cx="10582176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  SELECT m.MountainRange, p.PeakName, p.Elevation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 FROM Mountains AS m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Peaks As p ON p.MountainId = m.Id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3000" b="1" noProof="1">
                <a:latin typeface="Consolas" panose="020B0609020204030204" pitchFamily="49" charset="0"/>
              </a:rPr>
              <a:t> m.MountainRange = 'Rila'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ORDER BY p.Elevation DESC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53684" y="1388080"/>
            <a:ext cx="3714316" cy="558487"/>
          </a:xfrm>
          <a:prstGeom prst="wedgeRoundRectCallout">
            <a:avLst>
              <a:gd name="adj1" fmla="val -53561"/>
              <a:gd name="adj2" fmla="val 1098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Table Selection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510700" y="4056700"/>
            <a:ext cx="2514600" cy="558487"/>
          </a:xfrm>
          <a:prstGeom prst="wedgeRoundRectCallout">
            <a:avLst>
              <a:gd name="adj1" fmla="val -41375"/>
              <a:gd name="adj2" fmla="val -11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https://judge.softuni.org/Contests/Compete/Index/292#6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9F0A85F-9A99-4937-A344-1A5DB2E583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936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48AED1-158E-4D2D-8CC9-828B09A1A0E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Cascade Operations</a:t>
            </a:r>
          </a:p>
        </p:txBody>
      </p:sp>
      <p:pic>
        <p:nvPicPr>
          <p:cNvPr id="4100" name="Picture 4" descr="Ð ÐµÐ·ÑÐ»ÑÐ°Ñ Ñ Ð¸Ð·Ð¾Ð±ÑÐ°Ð¶ÐµÐ½Ð¸Ðµ Ð·Ð° cascading png">
            <a:extLst>
              <a:ext uri="{FF2B5EF4-FFF2-40B4-BE49-F238E27FC236}">
                <a16:creationId xmlns:a16="http://schemas.microsoft.com/office/drawing/2014/main" id="{3B56181C-1C35-44D5-AE7B-4DFA356A4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37" y="1208903"/>
            <a:ext cx="3255479" cy="301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DFCC428D-AAF9-4DE7-9D99-35DC301131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9000"/>
            <a:ext cx="10961783" cy="768084"/>
          </a:xfrm>
        </p:spPr>
        <p:txBody>
          <a:bodyPr/>
          <a:lstStyle/>
          <a:p>
            <a:r>
              <a:rPr lang="en-US" dirty="0"/>
              <a:t>Cascade Delete/Update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5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35090"/>
              </p:ext>
            </p:extLst>
          </p:nvPr>
        </p:nvGraphicFramePr>
        <p:xfrm>
          <a:off x="7316009" y="3925059"/>
          <a:ext cx="40386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</a:rPr>
                        <a:t>ItemId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</a:t>
                      </a:r>
                      <a:r>
                        <a:rPr lang="bg-BG" noProof="1"/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87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366574"/>
              </p:ext>
            </p:extLst>
          </p:nvPr>
        </p:nvGraphicFramePr>
        <p:xfrm>
          <a:off x="2488856" y="4109606"/>
          <a:ext cx="3377385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7385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03533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Cascading allows when a change is made to certain </a:t>
            </a:r>
            <a:br>
              <a:rPr lang="en-US" dirty="0"/>
            </a:br>
            <a:r>
              <a:rPr lang="en-US" dirty="0"/>
              <a:t>entity, this change to apply to all related entities</a:t>
            </a:r>
            <a:endParaRPr lang="en-US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cxnSp>
        <p:nvCxnSpPr>
          <p:cNvPr id="8" name="Straight Arrow Connector 10"/>
          <p:cNvCxnSpPr>
            <a:cxnSpLocks/>
          </p:cNvCxnSpPr>
          <p:nvPr/>
        </p:nvCxnSpPr>
        <p:spPr>
          <a:xfrm flipV="1">
            <a:off x="5961000" y="4682810"/>
            <a:ext cx="1152639" cy="9619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3458282" y="3654936"/>
            <a:ext cx="1190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8379221" y="3439774"/>
            <a:ext cx="1884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OrderItems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5961000" y="4779000"/>
            <a:ext cx="1132515" cy="7836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"/>
          <p:cNvSpPr/>
          <p:nvPr/>
        </p:nvSpPr>
        <p:spPr>
          <a:xfrm>
            <a:off x="2488856" y="4554567"/>
            <a:ext cx="3377385" cy="45909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7316009" y="5279863"/>
            <a:ext cx="4041111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7301019" y="4411293"/>
            <a:ext cx="4041110" cy="45909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2129836" y="3130218"/>
            <a:ext cx="1923770" cy="524718"/>
          </a:xfrm>
          <a:prstGeom prst="wedgeRoundRectCallout">
            <a:avLst>
              <a:gd name="adj1" fmla="val -3776"/>
              <a:gd name="adj2" fmla="val 1177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6462111" y="2974430"/>
            <a:ext cx="1923770" cy="524718"/>
          </a:xfrm>
          <a:prstGeom prst="wedgeRoundRectCallout">
            <a:avLst>
              <a:gd name="adj1" fmla="val -1414"/>
              <a:gd name="adj2" fmla="val 1088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10343744" y="2915056"/>
            <a:ext cx="1705606" cy="524718"/>
          </a:xfrm>
          <a:prstGeom prst="wedgeRoundRectCallout">
            <a:avLst>
              <a:gd name="adj1" fmla="val -34969"/>
              <a:gd name="adj2" fmla="val 12692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4724400" y="5791200"/>
            <a:ext cx="1923770" cy="726238"/>
          </a:xfrm>
          <a:prstGeom prst="wedgeRoundRectCallout">
            <a:avLst>
              <a:gd name="adj1" fmla="val 35659"/>
              <a:gd name="adj2" fmla="val -1100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 delete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1C776869-9D79-4984-95C2-25728719CA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2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Cascade</a:t>
            </a:r>
            <a:r>
              <a:rPr lang="en-US" dirty="0"/>
              <a:t> can be either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Cascade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related entities are </a:t>
            </a:r>
            <a:r>
              <a:rPr lang="en-US" b="1" dirty="0">
                <a:solidFill>
                  <a:schemeClr val="bg1"/>
                </a:solidFill>
              </a:rPr>
              <a:t>meaningless</a:t>
            </a:r>
            <a:r>
              <a:rPr lang="en-US" dirty="0"/>
              <a:t> without the "main"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perform a "</a:t>
            </a:r>
            <a:r>
              <a:rPr lang="en-US" b="1" dirty="0">
                <a:solidFill>
                  <a:schemeClr val="bg1"/>
                </a:solidFill>
              </a:rPr>
              <a:t>logical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Entities are </a:t>
            </a:r>
            <a:r>
              <a:rPr lang="en-US" b="1" dirty="0">
                <a:solidFill>
                  <a:schemeClr val="bg1"/>
                </a:solidFill>
              </a:rPr>
              <a:t>marked</a:t>
            </a:r>
            <a:r>
              <a:rPr lang="en-US" dirty="0"/>
              <a:t> as deleted (but not actually deleted)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more complicated relations, cascade delete won't work with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circular</a:t>
            </a:r>
            <a:r>
              <a:rPr lang="en-US" dirty="0"/>
              <a:t> references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9AB5A8E-E13C-4A8E-943C-D586614D6E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874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Cascade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key is not identity (not auto-increment) and therefore it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changed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Best used with unique constraint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</a:rPr>
              <a:t>Cascade Update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is identity (auto-increment)</a:t>
            </a:r>
          </a:p>
          <a:p>
            <a:pPr>
              <a:lnSpc>
                <a:spcPct val="100000"/>
              </a:lnSpc>
            </a:pPr>
            <a:r>
              <a:rPr lang="en-US" dirty="0"/>
              <a:t>Cascading can be avoided using </a:t>
            </a:r>
            <a:r>
              <a:rPr lang="en-US" b="1" dirty="0">
                <a:solidFill>
                  <a:schemeClr val="bg1"/>
                </a:solidFill>
              </a:rPr>
              <a:t>triggers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procedures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Update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857394D-AF9D-4FCA-B7D7-BB99AD9EC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320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8101" y="1228202"/>
            <a:ext cx="11315798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Delete: Example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3001" y="4164432"/>
            <a:ext cx="2229557" cy="559968"/>
          </a:xfrm>
          <a:prstGeom prst="wedgeRoundRectCallout">
            <a:avLst>
              <a:gd name="adj1" fmla="val -47442"/>
              <a:gd name="adj2" fmla="val 996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96000" y="6197282"/>
            <a:ext cx="2229557" cy="559968"/>
          </a:xfrm>
          <a:prstGeom prst="wedgeRoundRectCallout">
            <a:avLst>
              <a:gd name="adj1" fmla="val 39498"/>
              <a:gd name="adj2" fmla="val -1040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2CDF5B4-1FA5-449A-AE05-4201EFDBCC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8628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786" y="1314188"/>
            <a:ext cx="11400427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Products(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Stock(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FK_Stock_Products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(BarcodeId)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Products(BarcodeId)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 UPDATE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Update: Example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58201" y="3962400"/>
            <a:ext cx="2229557" cy="559968"/>
          </a:xfrm>
          <a:prstGeom prst="wedgeRoundRectCallout">
            <a:avLst>
              <a:gd name="adj1" fmla="val -41916"/>
              <a:gd name="adj2" fmla="val 987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40758" y="6244641"/>
            <a:ext cx="2229557" cy="559968"/>
          </a:xfrm>
          <a:prstGeom prst="wedgeRoundRectCallout">
            <a:avLst>
              <a:gd name="adj1" fmla="val 1267"/>
              <a:gd name="adj2" fmla="val -1002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56A9352-4BCB-42B2-BA37-3282B4652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209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868D-3ACE-4B84-84AB-6B18A9C82DC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E/R Diagrams</a:t>
            </a:r>
          </a:p>
        </p:txBody>
      </p:sp>
      <p:pic>
        <p:nvPicPr>
          <p:cNvPr id="5122" name="Picture 2" descr="Ð ÐµÐ·ÑÐ»ÑÐ°Ñ Ñ Ð¸Ð·Ð¾Ð±ÑÐ°Ð¶ÐµÐ½Ð¸Ðµ Ð·Ð° diagram png">
            <a:extLst>
              <a:ext uri="{FF2B5EF4-FFF2-40B4-BE49-F238E27FC236}">
                <a16:creationId xmlns:a16="http://schemas.microsoft.com/office/drawing/2014/main" id="{BBB1C37D-CE59-4846-8A48-B3930C0A1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051" y="1786538"/>
            <a:ext cx="3125898" cy="156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6714FE5B-3E16-4733-908F-EAA632BECE9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26278" y="5769000"/>
            <a:ext cx="10961783" cy="768084"/>
          </a:xfrm>
        </p:spPr>
        <p:txBody>
          <a:bodyPr/>
          <a:lstStyle/>
          <a:p>
            <a:r>
              <a:rPr lang="en-US" dirty="0"/>
              <a:t>Entity / Relationship Diagrams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2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Relational schema </a:t>
            </a:r>
            <a:r>
              <a:rPr lang="en-US" sz="3200" dirty="0"/>
              <a:t>of a DB is the collection of</a:t>
            </a:r>
            <a:r>
              <a:rPr lang="bg-BG" sz="3200" dirty="0"/>
              <a:t>:</a:t>
            </a:r>
          </a:p>
          <a:p>
            <a:pPr lvl="1"/>
            <a:r>
              <a:rPr lang="en-US" sz="3000" dirty="0"/>
              <a:t>The schemas of all tables</a:t>
            </a:r>
            <a:endParaRPr lang="bg-BG" sz="3000" dirty="0"/>
          </a:p>
          <a:p>
            <a:pPr lvl="1"/>
            <a:r>
              <a:rPr lang="en-US" sz="3000" dirty="0"/>
              <a:t>Relationships between the tables</a:t>
            </a:r>
          </a:p>
          <a:p>
            <a:pPr lvl="1"/>
            <a:r>
              <a:rPr lang="en-US" sz="3000" dirty="0"/>
              <a:t>Any other database objects (e.g. constraints)</a:t>
            </a:r>
            <a:endParaRPr lang="bg-BG" sz="3000" dirty="0"/>
          </a:p>
          <a:p>
            <a:r>
              <a:rPr lang="en-US" sz="3200" dirty="0"/>
              <a:t>The relational</a:t>
            </a:r>
            <a:r>
              <a:rPr lang="bg-BG" sz="3200" dirty="0"/>
              <a:t> </a:t>
            </a:r>
            <a:r>
              <a:rPr lang="en-US" sz="3200" dirty="0"/>
              <a:t>schema describes the structure of the database</a:t>
            </a:r>
            <a:endParaRPr lang="bg-BG" sz="3200" dirty="0"/>
          </a:p>
          <a:p>
            <a:pPr lvl="1"/>
            <a:r>
              <a:rPr lang="en-US" sz="3000" dirty="0"/>
              <a:t>Doesn't contain data</a:t>
            </a:r>
            <a:r>
              <a:rPr lang="bg-BG" sz="3000" dirty="0"/>
              <a:t>, </a:t>
            </a:r>
            <a:r>
              <a:rPr lang="en-US" sz="3000" dirty="0"/>
              <a:t>but metadata</a:t>
            </a:r>
            <a:endParaRPr lang="bg-BG" sz="3000" dirty="0"/>
          </a:p>
          <a:p>
            <a:r>
              <a:rPr lang="en-US" sz="3200" dirty="0"/>
              <a:t>Relational schemas are graphically displayed in </a:t>
            </a:r>
            <a:br>
              <a:rPr lang="en-US" sz="3200" dirty="0"/>
            </a:br>
            <a:r>
              <a:rPr lang="en-US" sz="3200" dirty="0"/>
              <a:t>Entity / Relationship diagrams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E/R Diagrams</a:t>
            </a:r>
            <a:r>
              <a:rPr lang="en-US" sz="3200" dirty="0"/>
              <a:t>)</a:t>
            </a:r>
            <a:endParaRPr lang="bg-BG" sz="3200" dirty="0"/>
          </a:p>
          <a:p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B4A709-5551-4395-A530-3313DA6BE8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7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Expand a database in </a:t>
            </a:r>
            <a:r>
              <a:rPr lang="en-US" sz="3200" b="1" dirty="0">
                <a:solidFill>
                  <a:schemeClr val="bg1"/>
                </a:solidFill>
              </a:rPr>
              <a:t>Object Explorer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Right click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Database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Diagrams</a:t>
            </a:r>
            <a:r>
              <a:rPr lang="en-US" sz="3000" dirty="0"/>
              <a:t>" then select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Database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Diagram</a:t>
            </a:r>
            <a:r>
              <a:rPr lang="en-US" sz="3000" dirty="0"/>
              <a:t>"</a:t>
            </a:r>
          </a:p>
          <a:p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Diagram: Usage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127748" y="3243747"/>
            <a:ext cx="3508913" cy="2418128"/>
          </a:xfrm>
          <a:prstGeom prst="rect">
            <a:avLst/>
          </a:prstGeom>
        </p:spPr>
      </p:pic>
      <p:sp>
        <p:nvSpPr>
          <p:cNvPr id="8" name="Arrow: Right 6"/>
          <p:cNvSpPr/>
          <p:nvPr/>
        </p:nvSpPr>
        <p:spPr>
          <a:xfrm>
            <a:off x="5069173" y="4104000"/>
            <a:ext cx="1139253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3EAEB91-4A09-4063-B081-BE7BEB350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D4D7F7-166C-4F3D-A6F9-DDAE2E1DF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938" y="2646429"/>
            <a:ext cx="4467849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41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C7316C0-9F45-4093-A3B2-527397FAE85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Fundamental Concepts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809A38-A020-488F-B711-A425056517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85" y="1808735"/>
            <a:ext cx="4125262" cy="180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0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D1E1-0BB6-4D89-BD52-DA891F46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41EAD-6F72-4D6D-8590-DC93F898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1000" y="1179000"/>
            <a:ext cx="9576738" cy="511253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13D5FCA-A783-4C5F-8ED6-4FE7FB5353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8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3" y="1559724"/>
            <a:ext cx="7751653" cy="2724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 Design </a:t>
            </a:r>
            <a:r>
              <a:rPr lang="en-US" sz="3200" b="1" dirty="0">
                <a:solidFill>
                  <a:schemeClr val="bg1"/>
                </a:solidFill>
              </a:rPr>
              <a:t>multiple</a:t>
            </a:r>
            <a:r>
              <a:rPr lang="en-US" sz="3200" dirty="0">
                <a:solidFill>
                  <a:schemeClr val="bg2"/>
                </a:solidFill>
              </a:rPr>
              <a:t> tables with related data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 Types of table relations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Cascading</a:t>
            </a:r>
            <a:r>
              <a:rPr lang="en-US" sz="3200" dirty="0">
                <a:solidFill>
                  <a:schemeClr val="bg2"/>
                </a:solidFill>
              </a:rPr>
              <a:t> – Pros and Cons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 Entity / Relationship </a:t>
            </a:r>
            <a:r>
              <a:rPr lang="en-US" sz="3200" dirty="0">
                <a:solidFill>
                  <a:schemeClr val="bg1"/>
                </a:solidFill>
              </a:rPr>
              <a:t>Diagrams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2E18F43-FA59-4DB4-AB38-83406FB8F1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17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0315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7396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ED5ADED-1663-4836-B1F5-9408AABEE5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9CBC8E5-EF47-405B-A0B9-3F2795C4E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776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Steps in the database design process:</a:t>
            </a:r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Identify entities</a:t>
            </a:r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Identify table columns</a:t>
            </a:r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Define a</a:t>
            </a:r>
            <a:r>
              <a:rPr lang="bg-BG" dirty="0"/>
              <a:t> </a:t>
            </a:r>
            <a:r>
              <a:rPr lang="en-US" dirty="0"/>
              <a:t>primary key for each</a:t>
            </a:r>
            <a:r>
              <a:rPr lang="bg-BG" dirty="0"/>
              <a:t> </a:t>
            </a:r>
            <a:r>
              <a:rPr lang="en-US" dirty="0"/>
              <a:t>table</a:t>
            </a:r>
            <a:endParaRPr lang="bg-BG" dirty="0"/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Identify and model relationships</a:t>
            </a:r>
            <a:endParaRPr lang="bg-BG" dirty="0"/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Define other constraints</a:t>
            </a:r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Fill tables with test data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</a:t>
            </a:r>
            <a:r>
              <a:rPr lang="bg-BG" dirty="0"/>
              <a:t> </a:t>
            </a:r>
            <a:r>
              <a:rPr lang="en-US" dirty="0"/>
              <a:t>Database</a:t>
            </a:r>
            <a:r>
              <a:rPr lang="bg-BG" dirty="0"/>
              <a:t> </a:t>
            </a:r>
            <a:r>
              <a:rPr lang="en-US" dirty="0"/>
              <a:t>Design</a:t>
            </a:r>
          </a:p>
        </p:txBody>
      </p:sp>
      <p:pic>
        <p:nvPicPr>
          <p:cNvPr id="2050" name="Picture 2" descr="Ð ÐµÐ·ÑÐ»ÑÐ°Ñ Ñ Ð¸Ð·Ð¾Ð±ÑÐ°Ð¶ÐµÐ½Ð¸Ðµ Ð·Ð° steps png">
            <a:extLst>
              <a:ext uri="{FF2B5EF4-FFF2-40B4-BE49-F238E27FC236}">
                <a16:creationId xmlns:a16="http://schemas.microsoft.com/office/drawing/2014/main" id="{64D88FA5-C7EA-4D7F-A448-68CC59EF7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84" y="3591088"/>
            <a:ext cx="4272116" cy="326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FAB2115-864C-4E39-B8F9-5C1765EF4E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6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Entity tables represent objects from the real world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Most often they are nouns in the specification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For example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Entities</a:t>
            </a:r>
            <a:r>
              <a:rPr lang="bg-BG" dirty="0"/>
              <a:t>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Student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Course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 Design: Identify Entities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1700" y="3260512"/>
            <a:ext cx="7848600" cy="24013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We need to develop a system that stores information about students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which are trained in various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are held in different towns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9" name="Rectangle: Rounded Corners 14"/>
          <p:cNvSpPr/>
          <p:nvPr/>
        </p:nvSpPr>
        <p:spPr>
          <a:xfrm>
            <a:off x="5203419" y="3729472"/>
            <a:ext cx="1518758" cy="30614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4"/>
          <p:cNvSpPr/>
          <p:nvPr/>
        </p:nvSpPr>
        <p:spPr>
          <a:xfrm>
            <a:off x="4054225" y="4093367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/>
          <p:cNvSpPr/>
          <p:nvPr/>
        </p:nvSpPr>
        <p:spPr>
          <a:xfrm>
            <a:off x="3886179" y="4475011"/>
            <a:ext cx="970644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BBECEDA-22E0-4311-BF08-89A52684D5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21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Columns are clarifications for the entities in the text of the </a:t>
            </a:r>
            <a:br>
              <a:rPr lang="en-US" dirty="0"/>
            </a:br>
            <a:r>
              <a:rPr lang="en-US" dirty="0"/>
              <a:t>specification</a:t>
            </a:r>
            <a:r>
              <a:rPr lang="bg-BG" dirty="0"/>
              <a:t>, </a:t>
            </a:r>
            <a:r>
              <a:rPr lang="en-US" dirty="0"/>
              <a:t>for example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Students have the following characteristics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bg-BG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faculty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bg-BG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photo</a:t>
            </a:r>
            <a:r>
              <a:rPr lang="bg-BG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date of enlistment </a:t>
            </a:r>
            <a:r>
              <a:rPr lang="en-US" sz="3200" dirty="0"/>
              <a:t>and a </a:t>
            </a:r>
            <a:r>
              <a:rPr lang="en-US" sz="3200" b="1" dirty="0">
                <a:solidFill>
                  <a:schemeClr val="bg1"/>
                </a:solidFill>
              </a:rPr>
              <a:t>list of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courses</a:t>
            </a:r>
            <a:r>
              <a:rPr lang="en-US" sz="3200" dirty="0"/>
              <a:t> they visit</a:t>
            </a:r>
            <a:endParaRPr lang="bg-BG" sz="3200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Design: Identify Table Columns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57400" y="2349000"/>
            <a:ext cx="78486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which are trained in various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14" name="Rectangle: Rounded Corners 14"/>
          <p:cNvSpPr/>
          <p:nvPr/>
        </p:nvSpPr>
        <p:spPr>
          <a:xfrm>
            <a:off x="2124074" y="4335798"/>
            <a:ext cx="77152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3082254" y="4329179"/>
            <a:ext cx="248034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4"/>
          <p:cNvSpPr/>
          <p:nvPr/>
        </p:nvSpPr>
        <p:spPr>
          <a:xfrm>
            <a:off x="5807321" y="4329179"/>
            <a:ext cx="96444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466559" y="4331695"/>
            <a:ext cx="809261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FA1EC3-FD7A-49E7-B3F8-505EB5E41C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329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Always define an </a:t>
            </a:r>
            <a:r>
              <a:rPr lang="en-US" b="1" dirty="0">
                <a:solidFill>
                  <a:schemeClr val="bg1"/>
                </a:solidFill>
              </a:rPr>
              <a:t>additional column </a:t>
            </a:r>
            <a:r>
              <a:rPr lang="en-US" dirty="0"/>
              <a:t>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Don't use an existing column</a:t>
            </a:r>
            <a:r>
              <a:rPr lang="bg-BG" dirty="0"/>
              <a:t> (</a:t>
            </a:r>
            <a:r>
              <a:rPr lang="en-US" dirty="0"/>
              <a:t>for example</a:t>
            </a:r>
            <a:r>
              <a:rPr lang="bg-BG" dirty="0"/>
              <a:t> </a:t>
            </a:r>
            <a:r>
              <a:rPr lang="en-US" dirty="0"/>
              <a:t>SSN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an </a:t>
            </a:r>
            <a:r>
              <a:rPr lang="en-US" b="1" dirty="0">
                <a:solidFill>
                  <a:schemeClr val="bg1"/>
                </a:solidFill>
              </a:rPr>
              <a:t>integer</a:t>
            </a:r>
            <a:r>
              <a:rPr lang="en-US" dirty="0"/>
              <a:t>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 as a</a:t>
            </a:r>
            <a:r>
              <a:rPr lang="bg-BG" dirty="0"/>
              <a:t> </a:t>
            </a:r>
            <a:r>
              <a:rPr lang="en-US" dirty="0"/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Use</a:t>
            </a:r>
            <a:r>
              <a:rPr lang="bg-BG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IDENTITY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to implement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auto-increment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Put the </a:t>
            </a:r>
            <a:r>
              <a:rPr lang="en-US" b="1" dirty="0">
                <a:solidFill>
                  <a:schemeClr val="bg1"/>
                </a:solidFill>
              </a:rPr>
              <a:t>primary key </a:t>
            </a: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Entities that have </a:t>
            </a:r>
            <a:r>
              <a:rPr lang="en-US" b="1" dirty="0">
                <a:solidFill>
                  <a:schemeClr val="bg1"/>
                </a:solidFill>
              </a:rPr>
              <a:t>well known ID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countries</a:t>
            </a:r>
            <a:r>
              <a:rPr lang="en-US" dirty="0"/>
              <a:t> (BG, DE, US) 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currencies</a:t>
            </a:r>
            <a:r>
              <a:rPr lang="en-US" dirty="0"/>
              <a:t> (USD, EUR, BGN)</a:t>
            </a:r>
            <a:endParaRPr lang="bg-BG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 Primary Key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99518F1-B070-48E5-9291-16AF4A037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317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Relationships are </a:t>
            </a:r>
            <a:r>
              <a:rPr lang="en-US" b="1" dirty="0">
                <a:solidFill>
                  <a:schemeClr val="bg1"/>
                </a:solidFill>
              </a:rPr>
              <a:t>dependencies</a:t>
            </a:r>
            <a:r>
              <a:rPr lang="en-US" dirty="0"/>
              <a:t> between the entities</a:t>
            </a:r>
            <a:r>
              <a:rPr lang="bg-BG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lvl="1"/>
            <a:r>
              <a:rPr lang="bg-BG" dirty="0"/>
              <a:t>"</a:t>
            </a:r>
            <a:r>
              <a:rPr lang="en-US" b="1" dirty="0">
                <a:solidFill>
                  <a:schemeClr val="bg1"/>
                </a:solidFill>
              </a:rPr>
              <a:t>Students</a:t>
            </a:r>
            <a:r>
              <a:rPr lang="en-US" dirty="0"/>
              <a:t> are trained in courses</a:t>
            </a:r>
            <a:r>
              <a:rPr lang="bg-BG" dirty="0"/>
              <a:t>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many-to-many relationship</a:t>
            </a:r>
          </a:p>
          <a:p>
            <a:pPr lvl="1"/>
            <a:r>
              <a:rPr lang="bg-BG" dirty="0"/>
              <a:t>"</a:t>
            </a:r>
            <a:r>
              <a:rPr lang="en-US" b="1" dirty="0">
                <a:solidFill>
                  <a:schemeClr val="bg1"/>
                </a:solidFill>
              </a:rPr>
              <a:t>Courses</a:t>
            </a:r>
            <a:r>
              <a:rPr lang="en-US" dirty="0"/>
              <a:t> are held in towns</a:t>
            </a:r>
            <a:r>
              <a:rPr lang="bg-BG" dirty="0"/>
              <a:t>"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bg-BG" dirty="0"/>
              <a:t> </a:t>
            </a:r>
            <a:r>
              <a:rPr lang="en-US" dirty="0"/>
              <a:t>many-to-one (or many-to-many) relationship</a:t>
            </a:r>
            <a:endParaRPr lang="bg-BG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Design: Identify Entity Relationships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4164" y="1971060"/>
            <a:ext cx="8316636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which are trained in various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The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When registering a new student, the following information is entered: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16" name="Rectangle: Rounded Corners 14"/>
          <p:cNvSpPr/>
          <p:nvPr/>
        </p:nvSpPr>
        <p:spPr>
          <a:xfrm>
            <a:off x="4973408" y="2438264"/>
            <a:ext cx="142159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659688" y="2443688"/>
            <a:ext cx="249501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4"/>
          <p:cNvSpPr/>
          <p:nvPr/>
        </p:nvSpPr>
        <p:spPr>
          <a:xfrm>
            <a:off x="3304449" y="2812796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6D835F39-7B67-44A4-AE2F-6ACD42C084A5}"/>
              </a:ext>
            </a:extLst>
          </p:cNvPr>
          <p:cNvSpPr/>
          <p:nvPr/>
        </p:nvSpPr>
        <p:spPr>
          <a:xfrm>
            <a:off x="5490635" y="2811514"/>
            <a:ext cx="1235365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4">
            <a:extLst>
              <a:ext uri="{FF2B5EF4-FFF2-40B4-BE49-F238E27FC236}">
                <a16:creationId xmlns:a16="http://schemas.microsoft.com/office/drawing/2014/main" id="{622F55B1-D8E2-4DB7-9029-49272FC91BFC}"/>
              </a:ext>
            </a:extLst>
          </p:cNvPr>
          <p:cNvSpPr/>
          <p:nvPr/>
        </p:nvSpPr>
        <p:spPr>
          <a:xfrm>
            <a:off x="3617987" y="3179340"/>
            <a:ext cx="9490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FEAEE1A-2FF2-4C6C-942A-D6413DAA8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4" name="Rectangle: Rounded Corners 14">
            <a:extLst>
              <a:ext uri="{FF2B5EF4-FFF2-40B4-BE49-F238E27FC236}">
                <a16:creationId xmlns:a16="http://schemas.microsoft.com/office/drawing/2014/main" id="{14AF9CD3-A065-4662-9856-18F0B46CB8AC}"/>
              </a:ext>
            </a:extLst>
          </p:cNvPr>
          <p:cNvSpPr/>
          <p:nvPr/>
        </p:nvSpPr>
        <p:spPr>
          <a:xfrm>
            <a:off x="6851259" y="2811514"/>
            <a:ext cx="1944741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57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1" grpId="0" animBg="1"/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4075</TotalTime>
  <Words>2695</Words>
  <Application>Microsoft Office PowerPoint</Application>
  <PresentationFormat>Widescreen</PresentationFormat>
  <Paragraphs>508</Paragraphs>
  <Slides>46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</vt:lpstr>
      <vt:lpstr>Table Relations</vt:lpstr>
      <vt:lpstr>Table of Contents</vt:lpstr>
      <vt:lpstr>Questions</vt:lpstr>
      <vt:lpstr>Database Design</vt:lpstr>
      <vt:lpstr>Steps in Database Design</vt:lpstr>
      <vt:lpstr>DB Design: Identify Entities</vt:lpstr>
      <vt:lpstr>DB Design: Identify Table Columns</vt:lpstr>
      <vt:lpstr>How to Choose a Primary Key?</vt:lpstr>
      <vt:lpstr>DB Design: Identify Entity Relationships</vt:lpstr>
      <vt:lpstr>Database Normalization</vt:lpstr>
      <vt:lpstr>Database Normalization</vt:lpstr>
      <vt:lpstr>Normal Forms</vt:lpstr>
      <vt:lpstr>Table Relations</vt:lpstr>
      <vt:lpstr>Table Relations</vt:lpstr>
      <vt:lpstr>Custom Column Properties</vt:lpstr>
      <vt:lpstr>Table Relations: Foreign Key</vt:lpstr>
      <vt:lpstr>Table Relations: Multiplicity</vt:lpstr>
      <vt:lpstr>One-to-Many/Many-to-One</vt:lpstr>
      <vt:lpstr>One-to-Many: Tables</vt:lpstr>
      <vt:lpstr>One-to-Many: Foreign Key</vt:lpstr>
      <vt:lpstr>Many-to-Many</vt:lpstr>
      <vt:lpstr>Many-to-Many: Tables</vt:lpstr>
      <vt:lpstr>Many-to-Many: Mapping Table</vt:lpstr>
      <vt:lpstr>One-to-One</vt:lpstr>
      <vt:lpstr>One-to-One</vt:lpstr>
      <vt:lpstr>One-to-One: Foreign Key</vt:lpstr>
      <vt:lpstr>Retrieving Related Data</vt:lpstr>
      <vt:lpstr>JOIN Statements</vt:lpstr>
      <vt:lpstr>Problem: Peaks in Rila</vt:lpstr>
      <vt:lpstr>Solution: Peaks in Rila</vt:lpstr>
      <vt:lpstr>Cascade Operations</vt:lpstr>
      <vt:lpstr>Definition</vt:lpstr>
      <vt:lpstr>Cascade Delete</vt:lpstr>
      <vt:lpstr>Cascade Update</vt:lpstr>
      <vt:lpstr>Cascade Delete: Example</vt:lpstr>
      <vt:lpstr>Cascade Update: Example</vt:lpstr>
      <vt:lpstr>E/R Diagrams</vt:lpstr>
      <vt:lpstr>Relational Schema</vt:lpstr>
      <vt:lpstr>SSMS E/R Diagram: Usage</vt:lpstr>
      <vt:lpstr>SSMS E/R Diagram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Relations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Rositsa Nenova</cp:lastModifiedBy>
  <cp:revision>65</cp:revision>
  <dcterms:created xsi:type="dcterms:W3CDTF">2018-05-23T13:08:44Z</dcterms:created>
  <dcterms:modified xsi:type="dcterms:W3CDTF">2023-01-04T04:29:38Z</dcterms:modified>
  <cp:category>db;databases;sql;programming;computer programming;software development</cp:category>
</cp:coreProperties>
</file>