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1"/>
  </p:notesMasterIdLst>
  <p:handoutMasterIdLst>
    <p:handoutMasterId r:id="rId42"/>
  </p:handoutMasterIdLst>
  <p:sldIdLst>
    <p:sldId id="798" r:id="rId2"/>
    <p:sldId id="799" r:id="rId3"/>
    <p:sldId id="800" r:id="rId4"/>
    <p:sldId id="841" r:id="rId5"/>
    <p:sldId id="842" r:id="rId6"/>
    <p:sldId id="843" r:id="rId7"/>
    <p:sldId id="849" r:id="rId8"/>
    <p:sldId id="844" r:id="rId9"/>
    <p:sldId id="845" r:id="rId10"/>
    <p:sldId id="846" r:id="rId11"/>
    <p:sldId id="847" r:id="rId12"/>
    <p:sldId id="848" r:id="rId13"/>
    <p:sldId id="808" r:id="rId14"/>
    <p:sldId id="809" r:id="rId15"/>
    <p:sldId id="810" r:id="rId16"/>
    <p:sldId id="811" r:id="rId17"/>
    <p:sldId id="812" r:id="rId18"/>
    <p:sldId id="813" r:id="rId19"/>
    <p:sldId id="814" r:id="rId20"/>
    <p:sldId id="815" r:id="rId21"/>
    <p:sldId id="816" r:id="rId22"/>
    <p:sldId id="817" r:id="rId23"/>
    <p:sldId id="818" r:id="rId24"/>
    <p:sldId id="819" r:id="rId25"/>
    <p:sldId id="820" r:id="rId26"/>
    <p:sldId id="821" r:id="rId27"/>
    <p:sldId id="822" r:id="rId28"/>
    <p:sldId id="823" r:id="rId29"/>
    <p:sldId id="833" r:id="rId30"/>
    <p:sldId id="824" r:id="rId31"/>
    <p:sldId id="825" r:id="rId32"/>
    <p:sldId id="826" r:id="rId33"/>
    <p:sldId id="827" r:id="rId34"/>
    <p:sldId id="801" r:id="rId35"/>
    <p:sldId id="401" r:id="rId36"/>
    <p:sldId id="614" r:id="rId37"/>
    <p:sldId id="608"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934C148-F259-467D-9836-6916DE274F91}">
          <p14:sldIdLst>
            <p14:sldId id="798"/>
            <p14:sldId id="799"/>
            <p14:sldId id="800"/>
          </p14:sldIdLst>
        </p14:section>
        <p14:section name="Indices" id="{62853CB0-3067-41EA-8614-26F8B10D40E0}">
          <p14:sldIdLst>
            <p14:sldId id="841"/>
            <p14:sldId id="842"/>
            <p14:sldId id="843"/>
            <p14:sldId id="849"/>
            <p14:sldId id="844"/>
            <p14:sldId id="845"/>
            <p14:sldId id="846"/>
            <p14:sldId id="847"/>
          </p14:sldIdLst>
        </p14:section>
        <p14:section name="Grouping" id="{E22AF63E-5A5B-4332-94F0-6A2B38B00584}">
          <p14:sldIdLst>
            <p14:sldId id="848"/>
            <p14:sldId id="808"/>
            <p14:sldId id="809"/>
            <p14:sldId id="810"/>
            <p14:sldId id="811"/>
          </p14:sldIdLst>
        </p14:section>
        <p14:section name="Aggregate Functions" id="{E3B4F457-947A-44C3-B5FD-70A903385D64}">
          <p14:sldIdLst>
            <p14:sldId id="812"/>
            <p14:sldId id="813"/>
            <p14:sldId id="814"/>
            <p14:sldId id="815"/>
            <p14:sldId id="816"/>
            <p14:sldId id="817"/>
            <p14:sldId id="818"/>
            <p14:sldId id="819"/>
            <p14:sldId id="820"/>
            <p14:sldId id="821"/>
            <p14:sldId id="822"/>
            <p14:sldId id="823"/>
            <p14:sldId id="833"/>
          </p14:sldIdLst>
        </p14:section>
        <p14:section name="Having" id="{3F705939-9B7F-4B54-A4D0-A7C9172378EE}">
          <p14:sldIdLst>
            <p14:sldId id="824"/>
            <p14:sldId id="825"/>
            <p14:sldId id="826"/>
            <p14:sldId id="827"/>
          </p14:sldIdLst>
        </p14:section>
        <p14:section name="Conclusion" id="{D27FFBCC-2DA0-48C9-BA6D-170B6C67C673}">
          <p14:sldIdLst>
            <p14:sldId id="801"/>
            <p14:sldId id="401"/>
            <p14:sldId id="614"/>
            <p14:sldId id="608"/>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62750" autoAdjust="0"/>
  </p:normalViewPr>
  <p:slideViewPr>
    <p:cSldViewPr showGuides="1">
      <p:cViewPr varScale="1">
        <p:scale>
          <a:sx n="59" d="100"/>
          <a:sy n="59" d="100"/>
        </p:scale>
        <p:origin x="84" y="276"/>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4.1.2023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0B52D984-1D6C-4573-9A17-44BF13B05EB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4781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a:t>
            </a:r>
            <a:r>
              <a:rPr lang="en-US" b="1" baseline="0" noProof="1">
                <a:latin typeface="Consolas" panose="020B0609020204030204" pitchFamily="49" charset="0"/>
              </a:rPr>
              <a:t>DepartmentID</a:t>
            </a:r>
            <a:r>
              <a:rPr lang="en-US" baseline="0" noProof="1"/>
              <a:t> for aggregation purposes. The column has 3 unique values: </a:t>
            </a:r>
            <a:r>
              <a:rPr lang="bg-BG" baseline="0" noProof="1"/>
              <a:t>"</a:t>
            </a:r>
            <a:r>
              <a:rPr lang="en-US" b="1" noProof="1">
                <a:latin typeface="Consolas" panose="020B0609020204030204" pitchFamily="49" charset="0"/>
              </a:rPr>
              <a:t>1</a:t>
            </a:r>
            <a:r>
              <a:rPr lang="bg-BG" baseline="0" noProof="1"/>
              <a:t>"</a:t>
            </a:r>
            <a:r>
              <a:rPr lang="en-US" baseline="0" noProof="1"/>
              <a:t>, </a:t>
            </a:r>
            <a:r>
              <a:rPr lang="bg-BG" baseline="0" noProof="1"/>
              <a:t>"</a:t>
            </a:r>
            <a:r>
              <a:rPr lang="en-US" b="1" noProof="1">
                <a:latin typeface="Consolas" panose="020B0609020204030204" pitchFamily="49" charset="0"/>
              </a:rPr>
              <a:t>2</a:t>
            </a:r>
            <a:r>
              <a:rPr lang="bg-BG" baseline="0" noProof="1"/>
              <a:t>"</a:t>
            </a:r>
            <a:r>
              <a:rPr lang="en-US" baseline="0" noProof="1"/>
              <a:t> and </a:t>
            </a:r>
            <a:r>
              <a:rPr lang="bg-BG" baseline="0" noProof="1"/>
              <a:t>"</a:t>
            </a:r>
            <a:r>
              <a:rPr lang="en-US" b="1" noProof="1">
                <a:latin typeface="Consolas" panose="020B0609020204030204" pitchFamily="49" charset="0"/>
              </a:rPr>
              <a:t>3</a:t>
            </a:r>
            <a:r>
              <a:rPr lang="bg-BG" baseline="0" noProof="1"/>
              <a:t>"</a:t>
            </a:r>
            <a:r>
              <a:rPr lang="en-US" baseline="0" noProof="1"/>
              <a:t>. Therefore, we will have 3 groups. Moreover, we can sum the salaries of the employees in those departments. If we add the </a:t>
            </a:r>
            <a:r>
              <a:rPr lang="en-US" b="1" baseline="0" noProof="1">
                <a:latin typeface="Consolas" panose="020B0609020204030204" pitchFamily="49" charset="0"/>
              </a:rPr>
              <a:t>Employee</a:t>
            </a:r>
            <a:r>
              <a:rPr lang="en-US" baseline="0" noProof="1"/>
              <a:t> column we will have 6 groups because we have 6 unique combinations of values.</a:t>
            </a:r>
            <a:endParaRPr lang="en-US" noProof="1"/>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442FABA0-DFA9-494D-8005-33429131E60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94995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a:t>
            </a:r>
            <a:r>
              <a:rPr lang="en-US" b="1" baseline="0" dirty="0"/>
              <a:t>GROUP BY</a:t>
            </a:r>
            <a:r>
              <a:rPr lang="en-US" baseline="0" dirty="0"/>
              <a:t>. It is mandatory to have all the columns from the </a:t>
            </a:r>
            <a:r>
              <a:rPr lang="en-US" b="1" baseline="0" dirty="0"/>
              <a:t>SELECT</a:t>
            </a:r>
            <a:r>
              <a:rPr lang="en-US" baseline="0" dirty="0"/>
              <a:t> part in the </a:t>
            </a:r>
            <a:r>
              <a:rPr lang="en-US" b="0" baseline="0" dirty="0"/>
              <a:t>GROUP B</a:t>
            </a:r>
            <a:r>
              <a:rPr lang="en-US" b="1" baseline="0" dirty="0"/>
              <a:t>Y</a:t>
            </a:r>
            <a:r>
              <a:rPr lang="en-US" baseline="0" dirty="0"/>
              <a:t> part. On the other hand, it is possible to have columns in </a:t>
            </a:r>
            <a:r>
              <a:rPr lang="en-US" b="1" baseline="0" dirty="0"/>
              <a:t>GROUP BY </a:t>
            </a:r>
            <a:r>
              <a:rPr lang="en-US" baseline="0" dirty="0"/>
              <a:t>part but not in </a:t>
            </a:r>
            <a:r>
              <a:rPr lang="en-US" b="1" baseline="0" dirty="0"/>
              <a:t>SELECT</a:t>
            </a:r>
            <a:r>
              <a:rPr lang="en-US" baseline="0" dirty="0"/>
              <a:t> part. In this case the groups will be the same as if it was in the </a:t>
            </a:r>
            <a:r>
              <a:rPr lang="en-US" b="1" baseline="0" dirty="0"/>
              <a:t>SELECT</a:t>
            </a:r>
            <a:r>
              <a:rPr lang="en-US" baseline="0" dirty="0"/>
              <a:t> part but the missing columns </a:t>
            </a:r>
            <a:r>
              <a:rPr lang="en-US" baseline="0" dirty="0" err="1"/>
              <a:t>wouldn</a:t>
            </a:r>
            <a:r>
              <a:rPr lang="bg-BG" baseline="0" dirty="0"/>
              <a:t>'</a:t>
            </a:r>
            <a:r>
              <a:rPr lang="en-US" baseline="0" dirty="0"/>
              <a:t>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611CE28-2CED-48DB-833A-208A170A112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18713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6" name="Footer Placeholder 7">
            <a:extLst>
              <a:ext uri="{FF2B5EF4-FFF2-40B4-BE49-F238E27FC236}">
                <a16:creationId xmlns:a16="http://schemas.microsoft.com/office/drawing/2014/main" id="{C97D7DAD-4476-4997-A96F-BDA918593A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50303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a:t>
            </a:r>
            <a:r>
              <a:rPr lang="en-US" b="1" baseline="0" dirty="0"/>
              <a:t>NULL</a:t>
            </a:r>
            <a:r>
              <a:rPr lang="en-US" baseline="0" dirty="0"/>
              <a:t> they are ignored. For example, if one the values is NULL and the other is 5,000 the </a:t>
            </a:r>
            <a:r>
              <a:rPr lang="en-US" b="1" baseline="0" dirty="0"/>
              <a:t>COUNT</a:t>
            </a:r>
            <a:r>
              <a:rPr lang="en-US" baseline="0" dirty="0"/>
              <a:t> will return 1 because it will ignore the </a:t>
            </a:r>
            <a:r>
              <a:rPr lang="en-US" b="1" baseline="0" dirty="0"/>
              <a:t>NULL</a:t>
            </a:r>
            <a:r>
              <a:rPr lang="en-US" baseline="0" dirty="0"/>
              <a:t> value. On the other hand, we can count everything by writing </a:t>
            </a:r>
            <a:r>
              <a:rPr lang="en-US" b="1" baseline="0" dirty="0"/>
              <a:t>COUNT(*)</a:t>
            </a:r>
            <a:r>
              <a:rPr lang="en-US" baseline="0" dirty="0"/>
              <a:t>.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6" name="Footer Placeholder 7">
            <a:extLst>
              <a:ext uri="{FF2B5EF4-FFF2-40B4-BE49-F238E27FC236}">
                <a16:creationId xmlns:a16="http://schemas.microsoft.com/office/drawing/2014/main" id="{A275B31C-46FC-492B-BAEB-30B059D0C0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69962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Footer Placeholder 7">
            <a:extLst>
              <a:ext uri="{FF2B5EF4-FFF2-40B4-BE49-F238E27FC236}">
                <a16:creationId xmlns:a16="http://schemas.microsoft.com/office/drawing/2014/main" id="{1F44B4E7-82BB-452A-9A97-96E40FCAF03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5479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6" name="Footer Placeholder 7">
            <a:extLst>
              <a:ext uri="{FF2B5EF4-FFF2-40B4-BE49-F238E27FC236}">
                <a16:creationId xmlns:a16="http://schemas.microsoft.com/office/drawing/2014/main" id="{9322CA38-C7E2-4F25-BDB3-AC948F416BE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4796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6" name="Footer Placeholder 7">
            <a:extLst>
              <a:ext uri="{FF2B5EF4-FFF2-40B4-BE49-F238E27FC236}">
                <a16:creationId xmlns:a16="http://schemas.microsoft.com/office/drawing/2014/main" id="{998D1CC9-80A3-4013-9622-19589D284B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6678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baseline="0" dirty="0"/>
              <a:t>NULL</a:t>
            </a:r>
            <a:r>
              <a:rPr lang="en-US" b="0" baseline="0" dirty="0"/>
              <a:t>s </a:t>
            </a:r>
            <a:r>
              <a:rPr lang="en-US" baseline="0" dirty="0"/>
              <a:t>are ignored again.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6" name="Footer Placeholder 7">
            <a:extLst>
              <a:ext uri="{FF2B5EF4-FFF2-40B4-BE49-F238E27FC236}">
                <a16:creationId xmlns:a16="http://schemas.microsoft.com/office/drawing/2014/main" id="{9346B5C2-9481-4394-9E89-8656FBB3B1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48783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5F9AFDD7-66ED-478F-BCF5-8E7969A056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91024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
        <p:nvSpPr>
          <p:cNvPr id="6" name="Footer Placeholder 7">
            <a:extLst>
              <a:ext uri="{FF2B5EF4-FFF2-40B4-BE49-F238E27FC236}">
                <a16:creationId xmlns:a16="http://schemas.microsoft.com/office/drawing/2014/main" id="{76AB6F90-33F9-4D32-8C1D-872FE1C0D99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076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81243E04-67BB-452F-BE50-5B31E6F32B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2084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
        <p:nvSpPr>
          <p:cNvPr id="6" name="Footer Placeholder 7">
            <a:extLst>
              <a:ext uri="{FF2B5EF4-FFF2-40B4-BE49-F238E27FC236}">
                <a16:creationId xmlns:a16="http://schemas.microsoft.com/office/drawing/2014/main" id="{9469C6BB-5551-4D54-B75E-7E3E1B8A5B3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82784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
        <p:nvSpPr>
          <p:cNvPr id="6" name="Footer Placeholder 7">
            <a:extLst>
              <a:ext uri="{FF2B5EF4-FFF2-40B4-BE49-F238E27FC236}">
                <a16:creationId xmlns:a16="http://schemas.microsoft.com/office/drawing/2014/main" id="{79D4E9A8-DC06-4CF6-99B3-9A73481D6E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00679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6" name="Footer Placeholder 7">
            <a:extLst>
              <a:ext uri="{FF2B5EF4-FFF2-40B4-BE49-F238E27FC236}">
                <a16:creationId xmlns:a16="http://schemas.microsoft.com/office/drawing/2014/main" id="{8AEDE46F-F22B-4D50-8BCA-8F8C72EB8B1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4320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6" name="Footer Placeholder 7">
            <a:extLst>
              <a:ext uri="{FF2B5EF4-FFF2-40B4-BE49-F238E27FC236}">
                <a16:creationId xmlns:a16="http://schemas.microsoft.com/office/drawing/2014/main" id="{E57A5B1D-E9E3-441B-800A-EA008F7CC38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08381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a:t>
            </a:r>
            <a:r>
              <a:rPr lang="en-US" b="1" baseline="0" dirty="0"/>
              <a:t>HAVING</a:t>
            </a:r>
            <a:r>
              <a:rPr lang="en-US" baseline="0" dirty="0"/>
              <a:t> clause is used to filter data based on aggregate values. This means that we cannot use it without grouping before that. Unlike </a:t>
            </a:r>
            <a:r>
              <a:rPr lang="en-US" b="1" baseline="0" dirty="0"/>
              <a:t>HAVING</a:t>
            </a:r>
            <a:r>
              <a:rPr lang="en-US" baseline="0" dirty="0"/>
              <a:t>, the </a:t>
            </a:r>
            <a:r>
              <a:rPr lang="en-US" b="1" baseline="0" dirty="0"/>
              <a:t>WHERE</a:t>
            </a:r>
            <a:r>
              <a:rPr lang="en-US" baseline="0" dirty="0"/>
              <a:t> clause filters rows before the aggregation happens.</a:t>
            </a:r>
            <a:endParaRPr lang="en-US" dirty="0"/>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1BDE0815-E483-4D09-9757-C50198F2C6A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42994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
        <p:nvSpPr>
          <p:cNvPr id="6" name="Footer Placeholder 7">
            <a:extLst>
              <a:ext uri="{FF2B5EF4-FFF2-40B4-BE49-F238E27FC236}">
                <a16:creationId xmlns:a16="http://schemas.microsoft.com/office/drawing/2014/main" id="{636FB8BE-2DF6-4DD0-9823-F47514FA26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4507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6" name="Footer Placeholder 7">
            <a:extLst>
              <a:ext uri="{FF2B5EF4-FFF2-40B4-BE49-F238E27FC236}">
                <a16:creationId xmlns:a16="http://schemas.microsoft.com/office/drawing/2014/main" id="{47E3CC55-DF2E-4210-B3ED-FA5E069EF7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76871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1DD92E64-EA1F-4A88-91F0-DD969AE0CF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97527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74BEC2B7-2F20-4DB4-A8FF-82D0A475FCD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08579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46E2483A-E5D4-4CF1-B234-B7E752C0B58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3848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br>
              <a:rPr lang="en-US" dirty="0"/>
            </a:b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
        <p:nvSpPr>
          <p:cNvPr id="6" name="Footer Placeholder 7">
            <a:extLst>
              <a:ext uri="{FF2B5EF4-FFF2-40B4-BE49-F238E27FC236}">
                <a16:creationId xmlns:a16="http://schemas.microsoft.com/office/drawing/2014/main" id="{D6062E2B-9DB7-4027-AA3F-B07911E54B1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7585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A9A7C335-AD03-4098-8DE5-9C890185A36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58890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id="{B31FF646-1D2D-4FD7-A4DA-768920F02A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8132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5</a:t>
            </a:fld>
            <a:endParaRPr lang="en-US" dirty="0"/>
          </a:p>
        </p:txBody>
      </p:sp>
      <p:sp>
        <p:nvSpPr>
          <p:cNvPr id="5" name="Footer Placeholder 7">
            <a:extLst>
              <a:ext uri="{FF2B5EF4-FFF2-40B4-BE49-F238E27FC236}">
                <a16:creationId xmlns:a16="http://schemas.microsoft.com/office/drawing/2014/main" id="{1356434D-CFD9-4577-903D-09A1E12EA9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32929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CD213E49-EECC-4ED2-8AFB-779368481A8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7357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6" name="Footer Placeholder 7">
            <a:extLst>
              <a:ext uri="{FF2B5EF4-FFF2-40B4-BE49-F238E27FC236}">
                <a16:creationId xmlns:a16="http://schemas.microsoft.com/office/drawing/2014/main" id="{419C0AB8-09F8-48FF-9B55-80E51CAB9F8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90120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251A80AC-FE8D-4C84-850E-DA0EAECB274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2872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7D779037-2EAC-431A-8358-32C99F93A60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7359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a:t>
            </a:r>
            <a:r>
              <a:rPr lang="en-US" b="1" dirty="0"/>
              <a:t>GROUP</a:t>
            </a:r>
            <a:r>
              <a:rPr lang="en-US" b="1" baseline="0" dirty="0"/>
              <a:t> BY </a:t>
            </a:r>
            <a:r>
              <a:rPr lang="en-US" baseline="0" dirty="0"/>
              <a:t>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a:t>
            </a:r>
            <a:r>
              <a:rPr lang="en-US" b="1" baseline="0" dirty="0"/>
              <a:t>DISTINCT</a:t>
            </a:r>
            <a:r>
              <a:rPr lang="en-US" baseline="0" dirty="0"/>
              <a:t> is another way to eliminate the duplicate values. It simplifies the syntax because we don’t have to write down every single column in the </a:t>
            </a:r>
            <a:r>
              <a:rPr lang="en-US" b="1" baseline="0" dirty="0"/>
              <a:t>GROUP BY </a:t>
            </a:r>
            <a:r>
              <a:rPr lang="en-US" baseline="0" dirty="0"/>
              <a:t>part.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65B01D13-882D-4C61-83BD-BB9961A58A4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942241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judge.softuni.org/Contests/Practice/Index/291#12"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judge.softuni.org/Contests/Practice/Index/291#12"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3.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36.png"/><Relationship Id="rId18" Type="http://schemas.openxmlformats.org/officeDocument/2006/relationships/hyperlink" Target="https://smartit.bg/" TargetMode="External"/><Relationship Id="rId3" Type="http://schemas.openxmlformats.org/officeDocument/2006/relationships/image" Target="../media/image31.png"/><Relationship Id="rId21" Type="http://schemas.openxmlformats.org/officeDocument/2006/relationships/image" Target="../media/image40.png"/><Relationship Id="rId7" Type="http://schemas.openxmlformats.org/officeDocument/2006/relationships/image" Target="../media/image33.png"/><Relationship Id="rId12" Type="http://schemas.openxmlformats.org/officeDocument/2006/relationships/hyperlink" Target="https://indeavr.com/" TargetMode="External"/><Relationship Id="rId17" Type="http://schemas.openxmlformats.org/officeDocument/2006/relationships/image" Target="../media/image38.png"/><Relationship Id="rId25" Type="http://schemas.openxmlformats.org/officeDocument/2006/relationships/image" Target="../media/image42.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www.softwaregroup.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35.png"/><Relationship Id="rId24" Type="http://schemas.openxmlformats.org/officeDocument/2006/relationships/hyperlink" Target="https://createx.bg/" TargetMode="External"/><Relationship Id="rId5" Type="http://schemas.openxmlformats.org/officeDocument/2006/relationships/image" Target="../media/image32.png"/><Relationship Id="rId15" Type="http://schemas.openxmlformats.org/officeDocument/2006/relationships/image" Target="../media/image37.jpeg"/><Relationship Id="rId23" Type="http://schemas.openxmlformats.org/officeDocument/2006/relationships/image" Target="../media/image41.png"/><Relationship Id="rId10" Type="http://schemas.openxmlformats.org/officeDocument/2006/relationships/hyperlink" Target="https://de.draftkings.com/" TargetMode="External"/><Relationship Id="rId19" Type="http://schemas.openxmlformats.org/officeDocument/2006/relationships/image" Target="../media/image39.jpeg"/><Relationship Id="rId4" Type="http://schemas.openxmlformats.org/officeDocument/2006/relationships/hyperlink" Target="https://www.coca-colahellenic.com/" TargetMode="External"/><Relationship Id="rId9" Type="http://schemas.openxmlformats.org/officeDocument/2006/relationships/image" Target="../media/image34.jpeg"/><Relationship Id="rId14" Type="http://schemas.openxmlformats.org/officeDocument/2006/relationships/hyperlink" Target="https://www.pharvision.ai/" TargetMode="External"/><Relationship Id="rId22" Type="http://schemas.openxmlformats.org/officeDocument/2006/relationships/hyperlink" Target="https://taulia.com/"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How to Get Data Insights?</a:t>
            </a:r>
          </a:p>
          <a:p>
            <a:endParaRPr lang="en-US" dirty="0"/>
          </a:p>
        </p:txBody>
      </p:sp>
      <p:sp>
        <p:nvSpPr>
          <p:cNvPr id="5" name="Title 4"/>
          <p:cNvSpPr>
            <a:spLocks noGrp="1"/>
          </p:cNvSpPr>
          <p:nvPr>
            <p:ph type="title"/>
          </p:nvPr>
        </p:nvSpPr>
        <p:spPr/>
        <p:txBody>
          <a:bodyPr>
            <a:normAutofit/>
          </a:bodyPr>
          <a:lstStyle/>
          <a:p>
            <a:r>
              <a:rPr lang="en-US" dirty="0"/>
              <a:t>Indices and Data Aggregation</a:t>
            </a:r>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7" name="Text Placeholder 6"/>
          <p:cNvSpPr>
            <a:spLocks noGrp="1"/>
          </p:cNvSpPr>
          <p:nvPr>
            <p:ph type="body" sz="quarter" idx="19"/>
          </p:nvPr>
        </p:nvSpPr>
        <p:spPr/>
        <p:txBody>
          <a:bodyPr/>
          <a:lstStyle/>
          <a:p>
            <a:r>
              <a:rPr lang="en-US" noProof="1"/>
              <a:t>SoftUni</a:t>
            </a:r>
            <a:r>
              <a:rPr lang="en-US"/>
              <a:t> Team</a:t>
            </a:r>
            <a:endParaRPr lang="en-US" dirty="0"/>
          </a:p>
        </p:txBody>
      </p:sp>
      <p:sp>
        <p:nvSpPr>
          <p:cNvPr id="8" name="Text Placeholder 7"/>
          <p:cNvSpPr>
            <a:spLocks noGrp="1"/>
          </p:cNvSpPr>
          <p:nvPr>
            <p:ph type="body" sz="quarter" idx="20"/>
          </p:nvPr>
        </p:nvSpPr>
        <p:spPr/>
        <p:txBody>
          <a:bodyPr/>
          <a:lstStyle/>
          <a:p>
            <a:r>
              <a:rPr lang="en-US"/>
              <a:t>Technical Trainers</a:t>
            </a:r>
            <a:endParaRPr lang="en-US" dirty="0"/>
          </a:p>
        </p:txBody>
      </p:sp>
      <p:grpSp>
        <p:nvGrpSpPr>
          <p:cNvPr id="29" name="Group 28"/>
          <p:cNvGrpSpPr/>
          <p:nvPr/>
        </p:nvGrpSpPr>
        <p:grpSpPr>
          <a:xfrm>
            <a:off x="3841506" y="2032878"/>
            <a:ext cx="3767663" cy="3202350"/>
            <a:chOff x="4175334" y="2032878"/>
            <a:chExt cx="3767663" cy="3202350"/>
          </a:xfrm>
        </p:grpSpPr>
        <p:pic>
          <p:nvPicPr>
            <p:cNvPr id="14" name="Picture 2" descr="Image result for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854" y="203287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751" y="3592197"/>
              <a:ext cx="1604719" cy="1604719"/>
            </a:xfrm>
            <a:prstGeom prst="rect">
              <a:avLst/>
            </a:prstGeom>
          </p:spPr>
        </p:pic>
        <p:pic>
          <p:nvPicPr>
            <p:cNvPr id="19" name="Картина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5334" y="4209992"/>
              <a:ext cx="920206" cy="920206"/>
            </a:xfrm>
            <a:prstGeom prst="rect">
              <a:avLst/>
            </a:prstGeom>
          </p:spPr>
        </p:pic>
        <p:pic>
          <p:nvPicPr>
            <p:cNvPr id="20" name="Картина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0020" y="4483017"/>
              <a:ext cx="752211" cy="752211"/>
            </a:xfrm>
            <a:prstGeom prst="rect">
              <a:avLst/>
            </a:prstGeom>
          </p:spPr>
        </p:pic>
      </p:grpSp>
    </p:spTree>
    <p:extLst>
      <p:ext uri="{BB962C8B-B14F-4D97-AF65-F5344CB8AC3E}">
        <p14:creationId xmlns:p14="http://schemas.microsoft.com/office/powerpoint/2010/main" val="14366045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4002" y="2667001"/>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bg1"/>
                </a:solidFill>
                <a:latin typeface="Consolas" panose="020B0609020204030204" pitchFamily="49" charset="0"/>
              </a:rPr>
              <a:t>CREATE NONCLUSTERED INDEX IX_</a:t>
            </a:r>
            <a:r>
              <a:rPr lang="en-US" sz="3200" b="1" noProof="1">
                <a:solidFill>
                  <a:schemeClr val="tx2"/>
                </a:solidFill>
                <a:latin typeface="Consolas" panose="020B0609020204030204" pitchFamily="49" charset="0"/>
              </a:rPr>
              <a:t>Employees_FirstName_LastName</a:t>
            </a:r>
          </a:p>
          <a:p>
            <a:pPr lvl="1"/>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Employees</a:t>
            </a:r>
            <a:r>
              <a:rPr lang="en-US" sz="3200" b="1" noProof="1">
                <a:solidFill>
                  <a:schemeClr val="tx2"/>
                </a:solidFill>
                <a:latin typeface="Consolas" panose="020B0609020204030204" pitchFamily="49" charset="0"/>
              </a:rPr>
              <a:t>(</a:t>
            </a:r>
            <a:r>
              <a:rPr lang="en-US" sz="3200" b="1" noProof="1">
                <a:solidFill>
                  <a:schemeClr val="bg1"/>
                </a:solidFill>
                <a:latin typeface="Consolas" panose="020B0609020204030204" pitchFamily="49" charset="0"/>
              </a:rPr>
              <a:t>FirstName</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LastName</a:t>
            </a:r>
            <a:r>
              <a:rPr lang="en-US" sz="3200" b="1" noProof="1">
                <a:solidFill>
                  <a:schemeClr val="tx2"/>
                </a:solidFill>
                <a:latin typeface="Consolas" panose="020B0609020204030204" pitchFamily="49" charset="0"/>
              </a:rPr>
              <a:t>)</a:t>
            </a:r>
            <a:endParaRPr lang="en-US" sz="3200" noProof="1">
              <a:solidFill>
                <a:schemeClr val="tx2"/>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8" name="AutoShape 7"/>
          <p:cNvSpPr>
            <a:spLocks noChangeArrowheads="1"/>
          </p:cNvSpPr>
          <p:nvPr/>
        </p:nvSpPr>
        <p:spPr bwMode="auto">
          <a:xfrm>
            <a:off x="2248677" y="4553563"/>
            <a:ext cx="2055629" cy="564085"/>
          </a:xfrm>
          <a:prstGeom prst="wedgeRoundRectCallout">
            <a:avLst>
              <a:gd name="adj1" fmla="val 48152"/>
              <a:gd name="adj2" fmla="val -9447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Name</a:t>
            </a:r>
          </a:p>
        </p:txBody>
      </p:sp>
      <p:sp>
        <p:nvSpPr>
          <p:cNvPr id="11" name="AutoShape 7"/>
          <p:cNvSpPr>
            <a:spLocks noChangeArrowheads="1"/>
          </p:cNvSpPr>
          <p:nvPr/>
        </p:nvSpPr>
        <p:spPr bwMode="auto">
          <a:xfrm>
            <a:off x="6894513" y="4532686"/>
            <a:ext cx="1774421" cy="564085"/>
          </a:xfrm>
          <a:prstGeom prst="wedgeRoundRectCallout">
            <a:avLst>
              <a:gd name="adj1" fmla="val -50336"/>
              <a:gd name="adj2" fmla="val -9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Columns</a:t>
            </a:r>
          </a:p>
        </p:txBody>
      </p:sp>
      <p:sp>
        <p:nvSpPr>
          <p:cNvPr id="13" name="AutoShape 7"/>
          <p:cNvSpPr>
            <a:spLocks noChangeArrowheads="1"/>
          </p:cNvSpPr>
          <p:nvPr/>
        </p:nvSpPr>
        <p:spPr bwMode="auto">
          <a:xfrm>
            <a:off x="5273979" y="1985586"/>
            <a:ext cx="2101244" cy="558485"/>
          </a:xfrm>
          <a:prstGeom prst="wedgeRoundRectCallout">
            <a:avLst>
              <a:gd name="adj1" fmla="val -45949"/>
              <a:gd name="adj2" fmla="val 856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Index Type</a:t>
            </a:r>
          </a:p>
        </p:txBody>
      </p:sp>
      <p:sp>
        <p:nvSpPr>
          <p:cNvPr id="9" name="Slide Number">
            <a:extLst>
              <a:ext uri="{FF2B5EF4-FFF2-40B4-BE49-F238E27FC236}">
                <a16:creationId xmlns:a16="http://schemas.microsoft.com/office/drawing/2014/main" id="{6FE3E495-2106-432D-BFE6-EAD28BB417A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14719829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3F06-B8D5-4B32-9A69-D3D07D56EB48}"/>
              </a:ext>
            </a:extLst>
          </p:cNvPr>
          <p:cNvSpPr>
            <a:spLocks noGrp="1"/>
          </p:cNvSpPr>
          <p:nvPr>
            <p:ph type="title" sz="quarter" idx="10"/>
          </p:nvPr>
        </p:nvSpPr>
        <p:spPr/>
        <p:txBody>
          <a:bodyPr/>
          <a:lstStyle/>
          <a:p>
            <a:r>
              <a:rPr lang="en-US"/>
              <a:t>Demo: Index Performance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225" y="1106941"/>
            <a:ext cx="3257550" cy="3076575"/>
          </a:xfrm>
          <a:prstGeom prst="rect">
            <a:avLst/>
          </a:prstGeom>
        </p:spPr>
      </p:pic>
      <p:sp>
        <p:nvSpPr>
          <p:cNvPr id="4" name="Subtitle 3">
            <a:extLst>
              <a:ext uri="{FF2B5EF4-FFF2-40B4-BE49-F238E27FC236}">
                <a16:creationId xmlns:a16="http://schemas.microsoft.com/office/drawing/2014/main" id="{313656FD-9A73-425B-BE7E-716A79A3DEA5}"/>
              </a:ext>
            </a:extLst>
          </p:cNvPr>
          <p:cNvSpPr>
            <a:spLocks noGrp="1"/>
          </p:cNvSpPr>
          <p:nvPr>
            <p:ph type="subTitle" sz="quarter" idx="11"/>
          </p:nvPr>
        </p:nvSpPr>
        <p:spPr/>
        <p:txBody>
          <a:bodyPr/>
          <a:lstStyle/>
          <a:p>
            <a:r>
              <a:rPr lang="en-US" dirty="0"/>
              <a:t>Live Demo</a:t>
            </a:r>
          </a:p>
        </p:txBody>
      </p:sp>
    </p:spTree>
    <p:extLst>
      <p:ext uri="{BB962C8B-B14F-4D97-AF65-F5344CB8AC3E}">
        <p14:creationId xmlns:p14="http://schemas.microsoft.com/office/powerpoint/2010/main" val="39906070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6A5DA3C-4A21-497C-8380-CC4B81906A45}"/>
              </a:ext>
            </a:extLst>
          </p:cNvPr>
          <p:cNvSpPr>
            <a:spLocks noGrp="1"/>
          </p:cNvSpPr>
          <p:nvPr>
            <p:ph type="subTitle" sz="quarter" idx="11"/>
          </p:nvPr>
        </p:nvSpPr>
        <p:spPr/>
        <p:txBody>
          <a:bodyPr/>
          <a:lstStyle/>
          <a:p>
            <a:r>
              <a:rPr lang="en-US" dirty="0"/>
              <a:t>Consolidating Data Based On Criteria</a:t>
            </a:r>
          </a:p>
        </p:txBody>
      </p:sp>
      <p:sp>
        <p:nvSpPr>
          <p:cNvPr id="2" name="Title 1">
            <a:extLst>
              <a:ext uri="{FF2B5EF4-FFF2-40B4-BE49-F238E27FC236}">
                <a16:creationId xmlns:a16="http://schemas.microsoft.com/office/drawing/2014/main" id="{5EB6A8A2-1552-47FC-BAA6-2507D0EBD7BF}"/>
              </a:ext>
            </a:extLst>
          </p:cNvPr>
          <p:cNvSpPr>
            <a:spLocks noGrp="1"/>
          </p:cNvSpPr>
          <p:nvPr>
            <p:ph type="title" sz="quarter" idx="10"/>
          </p:nvPr>
        </p:nvSpPr>
        <p:spPr/>
        <p:txBody>
          <a:bodyPr/>
          <a:lstStyle/>
          <a:p>
            <a:r>
              <a:rPr lang="en-US" dirty="0"/>
              <a:t>Grouping</a:t>
            </a:r>
          </a:p>
        </p:txBody>
      </p:sp>
      <p:pic>
        <p:nvPicPr>
          <p:cNvPr id="9" name="Picture 8"/>
          <p:cNvPicPr>
            <a:picLocks noChangeAspect="1"/>
          </p:cNvPicPr>
          <p:nvPr/>
        </p:nvPicPr>
        <p:blipFill>
          <a:blip r:embed="rId3" cstate="hqprint">
            <a:extLst>
              <a:ext uri="{BEBA8EAE-BF5A-486C-A8C5-ECC9F3942E4B}">
                <a14:imgProps xmlns:a14="http://schemas.microsoft.com/office/drawing/2010/main">
                  <a14:imgLayer r:embed="rId4">
                    <a14:imgEffect>
                      <a14:brightnessContrast bright="100000" contrast="9000"/>
                    </a14:imgEffect>
                  </a14:imgLayer>
                </a14:imgProps>
              </a:ext>
              <a:ext uri="{28A0092B-C50C-407E-A947-70E740481C1C}">
                <a14:useLocalDpi xmlns:a14="http://schemas.microsoft.com/office/drawing/2010/main" val="0"/>
              </a:ext>
            </a:extLst>
          </a:blip>
          <a:stretch>
            <a:fillRect/>
          </a:stretch>
        </p:blipFill>
        <p:spPr>
          <a:xfrm>
            <a:off x="4682067" y="1049814"/>
            <a:ext cx="2887133" cy="2887133"/>
          </a:xfrm>
          <a:prstGeom prst="rect">
            <a:avLst/>
          </a:prstGeom>
        </p:spPr>
      </p:pic>
    </p:spTree>
    <p:extLst>
      <p:ext uri="{BB962C8B-B14F-4D97-AF65-F5344CB8AC3E}">
        <p14:creationId xmlns:p14="http://schemas.microsoft.com/office/powerpoint/2010/main" val="14886656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0"/>
          </p:nvPr>
        </p:nvSpPr>
        <p:spPr>
          <a:xfrm>
            <a:off x="1807503" y="1004560"/>
            <a:ext cx="10129234" cy="5546589"/>
          </a:xfrm>
        </p:spPr>
        <p:txBody>
          <a:bodyPr/>
          <a:lstStyle/>
          <a:p>
            <a:pPr>
              <a:buClr>
                <a:schemeClr val="tx1"/>
              </a:buClr>
            </a:pPr>
            <a:r>
              <a:rPr lang="en-US" b="1">
                <a:solidFill>
                  <a:schemeClr val="bg1"/>
                </a:solidFill>
              </a:rPr>
              <a:t>Grouping </a:t>
            </a:r>
            <a:r>
              <a:rPr lang="en-US"/>
              <a:t>allows receiving data into separate groups </a:t>
            </a:r>
            <a:br>
              <a:rPr lang="en-US"/>
            </a:br>
            <a:r>
              <a:rPr lang="en-US"/>
              <a:t>based on a common property</a:t>
            </a:r>
            <a:endParaRPr lang="en-US" dirty="0"/>
          </a:p>
        </p:txBody>
      </p:sp>
      <p:sp>
        <p:nvSpPr>
          <p:cNvPr id="465922" name="Rectangle 2"/>
          <p:cNvSpPr>
            <a:spLocks noGrp="1" noChangeArrowheads="1"/>
          </p:cNvSpPr>
          <p:nvPr>
            <p:ph type="title"/>
          </p:nvPr>
        </p:nvSpPr>
        <p:spPr/>
        <p:txBody>
          <a:bodyPr/>
          <a:lstStyle/>
          <a:p>
            <a:r>
              <a:rPr lang="en-US"/>
              <a:t>Grouping</a:t>
            </a:r>
            <a:r>
              <a:rPr lang="bg-BG"/>
              <a:t> (1)</a:t>
            </a:r>
            <a:endParaRPr lang="bg-BG" dirty="0"/>
          </a:p>
        </p:txBody>
      </p:sp>
      <p:sp>
        <p:nvSpPr>
          <p:cNvPr id="49" name="Rectangle 48"/>
          <p:cNvSpPr/>
          <p:nvPr/>
        </p:nvSpPr>
        <p:spPr>
          <a:xfrm>
            <a:off x="5458275" y="3004362"/>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Rectangle 49"/>
          <p:cNvSpPr/>
          <p:nvPr/>
        </p:nvSpPr>
        <p:spPr>
          <a:xfrm>
            <a:off x="5458275" y="4133075"/>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Rectangle 50"/>
          <p:cNvSpPr/>
          <p:nvPr/>
        </p:nvSpPr>
        <p:spPr>
          <a:xfrm>
            <a:off x="5458275" y="5814238"/>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52" name="Table 51"/>
          <p:cNvGraphicFramePr>
            <a:graphicFrameLocks noGrp="1"/>
          </p:cNvGraphicFramePr>
          <p:nvPr>
            <p:extLst>
              <p:ext uri="{D42A27DB-BD31-4B8C-83A1-F6EECF244321}">
                <p14:modId xmlns:p14="http://schemas.microsoft.com/office/powerpoint/2010/main" val="2356526475"/>
              </p:ext>
            </p:extLst>
          </p:nvPr>
        </p:nvGraphicFramePr>
        <p:xfrm>
          <a:off x="3675512" y="2408335"/>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solidFill>
                            <a:schemeClr val="tx1"/>
                          </a:solidFill>
                          <a:effectLst/>
                        </a:rPr>
                        <a:t>Employee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DepartmentName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Salary</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extLst>
                  <a:ext uri="{0D108BD9-81ED-4DB2-BD59-A6C34878D82A}">
                    <a16:rowId xmlns:a16="http://schemas.microsoft.com/office/drawing/2014/main" val="247495740"/>
                  </a:ext>
                </a:extLst>
              </a:tr>
            </a:tbl>
          </a:graphicData>
        </a:graphic>
      </p:graphicFrame>
      <p:sp>
        <p:nvSpPr>
          <p:cNvPr id="53" name="Rectangle 52"/>
          <p:cNvSpPr/>
          <p:nvPr/>
        </p:nvSpPr>
        <p:spPr>
          <a:xfrm>
            <a:off x="3675512" y="2997212"/>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Adam</a:t>
            </a:r>
          </a:p>
        </p:txBody>
      </p:sp>
      <p:sp>
        <p:nvSpPr>
          <p:cNvPr id="54" name="Rectangle 53"/>
          <p:cNvSpPr/>
          <p:nvPr/>
        </p:nvSpPr>
        <p:spPr>
          <a:xfrm>
            <a:off x="3675512" y="4125928"/>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Jane</a:t>
            </a:r>
          </a:p>
        </p:txBody>
      </p:sp>
      <p:sp>
        <p:nvSpPr>
          <p:cNvPr id="55" name="Rectangle 54"/>
          <p:cNvSpPr/>
          <p:nvPr/>
        </p:nvSpPr>
        <p:spPr>
          <a:xfrm>
            <a:off x="8780312" y="2997212"/>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sp>
        <p:nvSpPr>
          <p:cNvPr id="56" name="Rectangle 55"/>
          <p:cNvSpPr/>
          <p:nvPr/>
        </p:nvSpPr>
        <p:spPr>
          <a:xfrm>
            <a:off x="8780312" y="4125928"/>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10,000</a:t>
            </a:r>
          </a:p>
        </p:txBody>
      </p:sp>
      <p:sp>
        <p:nvSpPr>
          <p:cNvPr id="57" name="Rectangle 56"/>
          <p:cNvSpPr/>
          <p:nvPr/>
        </p:nvSpPr>
        <p:spPr>
          <a:xfrm>
            <a:off x="5461112" y="2997212"/>
            <a:ext cx="3319200" cy="565200"/>
          </a:xfrm>
          <a:prstGeom prst="rect">
            <a:avLst/>
          </a:prstGeom>
          <a:solidFill>
            <a:schemeClr val="bg2">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 Support</a:t>
            </a:r>
          </a:p>
        </p:txBody>
      </p:sp>
      <p:sp>
        <p:nvSpPr>
          <p:cNvPr id="58" name="Rectangle 57"/>
          <p:cNvSpPr/>
          <p:nvPr/>
        </p:nvSpPr>
        <p:spPr>
          <a:xfrm>
            <a:off x="5461112" y="3561570"/>
            <a:ext cx="3319200" cy="565200"/>
          </a:xfrm>
          <a:prstGeom prst="rect">
            <a:avLst/>
          </a:prstGeom>
          <a:solidFill>
            <a:schemeClr val="bg2">
              <a:lumMod val="95000"/>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a:t>
            </a:r>
            <a:r>
              <a:rPr lang="en-US" sz="2800" dirty="0"/>
              <a:t> </a:t>
            </a:r>
            <a:r>
              <a:rPr lang="en-US" sz="2800" b="1" dirty="0">
                <a:solidFill>
                  <a:schemeClr val="tx1"/>
                </a:solidFill>
              </a:rPr>
              <a:t>Support</a:t>
            </a:r>
          </a:p>
        </p:txBody>
      </p:sp>
      <p:sp>
        <p:nvSpPr>
          <p:cNvPr id="59" name="Rectangle 58"/>
          <p:cNvSpPr/>
          <p:nvPr/>
        </p:nvSpPr>
        <p:spPr>
          <a:xfrm>
            <a:off x="5461112" y="4125928"/>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0" name="Rectangle 59"/>
          <p:cNvSpPr/>
          <p:nvPr/>
        </p:nvSpPr>
        <p:spPr>
          <a:xfrm>
            <a:off x="5461112" y="4690286"/>
            <a:ext cx="3319200" cy="565200"/>
          </a:xfrm>
          <a:prstGeom prst="rect">
            <a:avLst/>
          </a:prstGeom>
          <a:solidFill>
            <a:schemeClr val="bg2">
              <a:alpha val="20000"/>
            </a:schemeClr>
          </a:solidFill>
          <a:ln>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1" name="Rectangle 60"/>
          <p:cNvSpPr/>
          <p:nvPr/>
        </p:nvSpPr>
        <p:spPr>
          <a:xfrm>
            <a:off x="5461112" y="5254644"/>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grpSp>
        <p:nvGrpSpPr>
          <p:cNvPr id="62" name="Group 61"/>
          <p:cNvGrpSpPr/>
          <p:nvPr/>
        </p:nvGrpSpPr>
        <p:grpSpPr>
          <a:xfrm>
            <a:off x="3675512" y="5819002"/>
            <a:ext cx="6476400" cy="565200"/>
            <a:chOff x="2894012" y="5847507"/>
            <a:chExt cx="6476400" cy="565200"/>
          </a:xfrm>
          <a:noFill/>
        </p:grpSpPr>
        <p:sp>
          <p:nvSpPr>
            <p:cNvPr id="63" name="Rectangle 62"/>
            <p:cNvSpPr/>
            <p:nvPr/>
          </p:nvSpPr>
          <p:spPr>
            <a:xfrm>
              <a:off x="2894012" y="5847507"/>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Fred</a:t>
              </a:r>
            </a:p>
          </p:txBody>
        </p:sp>
        <p:sp>
          <p:nvSpPr>
            <p:cNvPr id="64" name="Rectangle 63"/>
            <p:cNvSpPr/>
            <p:nvPr/>
          </p:nvSpPr>
          <p:spPr>
            <a:xfrm>
              <a:off x="7998812" y="5847507"/>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sp>
          <p:nvSpPr>
            <p:cNvPr id="65" name="Rectangle 64"/>
            <p:cNvSpPr/>
            <p:nvPr/>
          </p:nvSpPr>
          <p:spPr>
            <a:xfrm>
              <a:off x="4679612" y="5847507"/>
              <a:ext cx="3319200" cy="565200"/>
            </a:xfrm>
            <a:prstGeom prst="rect">
              <a:avLst/>
            </a:prstGeom>
            <a:grp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Software</a:t>
              </a:r>
              <a:r>
                <a:rPr lang="en-US" sz="2800" dirty="0"/>
                <a:t> </a:t>
              </a:r>
              <a:r>
                <a:rPr lang="en-US" sz="2800" b="1" dirty="0">
                  <a:solidFill>
                    <a:schemeClr val="tx1"/>
                  </a:solidFill>
                </a:rPr>
                <a:t>Support</a:t>
              </a:r>
            </a:p>
          </p:txBody>
        </p:sp>
      </p:grpSp>
      <p:grpSp>
        <p:nvGrpSpPr>
          <p:cNvPr id="66" name="Group 65"/>
          <p:cNvGrpSpPr/>
          <p:nvPr/>
        </p:nvGrpSpPr>
        <p:grpSpPr>
          <a:xfrm>
            <a:off x="3675512" y="3561570"/>
            <a:ext cx="6476400" cy="565200"/>
            <a:chOff x="2894012" y="3590075"/>
            <a:chExt cx="6476400" cy="565200"/>
          </a:xfrm>
        </p:grpSpPr>
        <p:sp>
          <p:nvSpPr>
            <p:cNvPr id="67" name="Rectangle 66"/>
            <p:cNvSpPr/>
            <p:nvPr/>
          </p:nvSpPr>
          <p:spPr>
            <a:xfrm>
              <a:off x="2894012" y="3590075"/>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John</a:t>
              </a:r>
            </a:p>
          </p:txBody>
        </p:sp>
        <p:sp>
          <p:nvSpPr>
            <p:cNvPr id="68" name="Rectangle 67"/>
            <p:cNvSpPr/>
            <p:nvPr/>
          </p:nvSpPr>
          <p:spPr>
            <a:xfrm>
              <a:off x="7998812" y="3590075"/>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69" name="Group 68"/>
          <p:cNvGrpSpPr/>
          <p:nvPr/>
        </p:nvGrpSpPr>
        <p:grpSpPr>
          <a:xfrm>
            <a:off x="3675512" y="4690286"/>
            <a:ext cx="6476400" cy="565200"/>
            <a:chOff x="2894012" y="4718791"/>
            <a:chExt cx="6476400" cy="565200"/>
          </a:xfrm>
          <a:noFill/>
        </p:grpSpPr>
        <p:sp>
          <p:nvSpPr>
            <p:cNvPr id="70" name="Rectangle 69"/>
            <p:cNvSpPr/>
            <p:nvPr/>
          </p:nvSpPr>
          <p:spPr>
            <a:xfrm>
              <a:off x="2894012" y="4718791"/>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George</a:t>
              </a:r>
            </a:p>
          </p:txBody>
        </p:sp>
        <p:sp>
          <p:nvSpPr>
            <p:cNvPr id="71" name="Rectangle 70"/>
            <p:cNvSpPr/>
            <p:nvPr/>
          </p:nvSpPr>
          <p:spPr>
            <a:xfrm>
              <a:off x="7998812" y="4718791"/>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72" name="Group 71"/>
          <p:cNvGrpSpPr/>
          <p:nvPr/>
        </p:nvGrpSpPr>
        <p:grpSpPr>
          <a:xfrm>
            <a:off x="3675512" y="5254644"/>
            <a:ext cx="6476400" cy="565200"/>
            <a:chOff x="2894012" y="5283149"/>
            <a:chExt cx="6476400" cy="565200"/>
          </a:xfrm>
          <a:noFill/>
        </p:grpSpPr>
        <p:sp>
          <p:nvSpPr>
            <p:cNvPr id="73" name="Rectangle 72"/>
            <p:cNvSpPr/>
            <p:nvPr/>
          </p:nvSpPr>
          <p:spPr>
            <a:xfrm>
              <a:off x="2894012" y="5283149"/>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Lila</a:t>
              </a:r>
            </a:p>
          </p:txBody>
        </p:sp>
        <p:sp>
          <p:nvSpPr>
            <p:cNvPr id="74" name="Rectangle 73"/>
            <p:cNvSpPr/>
            <p:nvPr/>
          </p:nvSpPr>
          <p:spPr>
            <a:xfrm>
              <a:off x="7998812" y="5283149"/>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grpSp>
      <p:sp>
        <p:nvSpPr>
          <p:cNvPr id="75" name="AutoShape 7"/>
          <p:cNvSpPr>
            <a:spLocks noChangeArrowheads="1"/>
          </p:cNvSpPr>
          <p:nvPr/>
        </p:nvSpPr>
        <p:spPr bwMode="auto">
          <a:xfrm>
            <a:off x="2040088" y="3573408"/>
            <a:ext cx="1600706" cy="552520"/>
          </a:xfrm>
          <a:prstGeom prst="wedgeRoundRectCallout">
            <a:avLst>
              <a:gd name="adj1" fmla="val 41203"/>
              <a:gd name="adj2" fmla="val 758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Single row</a:t>
            </a:r>
          </a:p>
        </p:txBody>
      </p:sp>
      <p:sp>
        <p:nvSpPr>
          <p:cNvPr id="76" name="AutoShape 7"/>
          <p:cNvSpPr>
            <a:spLocks noChangeArrowheads="1"/>
          </p:cNvSpPr>
          <p:nvPr/>
        </p:nvSpPr>
        <p:spPr bwMode="auto">
          <a:xfrm>
            <a:off x="8196195" y="1989000"/>
            <a:ext cx="2624805" cy="431048"/>
          </a:xfrm>
          <a:prstGeom prst="wedgeRoundRectCallout">
            <a:avLst>
              <a:gd name="adj1" fmla="val -36521"/>
              <a:gd name="adj2" fmla="val 8039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Grouping column</a:t>
            </a:r>
          </a:p>
        </p:txBody>
      </p:sp>
      <p:sp>
        <p:nvSpPr>
          <p:cNvPr id="77" name="AutoShape 7"/>
          <p:cNvSpPr>
            <a:spLocks noChangeArrowheads="1"/>
          </p:cNvSpPr>
          <p:nvPr/>
        </p:nvSpPr>
        <p:spPr bwMode="auto">
          <a:xfrm>
            <a:off x="10201194" y="3698999"/>
            <a:ext cx="1735544" cy="847883"/>
          </a:xfrm>
          <a:prstGeom prst="wedgeRoundRectCallout">
            <a:avLst>
              <a:gd name="adj1" fmla="val -51089"/>
              <a:gd name="adj2" fmla="val 728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Can be aggregated</a:t>
            </a:r>
          </a:p>
        </p:txBody>
      </p:sp>
      <p:sp>
        <p:nvSpPr>
          <p:cNvPr id="34" name="Slide Number">
            <a:extLst>
              <a:ext uri="{FF2B5EF4-FFF2-40B4-BE49-F238E27FC236}">
                <a16:creationId xmlns:a16="http://schemas.microsoft.com/office/drawing/2014/main" id="{6CC28B9B-58FE-44CB-98D7-BCAD5E36C139}"/>
              </a:ext>
            </a:extLst>
          </p:cNvPr>
          <p:cNvSpPr txBox="1">
            <a:spLocks/>
          </p:cNvSpPr>
          <p:nvPr/>
        </p:nvSpPr>
        <p:spPr>
          <a:xfrm>
            <a:off x="11811000" y="6464819"/>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13</a:t>
            </a:fld>
            <a:endParaRPr lang="en-US" dirty="0"/>
          </a:p>
        </p:txBody>
      </p:sp>
    </p:spTree>
    <p:extLst>
      <p:ext uri="{BB962C8B-B14F-4D97-AF65-F5344CB8AC3E}">
        <p14:creationId xmlns:p14="http://schemas.microsoft.com/office/powerpoint/2010/main" val="2809045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3" grpId="0" animBg="1"/>
      <p:bldP spid="54" grpId="0" animBg="1"/>
      <p:bldP spid="55" grpId="0" animBg="1"/>
      <p:bldP spid="56" grpId="0" animBg="1"/>
      <p:bldP spid="57" grpId="0" animBg="1"/>
      <p:bldP spid="58" grpId="0" animBg="1"/>
      <p:bldP spid="59" grpId="0" animBg="1"/>
      <p:bldP spid="60" grpId="0" animBg="1"/>
      <p:bldP spid="61" grpId="0" animBg="1"/>
      <p:bldP spid="75" grpId="0" animBg="1"/>
      <p:bldP spid="76" grpId="0" animBg="1"/>
      <p:bldP spid="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0"/>
          </p:nvPr>
        </p:nvSpPr>
        <p:spPr>
          <a:xfrm>
            <a:off x="80670" y="1196130"/>
            <a:ext cx="11818096" cy="5201066"/>
          </a:xfrm>
        </p:spPr>
        <p:txBody>
          <a:bodyPr/>
          <a:lstStyle/>
          <a:p>
            <a:pPr>
              <a:buClr>
                <a:schemeClr val="tx1"/>
              </a:buClr>
            </a:pPr>
            <a:r>
              <a:rPr lang="en-US" b="1" dirty="0">
                <a:solidFill>
                  <a:schemeClr val="bg1"/>
                </a:solidFill>
                <a:latin typeface="Consolas" panose="020B0609020204030204" pitchFamily="49" charset="0"/>
              </a:rPr>
              <a:t>GROUP</a:t>
            </a:r>
            <a:r>
              <a:rPr lang="en-US" b="1" dirty="0">
                <a:solidFill>
                  <a:schemeClr val="bg1"/>
                </a:solidFill>
                <a:latin typeface="+mj-lt"/>
              </a:rPr>
              <a:t> </a:t>
            </a:r>
            <a:r>
              <a:rPr lang="en-US" b="1" dirty="0">
                <a:solidFill>
                  <a:schemeClr val="bg1"/>
                </a:solidFill>
                <a:latin typeface="Consolas" panose="020B0609020204030204" pitchFamily="49" charset="0"/>
              </a:rPr>
              <a:t>BY</a:t>
            </a:r>
            <a:r>
              <a:rPr lang="en-US" dirty="0"/>
              <a:t> allows you to get each </a:t>
            </a:r>
            <a:r>
              <a:rPr lang="en-US" b="1" dirty="0">
                <a:solidFill>
                  <a:schemeClr val="bg1"/>
                </a:solidFill>
              </a:rPr>
              <a:t>separate group </a:t>
            </a:r>
            <a:r>
              <a:rPr lang="en-US" dirty="0"/>
              <a:t>and use </a:t>
            </a:r>
            <a:br>
              <a:rPr lang="en-US" dirty="0"/>
            </a:br>
            <a:r>
              <a:rPr lang="en-US" dirty="0"/>
              <a:t>an "</a:t>
            </a:r>
            <a:r>
              <a:rPr lang="en-US" b="1" dirty="0">
                <a:solidFill>
                  <a:schemeClr val="bg1"/>
                </a:solidFill>
              </a:rPr>
              <a:t>aggregate</a:t>
            </a:r>
            <a:r>
              <a:rPr lang="en-US" dirty="0"/>
              <a:t>" function over it (like </a:t>
            </a:r>
            <a:r>
              <a:rPr lang="en-US" b="1" dirty="0">
                <a:solidFill>
                  <a:schemeClr val="bg1"/>
                </a:solidFill>
                <a:latin typeface="Consolas" panose="020B0609020204030204" pitchFamily="49" charset="0"/>
              </a:rPr>
              <a:t>Average</a:t>
            </a:r>
            <a:r>
              <a:rPr lang="en-US" dirty="0"/>
              <a:t>, </a:t>
            </a:r>
            <a:r>
              <a:rPr lang="en-US" b="1" dirty="0">
                <a:solidFill>
                  <a:schemeClr val="bg1"/>
                </a:solidFill>
                <a:latin typeface="Consolas" panose="020B0609020204030204" pitchFamily="49" charset="0"/>
              </a:rPr>
              <a:t>Min</a:t>
            </a:r>
            <a:r>
              <a:rPr lang="en-US" dirty="0"/>
              <a:t> or </a:t>
            </a:r>
            <a:r>
              <a:rPr lang="en-US" b="1" dirty="0">
                <a:solidFill>
                  <a:schemeClr val="bg1"/>
                </a:solidFill>
                <a:latin typeface="Consolas" panose="020B0609020204030204" pitchFamily="49" charset="0"/>
              </a:rPr>
              <a:t>Max</a:t>
            </a:r>
            <a:r>
              <a:rPr lang="en-US" dirty="0"/>
              <a:t>):</a:t>
            </a:r>
          </a:p>
          <a:p>
            <a:endParaRPr lang="en-US" dirty="0"/>
          </a:p>
          <a:p>
            <a:endParaRPr lang="en-US" dirty="0"/>
          </a:p>
          <a:p>
            <a:endParaRPr lang="en-US" dirty="0"/>
          </a:p>
          <a:p>
            <a:pPr>
              <a:buClr>
                <a:schemeClr val="tx1"/>
              </a:buClr>
            </a:pPr>
            <a:r>
              <a:rPr lang="en-US" b="1" dirty="0">
                <a:solidFill>
                  <a:schemeClr val="bg1"/>
                </a:solidFill>
                <a:latin typeface="Consolas" panose="020B0609020204030204" pitchFamily="49" charset="0"/>
              </a:rPr>
              <a:t>DISTINCT</a:t>
            </a:r>
            <a:r>
              <a:rPr lang="en-US" dirty="0"/>
              <a:t> allows you to get </a:t>
            </a:r>
            <a:r>
              <a:rPr lang="en-US" b="1" dirty="0">
                <a:solidFill>
                  <a:schemeClr val="bg1"/>
                </a:solidFill>
              </a:rPr>
              <a:t>all unique </a:t>
            </a:r>
            <a:r>
              <a:rPr lang="en-US" dirty="0"/>
              <a:t>values:</a:t>
            </a:r>
          </a:p>
        </p:txBody>
      </p:sp>
      <p:sp>
        <p:nvSpPr>
          <p:cNvPr id="465922" name="Rectangle 2"/>
          <p:cNvSpPr>
            <a:spLocks noGrp="1" noChangeArrowheads="1"/>
          </p:cNvSpPr>
          <p:nvPr>
            <p:ph type="title"/>
          </p:nvPr>
        </p:nvSpPr>
        <p:spPr/>
        <p:txBody>
          <a:bodyPr/>
          <a:lstStyle/>
          <a:p>
            <a:r>
              <a:rPr lang="en-US"/>
              <a:t>Grouping (2)</a:t>
            </a:r>
            <a:endParaRPr lang="bg-BG" dirty="0"/>
          </a:p>
        </p:txBody>
      </p:sp>
      <p:sp>
        <p:nvSpPr>
          <p:cNvPr id="10" name="Rectangle 9"/>
          <p:cNvSpPr>
            <a:spLocks noChangeArrowheads="1"/>
          </p:cNvSpPr>
          <p:nvPr/>
        </p:nvSpPr>
        <p:spPr bwMode="auto">
          <a:xfrm>
            <a:off x="817593" y="2430722"/>
            <a:ext cx="6403478" cy="144962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  SELECT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p>
          <a:p>
            <a:pPr>
              <a:lnSpc>
                <a:spcPct val="105000"/>
              </a:lnSpc>
            </a:pP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a:p>
            <a:pPr>
              <a:lnSpc>
                <a:spcPct val="105000"/>
              </a:lnSpc>
            </a:pPr>
            <a:r>
              <a:rPr lang="en-GB" sz="2800" b="1" dirty="0">
                <a:solidFill>
                  <a:schemeClr val="bg1"/>
                </a:solidFill>
                <a:latin typeface="Consolas" pitchFamily="49" charset="0"/>
                <a:cs typeface="Consolas" pitchFamily="49" charset="0"/>
              </a:rPr>
              <a:t>GROUP BY </a:t>
            </a:r>
            <a:r>
              <a:rPr lang="en-GB" sz="2800" b="1" dirty="0">
                <a:latin typeface="Consolas" pitchFamily="49" charset="0"/>
                <a:cs typeface="Consolas" pitchFamily="49" charset="0"/>
              </a:rPr>
              <a:t>e.</a:t>
            </a:r>
            <a:r>
              <a:rPr lang="en-US" sz="2800" b="1" noProof="1">
                <a:latin typeface="Consolas" pitchFamily="49" charset="0"/>
                <a:cs typeface="Consolas" pitchFamily="49" charset="0"/>
              </a:rPr>
              <a:t>DepartmentID</a:t>
            </a:r>
          </a:p>
        </p:txBody>
      </p:sp>
      <p:sp>
        <p:nvSpPr>
          <p:cNvPr id="13" name="Rectangle 9"/>
          <p:cNvSpPr>
            <a:spLocks noChangeArrowheads="1"/>
          </p:cNvSpPr>
          <p:nvPr/>
        </p:nvSpPr>
        <p:spPr bwMode="auto">
          <a:xfrm>
            <a:off x="816004" y="5173948"/>
            <a:ext cx="6405067"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SELECT </a:t>
            </a:r>
            <a:r>
              <a:rPr lang="en-US" sz="2800" b="1" dirty="0">
                <a:solidFill>
                  <a:schemeClr val="bg1"/>
                </a:solidFill>
                <a:latin typeface="Consolas" pitchFamily="49" charset="0"/>
                <a:cs typeface="Consolas" pitchFamily="49" charset="0"/>
              </a:rPr>
              <a:t>DISTINCT</a:t>
            </a:r>
            <a:r>
              <a:rPr lang="en-US" sz="2800" b="1" dirty="0">
                <a:latin typeface="Consolas" pitchFamily="49" charset="0"/>
                <a:cs typeface="Consolas" pitchFamily="49" charset="0"/>
              </a:rPr>
              <a: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br>
              <a:rPr lang="en-US" sz="2800" b="1" dirty="0">
                <a:latin typeface="Consolas" pitchFamily="49" charset="0"/>
                <a:cs typeface="Consolas" pitchFamily="49" charset="0"/>
              </a:rPr>
            </a:b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p:txBody>
      </p:sp>
      <p:sp>
        <p:nvSpPr>
          <p:cNvPr id="14" name="AutoShape 7"/>
          <p:cNvSpPr>
            <a:spLocks noChangeArrowheads="1"/>
          </p:cNvSpPr>
          <p:nvPr/>
        </p:nvSpPr>
        <p:spPr bwMode="auto">
          <a:xfrm>
            <a:off x="7282462" y="5421037"/>
            <a:ext cx="1543257" cy="965779"/>
          </a:xfrm>
          <a:prstGeom prst="wedgeRoundRectCallout">
            <a:avLst>
              <a:gd name="adj1" fmla="val -74518"/>
              <a:gd name="adj2" fmla="val -315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Unique Values</a:t>
            </a:r>
          </a:p>
        </p:txBody>
      </p:sp>
      <p:sp>
        <p:nvSpPr>
          <p:cNvPr id="15" name="AutoShape 7"/>
          <p:cNvSpPr>
            <a:spLocks noChangeArrowheads="1"/>
          </p:cNvSpPr>
          <p:nvPr/>
        </p:nvSpPr>
        <p:spPr bwMode="auto">
          <a:xfrm>
            <a:off x="4424919" y="3986951"/>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9" name="Slide Number">
            <a:extLst>
              <a:ext uri="{FF2B5EF4-FFF2-40B4-BE49-F238E27FC236}">
                <a16:creationId xmlns:a16="http://schemas.microsoft.com/office/drawing/2014/main" id="{FB98E2A0-A813-4CE8-985B-0B96684A629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4125879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0"/>
          </p:nvPr>
        </p:nvSpPr>
        <p:spPr/>
        <p:txBody>
          <a:bodyPr/>
          <a:lstStyle/>
          <a:p>
            <a:r>
              <a:rPr lang="en-US" dirty="0"/>
              <a:t>Use "</a:t>
            </a:r>
            <a:r>
              <a:rPr lang="en-US" b="1" noProof="1">
                <a:solidFill>
                  <a:schemeClr val="bg1"/>
                </a:solidFill>
                <a:latin typeface="Consolas" panose="020B0609020204030204" pitchFamily="49" charset="0"/>
              </a:rPr>
              <a:t>SoftUni</a:t>
            </a:r>
            <a:r>
              <a:rPr lang="en-US" dirty="0"/>
              <a:t>" </a:t>
            </a:r>
            <a:r>
              <a:rPr lang="en-US" b="1" dirty="0">
                <a:solidFill>
                  <a:schemeClr val="bg1"/>
                </a:solidFill>
              </a:rPr>
              <a:t>database</a:t>
            </a:r>
            <a:r>
              <a:rPr lang="en-US" dirty="0"/>
              <a:t> to create a query which prints the total sum of salaries for each department</a:t>
            </a:r>
          </a:p>
          <a:p>
            <a:pPr lvl="1"/>
            <a:r>
              <a:rPr lang="en-US" dirty="0"/>
              <a:t>Order them by </a:t>
            </a:r>
            <a:r>
              <a:rPr lang="en-US" b="1" noProof="1">
                <a:latin typeface="Consolas" panose="020B0609020204030204" pitchFamily="49" charset="0"/>
              </a:rPr>
              <a:t>DepartmentID</a:t>
            </a:r>
            <a:r>
              <a:rPr lang="en-US" noProof="1"/>
              <a:t> (ascending)</a:t>
            </a:r>
          </a:p>
        </p:txBody>
      </p:sp>
      <p:sp>
        <p:nvSpPr>
          <p:cNvPr id="4" name="Title 3"/>
          <p:cNvSpPr>
            <a:spLocks noGrp="1"/>
          </p:cNvSpPr>
          <p:nvPr>
            <p:ph type="title"/>
          </p:nvPr>
        </p:nvSpPr>
        <p:spPr/>
        <p:txBody>
          <a:bodyPr/>
          <a:lstStyle/>
          <a:p>
            <a:r>
              <a:rPr lang="en-US"/>
              <a:t>Problem: Departments Total Salaries</a:t>
            </a:r>
            <a:endParaRPr lang="en-US" dirty="0"/>
          </a:p>
        </p:txBody>
      </p:sp>
      <p:graphicFrame>
        <p:nvGraphicFramePr>
          <p:cNvPr id="11" name="Table 2"/>
          <p:cNvGraphicFramePr>
            <a:graphicFrameLocks noGrp="1"/>
          </p:cNvGraphicFramePr>
          <p:nvPr/>
        </p:nvGraphicFramePr>
        <p:xfrm>
          <a:off x="533401" y="2987298"/>
          <a:ext cx="5867399" cy="3200400"/>
        </p:xfrm>
        <a:graphic>
          <a:graphicData uri="http://schemas.openxmlformats.org/drawingml/2006/table">
            <a:tbl>
              <a:tblPr firstRow="1" bandRow="1">
                <a:tableStyleId>{912C8C85-51F0-491E-9774-3900AFEF0FD7}</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noProof="1">
                          <a:solidFill>
                            <a:schemeClr val="tx1"/>
                          </a:solidFill>
                          <a:effectLst/>
                        </a:rPr>
                        <a:t>DepartmentID</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3</a:t>
                      </a:r>
                      <a:endParaRPr lang="en-US" dirty="0">
                        <a:solidFill>
                          <a:schemeClr val="tx1"/>
                        </a:solidFill>
                        <a:effectLst/>
                      </a:endParaRPr>
                    </a:p>
                  </a:txBody>
                  <a:tcPr>
                    <a:solidFill>
                      <a:schemeClr val="accent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523498303"/>
              </p:ext>
            </p:extLst>
          </p:nvPr>
        </p:nvGraphicFramePr>
        <p:xfrm>
          <a:off x="7427845" y="3988255"/>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solidFill>
                            <a:schemeClr val="tx1"/>
                          </a:solidFill>
                          <a:effectLst/>
                        </a:rPr>
                        <a:t>DepartmentID</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3</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88566" y="396948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800100" y="6387918"/>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hlinkClick r:id="rId3">
                  <a:extLst>
                    <a:ext uri="{A12FA001-AC4F-418D-AE19-62706E023703}">
                      <ahyp:hlinkClr xmlns:ahyp="http://schemas.microsoft.com/office/drawing/2018/hyperlinkcolor" val="tx"/>
                    </a:ext>
                  </a:extLst>
                </a:hlinkClick>
              </a:rPr>
              <a:t>https://judge.softuni.org/Contests/Practice/Index/291#12</a:t>
            </a:r>
            <a:endParaRPr lang="en-US" u="sng" dirty="0">
              <a:solidFill>
                <a:schemeClr val="bg1"/>
              </a:solidFill>
            </a:endParaRPr>
          </a:p>
        </p:txBody>
      </p:sp>
      <p:sp>
        <p:nvSpPr>
          <p:cNvPr id="18" name="Right Arrow 15"/>
          <p:cNvSpPr/>
          <p:nvPr/>
        </p:nvSpPr>
        <p:spPr>
          <a:xfrm>
            <a:off x="6588565" y="471599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539742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Slide Number">
            <a:extLst>
              <a:ext uri="{FF2B5EF4-FFF2-40B4-BE49-F238E27FC236}">
                <a16:creationId xmlns:a16="http://schemas.microsoft.com/office/drawing/2014/main" id="{99ECFE31-8E37-448A-A4C6-8BE47B4D656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6343851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r>
              <a:rPr lang="en-US" dirty="0"/>
              <a:t>After </a:t>
            </a:r>
            <a:r>
              <a:rPr lang="en-US" b="1" dirty="0">
                <a:solidFill>
                  <a:schemeClr val="bg1"/>
                </a:solidFill>
              </a:rPr>
              <a:t>grouping </a:t>
            </a:r>
            <a:r>
              <a:rPr lang="en-US" dirty="0"/>
              <a:t>every employee </a:t>
            </a:r>
            <a:r>
              <a:rPr lang="en-US" b="1" dirty="0">
                <a:solidFill>
                  <a:schemeClr val="bg1"/>
                </a:solidFill>
              </a:rPr>
              <a:t>by</a:t>
            </a:r>
            <a:r>
              <a:rPr lang="en-US" dirty="0"/>
              <a:t> its </a:t>
            </a:r>
            <a:r>
              <a:rPr lang="en-US" b="1" dirty="0">
                <a:solidFill>
                  <a:schemeClr val="bg1"/>
                </a:solidFill>
              </a:rPr>
              <a:t>department</a:t>
            </a:r>
            <a:r>
              <a:rPr lang="en-US" b="1" dirty="0"/>
              <a:t>,</a:t>
            </a:r>
            <a:r>
              <a:rPr lang="en-US" b="1" dirty="0">
                <a:solidFill>
                  <a:schemeClr val="bg1"/>
                </a:solidFill>
              </a:rPr>
              <a:t> </a:t>
            </a:r>
            <a:r>
              <a:rPr lang="en-US" dirty="0"/>
              <a:t>we can use </a:t>
            </a:r>
            <a:br>
              <a:rPr lang="en-US" dirty="0"/>
            </a:br>
            <a:r>
              <a:rPr lang="en-US" dirty="0"/>
              <a:t>an </a:t>
            </a:r>
            <a:r>
              <a:rPr lang="en-US" b="1" dirty="0">
                <a:solidFill>
                  <a:schemeClr val="bg1"/>
                </a:solidFill>
              </a:rPr>
              <a:t>aggregate</a:t>
            </a:r>
            <a:r>
              <a:rPr lang="en-US" dirty="0"/>
              <a:t> </a:t>
            </a:r>
            <a:r>
              <a:rPr lang="en-US" b="1" dirty="0">
                <a:solidFill>
                  <a:schemeClr val="bg1"/>
                </a:solidFill>
              </a:rPr>
              <a:t>function</a:t>
            </a:r>
            <a:r>
              <a:rPr lang="en-US" dirty="0"/>
              <a:t> to calculate the total amount of money </a:t>
            </a:r>
            <a:br>
              <a:rPr lang="en-US" dirty="0"/>
            </a:br>
            <a:r>
              <a:rPr lang="en-US" dirty="0"/>
              <a:t>per group</a:t>
            </a:r>
          </a:p>
        </p:txBody>
      </p:sp>
      <p:sp>
        <p:nvSpPr>
          <p:cNvPr id="465922" name="Rectangle 2"/>
          <p:cNvSpPr>
            <a:spLocks noGrp="1" noChangeArrowheads="1"/>
          </p:cNvSpPr>
          <p:nvPr>
            <p:ph type="title"/>
          </p:nvPr>
        </p:nvSpPr>
        <p:spPr/>
        <p:txBody>
          <a:bodyPr/>
          <a:lstStyle/>
          <a:p>
            <a:r>
              <a:rPr lang="en-US"/>
              <a:t>Solution: Departments Total Salaries</a:t>
            </a:r>
            <a:endParaRPr lang="bg-BG" dirty="0"/>
          </a:p>
        </p:txBody>
      </p:sp>
      <p:sp>
        <p:nvSpPr>
          <p:cNvPr id="10" name="Rectangle 9"/>
          <p:cNvSpPr>
            <a:spLocks noChangeArrowheads="1"/>
          </p:cNvSpPr>
          <p:nvPr/>
        </p:nvSpPr>
        <p:spPr bwMode="auto">
          <a:xfrm>
            <a:off x="817593" y="3355734"/>
            <a:ext cx="10556816" cy="23544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SUM</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TotalSalary</a:t>
            </a:r>
          </a:p>
          <a:p>
            <a:pPr>
              <a:lnSpc>
                <a:spcPct val="105000"/>
              </a:lnSpc>
            </a:pPr>
            <a:r>
              <a:rPr lang="en-US" sz="2800" b="1" noProof="1">
                <a:latin typeface="Consolas" pitchFamily="49" charset="0"/>
                <a:cs typeface="Consolas" pitchFamily="49" charset="0"/>
              </a:rPr>
              <a:t>FROM Employees AS e</a:t>
            </a:r>
          </a:p>
          <a:p>
            <a:pPr>
              <a:lnSpc>
                <a:spcPct val="105000"/>
              </a:lnSpc>
            </a:pPr>
            <a:r>
              <a:rPr lang="en-US" sz="2800" b="1" noProof="1">
                <a:solidFill>
                  <a:schemeClr val="bg1"/>
                </a:solidFill>
                <a:latin typeface="Consolas" pitchFamily="49" charset="0"/>
                <a:cs typeface="Consolas" pitchFamily="49" charset="0"/>
              </a:rPr>
              <a:t>GROUP BY e.DepartmentID</a:t>
            </a:r>
          </a:p>
          <a:p>
            <a:pPr>
              <a:lnSpc>
                <a:spcPct val="105000"/>
              </a:lnSpc>
            </a:pPr>
            <a:r>
              <a:rPr lang="en-US" sz="2800" b="1" noProof="1">
                <a:latin typeface="Consolas" pitchFamily="49" charset="0"/>
                <a:cs typeface="Consolas" pitchFamily="49" charset="0"/>
              </a:rPr>
              <a:t>ORDER BY e.DepartmentID</a:t>
            </a:r>
          </a:p>
        </p:txBody>
      </p:sp>
      <p:sp>
        <p:nvSpPr>
          <p:cNvPr id="11" name="AutoShape 7"/>
          <p:cNvSpPr>
            <a:spLocks noChangeArrowheads="1"/>
          </p:cNvSpPr>
          <p:nvPr/>
        </p:nvSpPr>
        <p:spPr bwMode="auto">
          <a:xfrm>
            <a:off x="6096001" y="4346362"/>
            <a:ext cx="1944688" cy="520807"/>
          </a:xfrm>
          <a:prstGeom prst="wedgeRoundRectCallout">
            <a:avLst>
              <a:gd name="adj1" fmla="val -91846"/>
              <a:gd name="adj2" fmla="val -128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6037392" y="3011961"/>
            <a:ext cx="2209800" cy="558485"/>
          </a:xfrm>
          <a:prstGeom prst="wedgeRoundRectCallout">
            <a:avLst>
              <a:gd name="adj1" fmla="val -46502"/>
              <a:gd name="adj2" fmla="val 10176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TextBox 5"/>
          <p:cNvSpPr txBox="1"/>
          <p:nvPr/>
        </p:nvSpPr>
        <p:spPr>
          <a:xfrm>
            <a:off x="762000" y="63201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hlinkClick r:id="rId3">
                  <a:extLst>
                    <a:ext uri="{A12FA001-AC4F-418D-AE19-62706E023703}">
                      <ahyp:hlinkClr xmlns:ahyp="http://schemas.microsoft.com/office/drawing/2018/hyperlinkcolor" val="tx"/>
                    </a:ext>
                  </a:extLst>
                </a:hlinkClick>
              </a:rPr>
              <a:t>https://judge.softuni.org/Contests/Practice/Index/291#12</a:t>
            </a:r>
            <a:endParaRPr lang="en-US" u="sng" dirty="0">
              <a:solidFill>
                <a:schemeClr val="bg1"/>
              </a:solidFill>
            </a:endParaRPr>
          </a:p>
        </p:txBody>
      </p:sp>
      <p:sp>
        <p:nvSpPr>
          <p:cNvPr id="15" name="AutoShape 7"/>
          <p:cNvSpPr>
            <a:spLocks noChangeArrowheads="1"/>
          </p:cNvSpPr>
          <p:nvPr/>
        </p:nvSpPr>
        <p:spPr bwMode="auto">
          <a:xfrm>
            <a:off x="5419997" y="5640932"/>
            <a:ext cx="2796152" cy="571607"/>
          </a:xfrm>
          <a:prstGeom prst="wedgeRoundRectCallout">
            <a:avLst>
              <a:gd name="adj1" fmla="val -46092"/>
              <a:gd name="adj2" fmla="val -1151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2" name="Slide Number">
            <a:extLst>
              <a:ext uri="{FF2B5EF4-FFF2-40B4-BE49-F238E27FC236}">
                <a16:creationId xmlns:a16="http://schemas.microsoft.com/office/drawing/2014/main" id="{6FB2C0F4-242D-43AF-89F6-D3F7DD0146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1499841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D0F6-5B81-4B18-9A89-7DE69ACC805B}"/>
              </a:ext>
            </a:extLst>
          </p:cNvPr>
          <p:cNvSpPr>
            <a:spLocks noGrp="1"/>
          </p:cNvSpPr>
          <p:nvPr>
            <p:ph type="title" sz="quarter" idx="10"/>
          </p:nvPr>
        </p:nvSpPr>
        <p:spPr/>
        <p:txBody>
          <a:bodyPr/>
          <a:lstStyle/>
          <a:p>
            <a:r>
              <a:rPr lang="en-US" dirty="0"/>
              <a:t>Aggregate Functions</a:t>
            </a:r>
          </a:p>
        </p:txBody>
      </p:sp>
      <p:pic>
        <p:nvPicPr>
          <p:cNvPr id="13" name="Picture 12"/>
          <p:cNvPicPr>
            <a:picLocks noChangeAspect="1"/>
          </p:cNvPicPr>
          <p:nvPr/>
        </p:nvPicPr>
        <p:blipFill>
          <a:blip r:embed="rId2" cstate="hqprint">
            <a:extLst>
              <a:ext uri="{BEBA8EAE-BF5A-486C-A8C5-ECC9F3942E4B}">
                <a14:imgProps xmlns:a14="http://schemas.microsoft.com/office/drawing/2010/main">
                  <a14:imgLayer r:embed="rId3">
                    <a14:imgEffect>
                      <a14:brightnessContrast bright="100000" contrast="-39000"/>
                    </a14:imgEffect>
                  </a14:imgLayer>
                </a14:imgProps>
              </a:ext>
              <a:ext uri="{28A0092B-C50C-407E-A947-70E740481C1C}">
                <a14:useLocalDpi xmlns:a14="http://schemas.microsoft.com/office/drawing/2010/main" val="0"/>
              </a:ext>
            </a:extLst>
          </a:blip>
          <a:stretch>
            <a:fillRect/>
          </a:stretch>
        </p:blipFill>
        <p:spPr>
          <a:xfrm>
            <a:off x="4742957" y="1224186"/>
            <a:ext cx="2706086" cy="2708845"/>
          </a:xfrm>
          <a:prstGeom prst="rect">
            <a:avLst/>
          </a:prstGeom>
        </p:spPr>
      </p:pic>
      <p:sp>
        <p:nvSpPr>
          <p:cNvPr id="4" name="Subtitle 3">
            <a:extLst>
              <a:ext uri="{FF2B5EF4-FFF2-40B4-BE49-F238E27FC236}">
                <a16:creationId xmlns:a16="http://schemas.microsoft.com/office/drawing/2014/main" id="{6EAF8AB2-7F8D-481A-A476-2157D44AAD1C}"/>
              </a:ext>
            </a:extLst>
          </p:cNvPr>
          <p:cNvSpPr>
            <a:spLocks noGrp="1"/>
          </p:cNvSpPr>
          <p:nvPr>
            <p:ph type="subTitle" sz="quarter" idx="11"/>
          </p:nvPr>
        </p:nvSpPr>
        <p:spPr>
          <a:xfrm>
            <a:off x="615108" y="5860661"/>
            <a:ext cx="10961783" cy="768084"/>
          </a:xfrm>
        </p:spPr>
        <p:txBody>
          <a:bodyPr/>
          <a:lstStyle/>
          <a:p>
            <a:r>
              <a:rPr lang="en-US" dirty="0"/>
              <a:t>COUNT, SUM, MAX, MIN, AVG…</a:t>
            </a:r>
          </a:p>
          <a:p>
            <a:endParaRPr lang="en-US" dirty="0"/>
          </a:p>
        </p:txBody>
      </p:sp>
    </p:spTree>
    <p:extLst>
      <p:ext uri="{BB962C8B-B14F-4D97-AF65-F5344CB8AC3E}">
        <p14:creationId xmlns:p14="http://schemas.microsoft.com/office/powerpoint/2010/main" val="20532249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0"/>
          </p:nvPr>
        </p:nvSpPr>
        <p:spPr/>
        <p:txBody>
          <a:bodyPr>
            <a:normAutofit/>
          </a:bodyPr>
          <a:lstStyle/>
          <a:p>
            <a:r>
              <a:rPr lang="en-US" dirty="0"/>
              <a:t>Operate over (</a:t>
            </a:r>
            <a:r>
              <a:rPr lang="en-US" b="1" dirty="0">
                <a:solidFill>
                  <a:schemeClr val="bg1"/>
                </a:solidFill>
              </a:rPr>
              <a:t>non-empty</a:t>
            </a:r>
            <a:r>
              <a:rPr lang="en-US" dirty="0"/>
              <a:t>) </a:t>
            </a:r>
            <a:r>
              <a:rPr lang="en-US" b="1" dirty="0">
                <a:solidFill>
                  <a:schemeClr val="bg1"/>
                </a:solidFill>
              </a:rPr>
              <a:t>groups</a:t>
            </a:r>
          </a:p>
          <a:p>
            <a:r>
              <a:rPr lang="en-US" dirty="0"/>
              <a:t>Perform </a:t>
            </a:r>
            <a:r>
              <a:rPr lang="en-US" b="1" dirty="0">
                <a:solidFill>
                  <a:schemeClr val="bg1"/>
                </a:solidFill>
              </a:rPr>
              <a:t>data analysis </a:t>
            </a:r>
            <a:r>
              <a:rPr lang="en-US" dirty="0"/>
              <a:t>on each one</a:t>
            </a:r>
          </a:p>
          <a:p>
            <a:pPr lvl="1">
              <a:buClr>
                <a:schemeClr val="tx1"/>
              </a:buClr>
            </a:pPr>
            <a:r>
              <a:rPr lang="en-US" b="1" dirty="0">
                <a:solidFill>
                  <a:schemeClr val="bg1"/>
                </a:solidFill>
                <a:latin typeface="Consolas" panose="020B0609020204030204" pitchFamily="49" charset="0"/>
              </a:rPr>
              <a:t>MIN</a:t>
            </a:r>
            <a:r>
              <a:rPr lang="en-US" dirty="0"/>
              <a:t>, </a:t>
            </a:r>
            <a:r>
              <a:rPr lang="en-US" b="1" dirty="0">
                <a:solidFill>
                  <a:schemeClr val="bg1"/>
                </a:solidFill>
                <a:latin typeface="Consolas" panose="020B0609020204030204" pitchFamily="49" charset="0"/>
              </a:rPr>
              <a:t>MAX</a:t>
            </a:r>
            <a:r>
              <a:rPr lang="en-US" dirty="0"/>
              <a:t>, </a:t>
            </a:r>
            <a:r>
              <a:rPr lang="en-US" b="1" dirty="0">
                <a:solidFill>
                  <a:schemeClr val="bg1"/>
                </a:solidFill>
                <a:latin typeface="Consolas" panose="020B0609020204030204" pitchFamily="49" charset="0"/>
              </a:rPr>
              <a:t>AVG</a:t>
            </a:r>
            <a:r>
              <a:rPr lang="en-US" dirty="0"/>
              <a:t>, </a:t>
            </a:r>
            <a:r>
              <a:rPr lang="en-US" b="1" dirty="0">
                <a:solidFill>
                  <a:schemeClr val="bg1"/>
                </a:solidFill>
                <a:latin typeface="Consolas" panose="020B0609020204030204" pitchFamily="49" charset="0"/>
              </a:rPr>
              <a:t>COUNT</a:t>
            </a:r>
            <a:r>
              <a:rPr lang="en-US" dirty="0"/>
              <a:t>, etc.</a:t>
            </a:r>
            <a:br>
              <a:rPr lang="en-US" dirty="0"/>
            </a:br>
            <a:br>
              <a:rPr lang="en-US" dirty="0"/>
            </a:br>
            <a:br>
              <a:rPr lang="en-US" dirty="0"/>
            </a:br>
            <a:br>
              <a:rPr lang="en-US" dirty="0"/>
            </a:br>
            <a:br>
              <a:rPr lang="en-US" dirty="0"/>
            </a:br>
            <a:endParaRPr lang="en-US" dirty="0"/>
          </a:p>
          <a:p>
            <a:r>
              <a:rPr lang="en-US" dirty="0"/>
              <a:t>Aggregate functions usually </a:t>
            </a:r>
            <a:r>
              <a:rPr lang="en-US" b="1" dirty="0">
                <a:solidFill>
                  <a:schemeClr val="bg1"/>
                </a:solidFill>
              </a:rPr>
              <a:t>ignore </a:t>
            </a:r>
            <a:r>
              <a:rPr lang="en-US" b="1" dirty="0">
                <a:solidFill>
                  <a:schemeClr val="bg1"/>
                </a:solidFill>
                <a:latin typeface="Consolas" panose="020B0609020204030204" pitchFamily="49" charset="0"/>
              </a:rPr>
              <a:t>NULL</a:t>
            </a:r>
            <a:r>
              <a:rPr lang="en-US" b="1" dirty="0">
                <a:solidFill>
                  <a:schemeClr val="bg1"/>
                </a:solidFill>
              </a:rPr>
              <a:t> </a:t>
            </a:r>
            <a:r>
              <a:rPr lang="en-US" dirty="0"/>
              <a:t>values</a:t>
            </a:r>
          </a:p>
        </p:txBody>
      </p:sp>
      <p:sp>
        <p:nvSpPr>
          <p:cNvPr id="4" name="Заглавие 3"/>
          <p:cNvSpPr>
            <a:spLocks noGrp="1"/>
          </p:cNvSpPr>
          <p:nvPr>
            <p:ph type="title"/>
          </p:nvPr>
        </p:nvSpPr>
        <p:spPr/>
        <p:txBody>
          <a:bodyPr/>
          <a:lstStyle/>
          <a:p>
            <a:r>
              <a:rPr lang="en-US"/>
              <a:t>Aggregate Functions</a:t>
            </a:r>
            <a:endParaRPr lang="en-US" dirty="0"/>
          </a:p>
        </p:txBody>
      </p:sp>
      <p:sp>
        <p:nvSpPr>
          <p:cNvPr id="6" name="Rectangle 9"/>
          <p:cNvSpPr>
            <a:spLocks noChangeArrowheads="1"/>
          </p:cNvSpPr>
          <p:nvPr/>
        </p:nvSpPr>
        <p:spPr bwMode="auto">
          <a:xfrm>
            <a:off x="606000" y="3429000"/>
            <a:ext cx="5721626" cy="190205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MIN</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MinSalary</a:t>
            </a:r>
          </a:p>
          <a:p>
            <a:pPr>
              <a:lnSpc>
                <a:spcPct val="105000"/>
              </a:lnSpc>
            </a:pPr>
            <a:r>
              <a:rPr lang="en-GB" sz="2800" b="1" dirty="0">
                <a:latin typeface="Consolas" pitchFamily="49" charset="0"/>
                <a:cs typeface="Consolas" pitchFamily="49" charset="0"/>
              </a:rPr>
              <a:t>FROM Employees AS e</a:t>
            </a:r>
          </a:p>
          <a:p>
            <a:pPr>
              <a:lnSpc>
                <a:spcPct val="105000"/>
              </a:lnSpc>
            </a:pPr>
            <a:r>
              <a:rPr lang="en-GB" sz="2800" b="1" dirty="0">
                <a:latin typeface="Consolas" pitchFamily="49" charset="0"/>
                <a:cs typeface="Consolas" pitchFamily="49" charset="0"/>
              </a:rPr>
              <a:t>GROUP BY </a:t>
            </a:r>
            <a:r>
              <a:rPr lang="en-US" sz="2800" b="1" noProof="1">
                <a:latin typeface="Consolas" pitchFamily="49" charset="0"/>
                <a:cs typeface="Consolas" pitchFamily="49" charset="0"/>
              </a:rPr>
              <a:t>e.DepartmentID</a:t>
            </a:r>
          </a:p>
        </p:txBody>
      </p:sp>
      <p:sp>
        <p:nvSpPr>
          <p:cNvPr id="15" name="Стрелка надясно 14"/>
          <p:cNvSpPr/>
          <p:nvPr/>
        </p:nvSpPr>
        <p:spPr>
          <a:xfrm>
            <a:off x="6776159" y="4151429"/>
            <a:ext cx="5334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extLst>
              <a:ext uri="{28A0092B-C50C-407E-A947-70E740481C1C}">
                <a14:useLocalDpi xmlns:a14="http://schemas.microsoft.com/office/drawing/2010/main" val="0"/>
              </a:ext>
            </a:extLst>
          </a:blip>
          <a:srcRect/>
          <a:stretch/>
        </p:blipFill>
        <p:spPr>
          <a:xfrm>
            <a:off x="7761000" y="2790649"/>
            <a:ext cx="2979417" cy="2979417"/>
          </a:xfrm>
          <a:prstGeom prst="rect">
            <a:avLst/>
          </a:prstGeom>
        </p:spPr>
      </p:pic>
      <p:sp>
        <p:nvSpPr>
          <p:cNvPr id="7" name="Slide Number">
            <a:extLst>
              <a:ext uri="{FF2B5EF4-FFF2-40B4-BE49-F238E27FC236}">
                <a16:creationId xmlns:a16="http://schemas.microsoft.com/office/drawing/2014/main" id="{C3DF828E-309B-47CD-8E53-B8E066F04E8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506375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pPr>
              <a:buClr>
                <a:schemeClr val="tx1"/>
              </a:buClr>
            </a:pPr>
            <a:r>
              <a:rPr lang="en-US" b="1" dirty="0">
                <a:solidFill>
                  <a:schemeClr val="bg1"/>
                </a:solidFill>
                <a:latin typeface="Consolas" panose="020B0609020204030204" pitchFamily="49" charset="0"/>
              </a:rPr>
              <a:t>COUNT</a:t>
            </a:r>
            <a:r>
              <a:rPr lang="en-US" dirty="0"/>
              <a:t> - </a:t>
            </a:r>
            <a:r>
              <a:rPr lang="en-US" b="1" dirty="0">
                <a:solidFill>
                  <a:schemeClr val="bg1"/>
                </a:solidFill>
              </a:rPr>
              <a:t>counts the values </a:t>
            </a:r>
            <a:r>
              <a:rPr lang="en-US" dirty="0"/>
              <a:t>in one or more </a:t>
            </a:r>
            <a:r>
              <a:rPr lang="en-US" b="1" dirty="0">
                <a:solidFill>
                  <a:schemeClr val="bg1"/>
                </a:solidFill>
              </a:rPr>
              <a:t>grouped columns</a:t>
            </a:r>
          </a:p>
          <a:p>
            <a:pPr lvl="1">
              <a:buClr>
                <a:schemeClr val="tx1"/>
              </a:buClr>
            </a:pPr>
            <a:r>
              <a:rPr lang="en-US" b="1" dirty="0">
                <a:solidFill>
                  <a:schemeClr val="bg1"/>
                </a:solidFill>
              </a:rPr>
              <a:t>Ignores</a:t>
            </a:r>
            <a:r>
              <a:rPr lang="en-US" dirty="0"/>
              <a:t> </a:t>
            </a:r>
            <a:r>
              <a:rPr lang="en-US" sz="3398" b="1" dirty="0">
                <a:solidFill>
                  <a:schemeClr val="bg1"/>
                </a:solidFill>
                <a:latin typeface="Consolas" panose="020B0609020204030204" pitchFamily="49" charset="0"/>
              </a:rPr>
              <a:t>NULL</a:t>
            </a:r>
            <a:r>
              <a:rPr lang="en-US" dirty="0"/>
              <a:t> values</a:t>
            </a:r>
          </a:p>
        </p:txBody>
      </p:sp>
      <p:sp>
        <p:nvSpPr>
          <p:cNvPr id="465922" name="Rectangle 2"/>
          <p:cNvSpPr>
            <a:spLocks noGrp="1" noChangeArrowheads="1"/>
          </p:cNvSpPr>
          <p:nvPr>
            <p:ph type="title"/>
          </p:nvPr>
        </p:nvSpPr>
        <p:spPr/>
        <p:txBody>
          <a:bodyPr/>
          <a:lstStyle/>
          <a:p>
            <a:r>
              <a:rPr lang="en-US"/>
              <a:t>Aggregate Functions: COUNT</a:t>
            </a:r>
            <a:endParaRPr lang="bg-BG" dirty="0"/>
          </a:p>
        </p:txBody>
      </p:sp>
      <p:graphicFrame>
        <p:nvGraphicFramePr>
          <p:cNvPr id="10" name="Table 9"/>
          <p:cNvGraphicFramePr>
            <a:graphicFrameLocks noGrp="1"/>
          </p:cNvGraphicFramePr>
          <p:nvPr/>
        </p:nvGraphicFramePr>
        <p:xfrm>
          <a:off x="381001" y="2590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endParaRPr lang="en-US" b="0" dirty="0">
                        <a:solidFill>
                          <a:schemeClr val="tx1"/>
                        </a:solidFill>
                        <a:effectLst/>
                      </a:endParaRPr>
                    </a:p>
                  </a:txBody>
                  <a:tcPr/>
                </a:tc>
                <a:tc>
                  <a:txBody>
                    <a:bodyPr/>
                    <a:lstStyle/>
                    <a:p>
                      <a:r>
                        <a:rPr lang="en-US" dirty="0">
                          <a:solidFill>
                            <a:schemeClr val="tx1"/>
                          </a:solidFill>
                          <a:effectLst/>
                        </a:rPr>
                        <a:t>DepartmentName</a:t>
                      </a:r>
                      <a:endParaRPr lang="en-US" b="0" dirty="0">
                        <a:solidFill>
                          <a:schemeClr val="tx1"/>
                        </a:solidFill>
                        <a:effectLst/>
                      </a:endParaRPr>
                    </a:p>
                  </a:txBody>
                  <a:tcPr/>
                </a:tc>
                <a:tc>
                  <a:txBody>
                    <a:bodyPr/>
                    <a:lstStyle/>
                    <a:p>
                      <a:r>
                        <a:rPr lang="en-US" dirty="0">
                          <a:solidFill>
                            <a:schemeClr val="tx1"/>
                          </a:solidFill>
                          <a:effectLst/>
                        </a:rPr>
                        <a:t>Salary</a:t>
                      </a:r>
                      <a:endParaRPr lang="en-US" b="0" dirty="0">
                        <a:solidFill>
                          <a:schemeClr val="tx1"/>
                        </a:solidFill>
                        <a:effectLst/>
                      </a:endParaRP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b="0" dirty="0">
                        <a:solidFill>
                          <a:schemeClr val="tx1"/>
                        </a:solidFill>
                        <a:effectLst/>
                      </a:endParaRPr>
                    </a:p>
                  </a:txBody>
                  <a:tcPr/>
                </a:tc>
                <a:tc>
                  <a:txBody>
                    <a:bodyPr/>
                    <a:lstStyle/>
                    <a:p>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b="0" dirty="0">
                        <a:solidFill>
                          <a:schemeClr val="tx1"/>
                        </a:solidFill>
                        <a:effectLst/>
                      </a:endParaRPr>
                    </a:p>
                  </a:txBody>
                  <a:tcPr/>
                </a:tc>
                <a:tc>
                  <a:txBody>
                    <a:bodyPr/>
                    <a:lstStyle/>
                    <a:p>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b="0"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85687585"/>
              </p:ext>
            </p:extLst>
          </p:nvPr>
        </p:nvGraphicFramePr>
        <p:xfrm>
          <a:off x="7426569" y="3554305"/>
          <a:ext cx="4600590" cy="1828800"/>
        </p:xfrm>
        <a:graphic>
          <a:graphicData uri="http://schemas.openxmlformats.org/drawingml/2006/table">
            <a:tbl>
              <a:tblPr firstRow="1" bandRow="1">
                <a:tableStyleId>{912C8C85-51F0-491E-9774-3900AFEF0FD7}</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2</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3</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635060" y="353553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635059" y="428204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ight Arrow 15"/>
          <p:cNvSpPr/>
          <p:nvPr/>
        </p:nvSpPr>
        <p:spPr>
          <a:xfrm rot="19680784">
            <a:off x="6616980" y="496347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2B964CFC-BB05-43A7-99E3-7360709A2E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3840869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lstStyle/>
          <a:p>
            <a:r>
              <a:rPr lang="en-US" dirty="0"/>
              <a:t>Indices</a:t>
            </a:r>
          </a:p>
          <a:p>
            <a:r>
              <a:rPr lang="en-US" dirty="0"/>
              <a:t>Grouping</a:t>
            </a:r>
          </a:p>
          <a:p>
            <a:r>
              <a:rPr lang="en-US" dirty="0"/>
              <a:t>Aggregate Functions</a:t>
            </a:r>
          </a:p>
          <a:p>
            <a:r>
              <a:rPr lang="en-US" dirty="0"/>
              <a:t>Having Clause</a:t>
            </a:r>
          </a:p>
        </p:txBody>
      </p:sp>
      <p:sp>
        <p:nvSpPr>
          <p:cNvPr id="444418" name="Rectangle 2"/>
          <p:cNvSpPr>
            <a:spLocks noGrp="1" noChangeArrowheads="1"/>
          </p:cNvSpPr>
          <p:nvPr>
            <p:ph type="title"/>
          </p:nvPr>
        </p:nvSpPr>
        <p:spPr/>
        <p:txBody>
          <a:bodyPr/>
          <a:lstStyle/>
          <a:p>
            <a:r>
              <a:rPr lang="en-US"/>
              <a:t>Table of Contents</a:t>
            </a:r>
            <a:endParaRPr lang="bg-BG" dirty="0"/>
          </a:p>
        </p:txBody>
      </p:sp>
      <p:sp>
        <p:nvSpPr>
          <p:cNvPr id="5" name="Slide Number">
            <a:extLst>
              <a:ext uri="{FF2B5EF4-FFF2-40B4-BE49-F238E27FC236}">
                <a16:creationId xmlns:a16="http://schemas.microsoft.com/office/drawing/2014/main" id="{695E04A7-0979-4484-8211-8C2A0EDB4A5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42647891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normAutofit fontScale="92500" lnSpcReduction="10000"/>
          </a:bodyPr>
          <a:lstStyle/>
          <a:p>
            <a:pPr>
              <a:buClr>
                <a:schemeClr val="tx1"/>
              </a:buClr>
            </a:pPr>
            <a:r>
              <a:rPr lang="en-US" b="1" noProof="1">
                <a:solidFill>
                  <a:schemeClr val="bg1"/>
                </a:solidFill>
                <a:latin typeface="Consolas" panose="020B0609020204030204" pitchFamily="49" charset="0"/>
              </a:rPr>
              <a:t>COUNT</a:t>
            </a:r>
            <a:r>
              <a:rPr lang="en-US" noProof="1"/>
              <a:t>(</a:t>
            </a:r>
            <a:r>
              <a:rPr lang="en-US" b="1" noProof="1">
                <a:solidFill>
                  <a:schemeClr val="bg1"/>
                </a:solidFill>
                <a:latin typeface="Consolas" panose="020B0609020204030204" pitchFamily="49" charset="0"/>
              </a:rPr>
              <a:t>ColumnName</a:t>
            </a:r>
            <a:r>
              <a:rPr lang="en-US" noProof="1"/>
              <a:t>)</a:t>
            </a:r>
          </a:p>
          <a:p>
            <a:endParaRPr lang="en-US" dirty="0"/>
          </a:p>
          <a:p>
            <a:endParaRPr lang="en-US" dirty="0"/>
          </a:p>
          <a:p>
            <a:endParaRPr lang="en-US" dirty="0"/>
          </a:p>
          <a:p>
            <a:endParaRPr lang="en-US" dirty="0"/>
          </a:p>
          <a:p>
            <a:endParaRPr lang="en-US" dirty="0"/>
          </a:p>
          <a:p>
            <a:endParaRPr lang="en-US" dirty="0"/>
          </a:p>
          <a:p>
            <a:endParaRPr lang="en-US" dirty="0"/>
          </a:p>
          <a:p>
            <a:r>
              <a:rPr lang="en-US" dirty="0"/>
              <a:t>Note: </a:t>
            </a:r>
            <a:r>
              <a:rPr lang="en-US" b="1" dirty="0">
                <a:solidFill>
                  <a:schemeClr val="bg1"/>
                </a:solidFill>
                <a:latin typeface="Consolas" panose="020B0609020204030204" pitchFamily="49" charset="0"/>
              </a:rPr>
              <a:t>COUNT</a:t>
            </a:r>
            <a:r>
              <a:rPr lang="en-US" dirty="0"/>
              <a:t> </a:t>
            </a:r>
            <a:r>
              <a:rPr lang="en-US" b="1" dirty="0">
                <a:solidFill>
                  <a:schemeClr val="bg1"/>
                </a:solidFill>
              </a:rPr>
              <a:t>ignores</a:t>
            </a:r>
            <a:r>
              <a:rPr lang="en-US" dirty="0"/>
              <a:t> any employee with </a:t>
            </a:r>
            <a:r>
              <a:rPr lang="en-US" b="1" dirty="0">
                <a:solidFill>
                  <a:schemeClr val="bg1"/>
                </a:solidFill>
                <a:latin typeface="Consolas" panose="020B0609020204030204" pitchFamily="49" charset="0"/>
              </a:rPr>
              <a:t>NULL</a:t>
            </a:r>
            <a:r>
              <a:rPr lang="en-US" dirty="0"/>
              <a:t> salary</a:t>
            </a:r>
          </a:p>
        </p:txBody>
      </p:sp>
      <p:sp>
        <p:nvSpPr>
          <p:cNvPr id="465922" name="Rectangle 2"/>
          <p:cNvSpPr>
            <a:spLocks noGrp="1" noChangeArrowheads="1"/>
          </p:cNvSpPr>
          <p:nvPr>
            <p:ph type="title"/>
          </p:nvPr>
        </p:nvSpPr>
        <p:spPr/>
        <p:txBody>
          <a:bodyPr/>
          <a:lstStyle/>
          <a:p>
            <a:r>
              <a:rPr lang="en-US"/>
              <a:t>COUNT Syntax</a:t>
            </a:r>
            <a:endParaRPr lang="bg-BG" dirty="0"/>
          </a:p>
        </p:txBody>
      </p:sp>
      <p:sp>
        <p:nvSpPr>
          <p:cNvPr id="10" name="Rectangle 9"/>
          <p:cNvSpPr>
            <a:spLocks noChangeArrowheads="1"/>
          </p:cNvSpPr>
          <p:nvPr/>
        </p:nvSpPr>
        <p:spPr bwMode="auto">
          <a:xfrm>
            <a:off x="817592" y="2748351"/>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 </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COUNT</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SalaryCount</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13" name="AutoShape 7"/>
          <p:cNvSpPr>
            <a:spLocks noChangeArrowheads="1"/>
          </p:cNvSpPr>
          <p:nvPr/>
        </p:nvSpPr>
        <p:spPr bwMode="auto">
          <a:xfrm>
            <a:off x="7806000" y="2275932"/>
            <a:ext cx="3148196" cy="622914"/>
          </a:xfrm>
          <a:prstGeom prst="wedgeRoundRectCallout">
            <a:avLst>
              <a:gd name="adj1" fmla="val -41489"/>
              <a:gd name="adj2" fmla="val 1022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3299848" y="5097939"/>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8" name="Slide Number">
            <a:extLst>
              <a:ext uri="{FF2B5EF4-FFF2-40B4-BE49-F238E27FC236}">
                <a16:creationId xmlns:a16="http://schemas.microsoft.com/office/drawing/2014/main" id="{0AB2F447-8729-45AE-A747-6FFB36938B7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761090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latin typeface="Consolas" panose="020B0609020204030204" pitchFamily="49" charset="0"/>
              </a:rPr>
              <a:t>SUM</a:t>
            </a:r>
            <a:r>
              <a:rPr lang="en-US" dirty="0"/>
              <a:t> </a:t>
            </a:r>
            <a:r>
              <a:rPr lang="bg-BG" dirty="0"/>
              <a:t>-</a:t>
            </a:r>
            <a:r>
              <a:rPr lang="en-US" dirty="0"/>
              <a:t> </a:t>
            </a:r>
            <a:r>
              <a:rPr lang="en-US" b="1" dirty="0">
                <a:solidFill>
                  <a:schemeClr val="bg1"/>
                </a:solidFill>
              </a:rPr>
              <a:t>sums the values </a:t>
            </a:r>
            <a:r>
              <a:rPr lang="en-US" dirty="0"/>
              <a:t>in a column </a:t>
            </a:r>
          </a:p>
        </p:txBody>
      </p:sp>
      <p:sp>
        <p:nvSpPr>
          <p:cNvPr id="465922" name="Rectangle 2"/>
          <p:cNvSpPr>
            <a:spLocks noGrp="1" noChangeArrowheads="1"/>
          </p:cNvSpPr>
          <p:nvPr>
            <p:ph type="title"/>
          </p:nvPr>
        </p:nvSpPr>
        <p:spPr/>
        <p:txBody>
          <a:bodyPr/>
          <a:lstStyle/>
          <a:p>
            <a:r>
              <a:rPr lang="en-US"/>
              <a:t>Aggregate Functions: SUM</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nvGraphicFramePr>
        <p:xfrm>
          <a:off x="7515211" y="2895600"/>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80"/>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7908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Slide Number">
            <a:extLst>
              <a:ext uri="{FF2B5EF4-FFF2-40B4-BE49-F238E27FC236}">
                <a16:creationId xmlns:a16="http://schemas.microsoft.com/office/drawing/2014/main" id="{0E760564-23C4-467A-977F-ACAEE4F3A8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460831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0"/>
          </p:nvPr>
        </p:nvSpPr>
        <p:spPr/>
        <p:txBody>
          <a:bodyPr/>
          <a:lstStyle/>
          <a:p>
            <a:r>
              <a:rPr lang="en-US" noProof="1"/>
              <a:t>If any department </a:t>
            </a:r>
            <a:r>
              <a:rPr lang="en-US" b="1" noProof="1">
                <a:solidFill>
                  <a:schemeClr val="bg1"/>
                </a:solidFill>
              </a:rPr>
              <a:t>has no salaries</a:t>
            </a:r>
            <a:r>
              <a:rPr lang="en-US" noProof="1"/>
              <a:t>, it </a:t>
            </a:r>
            <a:r>
              <a:rPr lang="en-US" b="1" noProof="1">
                <a:solidFill>
                  <a:schemeClr val="bg1"/>
                </a:solidFill>
              </a:rPr>
              <a:t>returns </a:t>
            </a:r>
            <a:r>
              <a:rPr lang="en-US" b="1" noProof="1">
                <a:solidFill>
                  <a:schemeClr val="bg1"/>
                </a:solidFill>
                <a:latin typeface="Consolas" panose="020B0609020204030204" pitchFamily="49" charset="0"/>
              </a:rPr>
              <a:t>NULL</a:t>
            </a:r>
            <a:endParaRPr lang="en-US" noProof="1"/>
          </a:p>
        </p:txBody>
      </p:sp>
      <p:sp>
        <p:nvSpPr>
          <p:cNvPr id="465922" name="Rectangle 2"/>
          <p:cNvSpPr>
            <a:spLocks noGrp="1" noChangeArrowheads="1"/>
          </p:cNvSpPr>
          <p:nvPr>
            <p:ph type="title"/>
          </p:nvPr>
        </p:nvSpPr>
        <p:spPr/>
        <p:txBody>
          <a:bodyPr/>
          <a:lstStyle/>
          <a:p>
            <a:r>
              <a:rPr lang="en-US"/>
              <a:t>SUM Syntax</a:t>
            </a:r>
            <a:endParaRPr lang="bg-BG" dirty="0"/>
          </a:p>
        </p:txBody>
      </p:sp>
      <p:sp>
        <p:nvSpPr>
          <p:cNvPr id="10" name="Rectangle 9"/>
          <p:cNvSpPr>
            <a:spLocks noChangeArrowheads="1"/>
          </p:cNvSpPr>
          <p:nvPr/>
        </p:nvSpPr>
        <p:spPr bwMode="auto">
          <a:xfrm>
            <a:off x="805950" y="3091160"/>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SUM</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a:t>
            </a:r>
            <a:r>
              <a:rPr lang="en-US" sz="3200" b="1" dirty="0">
                <a:latin typeface="Consolas" pitchFamily="49" charset="0"/>
                <a:cs typeface="Consolas" pitchFamily="49" charset="0"/>
              </a:rPr>
              <a:t>e.</a:t>
            </a:r>
            <a:r>
              <a:rPr lang="en-US" sz="3200" b="1" noProof="1">
                <a:latin typeface="Consolas" pitchFamily="49" charset="0"/>
                <a:cs typeface="Consolas" pitchFamily="49" charset="0"/>
              </a:rPr>
              <a:t>DepartmentID</a:t>
            </a:r>
          </a:p>
        </p:txBody>
      </p:sp>
      <p:sp>
        <p:nvSpPr>
          <p:cNvPr id="8" name="AutoShape 7"/>
          <p:cNvSpPr>
            <a:spLocks noChangeArrowheads="1"/>
          </p:cNvSpPr>
          <p:nvPr/>
        </p:nvSpPr>
        <p:spPr bwMode="auto">
          <a:xfrm>
            <a:off x="3934619" y="1933798"/>
            <a:ext cx="1698178" cy="953805"/>
          </a:xfrm>
          <a:prstGeom prst="wedgeRoundRectCallout">
            <a:avLst>
              <a:gd name="adj1" fmla="val -48333"/>
              <a:gd name="adj2" fmla="val 8612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848600" y="3051466"/>
            <a:ext cx="2971800" cy="558485"/>
          </a:xfrm>
          <a:prstGeom prst="wedgeRoundRectCallout">
            <a:avLst>
              <a:gd name="adj1" fmla="val -59226"/>
              <a:gd name="adj2" fmla="val 4488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Slide Number">
            <a:extLst>
              <a:ext uri="{FF2B5EF4-FFF2-40B4-BE49-F238E27FC236}">
                <a16:creationId xmlns:a16="http://schemas.microsoft.com/office/drawing/2014/main" id="{6CD62195-CC65-424E-99EF-F568FE1927D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15182897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latin typeface="Consolas" panose="020B0609020204030204" pitchFamily="49" charset="0"/>
              </a:rPr>
              <a:t>MAX</a:t>
            </a:r>
            <a:r>
              <a:rPr lang="en-US" dirty="0"/>
              <a:t> - takes </a:t>
            </a:r>
            <a:r>
              <a:rPr lang="en-US" b="1" dirty="0">
                <a:solidFill>
                  <a:schemeClr val="bg1"/>
                </a:solidFill>
              </a:rPr>
              <a:t>the largest value </a:t>
            </a:r>
            <a:r>
              <a:rPr lang="en-US" dirty="0"/>
              <a:t>in a column</a:t>
            </a:r>
          </a:p>
        </p:txBody>
      </p:sp>
      <p:sp>
        <p:nvSpPr>
          <p:cNvPr id="465922" name="Rectangle 2"/>
          <p:cNvSpPr>
            <a:spLocks noGrp="1" noChangeArrowheads="1"/>
          </p:cNvSpPr>
          <p:nvPr>
            <p:ph type="title"/>
          </p:nvPr>
        </p:nvSpPr>
        <p:spPr/>
        <p:txBody>
          <a:bodyPr/>
          <a:lstStyle/>
          <a:p>
            <a:r>
              <a:rPr lang="en-US"/>
              <a:t>Aggregate Functions: MAX</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9741751"/>
              </p:ext>
            </p:extLst>
          </p:nvPr>
        </p:nvGraphicFramePr>
        <p:xfrm>
          <a:off x="7463956" y="3166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63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94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6"/>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Slide Number">
            <a:extLst>
              <a:ext uri="{FF2B5EF4-FFF2-40B4-BE49-F238E27FC236}">
                <a16:creationId xmlns:a16="http://schemas.microsoft.com/office/drawing/2014/main" id="{F190A417-B9B5-493E-8DDC-84F5D0B1407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67395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5950" y="2590801"/>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MAX</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MaxSalary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495801" y="1467939"/>
            <a:ext cx="1866900" cy="953805"/>
          </a:xfrm>
          <a:prstGeom prst="wedgeRoundRectCallout">
            <a:avLst>
              <a:gd name="adj1" fmla="val -47124"/>
              <a:gd name="adj2" fmla="val 77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034939" y="2371695"/>
            <a:ext cx="2971800" cy="558485"/>
          </a:xfrm>
          <a:prstGeom prst="wedgeRoundRectCallout">
            <a:avLst>
              <a:gd name="adj1" fmla="val -44579"/>
              <a:gd name="adj2" fmla="val 903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9" name="Slide Number">
            <a:extLst>
              <a:ext uri="{FF2B5EF4-FFF2-40B4-BE49-F238E27FC236}">
                <a16:creationId xmlns:a16="http://schemas.microsoft.com/office/drawing/2014/main" id="{7406089E-7371-4558-BEDD-AF1B6E4CF32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1554970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latin typeface="Consolas" panose="020B0609020204030204" pitchFamily="49" charset="0"/>
              </a:rPr>
              <a:t>MIN</a:t>
            </a:r>
            <a:r>
              <a:rPr lang="en-US" dirty="0"/>
              <a:t> - takes </a:t>
            </a:r>
            <a:r>
              <a:rPr lang="en-US" b="1" dirty="0">
                <a:solidFill>
                  <a:schemeClr val="bg1"/>
                </a:solidFill>
              </a:rPr>
              <a:t>the smallest value </a:t>
            </a:r>
            <a:r>
              <a:rPr lang="en-US" dirty="0"/>
              <a:t>in a column </a:t>
            </a:r>
          </a:p>
        </p:txBody>
      </p:sp>
      <p:sp>
        <p:nvSpPr>
          <p:cNvPr id="465922" name="Rectangle 2"/>
          <p:cNvSpPr>
            <a:spLocks noGrp="1" noChangeArrowheads="1"/>
          </p:cNvSpPr>
          <p:nvPr>
            <p:ph type="title"/>
          </p:nvPr>
        </p:nvSpPr>
        <p:spPr/>
        <p:txBody>
          <a:bodyPr/>
          <a:lstStyle/>
          <a:p>
            <a:r>
              <a:rPr lang="en-US"/>
              <a:t>Aggregate Functions: MIN</a:t>
            </a:r>
            <a:endParaRPr lang="bg-BG" dirty="0"/>
          </a:p>
        </p:txBody>
      </p:sp>
      <p:graphicFrame>
        <p:nvGraphicFramePr>
          <p:cNvPr id="6" name="Table 5"/>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3015300"/>
              </p:ext>
            </p:extLst>
          </p:nvPr>
        </p:nvGraphicFramePr>
        <p:xfrm>
          <a:off x="7499357" y="3151342"/>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588566" y="3132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588565" y="3879077"/>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4560512"/>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a:extLst>
              <a:ext uri="{FF2B5EF4-FFF2-40B4-BE49-F238E27FC236}">
                <a16:creationId xmlns:a16="http://schemas.microsoft.com/office/drawing/2014/main" id="{AD627EAC-9F4D-48F1-85EB-45121B13205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75248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618444"/>
            <a:ext cx="10556817"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MIN</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MinSalary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a:t>MIN Syntax</a:t>
            </a:r>
            <a:endParaRPr lang="bg-BG" dirty="0"/>
          </a:p>
        </p:txBody>
      </p:sp>
      <p:sp>
        <p:nvSpPr>
          <p:cNvPr id="8"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853768" y="2575215"/>
            <a:ext cx="2971800" cy="558485"/>
          </a:xfrm>
          <a:prstGeom prst="wedgeRoundRectCallout">
            <a:avLst>
              <a:gd name="adj1" fmla="val -58656"/>
              <a:gd name="adj2" fmla="val 509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t>
            </a:r>
            <a:r>
              <a:rPr lang="en-US" sz="2800" b="1" noProof="1">
                <a:solidFill>
                  <a:schemeClr val="bg2"/>
                </a:solidFill>
                <a:effectLst>
                  <a:outerShdw blurRad="38100" dist="38100" dir="2700000" algn="tl">
                    <a:srgbClr val="000000">
                      <a:alpha val="43137"/>
                    </a:srgbClr>
                  </a:outerShdw>
                </a:effectLst>
              </a:rPr>
              <a:t>Alias</a:t>
            </a:r>
          </a:p>
        </p:txBody>
      </p:sp>
      <p:sp>
        <p:nvSpPr>
          <p:cNvPr id="7" name="Slide Number">
            <a:extLst>
              <a:ext uri="{FF2B5EF4-FFF2-40B4-BE49-F238E27FC236}">
                <a16:creationId xmlns:a16="http://schemas.microsoft.com/office/drawing/2014/main" id="{82EFEA86-CD83-49C3-8167-A7DDB6AB982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35837446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latin typeface="Consolas" panose="020B0609020204030204" pitchFamily="49" charset="0"/>
              </a:rPr>
              <a:t>AVG</a:t>
            </a:r>
            <a:r>
              <a:rPr lang="en-US" dirty="0"/>
              <a:t> - calculates the </a:t>
            </a:r>
            <a:r>
              <a:rPr lang="en-US" b="1" dirty="0">
                <a:solidFill>
                  <a:schemeClr val="bg1"/>
                </a:solidFill>
              </a:rPr>
              <a:t>average value </a:t>
            </a:r>
            <a:r>
              <a:rPr lang="en-US" dirty="0"/>
              <a:t>in a column </a:t>
            </a:r>
          </a:p>
        </p:txBody>
      </p:sp>
      <p:sp>
        <p:nvSpPr>
          <p:cNvPr id="465922" name="Rectangle 2"/>
          <p:cNvSpPr>
            <a:spLocks noGrp="1" noChangeArrowheads="1"/>
          </p:cNvSpPr>
          <p:nvPr>
            <p:ph type="title"/>
          </p:nvPr>
        </p:nvSpPr>
        <p:spPr/>
        <p:txBody>
          <a:bodyPr/>
          <a:lstStyle/>
          <a:p>
            <a:r>
              <a:rPr lang="en-US"/>
              <a:t>Aggregate Functions: AVG</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11718890"/>
              </p:ext>
            </p:extLst>
          </p:nvPr>
        </p:nvGraphicFramePr>
        <p:xfrm>
          <a:off x="7463956" y="3135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78"/>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63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54501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a:extLst>
              <a:ext uri="{FF2B5EF4-FFF2-40B4-BE49-F238E27FC236}">
                <a16:creationId xmlns:a16="http://schemas.microsoft.com/office/drawing/2014/main" id="{6FF143D1-1C9D-4BBC-9D47-60EDEBB94ED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601798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0" y="2514601"/>
            <a:ext cx="10556818" cy="21605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AVG</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AvgSalary</a:t>
            </a:r>
            <a:endParaRPr lang="en-US" sz="3200" b="1" dirty="0">
              <a:solidFill>
                <a:schemeClr val="bg1"/>
              </a:solidFill>
              <a:latin typeface="Consolas" pitchFamily="49" charset="0"/>
              <a:cs typeface="Consolas" pitchFamily="49" charset="0"/>
            </a:endParaRP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e.</a:t>
            </a:r>
            <a:r>
              <a:rPr lang="en-US" sz="3200" b="1" noProof="1">
                <a:latin typeface="Consolas" pitchFamily="49" charset="0"/>
                <a:cs typeface="Consolas" pitchFamily="49" charset="0"/>
              </a:rPr>
              <a:t>DepartmentID</a:t>
            </a:r>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12" name="AutoShape 7"/>
          <p:cNvSpPr>
            <a:spLocks noChangeArrowheads="1"/>
          </p:cNvSpPr>
          <p:nvPr/>
        </p:nvSpPr>
        <p:spPr bwMode="auto">
          <a:xfrm>
            <a:off x="4814047" y="4795090"/>
            <a:ext cx="2824833" cy="516499"/>
          </a:xfrm>
          <a:prstGeom prst="wedgeRoundRectCallout">
            <a:avLst>
              <a:gd name="adj1" fmla="val -37789"/>
              <a:gd name="adj2" fmla="val -7590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903451" y="2250856"/>
            <a:ext cx="2971800" cy="558485"/>
          </a:xfrm>
          <a:prstGeom prst="wedgeRoundRectCallout">
            <a:avLst>
              <a:gd name="adj1" fmla="val -39283"/>
              <a:gd name="adj2" fmla="val 1115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7" name="Slide Number">
            <a:extLst>
              <a:ext uri="{FF2B5EF4-FFF2-40B4-BE49-F238E27FC236}">
                <a16:creationId xmlns:a16="http://schemas.microsoft.com/office/drawing/2014/main" id="{C8349621-CDF6-4A47-94C6-375BFBB744E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3212776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latin typeface="Consolas" panose="020B0609020204030204" pitchFamily="49" charset="0"/>
              </a:rPr>
              <a:t>STRING_AGG</a:t>
            </a:r>
            <a:r>
              <a:rPr lang="en-US" dirty="0">
                <a:latin typeface="Consolas" panose="020B0609020204030204" pitchFamily="49" charset="0"/>
              </a:rPr>
              <a:t> </a:t>
            </a:r>
            <a:r>
              <a:rPr lang="en-US" dirty="0"/>
              <a:t>- Concatenates the values of string expressions </a:t>
            </a:r>
            <a:br>
              <a:rPr lang="en-US" dirty="0"/>
            </a:br>
            <a:r>
              <a:rPr lang="en-US" dirty="0"/>
              <a:t>and places separator values between them. The separator is </a:t>
            </a:r>
            <a:br>
              <a:rPr lang="en-US" dirty="0"/>
            </a:br>
            <a:r>
              <a:rPr lang="en-US" dirty="0"/>
              <a:t>not added at the end of string</a:t>
            </a:r>
          </a:p>
        </p:txBody>
      </p:sp>
      <p:sp>
        <p:nvSpPr>
          <p:cNvPr id="465922" name="Rectangle 2"/>
          <p:cNvSpPr>
            <a:spLocks noGrp="1" noChangeArrowheads="1"/>
          </p:cNvSpPr>
          <p:nvPr>
            <p:ph type="title"/>
          </p:nvPr>
        </p:nvSpPr>
        <p:spPr/>
        <p:txBody>
          <a:bodyPr/>
          <a:lstStyle/>
          <a:p>
            <a:r>
              <a:rPr lang="en-US" dirty="0"/>
              <a:t>Aggregate Functions: STRING_AGG</a:t>
            </a:r>
            <a:endParaRPr lang="bg-BG" dirty="0"/>
          </a:p>
        </p:txBody>
      </p:sp>
      <p:sp>
        <p:nvSpPr>
          <p:cNvPr id="10" name="Rectangle 9"/>
          <p:cNvSpPr>
            <a:spLocks noChangeArrowheads="1"/>
          </p:cNvSpPr>
          <p:nvPr/>
        </p:nvSpPr>
        <p:spPr bwMode="auto">
          <a:xfrm>
            <a:off x="642164" y="4869384"/>
            <a:ext cx="10924248"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solidFill>
                  <a:schemeClr val="bg1"/>
                </a:solidFill>
                <a:latin typeface="Consolas" pitchFamily="49" charset="0"/>
                <a:cs typeface="Consolas" pitchFamily="49" charset="0"/>
              </a:rPr>
              <a:t>STRING_AGG</a:t>
            </a:r>
            <a:r>
              <a:rPr lang="en-US" sz="2800" b="1" dirty="0">
                <a:latin typeface="Consolas" pitchFamily="49" charset="0"/>
                <a:cs typeface="Consolas" pitchFamily="49" charset="0"/>
              </a:rPr>
              <a:t> ( expression, separator ) </a:t>
            </a:r>
          </a:p>
          <a:p>
            <a:pPr>
              <a:lnSpc>
                <a:spcPct val="105000"/>
              </a:lnSpc>
            </a:pPr>
            <a:r>
              <a:rPr lang="en-US" sz="2800" b="1" dirty="0">
                <a:latin typeface="Consolas" pitchFamily="49" charset="0"/>
                <a:cs typeface="Consolas" pitchFamily="49" charset="0"/>
              </a:rPr>
              <a:t>  [WITHIN GROUP ( ORDER BY expression [ ASC | DESC ] )]</a:t>
            </a:r>
          </a:p>
        </p:txBody>
      </p:sp>
      <p:sp>
        <p:nvSpPr>
          <p:cNvPr id="12" name="AutoShape 7"/>
          <p:cNvSpPr>
            <a:spLocks noChangeArrowheads="1"/>
          </p:cNvSpPr>
          <p:nvPr/>
        </p:nvSpPr>
        <p:spPr bwMode="auto">
          <a:xfrm>
            <a:off x="2905041" y="3325827"/>
            <a:ext cx="8543244" cy="1330836"/>
          </a:xfrm>
          <a:prstGeom prst="wedgeRoundRectCallout">
            <a:avLst>
              <a:gd name="adj1" fmla="val -36536"/>
              <a:gd name="adj2" fmla="val 7571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Expressions are converted to </a:t>
            </a:r>
            <a:r>
              <a:rPr lang="en-US" sz="2800" b="1" noProof="1">
                <a:solidFill>
                  <a:schemeClr val="bg1"/>
                </a:solidFill>
                <a:effectLst>
                  <a:outerShdw blurRad="38100" dist="38100" dir="2700000" algn="tl">
                    <a:srgbClr val="000000">
                      <a:alpha val="43137"/>
                    </a:srgbClr>
                  </a:outerShdw>
                </a:effectLst>
                <a:latin typeface="Consolas" panose="020B0609020204030204" pitchFamily="49" charset="0"/>
              </a:rPr>
              <a:t>NVARCHAR</a:t>
            </a:r>
            <a:r>
              <a:rPr lang="en-US" sz="2800" b="1" noProof="1">
                <a:solidFill>
                  <a:srgbClr val="FFFFFF"/>
                </a:solidFill>
                <a:effectLst>
                  <a:outerShdw blurRad="38100" dist="38100" dir="2700000" algn="tl">
                    <a:srgbClr val="000000">
                      <a:alpha val="43137"/>
                    </a:srgbClr>
                  </a:outerShdw>
                </a:effectLst>
              </a:rPr>
              <a:t> or </a:t>
            </a:r>
            <a:r>
              <a:rPr lang="en-US" sz="2800" b="1" noProof="1">
                <a:solidFill>
                  <a:schemeClr val="bg1"/>
                </a:solidFill>
                <a:effectLst>
                  <a:outerShdw blurRad="38100" dist="38100" dir="2700000" algn="tl">
                    <a:srgbClr val="000000">
                      <a:alpha val="43137"/>
                    </a:srgbClr>
                  </a:outerShdw>
                </a:effectLst>
                <a:latin typeface="Consolas" panose="020B0609020204030204" pitchFamily="49" charset="0"/>
              </a:rPr>
              <a:t>VARCHAR</a:t>
            </a:r>
            <a:r>
              <a:rPr lang="en-US" sz="2800" b="1" noProof="1">
                <a:solidFill>
                  <a:srgbClr val="FFFFFF"/>
                </a:solidFill>
                <a:effectLst>
                  <a:outerShdw blurRad="38100" dist="38100" dir="2700000" algn="tl">
                    <a:srgbClr val="000000">
                      <a:alpha val="43137"/>
                    </a:srgbClr>
                  </a:outerShdw>
                </a:effectLst>
              </a:rPr>
              <a:t> types during concatenation. Non-string types are converted to </a:t>
            </a:r>
            <a:r>
              <a:rPr lang="en-US" sz="2800" b="1" noProof="1">
                <a:solidFill>
                  <a:schemeClr val="bg1"/>
                </a:solidFill>
                <a:effectLst>
                  <a:outerShdw blurRad="38100" dist="38100" dir="2700000" algn="tl">
                    <a:srgbClr val="000000">
                      <a:alpha val="43137"/>
                    </a:srgbClr>
                  </a:outerShdw>
                </a:effectLst>
                <a:latin typeface="Consolas" panose="020B0609020204030204" pitchFamily="49" charset="0"/>
              </a:rPr>
              <a:t>NVARCHAR</a:t>
            </a:r>
            <a:r>
              <a:rPr lang="en-US" sz="2800" b="1" noProof="1">
                <a:solidFill>
                  <a:srgbClr val="FFFFFF"/>
                </a:solidFill>
                <a:effectLst>
                  <a:outerShdw blurRad="38100" dist="38100" dir="2700000" algn="tl">
                    <a:srgbClr val="000000">
                      <a:alpha val="43137"/>
                    </a:srgbClr>
                  </a:outerShdw>
                </a:effectLst>
              </a:rPr>
              <a:t> type</a:t>
            </a:r>
          </a:p>
        </p:txBody>
      </p:sp>
      <p:sp>
        <p:nvSpPr>
          <p:cNvPr id="7" name="Slide Number">
            <a:extLst>
              <a:ext uri="{FF2B5EF4-FFF2-40B4-BE49-F238E27FC236}">
                <a16:creationId xmlns:a16="http://schemas.microsoft.com/office/drawing/2014/main" id="{BBCF5221-BC62-4DE6-9E47-B640523E9C8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42835633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br>
              <a:rPr lang="en-US" sz="6000" b="1" dirty="0"/>
            </a:br>
            <a:r>
              <a:rPr lang="en-US" sz="11500" b="1" noProof="1"/>
              <a:t>#csharp-db</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
        <p:nvSpPr>
          <p:cNvPr id="6" name="Slide Number">
            <a:extLst>
              <a:ext uri="{FF2B5EF4-FFF2-40B4-BE49-F238E27FC236}">
                <a16:creationId xmlns:a16="http://schemas.microsoft.com/office/drawing/2014/main" id="{C55E752F-4A1B-46C0-A008-EB9F7E2B22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8639268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C17BF4-DB19-49F0-88B2-FE1A6C4B904D}"/>
              </a:ext>
            </a:extLst>
          </p:cNvPr>
          <p:cNvSpPr>
            <a:spLocks noGrp="1"/>
          </p:cNvSpPr>
          <p:nvPr>
            <p:ph type="title" sz="quarter" idx="10"/>
          </p:nvPr>
        </p:nvSpPr>
        <p:spPr/>
        <p:txBody>
          <a:bodyPr/>
          <a:lstStyle/>
          <a:p>
            <a:r>
              <a:rPr lang="en-US"/>
              <a:t>Having</a:t>
            </a: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35000"/>
                    </a14:imgEffect>
                  </a14:imgLayer>
                </a14:imgProps>
              </a:ext>
              <a:ext uri="{28A0092B-C50C-407E-A947-70E740481C1C}">
                <a14:useLocalDpi xmlns:a14="http://schemas.microsoft.com/office/drawing/2010/main" val="0"/>
              </a:ext>
            </a:extLst>
          </a:blip>
          <a:stretch>
            <a:fillRect/>
          </a:stretch>
        </p:blipFill>
        <p:spPr>
          <a:xfrm>
            <a:off x="4633364" y="1257849"/>
            <a:ext cx="2914760" cy="2914760"/>
          </a:xfrm>
          <a:prstGeom prst="rect">
            <a:avLst/>
          </a:prstGeom>
        </p:spPr>
      </p:pic>
      <p:sp>
        <p:nvSpPr>
          <p:cNvPr id="7" name="Subtitle 6">
            <a:extLst>
              <a:ext uri="{FF2B5EF4-FFF2-40B4-BE49-F238E27FC236}">
                <a16:creationId xmlns:a16="http://schemas.microsoft.com/office/drawing/2014/main" id="{657DB623-9555-4246-BBB4-507B8FC5688D}"/>
              </a:ext>
            </a:extLst>
          </p:cNvPr>
          <p:cNvSpPr>
            <a:spLocks noGrp="1"/>
          </p:cNvSpPr>
          <p:nvPr>
            <p:ph type="subTitle" sz="quarter" idx="11"/>
          </p:nvPr>
        </p:nvSpPr>
        <p:spPr/>
        <p:txBody>
          <a:bodyPr/>
          <a:lstStyle/>
          <a:p>
            <a:r>
              <a:rPr lang="en-US"/>
              <a:t>Using Predicates While Grouping</a:t>
            </a:r>
          </a:p>
        </p:txBody>
      </p:sp>
    </p:spTree>
    <p:extLst>
      <p:ext uri="{BB962C8B-B14F-4D97-AF65-F5344CB8AC3E}">
        <p14:creationId xmlns:p14="http://schemas.microsoft.com/office/powerpoint/2010/main" val="1275439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a:xfrm>
            <a:off x="1991210" y="1108911"/>
            <a:ext cx="10129234" cy="5546589"/>
          </a:xfrm>
        </p:spPr>
        <p:txBody>
          <a:bodyPr/>
          <a:lstStyle/>
          <a:p>
            <a:r>
              <a:rPr lang="en-US" dirty="0"/>
              <a:t>The </a:t>
            </a:r>
            <a:r>
              <a:rPr lang="en-US" b="1" dirty="0">
                <a:solidFill>
                  <a:schemeClr val="bg1"/>
                </a:solidFill>
                <a:latin typeface="Consolas" panose="020B0609020204030204" pitchFamily="49" charset="0"/>
              </a:rPr>
              <a:t>HAVING</a:t>
            </a:r>
            <a:r>
              <a:rPr lang="en-US" b="1" dirty="0">
                <a:solidFill>
                  <a:schemeClr val="bg1"/>
                </a:solidFill>
              </a:rPr>
              <a:t> clause</a:t>
            </a:r>
            <a:r>
              <a:rPr lang="en-US" dirty="0"/>
              <a:t> is used to </a:t>
            </a:r>
            <a:r>
              <a:rPr lang="en-US" b="1" dirty="0">
                <a:solidFill>
                  <a:schemeClr val="bg1"/>
                </a:solidFill>
              </a:rPr>
              <a:t>filter data</a:t>
            </a:r>
            <a:r>
              <a:rPr lang="en-US" dirty="0"/>
              <a:t> based on </a:t>
            </a:r>
            <a:br>
              <a:rPr lang="en-US" dirty="0"/>
            </a:br>
            <a:r>
              <a:rPr lang="en-US" b="1" dirty="0">
                <a:solidFill>
                  <a:schemeClr val="bg1"/>
                </a:solidFill>
              </a:rPr>
              <a:t>aggregate values </a:t>
            </a:r>
          </a:p>
          <a:p>
            <a:pPr lvl="1"/>
            <a:r>
              <a:rPr lang="en-US" dirty="0"/>
              <a:t>We </a:t>
            </a:r>
            <a:r>
              <a:rPr lang="en-US" b="1" dirty="0">
                <a:solidFill>
                  <a:schemeClr val="bg1"/>
                </a:solidFill>
              </a:rPr>
              <a:t>cannot</a:t>
            </a:r>
            <a:r>
              <a:rPr lang="en-US" dirty="0"/>
              <a:t> use it </a:t>
            </a:r>
            <a:r>
              <a:rPr lang="en-US" b="1" dirty="0">
                <a:solidFill>
                  <a:schemeClr val="bg1"/>
                </a:solidFill>
              </a:rPr>
              <a:t>without</a:t>
            </a:r>
            <a:r>
              <a:rPr lang="en-US" dirty="0"/>
              <a:t> </a:t>
            </a:r>
            <a:r>
              <a:rPr lang="en-US" b="1" dirty="0">
                <a:solidFill>
                  <a:schemeClr val="bg1"/>
                </a:solidFill>
              </a:rPr>
              <a:t>grouping</a:t>
            </a:r>
            <a:r>
              <a:rPr lang="en-US" dirty="0"/>
              <a:t> first</a:t>
            </a:r>
          </a:p>
          <a:p>
            <a:pPr>
              <a:buClr>
                <a:schemeClr val="tx1"/>
              </a:buClr>
            </a:pPr>
            <a:r>
              <a:rPr lang="en-US" b="1" dirty="0">
                <a:solidFill>
                  <a:schemeClr val="bg1"/>
                </a:solidFill>
              </a:rPr>
              <a:t>Aggregate functions </a:t>
            </a:r>
            <a:r>
              <a:rPr lang="en-US" dirty="0"/>
              <a:t>(</a:t>
            </a:r>
            <a:r>
              <a:rPr lang="en-US" dirty="0">
                <a:latin typeface="Consolas" panose="020B0609020204030204" pitchFamily="49" charset="0"/>
              </a:rPr>
              <a:t>MIN</a:t>
            </a:r>
            <a:r>
              <a:rPr lang="en-US" dirty="0"/>
              <a:t>, </a:t>
            </a:r>
            <a:r>
              <a:rPr lang="en-US" dirty="0">
                <a:latin typeface="Consolas" panose="020B0609020204030204" pitchFamily="49" charset="0"/>
              </a:rPr>
              <a:t>MAX</a:t>
            </a:r>
            <a:r>
              <a:rPr lang="en-US" dirty="0"/>
              <a:t>, </a:t>
            </a:r>
            <a:r>
              <a:rPr lang="en-US" dirty="0">
                <a:latin typeface="Consolas" panose="020B0609020204030204" pitchFamily="49" charset="0"/>
              </a:rPr>
              <a:t>SUM</a:t>
            </a:r>
            <a:r>
              <a:rPr lang="en-US" dirty="0"/>
              <a:t> etc.) are </a:t>
            </a:r>
            <a:br>
              <a:rPr lang="en-US" dirty="0"/>
            </a:br>
            <a:r>
              <a:rPr lang="en-US" b="1" dirty="0">
                <a:solidFill>
                  <a:schemeClr val="bg1"/>
                </a:solidFill>
              </a:rPr>
              <a:t>executed only once</a:t>
            </a:r>
          </a:p>
          <a:p>
            <a:pPr lvl="1"/>
            <a:r>
              <a:rPr lang="en-US" dirty="0"/>
              <a:t>Unlike </a:t>
            </a:r>
            <a:r>
              <a:rPr lang="en-US" dirty="0">
                <a:latin typeface="Consolas" panose="020B0609020204030204" pitchFamily="49" charset="0"/>
              </a:rPr>
              <a:t>HAVING</a:t>
            </a:r>
            <a:r>
              <a:rPr lang="en-US" dirty="0"/>
              <a:t>, </a:t>
            </a:r>
            <a:r>
              <a:rPr lang="en-US" b="1" dirty="0">
                <a:solidFill>
                  <a:schemeClr val="bg1"/>
                </a:solidFill>
                <a:latin typeface="Consolas" panose="020B0609020204030204" pitchFamily="49" charset="0"/>
              </a:rPr>
              <a:t>WHERE</a:t>
            </a:r>
            <a:r>
              <a:rPr lang="en-US" dirty="0"/>
              <a:t> </a:t>
            </a:r>
            <a:r>
              <a:rPr lang="en-US" b="1" dirty="0">
                <a:solidFill>
                  <a:schemeClr val="bg1"/>
                </a:solidFill>
              </a:rPr>
              <a:t>filters</a:t>
            </a:r>
            <a:r>
              <a:rPr lang="en-US" dirty="0"/>
              <a:t> rows </a:t>
            </a:r>
            <a:r>
              <a:rPr lang="en-US" b="1" dirty="0">
                <a:solidFill>
                  <a:schemeClr val="bg1"/>
                </a:solidFill>
              </a:rPr>
              <a:t>before </a:t>
            </a:r>
            <a:br>
              <a:rPr lang="en-US" b="1" dirty="0">
                <a:solidFill>
                  <a:schemeClr val="bg1"/>
                </a:solidFill>
              </a:rPr>
            </a:br>
            <a:r>
              <a:rPr lang="en-US" b="1" dirty="0">
                <a:solidFill>
                  <a:schemeClr val="bg1"/>
                </a:solidFill>
              </a:rPr>
              <a:t>aggregation</a:t>
            </a:r>
          </a:p>
        </p:txBody>
      </p:sp>
      <p:sp>
        <p:nvSpPr>
          <p:cNvPr id="465922" name="Rectangle 2"/>
          <p:cNvSpPr>
            <a:spLocks noGrp="1" noChangeArrowheads="1"/>
          </p:cNvSpPr>
          <p:nvPr>
            <p:ph type="title"/>
          </p:nvPr>
        </p:nvSpPr>
        <p:spPr/>
        <p:txBody>
          <a:bodyPr/>
          <a:lstStyle/>
          <a:p>
            <a:r>
              <a:rPr lang="en-US"/>
              <a:t>HAVING </a:t>
            </a:r>
            <a:r>
              <a:rPr lang="en-US" dirty="0"/>
              <a:t>Clause</a:t>
            </a:r>
            <a:endParaRPr lang="bg-BG" dirty="0"/>
          </a:p>
        </p:txBody>
      </p:sp>
      <p:sp>
        <p:nvSpPr>
          <p:cNvPr id="6" name="Slide Number">
            <a:extLst>
              <a:ext uri="{FF2B5EF4-FFF2-40B4-BE49-F238E27FC236}">
                <a16:creationId xmlns:a16="http://schemas.microsoft.com/office/drawing/2014/main" id="{B55CAFCA-E6B8-46FC-94AD-5B1DA30885D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31</a:t>
            </a:fld>
            <a:endParaRPr lang="en-US" dirty="0"/>
          </a:p>
        </p:txBody>
      </p:sp>
    </p:spTree>
    <p:extLst>
      <p:ext uri="{BB962C8B-B14F-4D97-AF65-F5344CB8AC3E}">
        <p14:creationId xmlns:p14="http://schemas.microsoft.com/office/powerpoint/2010/main" val="7660277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en-US" dirty="0"/>
              <a:t>Filter departments having</a:t>
            </a:r>
            <a:r>
              <a:rPr lang="en-US" b="1" dirty="0">
                <a:solidFill>
                  <a:schemeClr val="bg1"/>
                </a:solidFill>
              </a:rPr>
              <a:t> </a:t>
            </a:r>
            <a:r>
              <a:rPr lang="en-US" dirty="0"/>
              <a:t>total salary more than or equal to </a:t>
            </a:r>
            <a:br>
              <a:rPr lang="en-US" dirty="0"/>
            </a:br>
            <a:r>
              <a:rPr lang="en-US" dirty="0"/>
              <a:t>15,000</a:t>
            </a:r>
          </a:p>
        </p:txBody>
      </p:sp>
      <p:sp>
        <p:nvSpPr>
          <p:cNvPr id="465922" name="Rectangle 2"/>
          <p:cNvSpPr>
            <a:spLocks noGrp="1" noChangeArrowheads="1"/>
          </p:cNvSpPr>
          <p:nvPr>
            <p:ph type="title"/>
          </p:nvPr>
        </p:nvSpPr>
        <p:spPr/>
        <p:txBody>
          <a:bodyPr/>
          <a:lstStyle/>
          <a:p>
            <a:r>
              <a:rPr lang="en-US"/>
              <a:t>HAVING Clause: Example</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4109228921"/>
              </p:ext>
            </p:extLst>
          </p:nvPr>
        </p:nvGraphicFramePr>
        <p:xfrm>
          <a:off x="7719555" y="3774443"/>
          <a:ext cx="4147186" cy="1371600"/>
        </p:xfrm>
        <a:graphic>
          <a:graphicData uri="http://schemas.openxmlformats.org/drawingml/2006/table">
            <a:tbl>
              <a:tblPr firstRow="1" bandRow="1">
                <a:tableStyleId>{912C8C85-51F0-491E-9774-3900AFEF0FD7}</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graphicFrame>
        <p:nvGraphicFramePr>
          <p:cNvPr id="4" name="Table 3"/>
          <p:cNvGraphicFramePr>
            <a:graphicFrameLocks noGrp="1"/>
          </p:cNvGraphicFramePr>
          <p:nvPr/>
        </p:nvGraphicFramePr>
        <p:xfrm>
          <a:off x="380999" y="2743200"/>
          <a:ext cx="5300536" cy="3200400"/>
        </p:xfrm>
        <a:graphic>
          <a:graphicData uri="http://schemas.openxmlformats.org/drawingml/2006/table">
            <a:tbl>
              <a:tblPr firstRow="1" bandRow="1">
                <a:tableStyleId>{912C8C85-51F0-491E-9774-3900AFEF0FD7}</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nvGraphicFramePr>
        <p:xfrm>
          <a:off x="5681535" y="2743200"/>
          <a:ext cx="1616138" cy="3200400"/>
        </p:xfrm>
        <a:graphic>
          <a:graphicData uri="http://schemas.openxmlformats.org/drawingml/2006/table">
            <a:tbl>
              <a:tblPr firstRow="1" bandRow="1">
                <a:tableStyleId>{912C8C85-51F0-491E-9774-3900AFEF0FD7}</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solidFill>
                            <a:schemeClr val="tx1"/>
                          </a:solidFill>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effectLst/>
                        </a:rPr>
                        <a:t>20,000</a:t>
                      </a:r>
                      <a:endParaRPr lang="en-US" strike="noStrike" dirty="0">
                        <a:solidFill>
                          <a:schemeClr val="tx1"/>
                        </a:solidFill>
                        <a:effectLst/>
                      </a:endParaRPr>
                    </a:p>
                  </a:txBody>
                  <a:tcPr anchor="ctr"/>
                </a:tc>
                <a:extLst>
                  <a:ext uri="{0D108BD9-81ED-4DB2-BD59-A6C34878D82A}">
                    <a16:rowId xmlns:a16="http://schemas.microsoft.com/office/drawing/2014/main" val="3609066432"/>
                  </a:ext>
                </a:extLst>
              </a:tr>
              <a:tr h="1371600">
                <a:tc>
                  <a:txBody>
                    <a:bodyPr/>
                    <a:lstStyle/>
                    <a:p>
                      <a:r>
                        <a:rPr lang="en-US" strike="noStrike" dirty="0">
                          <a:effectLst/>
                        </a:rPr>
                        <a:t>11,000</a:t>
                      </a:r>
                      <a:endParaRPr lang="en-US" strike="noStrike" dirty="0">
                        <a:solidFill>
                          <a:schemeClr val="tx1"/>
                        </a:solidFill>
                        <a:effectLst/>
                      </a:endParaRPr>
                    </a:p>
                  </a:txBody>
                  <a:tcPr anchor="ctr"/>
                </a:tc>
                <a:extLst>
                  <a:ext uri="{0D108BD9-81ED-4DB2-BD59-A6C34878D82A}">
                    <a16:rowId xmlns:a16="http://schemas.microsoft.com/office/drawing/2014/main" val="1053813033"/>
                  </a:ext>
                </a:extLst>
              </a:tr>
              <a:tr h="457200">
                <a:tc>
                  <a:txBody>
                    <a:bodyPr/>
                    <a:lstStyle/>
                    <a:p>
                      <a:r>
                        <a:rPr lang="en-US" strike="noStrike" dirty="0">
                          <a:effectLst/>
                        </a:rPr>
                        <a:t>15,000</a:t>
                      </a:r>
                      <a:endParaRPr lang="en-US" strike="noStrike" dirty="0">
                        <a:solidFill>
                          <a:schemeClr val="tx1"/>
                        </a:solidFill>
                        <a:effectLst/>
                      </a:endParaRPr>
                    </a:p>
                  </a:txBody>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47646" y="1936377"/>
            <a:ext cx="2882153" cy="564771"/>
          </a:xfrm>
          <a:prstGeom prst="wedgeRoundRectCallout">
            <a:avLst>
              <a:gd name="adj1" fmla="val -43610"/>
              <a:gd name="adj2" fmla="val 1018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7" name="Right Arrow 15"/>
          <p:cNvSpPr/>
          <p:nvPr/>
        </p:nvSpPr>
        <p:spPr>
          <a:xfrm rot="1884745">
            <a:off x="7323245" y="3639130"/>
            <a:ext cx="269606"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680784">
            <a:off x="7374055" y="5047830"/>
            <a:ext cx="266878"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22DDD9AE-28C7-48DD-9280-64448844B4C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1759360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539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HAVING 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&gt;= 15000</a:t>
            </a:r>
          </a:p>
        </p:txBody>
      </p:sp>
      <p:sp>
        <p:nvSpPr>
          <p:cNvPr id="465922" name="Rectangle 2"/>
          <p:cNvSpPr>
            <a:spLocks noGrp="1" noChangeArrowheads="1"/>
          </p:cNvSpPr>
          <p:nvPr>
            <p:ph type="title"/>
          </p:nvPr>
        </p:nvSpPr>
        <p:spPr/>
        <p:txBody>
          <a:bodyPr/>
          <a:lstStyle/>
          <a:p>
            <a:r>
              <a:rPr lang="en-US"/>
              <a:t>HAVING Syntax</a:t>
            </a:r>
            <a:endParaRPr lang="bg-BG" dirty="0"/>
          </a:p>
        </p:txBody>
      </p:sp>
      <p:sp>
        <p:nvSpPr>
          <p:cNvPr id="9" name="AutoShape 7"/>
          <p:cNvSpPr>
            <a:spLocks noChangeArrowheads="1"/>
          </p:cNvSpPr>
          <p:nvPr/>
        </p:nvSpPr>
        <p:spPr bwMode="auto">
          <a:xfrm>
            <a:off x="6803958" y="1856728"/>
            <a:ext cx="1905000" cy="953805"/>
          </a:xfrm>
          <a:prstGeom prst="wedgeRoundRectCallout">
            <a:avLst>
              <a:gd name="adj1" fmla="val -57022"/>
              <a:gd name="adj2" fmla="val 7501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6755672" y="4061012"/>
            <a:ext cx="3248940" cy="510251"/>
          </a:xfrm>
          <a:prstGeom prst="wedgeRoundRectCallout">
            <a:avLst>
              <a:gd name="adj1" fmla="val -64831"/>
              <a:gd name="adj2" fmla="val 3881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121589" y="2098774"/>
            <a:ext cx="2444823" cy="711759"/>
          </a:xfrm>
          <a:prstGeom prst="wedgeRoundRectCallout">
            <a:avLst>
              <a:gd name="adj1" fmla="val -56624"/>
              <a:gd name="adj2" fmla="val 923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2002" y="5543664"/>
            <a:ext cx="3146610" cy="509388"/>
          </a:xfrm>
          <a:prstGeom prst="wedgeRoundRectCallout">
            <a:avLst>
              <a:gd name="adj1" fmla="val -43882"/>
              <a:gd name="adj2" fmla="val -1113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
        <p:nvSpPr>
          <p:cNvPr id="11" name="Slide Number">
            <a:extLst>
              <a:ext uri="{FF2B5EF4-FFF2-40B4-BE49-F238E27FC236}">
                <a16:creationId xmlns:a16="http://schemas.microsoft.com/office/drawing/2014/main" id="{70CF5A51-E5F4-4876-A1EE-A3526C927FC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45274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13800"/>
              </a:spcBef>
              <a:spcAft>
                <a:spcPts val="60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358775" marR="0" lvl="0" indent="-358775" algn="l" defTabSz="1218438" rtl="0" eaLnBrk="1" fontAlgn="auto" latinLnBrk="1" hangingPunct="1">
              <a:lnSpc>
                <a:spcPct val="95000"/>
              </a:lnSpc>
              <a:spcBef>
                <a:spcPts val="600"/>
              </a:spcBef>
              <a:spcAft>
                <a:spcPts val="600"/>
              </a:spcAft>
              <a:buClrTx/>
              <a:buSzTx/>
              <a:buFont typeface="Wingdings" panose="05000000000000000000" pitchFamily="2" charset="2"/>
              <a:buChar char="§"/>
              <a:tabLst/>
              <a:defRPr/>
            </a:pPr>
            <a:endParaRPr kumimoji="0" lang="en-US" sz="3200" b="1" i="0" u="none" strike="noStrike" kern="1200" cap="none" spc="0" normalizeH="0" baseline="0" noProof="1">
              <a:ln>
                <a:noFill/>
              </a:ln>
              <a:solidFill>
                <a:srgbClr val="FFFFFF"/>
              </a:solidFill>
              <a:effectLst/>
              <a:uLnTx/>
              <a:uFillTx/>
              <a:latin typeface="Calibri" panose="020F0502020204030204"/>
              <a:ea typeface="+mn-ea"/>
              <a:cs typeface="+mn-cs"/>
            </a:endParaRPr>
          </a:p>
        </p:txBody>
      </p:sp>
      <p:sp>
        <p:nvSpPr>
          <p:cNvPr id="3" name="Rectangle 2"/>
          <p:cNvSpPr/>
          <p:nvPr/>
        </p:nvSpPr>
        <p:spPr>
          <a:xfrm>
            <a:off x="640534" y="1761595"/>
            <a:ext cx="6096000" cy="4031873"/>
          </a:xfrm>
          <a:prstGeom prst="rect">
            <a:avLst/>
          </a:prstGeom>
        </p:spPr>
        <p:txBody>
          <a:bodyPr>
            <a:spAutoFit/>
          </a:bodyPr>
          <a:lstStyle/>
          <a:p>
            <a:pPr marL="457200" indent="-457200">
              <a:lnSpc>
                <a:spcPct val="100000"/>
              </a:lnSpc>
              <a:buFont typeface="Wingdings" panose="05000000000000000000" pitchFamily="2" charset="2"/>
              <a:buChar char="§"/>
            </a:pPr>
            <a:r>
              <a:rPr lang="bg-BG" sz="3200" dirty="0">
                <a:solidFill>
                  <a:schemeClr val="bg2"/>
                </a:solidFill>
              </a:rPr>
              <a:t> </a:t>
            </a:r>
            <a:r>
              <a:rPr lang="en-US" sz="3200" dirty="0">
                <a:solidFill>
                  <a:schemeClr val="bg1"/>
                </a:solidFill>
              </a:rPr>
              <a:t>Grouping</a:t>
            </a:r>
            <a:r>
              <a:rPr lang="en-US" sz="3200" dirty="0">
                <a:solidFill>
                  <a:schemeClr val="bg2"/>
                </a:solidFill>
              </a:rPr>
              <a:t> by Shared Properties</a:t>
            </a:r>
            <a:endParaRPr lang="bg-BG" sz="3200" dirty="0">
              <a:solidFill>
                <a:schemeClr val="bg2"/>
              </a:solidFill>
            </a:endParaRPr>
          </a:p>
          <a:p>
            <a:pPr marL="457200" indent="-457200">
              <a:lnSpc>
                <a:spcPct val="100000"/>
              </a:lnSpc>
              <a:buFont typeface="Wingdings" panose="05000000000000000000" pitchFamily="2" charset="2"/>
              <a:buChar char="§"/>
            </a:pPr>
            <a:r>
              <a:rPr lang="bg-BG" sz="3200" dirty="0">
                <a:solidFill>
                  <a:schemeClr val="bg2"/>
                </a:solidFill>
              </a:rPr>
              <a:t> </a:t>
            </a:r>
            <a:r>
              <a:rPr lang="en-US" sz="3200" dirty="0">
                <a:solidFill>
                  <a:schemeClr val="bg1"/>
                </a:solidFill>
              </a:rPr>
              <a:t>Aggregate</a:t>
            </a:r>
            <a:r>
              <a:rPr lang="en-US" sz="3200" dirty="0">
                <a:solidFill>
                  <a:schemeClr val="bg2"/>
                </a:solidFill>
              </a:rPr>
              <a:t> Functions</a:t>
            </a:r>
            <a:endParaRPr lang="bg-BG" sz="3200" dirty="0">
              <a:solidFill>
                <a:schemeClr val="bg2"/>
              </a:solidFill>
            </a:endParaRPr>
          </a:p>
          <a:p>
            <a:pPr marL="457200" indent="-457200">
              <a:lnSpc>
                <a:spcPct val="100000"/>
              </a:lnSpc>
              <a:buFont typeface="Wingdings" panose="05000000000000000000" pitchFamily="2" charset="2"/>
              <a:buChar char="§"/>
            </a:pPr>
            <a:r>
              <a:rPr lang="bg-BG" sz="3200" dirty="0">
                <a:solidFill>
                  <a:schemeClr val="bg2"/>
                </a:solidFill>
              </a:rPr>
              <a:t> </a:t>
            </a:r>
            <a:r>
              <a:rPr lang="en-US" sz="3200" dirty="0">
                <a:solidFill>
                  <a:schemeClr val="bg2"/>
                </a:solidFill>
              </a:rPr>
              <a:t>Having </a:t>
            </a:r>
            <a:r>
              <a:rPr lang="en-US" sz="3200" dirty="0">
                <a:solidFill>
                  <a:schemeClr val="bg1"/>
                </a:solidFill>
              </a:rPr>
              <a:t>Clause</a:t>
            </a: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a:lnSpc>
                <a:spcPct val="100000"/>
              </a:lnSpc>
            </a:pPr>
            <a:endParaRPr lang="en-US" sz="3200" dirty="0">
              <a:solidFill>
                <a:schemeClr val="bg2"/>
              </a:solidFill>
            </a:endParaRPr>
          </a:p>
        </p:txBody>
      </p:sp>
      <p:sp>
        <p:nvSpPr>
          <p:cNvPr id="16" name="Rectangle 9"/>
          <p:cNvSpPr>
            <a:spLocks noChangeArrowheads="1"/>
          </p:cNvSpPr>
          <p:nvPr/>
        </p:nvSpPr>
        <p:spPr bwMode="auto">
          <a:xfrm>
            <a:off x="1205830" y="3467439"/>
            <a:ext cx="6724121" cy="20135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400" b="1" dirty="0">
                <a:solidFill>
                  <a:schemeClr val="bg2"/>
                </a:solidFill>
                <a:latin typeface="Consolas" pitchFamily="49" charset="0"/>
                <a:cs typeface="Consolas" pitchFamily="49" charset="0"/>
              </a:rPr>
              <a:t>SELECT </a:t>
            </a:r>
            <a:endParaRPr lang="bg-BG" sz="2400" b="1" noProof="1">
              <a:solidFill>
                <a:schemeClr val="bg2"/>
              </a:solidFill>
              <a:latin typeface="Consolas" pitchFamily="49" charset="0"/>
              <a:cs typeface="Consolas" pitchFamily="49" charset="0"/>
            </a:endParaRPr>
          </a:p>
          <a:p>
            <a:pPr>
              <a:lnSpc>
                <a:spcPct val="105000"/>
              </a:lnSpc>
            </a:pPr>
            <a:r>
              <a:rPr lang="bg-BG" sz="2400" b="1" noProof="1">
                <a:solidFill>
                  <a:schemeClr val="bg2"/>
                </a:solidFill>
                <a:latin typeface="Consolas" pitchFamily="49" charset="0"/>
                <a:cs typeface="Consolas" pitchFamily="49" charset="0"/>
              </a:rPr>
              <a:t>  </a:t>
            </a:r>
            <a:r>
              <a:rPr lang="en-US" sz="2400" b="1" dirty="0">
                <a:solidFill>
                  <a:schemeClr val="bg1"/>
                </a:solidFill>
                <a:latin typeface="Consolas" pitchFamily="49" charset="0"/>
                <a:cs typeface="Consolas" pitchFamily="49" charset="0"/>
              </a:rPr>
              <a:t>SUM</a:t>
            </a:r>
            <a:r>
              <a:rPr lang="en-US" sz="2400" b="1" dirty="0">
                <a:solidFill>
                  <a:schemeClr val="bg2"/>
                </a:solidFill>
                <a:latin typeface="Consolas" pitchFamily="49" charset="0"/>
                <a:cs typeface="Consolas" pitchFamily="49" charset="0"/>
              </a:rPr>
              <a:t>(</a:t>
            </a:r>
            <a:r>
              <a:rPr lang="en-US" sz="2400" b="1" dirty="0">
                <a:solidFill>
                  <a:schemeClr val="bg1"/>
                </a:solidFill>
                <a:latin typeface="Consolas" pitchFamily="49" charset="0"/>
                <a:cs typeface="Consolas" pitchFamily="49" charset="0"/>
              </a:rPr>
              <a:t>e.Salary</a:t>
            </a:r>
            <a:r>
              <a:rPr lang="en-US" sz="2400" b="1" dirty="0">
                <a:solidFill>
                  <a:schemeClr val="bg2"/>
                </a:solidFill>
                <a:latin typeface="Consolas" pitchFamily="49" charset="0"/>
                <a:cs typeface="Consolas" pitchFamily="49" charset="0"/>
              </a:rPr>
              <a:t>) AS '</a:t>
            </a:r>
            <a:r>
              <a:rPr lang="en-US" sz="2400" b="1" dirty="0">
                <a:solidFill>
                  <a:schemeClr val="bg1"/>
                </a:solidFill>
                <a:latin typeface="Consolas" pitchFamily="49" charset="0"/>
                <a:cs typeface="Consolas" pitchFamily="49" charset="0"/>
              </a:rPr>
              <a:t>TotalSalary</a:t>
            </a:r>
            <a:r>
              <a:rPr lang="en-US" sz="2400" b="1" dirty="0">
                <a:solidFill>
                  <a:schemeClr val="bg2"/>
                </a:solidFill>
                <a:latin typeface="Consolas" pitchFamily="49" charset="0"/>
                <a:cs typeface="Consolas" pitchFamily="49" charset="0"/>
              </a:rPr>
              <a:t>'</a:t>
            </a:r>
          </a:p>
          <a:p>
            <a:pPr>
              <a:lnSpc>
                <a:spcPct val="105000"/>
              </a:lnSpc>
            </a:pPr>
            <a:r>
              <a:rPr lang="en-GB" sz="2400" b="1" dirty="0">
                <a:solidFill>
                  <a:schemeClr val="bg2"/>
                </a:solidFill>
                <a:latin typeface="Consolas" pitchFamily="49" charset="0"/>
                <a:cs typeface="Consolas" pitchFamily="49" charset="0"/>
              </a:rPr>
              <a:t>FROM Employees AS e</a:t>
            </a:r>
          </a:p>
          <a:p>
            <a:pPr>
              <a:lnSpc>
                <a:spcPct val="105000"/>
              </a:lnSpc>
            </a:pPr>
            <a:r>
              <a:rPr lang="en-GB" sz="2400" b="1" dirty="0">
                <a:solidFill>
                  <a:schemeClr val="bg1"/>
                </a:solidFill>
                <a:latin typeface="Consolas" pitchFamily="49" charset="0"/>
                <a:cs typeface="Consolas" pitchFamily="49" charset="0"/>
              </a:rPr>
              <a:t>GROUP</a:t>
            </a:r>
            <a:r>
              <a:rPr lang="en-GB" sz="2400" b="1" dirty="0">
                <a:solidFill>
                  <a:schemeClr val="bg1">
                    <a:lumMod val="60000"/>
                    <a:lumOff val="40000"/>
                  </a:schemeClr>
                </a:solidFill>
                <a:latin typeface="Consolas" pitchFamily="49" charset="0"/>
                <a:cs typeface="Consolas" pitchFamily="49" charset="0"/>
              </a:rPr>
              <a:t> </a:t>
            </a:r>
            <a:r>
              <a:rPr lang="en-GB" sz="2400" b="1" dirty="0">
                <a:solidFill>
                  <a:schemeClr val="bg1"/>
                </a:solidFill>
                <a:latin typeface="Consolas" pitchFamily="49" charset="0"/>
                <a:cs typeface="Consolas" pitchFamily="49" charset="0"/>
              </a:rPr>
              <a:t>BY</a:t>
            </a:r>
            <a:r>
              <a:rPr lang="en-GB" sz="2400" b="1" dirty="0">
                <a:solidFill>
                  <a:schemeClr val="bg1">
                    <a:lumMod val="60000"/>
                    <a:lumOff val="40000"/>
                  </a:schemeClr>
                </a:solidFill>
                <a:latin typeface="Consolas" pitchFamily="49" charset="0"/>
                <a:cs typeface="Consolas" pitchFamily="49" charset="0"/>
              </a:rPr>
              <a:t> </a:t>
            </a:r>
            <a:r>
              <a:rPr lang="en-US" sz="2400" b="1" noProof="1">
                <a:solidFill>
                  <a:schemeClr val="bg2"/>
                </a:solidFill>
                <a:latin typeface="Consolas" pitchFamily="49" charset="0"/>
                <a:cs typeface="Consolas" pitchFamily="49" charset="0"/>
              </a:rPr>
              <a:t>e.DepartmentID</a:t>
            </a:r>
          </a:p>
          <a:p>
            <a:pPr>
              <a:lnSpc>
                <a:spcPct val="105000"/>
              </a:lnSpc>
            </a:pPr>
            <a:r>
              <a:rPr lang="en-GB" sz="2400" b="1" dirty="0">
                <a:solidFill>
                  <a:schemeClr val="bg1"/>
                </a:solidFill>
                <a:latin typeface="Consolas" pitchFamily="49" charset="0"/>
                <a:cs typeface="Consolas" pitchFamily="49" charset="0"/>
              </a:rPr>
              <a:t>HAVING</a:t>
            </a:r>
            <a:r>
              <a:rPr lang="en-GB" sz="2400" b="1" dirty="0">
                <a:solidFill>
                  <a:schemeClr val="bg1">
                    <a:lumMod val="60000"/>
                    <a:lumOff val="40000"/>
                  </a:schemeClr>
                </a:solidFill>
                <a:latin typeface="Consolas" pitchFamily="49" charset="0"/>
                <a:cs typeface="Consolas" pitchFamily="49" charset="0"/>
              </a:rPr>
              <a:t> </a:t>
            </a:r>
            <a:r>
              <a:rPr lang="en-GB" sz="2400" b="1" dirty="0">
                <a:solidFill>
                  <a:schemeClr val="bg1"/>
                </a:solidFill>
                <a:latin typeface="Consolas" pitchFamily="49" charset="0"/>
                <a:cs typeface="Consolas" pitchFamily="49" charset="0"/>
              </a:rPr>
              <a:t>SUM</a:t>
            </a:r>
            <a:r>
              <a:rPr lang="en-GB" sz="2400" b="1" dirty="0">
                <a:solidFill>
                  <a:schemeClr val="bg2"/>
                </a:solidFill>
                <a:latin typeface="Consolas" pitchFamily="49" charset="0"/>
                <a:cs typeface="Consolas" pitchFamily="49" charset="0"/>
              </a:rPr>
              <a:t>(</a:t>
            </a:r>
            <a:r>
              <a:rPr lang="en-GB" sz="2400" b="1" dirty="0">
                <a:solidFill>
                  <a:schemeClr val="bg1"/>
                </a:solidFill>
                <a:latin typeface="Consolas" pitchFamily="49" charset="0"/>
                <a:cs typeface="Consolas" pitchFamily="49" charset="0"/>
              </a:rPr>
              <a:t>e.Salary</a:t>
            </a:r>
            <a:r>
              <a:rPr lang="en-GB" sz="2400" b="1" dirty="0">
                <a:solidFill>
                  <a:schemeClr val="bg2"/>
                </a:solidFill>
                <a:latin typeface="Consolas" pitchFamily="49" charset="0"/>
                <a:cs typeface="Consolas" pitchFamily="49" charset="0"/>
              </a:rPr>
              <a:t>) &gt;= 15_000</a:t>
            </a:r>
          </a:p>
        </p:txBody>
      </p:sp>
      <p:sp>
        <p:nvSpPr>
          <p:cNvPr id="17" name="Slide Number">
            <a:extLst>
              <a:ext uri="{FF2B5EF4-FFF2-40B4-BE49-F238E27FC236}">
                <a16:creationId xmlns:a16="http://schemas.microsoft.com/office/drawing/2014/main" id="{0750CBAB-D7EF-4939-94DC-034FB45F357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3964215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366635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585251" y="2823602"/>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id="{04A6A894-8A9A-4E5B-88D1-24F9A2F84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658" y="1068463"/>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8517" y="1367878"/>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id="{C179D76D-17E7-4F4E-9808-BBF903658DA6}"/>
              </a:ext>
            </a:extLst>
          </p:cNvPr>
          <p:cNvPicPr>
            <a:picLocks noChangeAspect="1"/>
          </p:cNvPicPr>
          <p:nvPr/>
        </p:nvPicPr>
        <p:blipFill rotWithShape="1">
          <a:blip r:embed="rId9">
            <a:extLst>
              <a:ext uri="{28A0092B-C50C-407E-A947-70E740481C1C}">
                <a14:useLocalDpi xmlns:a14="http://schemas.microsoft.com/office/drawing/2010/main" val="0"/>
              </a:ext>
            </a:extLst>
          </a:blip>
          <a:srcRect l="3778" t="16985" r="2532" b="21422"/>
          <a:stretch/>
        </p:blipFill>
        <p:spPr>
          <a:xfrm>
            <a:off x="3593620" y="3099687"/>
            <a:ext cx="4455001" cy="540001"/>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id="{93F033DD-94F4-4599-9D64-B6A8BF4646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0991" y="1249982"/>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id="{2D9A9160-CFB1-4198-B631-320EFBF99E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3566029" y="1793140"/>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id="{B2C7AFA4-B03B-4F90-BCF5-42B64D45FD93}"/>
              </a:ext>
            </a:extLst>
          </p:cNvPr>
          <p:cNvPicPr>
            <a:picLocks noChangeAspect="1"/>
          </p:cNvPicPr>
          <p:nvPr/>
        </p:nvPicPr>
        <p:blipFill rotWithShape="1">
          <a:blip r:embed="rId15">
            <a:extLst>
              <a:ext uri="{28A0092B-C50C-407E-A947-70E740481C1C}">
                <a14:useLocalDpi xmlns:a14="http://schemas.microsoft.com/office/drawing/2010/main" val="0"/>
              </a:ext>
            </a:extLst>
          </a:blip>
          <a:srcRect l="15754" t="27513" r="15212" b="31480"/>
          <a:stretch/>
        </p:blipFill>
        <p:spPr>
          <a:xfrm>
            <a:off x="877702" y="5756803"/>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7702" y="4261665"/>
            <a:ext cx="1827471" cy="1092173"/>
          </a:xfrm>
          <a:prstGeom prst="rect">
            <a:avLst/>
          </a:prstGeom>
        </p:spPr>
      </p:pic>
      <p:pic>
        <p:nvPicPr>
          <p:cNvPr id="29" name="Picture 28" descr="Logo, company name&#10;&#10;Description automatically generated">
            <a:hlinkClick r:id="rId18"/>
            <a:extLst>
              <a:ext uri="{FF2B5EF4-FFF2-40B4-BE49-F238E27FC236}">
                <a16:creationId xmlns:a16="http://schemas.microsoft.com/office/drawing/2014/main" id="{D90A1DB9-C677-4980-898B-02F96A34874B}"/>
              </a:ext>
            </a:extLst>
          </p:cNvPr>
          <p:cNvPicPr>
            <a:picLocks noChangeAspect="1"/>
          </p:cNvPicPr>
          <p:nvPr/>
        </p:nvPicPr>
        <p:blipFill rotWithShape="1">
          <a:blip r:embed="rId19">
            <a:extLst>
              <a:ext uri="{28A0092B-C50C-407E-A947-70E740481C1C}">
                <a14:useLocalDpi xmlns:a14="http://schemas.microsoft.com/office/drawing/2010/main" val="0"/>
              </a:ext>
            </a:extLst>
          </a:blip>
          <a:srcRect l="9355" t="30252" r="7839" b="28040"/>
          <a:stretch/>
        </p:blipFill>
        <p:spPr>
          <a:xfrm>
            <a:off x="8454322" y="4248225"/>
            <a:ext cx="2700000" cy="765000"/>
          </a:xfrm>
          <a:prstGeom prst="rect">
            <a:avLst/>
          </a:prstGeom>
        </p:spPr>
      </p:pic>
      <p:pic>
        <p:nvPicPr>
          <p:cNvPr id="31" name="Picture 30" descr="Logo&#10;&#10;Description automatically generated">
            <a:hlinkClick r:id="rId20"/>
            <a:extLst>
              <a:ext uri="{FF2B5EF4-FFF2-40B4-BE49-F238E27FC236}">
                <a16:creationId xmlns:a16="http://schemas.microsoft.com/office/drawing/2014/main" id="{51539337-EA92-4DEC-B27C-1C96A708D31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55611" y="4109323"/>
            <a:ext cx="3711886" cy="1327171"/>
          </a:xfrm>
          <a:prstGeom prst="rect">
            <a:avLst/>
          </a:prstGeom>
        </p:spPr>
      </p:pic>
      <p:pic>
        <p:nvPicPr>
          <p:cNvPr id="32" name="Picture 31" descr="Logo&#10;&#10;Description automatically generated">
            <a:hlinkClick r:id="rId22"/>
            <a:extLst>
              <a:ext uri="{FF2B5EF4-FFF2-40B4-BE49-F238E27FC236}">
                <a16:creationId xmlns:a16="http://schemas.microsoft.com/office/drawing/2014/main" id="{F70938FD-B0F5-423E-8C2C-99B884B6B04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454322" y="5499000"/>
            <a:ext cx="2657856" cy="916485"/>
          </a:xfrm>
          <a:prstGeom prst="rect">
            <a:avLst/>
          </a:prstGeom>
        </p:spPr>
      </p:pic>
      <p:pic>
        <p:nvPicPr>
          <p:cNvPr id="33" name="Picture 32" descr="A picture containing logo&#10;&#10;Description automatically generated">
            <a:hlinkClick r:id="rId24"/>
            <a:extLst>
              <a:ext uri="{FF2B5EF4-FFF2-40B4-BE49-F238E27FC236}">
                <a16:creationId xmlns:a16="http://schemas.microsoft.com/office/drawing/2014/main" id="{FFB981A5-A282-4429-A0A1-AD728C389669}"/>
              </a:ext>
            </a:extLst>
          </p:cNvPr>
          <p:cNvPicPr>
            <a:picLocks noChangeAspect="1"/>
          </p:cNvPicPr>
          <p:nvPr/>
        </p:nvPicPr>
        <p:blipFill>
          <a:blip r:embed="rId25" cstate="hqprint">
            <a:extLst>
              <a:ext uri="{28A0092B-C50C-407E-A947-70E740481C1C}">
                <a14:useLocalDpi xmlns:a14="http://schemas.microsoft.com/office/drawing/2010/main" val="0"/>
              </a:ext>
            </a:extLst>
          </a:blip>
          <a:stretch>
            <a:fillRect/>
          </a:stretch>
        </p:blipFill>
        <p:spPr>
          <a:xfrm>
            <a:off x="4322500" y="5436494"/>
            <a:ext cx="2391414" cy="1145517"/>
          </a:xfrm>
          <a:prstGeom prst="rect">
            <a:avLst/>
          </a:prstGeom>
        </p:spPr>
      </p:pic>
    </p:spTree>
    <p:extLst>
      <p:ext uri="{BB962C8B-B14F-4D97-AF65-F5344CB8AC3E}">
        <p14:creationId xmlns:p14="http://schemas.microsoft.com/office/powerpoint/2010/main" val="9939037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3588" y="1804627"/>
            <a:ext cx="4042163" cy="3991238"/>
          </a:xfrm>
          <a:prstGeom prst="rect">
            <a:avLst/>
          </a:prstGeom>
          <a:noFill/>
        </p:spPr>
      </p:pic>
      <p:pic>
        <p:nvPicPr>
          <p:cNvPr id="8" name="Picture 7">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74608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6699BB3-E900-46B9-BE12-973F1F3BFF0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5567150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8C4894F6-1A94-4B20-B39B-40818E58FF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31258215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FE079E-2807-44E5-8A24-8DE7E8B87DC4}"/>
              </a:ext>
            </a:extLst>
          </p:cNvPr>
          <p:cNvSpPr>
            <a:spLocks noGrp="1"/>
          </p:cNvSpPr>
          <p:nvPr>
            <p:ph type="title" sz="quarter" idx="10"/>
          </p:nvPr>
        </p:nvSpPr>
        <p:spPr/>
        <p:txBody>
          <a:bodyPr/>
          <a:lstStyle/>
          <a:p>
            <a:r>
              <a:rPr lang="en-US"/>
              <a:t>Indices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038" y="1082930"/>
            <a:ext cx="2661008" cy="259333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038" y="1528146"/>
            <a:ext cx="2438400" cy="2438400"/>
          </a:xfrm>
          <a:prstGeom prst="rect">
            <a:avLst/>
          </a:prstGeom>
        </p:spPr>
      </p:pic>
      <p:sp>
        <p:nvSpPr>
          <p:cNvPr id="6" name="Subtitle 5">
            <a:extLst>
              <a:ext uri="{FF2B5EF4-FFF2-40B4-BE49-F238E27FC236}">
                <a16:creationId xmlns:a16="http://schemas.microsoft.com/office/drawing/2014/main" id="{DB3108E2-F79C-4BEF-B7A8-35DF9515113E}"/>
              </a:ext>
            </a:extLst>
          </p:cNvPr>
          <p:cNvSpPr>
            <a:spLocks noGrp="1"/>
          </p:cNvSpPr>
          <p:nvPr>
            <p:ph type="subTitle" sz="quarter" idx="11"/>
          </p:nvPr>
        </p:nvSpPr>
        <p:spPr/>
        <p:txBody>
          <a:bodyPr/>
          <a:lstStyle/>
          <a:p>
            <a:r>
              <a:rPr lang="en-US"/>
              <a:t>Clustered and Non-Clustered Indexes</a:t>
            </a:r>
          </a:p>
        </p:txBody>
      </p:sp>
    </p:spTree>
    <p:extLst>
      <p:ext uri="{BB962C8B-B14F-4D97-AF65-F5344CB8AC3E}">
        <p14:creationId xmlns:p14="http://schemas.microsoft.com/office/powerpoint/2010/main" val="25730905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lstStyle/>
          <a:p>
            <a:pPr>
              <a:buClr>
                <a:schemeClr val="tx1"/>
              </a:buClr>
            </a:pPr>
            <a:r>
              <a:rPr lang="en-US" b="1" dirty="0">
                <a:solidFill>
                  <a:schemeClr val="bg1"/>
                </a:solidFill>
              </a:rPr>
              <a:t>Indices</a:t>
            </a:r>
            <a:r>
              <a:rPr lang="en-US" dirty="0"/>
              <a:t> </a:t>
            </a:r>
            <a:r>
              <a:rPr lang="en-US" b="1" dirty="0">
                <a:solidFill>
                  <a:schemeClr val="bg1"/>
                </a:solidFill>
              </a:rPr>
              <a:t>speed up the searching of values </a:t>
            </a:r>
            <a:r>
              <a:rPr lang="en-US" dirty="0"/>
              <a:t>in a certain column </a:t>
            </a:r>
            <a:br>
              <a:rPr lang="en-US" dirty="0"/>
            </a:br>
            <a:r>
              <a:rPr lang="en-US" dirty="0"/>
              <a:t>or group of columns</a:t>
            </a:r>
          </a:p>
          <a:p>
            <a:pPr lvl="1"/>
            <a:r>
              <a:rPr lang="en-US" dirty="0"/>
              <a:t>Usually implemented as </a:t>
            </a:r>
            <a:r>
              <a:rPr lang="en-US" b="1" dirty="0">
                <a:solidFill>
                  <a:schemeClr val="bg1"/>
                </a:solidFill>
              </a:rPr>
              <a:t>B-trees</a:t>
            </a:r>
            <a:endParaRPr lang="bg-BG" dirty="0">
              <a:solidFill>
                <a:schemeClr val="bg1"/>
              </a:solidFill>
            </a:endParaRPr>
          </a:p>
          <a:p>
            <a:r>
              <a:rPr lang="en-US" dirty="0"/>
              <a:t>Indices can be </a:t>
            </a:r>
            <a:r>
              <a:rPr lang="en-US" b="1" dirty="0">
                <a:solidFill>
                  <a:schemeClr val="bg1"/>
                </a:solidFill>
              </a:rPr>
              <a:t>built-in the table </a:t>
            </a:r>
            <a:r>
              <a:rPr lang="en-US" dirty="0"/>
              <a:t>(</a:t>
            </a:r>
            <a:r>
              <a:rPr lang="en-US" b="1" dirty="0">
                <a:solidFill>
                  <a:schemeClr val="bg1"/>
                </a:solidFill>
              </a:rPr>
              <a:t>clustered</a:t>
            </a:r>
            <a:r>
              <a:rPr lang="en-US" dirty="0"/>
              <a:t>) or </a:t>
            </a:r>
            <a:r>
              <a:rPr lang="en-US" b="1" dirty="0">
                <a:solidFill>
                  <a:schemeClr val="bg1"/>
                </a:solidFill>
              </a:rPr>
              <a:t>stored externally </a:t>
            </a:r>
            <a:r>
              <a:rPr lang="en-US" dirty="0"/>
              <a:t>(</a:t>
            </a:r>
            <a:r>
              <a:rPr lang="en-US" b="1" dirty="0">
                <a:solidFill>
                  <a:schemeClr val="bg1"/>
                </a:solidFill>
              </a:rPr>
              <a:t>non-clustered</a:t>
            </a:r>
            <a:r>
              <a:rPr lang="en-US" dirty="0"/>
              <a:t>)</a:t>
            </a:r>
            <a:endParaRPr lang="bg-BG" dirty="0"/>
          </a:p>
          <a:p>
            <a:pPr>
              <a:buClr>
                <a:schemeClr val="tx1"/>
              </a:buClr>
            </a:pPr>
            <a:r>
              <a:rPr lang="en-US" b="1" dirty="0">
                <a:solidFill>
                  <a:schemeClr val="bg1"/>
                </a:solidFill>
              </a:rPr>
              <a:t>Adding</a:t>
            </a:r>
            <a:r>
              <a:rPr lang="en-US" dirty="0"/>
              <a:t> and </a:t>
            </a:r>
            <a:r>
              <a:rPr lang="en-US" b="1" dirty="0">
                <a:solidFill>
                  <a:schemeClr val="bg1"/>
                </a:solidFill>
              </a:rPr>
              <a:t>deleting</a:t>
            </a:r>
            <a:r>
              <a:rPr lang="en-US" dirty="0"/>
              <a:t> records in indexed tables is </a:t>
            </a:r>
            <a:r>
              <a:rPr lang="en-US" b="1" dirty="0">
                <a:solidFill>
                  <a:schemeClr val="bg1"/>
                </a:solidFill>
              </a:rPr>
              <a:t>slower</a:t>
            </a:r>
            <a:r>
              <a:rPr lang="en-US" dirty="0"/>
              <a:t>!</a:t>
            </a:r>
          </a:p>
          <a:p>
            <a:pPr lvl="1"/>
            <a:r>
              <a:rPr lang="en-US" dirty="0"/>
              <a:t>Indices should be used </a:t>
            </a:r>
            <a:r>
              <a:rPr lang="en-US" b="1" dirty="0">
                <a:solidFill>
                  <a:schemeClr val="bg1"/>
                </a:solidFill>
              </a:rPr>
              <a:t>for big tables only </a:t>
            </a:r>
            <a:r>
              <a:rPr lang="en-US" dirty="0"/>
              <a:t>(e.g. 500 000 rows).</a:t>
            </a:r>
            <a:endParaRPr lang="bg-BG" dirty="0"/>
          </a:p>
        </p:txBody>
      </p:sp>
      <p:sp>
        <p:nvSpPr>
          <p:cNvPr id="500738" name="Rectangle 2"/>
          <p:cNvSpPr>
            <a:spLocks noGrp="1" noChangeArrowheads="1"/>
          </p:cNvSpPr>
          <p:nvPr>
            <p:ph type="title"/>
          </p:nvPr>
        </p:nvSpPr>
        <p:spPr/>
        <p:txBody>
          <a:bodyPr/>
          <a:lstStyle/>
          <a:p>
            <a:r>
              <a:rPr lang="en-US" dirty="0"/>
              <a:t>Indices</a:t>
            </a:r>
            <a:endParaRPr lang="bg-BG" dirty="0"/>
          </a:p>
        </p:txBody>
      </p:sp>
      <p:sp>
        <p:nvSpPr>
          <p:cNvPr id="5" name="Slide Number">
            <a:extLst>
              <a:ext uri="{FF2B5EF4-FFF2-40B4-BE49-F238E27FC236}">
                <a16:creationId xmlns:a16="http://schemas.microsoft.com/office/drawing/2014/main" id="{384AFDF1-C94A-4756-A4A7-5EC13AD17A1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42656038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p:txBody>
          <a:bodyPr/>
          <a:lstStyle/>
          <a:p>
            <a:pPr>
              <a:buClr>
                <a:schemeClr val="tx1"/>
              </a:buClr>
            </a:pPr>
            <a:r>
              <a:rPr lang="en-US" b="1" dirty="0">
                <a:solidFill>
                  <a:schemeClr val="bg1"/>
                </a:solidFill>
              </a:rPr>
              <a:t>Clustered index </a:t>
            </a:r>
            <a:r>
              <a:rPr lang="en-US" dirty="0"/>
              <a:t>is actually </a:t>
            </a:r>
            <a:r>
              <a:rPr lang="en-US" b="1" dirty="0">
                <a:solidFill>
                  <a:schemeClr val="bg1"/>
                </a:solidFill>
              </a:rPr>
              <a:t>the data itself</a:t>
            </a:r>
            <a:endParaRPr lang="en-US" dirty="0">
              <a:solidFill>
                <a:schemeClr val="bg1"/>
              </a:solidFill>
            </a:endParaRPr>
          </a:p>
          <a:p>
            <a:pPr lvl="1"/>
            <a:r>
              <a:rPr lang="en-US" dirty="0"/>
              <a:t>Very useful for </a:t>
            </a:r>
            <a:r>
              <a:rPr lang="en-US" b="1" dirty="0">
                <a:solidFill>
                  <a:schemeClr val="bg1"/>
                </a:solidFill>
              </a:rPr>
              <a:t>fast execution </a:t>
            </a:r>
            <a:r>
              <a:rPr lang="en-US" dirty="0"/>
              <a:t>of </a:t>
            </a:r>
            <a:r>
              <a:rPr lang="en-US" b="1" dirty="0">
                <a:solidFill>
                  <a:schemeClr val="bg1"/>
                </a:solidFill>
                <a:latin typeface="Consolas" panose="020B0609020204030204" pitchFamily="49" charset="0"/>
              </a:rPr>
              <a:t>WHERE</a:t>
            </a:r>
            <a:r>
              <a:rPr lang="en-US" dirty="0"/>
              <a:t>, </a:t>
            </a:r>
            <a:r>
              <a:rPr lang="en-US" b="1" dirty="0">
                <a:solidFill>
                  <a:schemeClr val="bg1"/>
                </a:solidFill>
                <a:latin typeface="Consolas" panose="020B0609020204030204" pitchFamily="49" charset="0"/>
              </a:rPr>
              <a:t>ORDER BY</a:t>
            </a:r>
            <a:r>
              <a:rPr lang="en-US" dirty="0">
                <a:latin typeface="Consolas" panose="020B0609020204030204" pitchFamily="49" charset="0"/>
              </a:rPr>
              <a:t> </a:t>
            </a:r>
            <a:r>
              <a:rPr lang="en-US" dirty="0"/>
              <a:t>and </a:t>
            </a:r>
            <a:br>
              <a:rPr lang="en-US" dirty="0"/>
            </a:br>
            <a:r>
              <a:rPr lang="en-US" b="1" dirty="0">
                <a:solidFill>
                  <a:schemeClr val="bg1"/>
                </a:solidFill>
                <a:latin typeface="Consolas" panose="020B0609020204030204" pitchFamily="49" charset="0"/>
              </a:rPr>
              <a:t>GROUP</a:t>
            </a:r>
            <a:r>
              <a:rPr lang="en-US" dirty="0">
                <a:latin typeface="Consolas" panose="020B0609020204030204" pitchFamily="49" charset="0"/>
              </a:rPr>
              <a:t> </a:t>
            </a:r>
            <a:r>
              <a:rPr lang="en-US" b="1" dirty="0">
                <a:solidFill>
                  <a:schemeClr val="bg1"/>
                </a:solidFill>
                <a:latin typeface="Consolas" panose="020B0609020204030204" pitchFamily="49" charset="0"/>
              </a:rPr>
              <a:t>BY</a:t>
            </a:r>
            <a:r>
              <a:rPr lang="en-US" dirty="0">
                <a:latin typeface="Consolas" panose="020B0609020204030204" pitchFamily="49" charset="0"/>
              </a:rPr>
              <a:t> </a:t>
            </a:r>
            <a:r>
              <a:rPr lang="en-US" dirty="0"/>
              <a:t>clauses</a:t>
            </a:r>
          </a:p>
          <a:p>
            <a:r>
              <a:rPr lang="en-US" dirty="0"/>
              <a:t>Maximum </a:t>
            </a:r>
            <a:r>
              <a:rPr lang="en-US" b="1" dirty="0">
                <a:solidFill>
                  <a:schemeClr val="bg1"/>
                </a:solidFill>
              </a:rPr>
              <a:t>1</a:t>
            </a:r>
            <a:r>
              <a:rPr lang="en-US" dirty="0"/>
              <a:t> clustered index </a:t>
            </a:r>
            <a:r>
              <a:rPr lang="en-US" b="1" dirty="0">
                <a:solidFill>
                  <a:schemeClr val="bg1"/>
                </a:solidFill>
              </a:rPr>
              <a:t>per table</a:t>
            </a:r>
          </a:p>
          <a:p>
            <a:pPr lvl="1"/>
            <a:r>
              <a:rPr lang="en-US" dirty="0"/>
              <a:t>If a table </a:t>
            </a:r>
            <a:r>
              <a:rPr lang="en-US" b="1" dirty="0">
                <a:solidFill>
                  <a:schemeClr val="bg1"/>
                </a:solidFill>
              </a:rPr>
              <a:t>has no clustered index</a:t>
            </a:r>
            <a:r>
              <a:rPr lang="en-US" dirty="0"/>
              <a:t>, </a:t>
            </a:r>
            <a:br>
              <a:rPr lang="en-US" dirty="0"/>
            </a:br>
            <a:r>
              <a:rPr lang="en-US" dirty="0"/>
              <a:t>its </a:t>
            </a:r>
            <a:r>
              <a:rPr lang="en-US" b="1" dirty="0">
                <a:solidFill>
                  <a:schemeClr val="bg1"/>
                </a:solidFill>
              </a:rPr>
              <a:t>data</a:t>
            </a:r>
            <a:r>
              <a:rPr lang="en-US" dirty="0"/>
              <a:t> </a:t>
            </a:r>
            <a:r>
              <a:rPr lang="en-US" b="1" dirty="0">
                <a:solidFill>
                  <a:schemeClr val="bg1"/>
                </a:solidFill>
              </a:rPr>
              <a:t>rows</a:t>
            </a:r>
            <a:r>
              <a:rPr lang="en-US" dirty="0"/>
              <a:t> </a:t>
            </a:r>
            <a:r>
              <a:rPr lang="en-US" b="1" dirty="0">
                <a:solidFill>
                  <a:schemeClr val="bg1"/>
                </a:solidFill>
              </a:rPr>
              <a:t>are stored in </a:t>
            </a:r>
            <a:r>
              <a:rPr lang="en-US" dirty="0"/>
              <a:t>an </a:t>
            </a:r>
            <a:br>
              <a:rPr lang="en-US" dirty="0"/>
            </a:br>
            <a:r>
              <a:rPr lang="en-US" dirty="0"/>
              <a:t>unordered structure (</a:t>
            </a:r>
            <a:r>
              <a:rPr lang="en-US" b="1" dirty="0">
                <a:solidFill>
                  <a:schemeClr val="bg1"/>
                </a:solidFill>
              </a:rPr>
              <a:t>heap</a:t>
            </a:r>
            <a:r>
              <a:rPr lang="en-US" dirty="0"/>
              <a:t>).</a:t>
            </a:r>
          </a:p>
        </p:txBody>
      </p:sp>
      <p:sp>
        <p:nvSpPr>
          <p:cNvPr id="4" name="Title 3"/>
          <p:cNvSpPr>
            <a:spLocks noGrp="1"/>
          </p:cNvSpPr>
          <p:nvPr>
            <p:ph type="title"/>
          </p:nvPr>
        </p:nvSpPr>
        <p:spPr/>
        <p:txBody>
          <a:bodyPr/>
          <a:lstStyle/>
          <a:p>
            <a:r>
              <a:rPr lang="en-US" dirty="0"/>
              <a:t>Clustered Indices</a:t>
            </a:r>
          </a:p>
        </p:txBody>
      </p:sp>
      <p:sp>
        <p:nvSpPr>
          <p:cNvPr id="6" name="Rectangle 9"/>
          <p:cNvSpPr/>
          <p:nvPr/>
        </p:nvSpPr>
        <p:spPr>
          <a:xfrm>
            <a:off x="8831943" y="3432630"/>
            <a:ext cx="1066800"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7" name="Group 39"/>
          <p:cNvGrpSpPr/>
          <p:nvPr/>
        </p:nvGrpSpPr>
        <p:grpSpPr>
          <a:xfrm>
            <a:off x="6347821" y="5361257"/>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chemeClr val="bg2">
                <a:alpha val="25098"/>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728097" y="4324070"/>
            <a:ext cx="1274492"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1" name="Rectangle 41"/>
          <p:cNvSpPr/>
          <p:nvPr/>
        </p:nvSpPr>
        <p:spPr>
          <a:xfrm>
            <a:off x="7250266" y="4324070"/>
            <a:ext cx="139525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2" name="Rectangle 42"/>
          <p:cNvSpPr/>
          <p:nvPr/>
        </p:nvSpPr>
        <p:spPr>
          <a:xfrm>
            <a:off x="10085164" y="4324070"/>
            <a:ext cx="140214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3" name="Connector: Elbow 44"/>
          <p:cNvCxnSpPr>
            <a:cxnSpLocks/>
            <a:stCxn id="6" idx="1"/>
            <a:endCxn id="31" idx="0"/>
          </p:cNvCxnSpPr>
          <p:nvPr/>
        </p:nvCxnSpPr>
        <p:spPr>
          <a:xfrm rot="10800000" flipV="1">
            <a:off x="7947896" y="3699330"/>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898743" y="3699330"/>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9365343" y="3966030"/>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642746" y="4857470"/>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947894" y="4857470"/>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822667" y="4857470"/>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9365344" y="4857470"/>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9365343" y="4857470"/>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592551" y="4857470"/>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786238" y="4857470"/>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Slide Number">
            <a:extLst>
              <a:ext uri="{FF2B5EF4-FFF2-40B4-BE49-F238E27FC236}">
                <a16:creationId xmlns:a16="http://schemas.microsoft.com/office/drawing/2014/main" id="{45CD40CC-F76C-4F06-B482-D4184983F9F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607981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2A68EB-35C6-4824-AE29-9F844C84FAE3}"/>
              </a:ext>
            </a:extLst>
          </p:cNvPr>
          <p:cNvSpPr>
            <a:spLocks noGrp="1"/>
          </p:cNvSpPr>
          <p:nvPr>
            <p:ph type="sldNum" sz="quarter" idx="5"/>
          </p:nvPr>
        </p:nvSpPr>
        <p:spPr/>
        <p:txBody>
          <a:bodyPr/>
          <a:lstStyle/>
          <a:p>
            <a:fld id="{2BF067CD-8E6B-4360-9AA8-C5DF2A48A6D1}" type="slidenum">
              <a:rPr lang="en-US" noProof="0" smtClean="0"/>
              <a:pPr/>
              <a:t>7</a:t>
            </a:fld>
            <a:endParaRPr lang="en-US" noProof="0" dirty="0"/>
          </a:p>
        </p:txBody>
      </p:sp>
      <p:sp>
        <p:nvSpPr>
          <p:cNvPr id="4" name="Title 3">
            <a:extLst>
              <a:ext uri="{FF2B5EF4-FFF2-40B4-BE49-F238E27FC236}">
                <a16:creationId xmlns:a16="http://schemas.microsoft.com/office/drawing/2014/main" id="{F5BFE639-4548-4EC8-A200-37274734E00D}"/>
              </a:ext>
            </a:extLst>
          </p:cNvPr>
          <p:cNvSpPr>
            <a:spLocks noGrp="1"/>
          </p:cNvSpPr>
          <p:nvPr>
            <p:ph type="title"/>
          </p:nvPr>
        </p:nvSpPr>
        <p:spPr/>
        <p:txBody>
          <a:bodyPr/>
          <a:lstStyle/>
          <a:p>
            <a:r>
              <a:rPr lang="en-US" dirty="0"/>
              <a:t>Clustered Indexes (2)</a:t>
            </a:r>
          </a:p>
        </p:txBody>
      </p:sp>
      <p:pic>
        <p:nvPicPr>
          <p:cNvPr id="1026" name="Picture 2" descr="How to get an Index's Root Page, Intermediate Pages and Leaf Pages ...">
            <a:extLst>
              <a:ext uri="{FF2B5EF4-FFF2-40B4-BE49-F238E27FC236}">
                <a16:creationId xmlns:a16="http://schemas.microsoft.com/office/drawing/2014/main" id="{7B33D91E-35AD-4B75-AC79-FE14AC6AE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174110"/>
            <a:ext cx="9410700" cy="559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0850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r>
              <a:rPr lang="en-US" dirty="0"/>
              <a:t>Useful for </a:t>
            </a:r>
            <a:r>
              <a:rPr lang="en-US" b="1" dirty="0">
                <a:solidFill>
                  <a:schemeClr val="bg1"/>
                </a:solidFill>
              </a:rPr>
              <a:t>fast retrieving </a:t>
            </a:r>
            <a:r>
              <a:rPr lang="en-US" dirty="0"/>
              <a:t>of</a:t>
            </a:r>
            <a:r>
              <a:rPr lang="en-US" b="1" dirty="0">
                <a:solidFill>
                  <a:schemeClr val="bg1"/>
                </a:solidFill>
              </a:rPr>
              <a:t> </a:t>
            </a:r>
            <a:r>
              <a:rPr lang="en-US" dirty="0"/>
              <a:t>a range of records</a:t>
            </a:r>
          </a:p>
          <a:p>
            <a:r>
              <a:rPr lang="en-US" dirty="0"/>
              <a:t>Maintained in a </a:t>
            </a:r>
            <a:r>
              <a:rPr lang="en-US" b="1" dirty="0">
                <a:solidFill>
                  <a:schemeClr val="bg1"/>
                </a:solidFill>
              </a:rPr>
              <a:t>separate structure </a:t>
            </a:r>
            <a:r>
              <a:rPr lang="en-US" dirty="0"/>
              <a:t>in the DB</a:t>
            </a:r>
          </a:p>
          <a:p>
            <a:r>
              <a:rPr lang="en-US" dirty="0"/>
              <a:t>Tend to be </a:t>
            </a:r>
            <a:r>
              <a:rPr lang="en-US" b="1" dirty="0">
                <a:solidFill>
                  <a:schemeClr val="bg1"/>
                </a:solidFill>
              </a:rPr>
              <a:t>much narrower </a:t>
            </a:r>
            <a:r>
              <a:rPr lang="en-US" dirty="0"/>
              <a:t>than the base table</a:t>
            </a:r>
          </a:p>
          <a:p>
            <a:pPr lvl="1"/>
            <a:r>
              <a:rPr lang="en-US" dirty="0"/>
              <a:t>Can </a:t>
            </a:r>
            <a:r>
              <a:rPr lang="en-US" b="1" dirty="0">
                <a:solidFill>
                  <a:schemeClr val="bg1"/>
                </a:solidFill>
              </a:rPr>
              <a:t>locate the exact record(s) </a:t>
            </a:r>
            <a:r>
              <a:rPr lang="en-US" dirty="0"/>
              <a:t>with </a:t>
            </a:r>
            <a:r>
              <a:rPr lang="en-US" b="1" dirty="0">
                <a:solidFill>
                  <a:schemeClr val="bg1"/>
                </a:solidFill>
              </a:rPr>
              <a:t>less I/O</a:t>
            </a:r>
          </a:p>
          <a:p>
            <a:r>
              <a:rPr lang="en-US" dirty="0"/>
              <a:t>Has </a:t>
            </a:r>
            <a:r>
              <a:rPr lang="en-US" b="1" dirty="0">
                <a:solidFill>
                  <a:schemeClr val="bg1"/>
                </a:solidFill>
              </a:rPr>
              <a:t>at least one more intermediate level </a:t>
            </a:r>
            <a:r>
              <a:rPr lang="en-US" dirty="0"/>
              <a:t>than the clustered </a:t>
            </a:r>
            <a:br>
              <a:rPr lang="en-US" dirty="0"/>
            </a:br>
            <a:r>
              <a:rPr lang="en-US" dirty="0"/>
              <a:t>index</a:t>
            </a:r>
          </a:p>
          <a:p>
            <a:pPr lvl="1"/>
            <a:r>
              <a:rPr lang="en-US" dirty="0"/>
              <a:t>Much </a:t>
            </a:r>
            <a:r>
              <a:rPr lang="en-US" b="1" dirty="0">
                <a:solidFill>
                  <a:schemeClr val="bg1"/>
                </a:solidFill>
              </a:rPr>
              <a:t>less valuable </a:t>
            </a:r>
            <a:r>
              <a:rPr lang="en-US" dirty="0"/>
              <a:t>if a table</a:t>
            </a:r>
            <a:r>
              <a:rPr lang="en-US" b="1" dirty="0">
                <a:solidFill>
                  <a:schemeClr val="bg1"/>
                </a:solidFill>
              </a:rPr>
              <a:t> doesn't have a clustered index</a:t>
            </a:r>
          </a:p>
        </p:txBody>
      </p:sp>
      <p:sp>
        <p:nvSpPr>
          <p:cNvPr id="2" name="Title 1"/>
          <p:cNvSpPr>
            <a:spLocks noGrp="1"/>
          </p:cNvSpPr>
          <p:nvPr>
            <p:ph type="title"/>
          </p:nvPr>
        </p:nvSpPr>
        <p:spPr/>
        <p:txBody>
          <a:bodyPr/>
          <a:lstStyle/>
          <a:p>
            <a:r>
              <a:rPr lang="en-US" dirty="0"/>
              <a:t>Non</a:t>
            </a:r>
            <a:r>
              <a:rPr lang="bg-BG" dirty="0"/>
              <a:t>-</a:t>
            </a:r>
            <a:r>
              <a:rPr lang="en-US" dirty="0"/>
              <a:t>Clustered </a:t>
            </a:r>
            <a:r>
              <a:rPr lang="en-US" dirty="0" err="1"/>
              <a:t>Indeces</a:t>
            </a:r>
            <a:endParaRPr lang="en-US" dirty="0"/>
          </a:p>
        </p:txBody>
      </p:sp>
      <p:sp>
        <p:nvSpPr>
          <p:cNvPr id="5" name="Slide Number">
            <a:extLst>
              <a:ext uri="{FF2B5EF4-FFF2-40B4-BE49-F238E27FC236}">
                <a16:creationId xmlns:a16="http://schemas.microsoft.com/office/drawing/2014/main" id="{3B271D4D-C8DB-4D27-BAE1-6EC0814565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5885281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0"/>
          </p:nvPr>
        </p:nvSpPr>
        <p:spPr/>
        <p:txBody>
          <a:bodyPr/>
          <a:lstStyle/>
          <a:p>
            <a:r>
              <a:rPr lang="en-US" dirty="0"/>
              <a:t>A non-clustered index </a:t>
            </a:r>
            <a:r>
              <a:rPr lang="en-US" b="1" dirty="0">
                <a:solidFill>
                  <a:schemeClr val="bg1"/>
                </a:solidFill>
              </a:rPr>
              <a:t>has pointers </a:t>
            </a:r>
            <a:r>
              <a:rPr lang="en-US" dirty="0"/>
              <a:t>to the </a:t>
            </a:r>
            <a:r>
              <a:rPr lang="en-US" b="1" dirty="0">
                <a:solidFill>
                  <a:schemeClr val="bg1"/>
                </a:solidFill>
              </a:rPr>
              <a:t>actual data rows </a:t>
            </a:r>
            <a:br>
              <a:rPr lang="en-US" b="1" dirty="0">
                <a:solidFill>
                  <a:schemeClr val="bg1"/>
                </a:solidFill>
              </a:rPr>
            </a:br>
            <a:r>
              <a:rPr lang="en-US" dirty="0"/>
              <a:t>(pointers to the clustered index if there is one).</a:t>
            </a:r>
          </a:p>
        </p:txBody>
      </p:sp>
      <p:sp>
        <p:nvSpPr>
          <p:cNvPr id="4" name="Заглавие 3"/>
          <p:cNvSpPr>
            <a:spLocks noGrp="1"/>
          </p:cNvSpPr>
          <p:nvPr>
            <p:ph type="title"/>
          </p:nvPr>
        </p:nvSpPr>
        <p:spPr/>
        <p:txBody>
          <a:bodyPr/>
          <a:lstStyle/>
          <a:p>
            <a:r>
              <a:rPr lang="en-US"/>
              <a:t>Non-Clustered Indexes (2)</a:t>
            </a:r>
            <a:endParaRPr lang="en-US" dirty="0"/>
          </a:p>
        </p:txBody>
      </p:sp>
      <p:grpSp>
        <p:nvGrpSpPr>
          <p:cNvPr id="2" name="Group 1"/>
          <p:cNvGrpSpPr/>
          <p:nvPr/>
        </p:nvGrpSpPr>
        <p:grpSpPr>
          <a:xfrm>
            <a:off x="335278" y="2803521"/>
            <a:ext cx="11049000" cy="2764996"/>
            <a:chOff x="335278" y="2803521"/>
            <a:chExt cx="11049000" cy="2764996"/>
          </a:xfrm>
        </p:grpSpPr>
        <p:sp>
          <p:nvSpPr>
            <p:cNvPr id="5" name="Rectangle 9"/>
            <p:cNvSpPr/>
            <p:nvPr/>
          </p:nvSpPr>
          <p:spPr>
            <a:xfrm>
              <a:off x="2819400"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6" name="Group 39"/>
            <p:cNvGrpSpPr/>
            <p:nvPr/>
          </p:nvGrpSpPr>
          <p:grpSpPr>
            <a:xfrm>
              <a:off x="335278" y="4732148"/>
              <a:ext cx="5194074" cy="836369"/>
              <a:chOff x="5561012" y="5334000"/>
              <a:chExt cx="5194074" cy="836369"/>
            </a:xfrm>
            <a:solidFill>
              <a:schemeClr val="bg2"/>
            </a:solidFill>
          </p:grpSpPr>
          <p:sp>
            <p:nvSpPr>
              <p:cNvPr id="7" name="Rectangle: Rounded Corners 13"/>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sp>
            <p:nvSpPr>
              <p:cNvPr id="27" name="Rectangle: Folded Corner 15"/>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Folded Corner 18"/>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Folded Corner 21"/>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Folded Corner 24"/>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Folded Corner 27"/>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Folded Corner 3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Folded Corner 37"/>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9" name="Rectangle 40"/>
            <p:cNvSpPr/>
            <p:nvPr/>
          </p:nvSpPr>
          <p:spPr>
            <a:xfrm>
              <a:off x="2715554" y="3694961"/>
              <a:ext cx="1274492"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0" name="Rectangle 41"/>
            <p:cNvSpPr/>
            <p:nvPr/>
          </p:nvSpPr>
          <p:spPr>
            <a:xfrm>
              <a:off x="1237723" y="3694961"/>
              <a:ext cx="139525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1" name="Rectangle 42"/>
            <p:cNvSpPr/>
            <p:nvPr/>
          </p:nvSpPr>
          <p:spPr>
            <a:xfrm>
              <a:off x="4072621" y="3694961"/>
              <a:ext cx="140214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2" name="Connector: Elbow 44"/>
            <p:cNvCxnSpPr>
              <a:cxnSpLocks/>
              <a:stCxn id="5" idx="1"/>
              <a:endCxn id="30" idx="0"/>
            </p:cNvCxnSpPr>
            <p:nvPr/>
          </p:nvCxnSpPr>
          <p:spPr>
            <a:xfrm rot="10800000" flipV="1">
              <a:off x="1935353" y="3070221"/>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6200" y="3070221"/>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2800" y="3336921"/>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30203" y="4228361"/>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5351" y="4228361"/>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10124" y="4228361"/>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2801" y="4228361"/>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2800" y="4228361"/>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80008" y="4228361"/>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3695" y="4228361"/>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4326"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Index</a:t>
              </a:r>
            </a:p>
          </p:txBody>
        </p:sp>
        <p:grpSp>
          <p:nvGrpSpPr>
            <p:cNvPr id="43" name="Group 83"/>
            <p:cNvGrpSpPr/>
            <p:nvPr/>
          </p:nvGrpSpPr>
          <p:grpSpPr>
            <a:xfrm>
              <a:off x="6190204" y="4732148"/>
              <a:ext cx="5194074" cy="836369"/>
              <a:chOff x="5561012" y="5334000"/>
              <a:chExt cx="5194074" cy="836369"/>
            </a:xfrm>
            <a:solidFill>
              <a:schemeClr val="bg2"/>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Links</a:t>
                </a:r>
              </a:p>
            </p:txBody>
          </p:sp>
          <p:sp>
            <p:nvSpPr>
              <p:cNvPr id="64" name="Rectangle: Folded Corner 104"/>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2" name="Rectangle: Folded Corner 102"/>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0" name="Rectangle: Folded Corner 100"/>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Rectangle: Folded Corner 98"/>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6" name="Rectangle: Folded Corner 96"/>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4" name="Rectangle: Folded Corner 9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Rectangle: Folded Corner 92"/>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grpSp>
          <p:nvGrpSpPr>
            <p:cNvPr id="66" name="Group 121"/>
            <p:cNvGrpSpPr/>
            <p:nvPr/>
          </p:nvGrpSpPr>
          <p:grpSpPr>
            <a:xfrm>
              <a:off x="7092649" y="3694961"/>
              <a:ext cx="4237044" cy="533400"/>
              <a:chOff x="7289183" y="4701440"/>
              <a:chExt cx="4237044" cy="533400"/>
            </a:xfrm>
            <a:solidFill>
              <a:schemeClr val="bg2"/>
            </a:solidFill>
          </p:grpSpPr>
          <p:sp>
            <p:nvSpPr>
              <p:cNvPr id="67" name="Rectangle 106"/>
              <p:cNvSpPr/>
              <p:nvPr/>
            </p:nvSpPr>
            <p:spPr>
              <a:xfrm>
                <a:off x="8767014" y="4701440"/>
                <a:ext cx="1274492"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2</a:t>
                </a:r>
                <a:endParaRPr lang="en-US" sz="2000" dirty="0">
                  <a:solidFill>
                    <a:schemeClr val="tx1"/>
                  </a:solidFill>
                </a:endParaRPr>
              </a:p>
            </p:txBody>
          </p:sp>
          <p:sp>
            <p:nvSpPr>
              <p:cNvPr id="68" name="Rectangle 107"/>
              <p:cNvSpPr/>
              <p:nvPr/>
            </p:nvSpPr>
            <p:spPr>
              <a:xfrm>
                <a:off x="7289183" y="4701440"/>
                <a:ext cx="139525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a:t>
                </a:r>
                <a:r>
                  <a:rPr lang="en-US" dirty="0"/>
                  <a:t> </a:t>
                </a:r>
                <a:r>
                  <a:rPr lang="en-US" dirty="0">
                    <a:solidFill>
                      <a:schemeClr val="tx1"/>
                    </a:solidFill>
                  </a:rPr>
                  <a:t>1</a:t>
                </a:r>
              </a:p>
            </p:txBody>
          </p:sp>
          <p:sp>
            <p:nvSpPr>
              <p:cNvPr id="69" name="Rectangle 108"/>
              <p:cNvSpPr/>
              <p:nvPr/>
            </p:nvSpPr>
            <p:spPr>
              <a:xfrm>
                <a:off x="10124081" y="4701440"/>
                <a:ext cx="140214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3</a:t>
                </a:r>
                <a:endParaRPr lang="en-US" sz="2800" dirty="0">
                  <a:solidFill>
                    <a:schemeClr val="tx1"/>
                  </a:solidFill>
                </a:endParaRPr>
              </a:p>
            </p:txBody>
          </p:sp>
        </p:grpSp>
        <p:grpSp>
          <p:nvGrpSpPr>
            <p:cNvPr id="70" name="Group 120"/>
            <p:cNvGrpSpPr/>
            <p:nvPr/>
          </p:nvGrpSpPr>
          <p:grpSpPr>
            <a:xfrm>
              <a:off x="7790278" y="3070221"/>
              <a:ext cx="2838342" cy="624740"/>
              <a:chOff x="7788690" y="3070221"/>
              <a:chExt cx="2838342" cy="624740"/>
            </a:xfrm>
            <a:solidFill>
              <a:schemeClr val="bg2"/>
            </a:solidFill>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5129" y="4228361"/>
              <a:ext cx="3539764" cy="669690"/>
              <a:chOff x="7483541" y="4228361"/>
              <a:chExt cx="3539764" cy="669690"/>
            </a:xfrm>
            <a:solidFill>
              <a:schemeClr val="bg2"/>
            </a:solidFill>
          </p:grpSpPr>
          <p:cxnSp>
            <p:nvCxnSpPr>
              <p:cNvPr id="75" name="Straight Arrow Connector 112"/>
              <p:cNvCxnSpPr>
                <a:cxnSpLocks/>
                <a:stCxn id="68" idx="2"/>
              </p:cNvCxnSpPr>
              <p:nvPr/>
            </p:nvCxnSpPr>
            <p:spPr>
              <a:xfrm flipH="1">
                <a:off x="7483541" y="4228361"/>
                <a:ext cx="305148"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83394" y="4992915"/>
              <a:ext cx="533400" cy="383608"/>
            </a:xfrm>
            <a:prstGeom prst="rightArrow">
              <a:avLst>
                <a:gd name="adj1" fmla="val 50000"/>
                <a:gd name="adj2" fmla="val 5284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55" name="Slide Number">
            <a:extLst>
              <a:ext uri="{FF2B5EF4-FFF2-40B4-BE49-F238E27FC236}">
                <a16:creationId xmlns:a16="http://schemas.microsoft.com/office/drawing/2014/main" id="{BBF3B4B0-6F7C-47F6-942B-1CDDF72E85B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7596117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4112</TotalTime>
  <Words>2648</Words>
  <Application>Microsoft Office PowerPoint</Application>
  <PresentationFormat>Widescreen</PresentationFormat>
  <Paragraphs>551</Paragraphs>
  <Slides>39</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Wingdings</vt:lpstr>
      <vt:lpstr>Wingdings 2</vt:lpstr>
      <vt:lpstr>SoftUni</vt:lpstr>
      <vt:lpstr>Indices and Data Aggregation</vt:lpstr>
      <vt:lpstr>Table of Contents</vt:lpstr>
      <vt:lpstr>Questions</vt:lpstr>
      <vt:lpstr>Indices</vt:lpstr>
      <vt:lpstr>Indices</vt:lpstr>
      <vt:lpstr>Clustered Indices</vt:lpstr>
      <vt:lpstr>Clustered Indexes (2)</vt:lpstr>
      <vt:lpstr>Non-Clustered Indeces</vt:lpstr>
      <vt:lpstr>Non-Clustered Indexes (2)</vt:lpstr>
      <vt:lpstr>Indices Syntax</vt:lpstr>
      <vt:lpstr>Demo: Index Performance</vt:lpstr>
      <vt:lpstr>Grouping</vt:lpstr>
      <vt:lpstr>Grouping (1)</vt:lpstr>
      <vt:lpstr>Grouping (2)</vt:lpstr>
      <vt:lpstr>Problem: Departments Total Salaries</vt:lpstr>
      <vt:lpstr>Solution: Departments Total Salaries</vt:lpstr>
      <vt:lpstr>Aggregate Functions</vt:lpstr>
      <vt:lpstr>Aggregate Functions</vt:lpstr>
      <vt:lpstr>Aggregate Functions: COUNT</vt:lpstr>
      <vt:lpstr>COUNT Syntax</vt:lpstr>
      <vt:lpstr>Aggregate Functions: SUM</vt:lpstr>
      <vt:lpstr>SUM Syntax</vt:lpstr>
      <vt:lpstr>Aggregate Functions: MAX</vt:lpstr>
      <vt:lpstr>MAX Syntax</vt:lpstr>
      <vt:lpstr>Aggregate Functions: MIN</vt:lpstr>
      <vt:lpstr>MIN Syntax</vt:lpstr>
      <vt:lpstr>Aggregate Functions: AVG</vt:lpstr>
      <vt:lpstr>AVG Syntax</vt:lpstr>
      <vt:lpstr>Aggregate Functions: STRING_AGG</vt:lpstr>
      <vt:lpstr>Having</vt:lpstr>
      <vt:lpstr>HAVING Clause</vt:lpstr>
      <vt:lpstr>HAVING Clause: Example</vt:lpstr>
      <vt:lpstr>HAVING Syntax</vt:lpstr>
      <vt:lpstr>Summary</vt:lpstr>
      <vt:lpstr>Questions?</vt:lpstr>
      <vt:lpstr>SoftUni Diamond Partners</vt:lpstr>
      <vt:lpstr>Educational Partners</vt:lpstr>
      <vt:lpstr>Trainings @ Software University (SoftUni)</vt:lpstr>
      <vt:lpstr>License</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Data-Aggregation</dc:title>
  <dc:subject>Databases Basics - MS SQL Server -  Practical Trainer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Rositsa Nenova</cp:lastModifiedBy>
  <cp:revision>63</cp:revision>
  <dcterms:created xsi:type="dcterms:W3CDTF">2018-05-23T13:08:44Z</dcterms:created>
  <dcterms:modified xsi:type="dcterms:W3CDTF">2023-01-04T05:13:00Z</dcterms:modified>
  <cp:category>db;databases;sql;programming;computer programming;software development</cp:category>
</cp:coreProperties>
</file>