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3"/>
  </p:notesMasterIdLst>
  <p:handoutMasterIdLst>
    <p:handoutMasterId r:id="rId54"/>
  </p:handoutMasterIdLst>
  <p:sldIdLst>
    <p:sldId id="274" r:id="rId3"/>
    <p:sldId id="459" r:id="rId4"/>
    <p:sldId id="276" r:id="rId5"/>
    <p:sldId id="522" r:id="rId6"/>
    <p:sldId id="541" r:id="rId7"/>
    <p:sldId id="523" r:id="rId8"/>
    <p:sldId id="531" r:id="rId9"/>
    <p:sldId id="540" r:id="rId10"/>
    <p:sldId id="552" r:id="rId11"/>
    <p:sldId id="582" r:id="rId12"/>
    <p:sldId id="547" r:id="rId13"/>
    <p:sldId id="597" r:id="rId14"/>
    <p:sldId id="548" r:id="rId15"/>
    <p:sldId id="549" r:id="rId16"/>
    <p:sldId id="420" r:id="rId17"/>
    <p:sldId id="504" r:id="rId18"/>
    <p:sldId id="466" r:id="rId19"/>
    <p:sldId id="568" r:id="rId20"/>
    <p:sldId id="468" r:id="rId21"/>
    <p:sldId id="469" r:id="rId22"/>
    <p:sldId id="505" r:id="rId23"/>
    <p:sldId id="460" r:id="rId24"/>
    <p:sldId id="497" r:id="rId25"/>
    <p:sldId id="471" r:id="rId26"/>
    <p:sldId id="472" r:id="rId27"/>
    <p:sldId id="593" r:id="rId28"/>
    <p:sldId id="579" r:id="rId29"/>
    <p:sldId id="581" r:id="rId30"/>
    <p:sldId id="475" r:id="rId31"/>
    <p:sldId id="594" r:id="rId32"/>
    <p:sldId id="591" r:id="rId33"/>
    <p:sldId id="590" r:id="rId34"/>
    <p:sldId id="476" r:id="rId35"/>
    <p:sldId id="478" r:id="rId36"/>
    <p:sldId id="479" r:id="rId37"/>
    <p:sldId id="595" r:id="rId38"/>
    <p:sldId id="596" r:id="rId39"/>
    <p:sldId id="477" r:id="rId40"/>
    <p:sldId id="483" r:id="rId41"/>
    <p:sldId id="484" r:id="rId42"/>
    <p:sldId id="485" r:id="rId43"/>
    <p:sldId id="507" r:id="rId44"/>
    <p:sldId id="486" r:id="rId45"/>
    <p:sldId id="487" r:id="rId46"/>
    <p:sldId id="488" r:id="rId47"/>
    <p:sldId id="508" r:id="rId48"/>
    <p:sldId id="577" r:id="rId49"/>
    <p:sldId id="583" r:id="rId50"/>
    <p:sldId id="584" r:id="rId51"/>
    <p:sldId id="506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C0257C9F-6AA4-4F4C-B2CE-DA948E92B968}">
          <p14:sldIdLst>
            <p14:sldId id="522"/>
            <p14:sldId id="541"/>
            <p14:sldId id="523"/>
            <p14:sldId id="531"/>
            <p14:sldId id="540"/>
            <p14:sldId id="552"/>
          </p14:sldIdLst>
        </p14:section>
        <p14:section name="Switch-case" id="{62FC35DA-830B-4736-9AFA-9927B67FF403}">
          <p14:sldIdLst>
            <p14:sldId id="582"/>
            <p14:sldId id="547"/>
            <p14:sldId id="597"/>
            <p14:sldId id="548"/>
            <p14:sldId id="549"/>
          </p14:sldIdLst>
        </p14:section>
        <p14:section name="Вложени условни конструкции" id="{84190AD7-14CE-4528-A9C8-4DD91128B025}">
          <p14:sldIdLst>
            <p14:sldId id="420"/>
            <p14:sldId id="504"/>
            <p14:sldId id="466"/>
            <p14:sldId id="568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93"/>
            <p14:sldId id="579"/>
            <p14:sldId id="581"/>
            <p14:sldId id="475"/>
            <p14:sldId id="594"/>
            <p14:sldId id="591"/>
            <p14:sldId id="590"/>
            <p14:sldId id="476"/>
            <p14:sldId id="478"/>
            <p14:sldId id="479"/>
            <p14:sldId id="595"/>
            <p14:sldId id="596"/>
            <p14:sldId id="477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577"/>
            <p14:sldId id="583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533" autoAdjust="0"/>
  </p:normalViewPr>
  <p:slideViewPr>
    <p:cSldViewPr>
      <p:cViewPr varScale="1">
        <p:scale>
          <a:sx n="95" d="100"/>
          <a:sy n="95" d="100"/>
        </p:scale>
        <p:origin x="102" y="5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ECFA47-12C7-495B-BE33-13FF6569A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02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3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8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88825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62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4319" y="1195931"/>
            <a:ext cx="5544153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1"/>
            <a:ext cx="5544154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525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7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664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807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/>
              <a:t>Преподавателски</a:t>
            </a:r>
            <a:r>
              <a:rPr lang="bg-BG" sz="2000" dirty="0"/>
              <a:t> екип</a:t>
            </a:r>
            <a:endParaRPr lang="en-US" sz="20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929842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серия от проверки: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2870774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438400"/>
            <a:ext cx="1723938" cy="227937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47244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9E0EDB9-1A7F-43A8-BD80-C2F756E5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2426757"/>
            <a:ext cx="3869999" cy="990812"/>
          </a:xfrm>
          <a:prstGeom prst="wedgeRoundRectCallout">
            <a:avLst>
              <a:gd name="adj1" fmla="val -61938"/>
              <a:gd name="adj2" fmla="val -585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</a:t>
            </a:r>
            <a:r>
              <a:rPr lang="ru-RU" sz="2800" b="1" dirty="0">
                <a:solidFill>
                  <a:srgbClr val="FFFFFF"/>
                </a:solidFill>
              </a:rPr>
              <a:t>роменлива</a:t>
            </a:r>
            <a:br>
              <a:rPr lang="ru-RU" sz="2800" b="1" dirty="0">
                <a:solidFill>
                  <a:srgbClr val="FFFFFF"/>
                </a:solidFill>
              </a:rPr>
            </a:br>
            <a:r>
              <a:rPr lang="ru-RU" sz="2800" b="1" dirty="0">
                <a:solidFill>
                  <a:srgbClr val="FFFFFF"/>
                </a:solidFill>
              </a:rPr>
              <a:t> (</a:t>
            </a:r>
            <a:r>
              <a:rPr lang="ru-RU" sz="2800" b="1" dirty="0" err="1">
                <a:solidFill>
                  <a:srgbClr val="FFFFFF"/>
                </a:solidFill>
              </a:rPr>
              <a:t>цяло</a:t>
            </a:r>
            <a:r>
              <a:rPr lang="ru-RU" sz="2800" b="1" dirty="0">
                <a:solidFill>
                  <a:srgbClr val="FFFFFF"/>
                </a:solidFill>
              </a:rPr>
              <a:t> число)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11" grpId="0" animBg="1"/>
      <p:bldP spid="7" grpId="0" animBg="1"/>
      <p:bldP spid="14" grpId="0" animBg="1"/>
      <p:bldP spid="1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892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2999" dirty="0"/>
              <a:t>,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99" dirty="0"/>
              <a:t>въведено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799" dirty="0"/>
              <a:t>Отпечатва на конзолата </a:t>
            </a:r>
            <a:r>
              <a:rPr lang="bg-BG" sz="2799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799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799" dirty="0"/>
              <a:t>(</a:t>
            </a:r>
            <a:r>
              <a:rPr lang="bg-BG" sz="2799" dirty="0"/>
              <a:t>на английски</a:t>
            </a:r>
            <a:r>
              <a:rPr lang="en-US" sz="2799" dirty="0"/>
              <a:t>)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799" dirty="0">
                <a:solidFill>
                  <a:schemeClr val="tx2">
                    <a:lumMod val="75000"/>
                  </a:schemeClr>
                </a:solidFill>
              </a:rPr>
              <a:t>       според въведеното число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/>
              <a:t>[1…7] </a:t>
            </a:r>
            <a:endParaRPr lang="bg-BG" sz="2799" dirty="0"/>
          </a:p>
          <a:p>
            <a:pPr lvl="1">
              <a:lnSpc>
                <a:spcPct val="100000"/>
              </a:lnSpc>
            </a:pPr>
            <a:r>
              <a:rPr lang="bg-BG" sz="2799" dirty="0"/>
              <a:t>Отпечатва на конзолата </a:t>
            </a:r>
            <a:r>
              <a:rPr lang="en-US" sz="2799" dirty="0"/>
              <a:t>"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799" dirty="0"/>
              <a:t>"</a:t>
            </a:r>
            <a:r>
              <a:rPr lang="bg-BG" sz="2799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799" dirty="0"/>
              <a:t>Примерен вход и изход</a:t>
            </a:r>
            <a:r>
              <a:rPr lang="en-US" sz="2799" dirty="0"/>
              <a:t>:</a:t>
            </a:r>
            <a:endParaRPr lang="bg-BG" sz="27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440" y="4936027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4143" y="4911841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A88386-F170-47F8-81C7-40062C186F0E}"/>
              </a:ext>
            </a:extLst>
          </p:cNvPr>
          <p:cNvGrpSpPr/>
          <p:nvPr/>
        </p:nvGrpSpPr>
        <p:grpSpPr>
          <a:xfrm>
            <a:off x="1162440" y="5879492"/>
            <a:ext cx="2578233" cy="547198"/>
            <a:chOff x="1444113" y="4670269"/>
            <a:chExt cx="2578905" cy="54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F636EE-7731-4921-B885-7A5F0D06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Friday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61ABD-3D22-4001-97B6-63889067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7">
              <a:extLst>
                <a:ext uri="{FF2B5EF4-FFF2-40B4-BE49-F238E27FC236}">
                  <a16:creationId xmlns:a16="http://schemas.microsoft.com/office/drawing/2014/main" id="{A380BD82-FC11-4126-9A6A-FA5CC1B2F21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A102B-D989-46D5-A055-EC19539C95F0}"/>
              </a:ext>
            </a:extLst>
          </p:cNvPr>
          <p:cNvGrpSpPr/>
          <p:nvPr/>
        </p:nvGrpSpPr>
        <p:grpSpPr>
          <a:xfrm>
            <a:off x="4774143" y="5849817"/>
            <a:ext cx="2873030" cy="547198"/>
            <a:chOff x="1444113" y="4670269"/>
            <a:chExt cx="2871876" cy="5473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D5BC06-3F3D-47A7-9E4E-2004E46A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Tuesday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A006D8-1FBF-465F-B292-C4DB7824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ight Arrow 7">
              <a:extLst>
                <a:ext uri="{FF2B5EF4-FFF2-40B4-BE49-F238E27FC236}">
                  <a16:creationId xmlns:a16="http://schemas.microsoft.com/office/drawing/2014/main" id="{16946366-BE49-4A6B-A580-97DCE9DA4415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903412" y="1374946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day;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 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"Monday"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"Tuesday"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"Sunday"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"Error" &lt;&lt; endl;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458200" cy="820738"/>
          </a:xfrm>
        </p:spPr>
        <p:txBody>
          <a:bodyPr>
            <a:noAutofit/>
          </a:bodyPr>
          <a:lstStyle/>
          <a:p>
            <a:r>
              <a:rPr lang="bg-BG" sz="4800" dirty="0"/>
              <a:t>Вложени условни конструкции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8D972-8D9A-43D4-ABD3-74E695101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</a:t>
            </a:r>
            <a:r>
              <a:rPr lang="en-US" sz="3200" dirty="0"/>
              <a:t>     </a:t>
            </a:r>
            <a:r>
              <a:rPr lang="bg-BG" sz="3200" dirty="0"/>
              <a:t> 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"condition1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cout &lt;&lt; "condition2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cout &lt;&lt; "condition2 not valid"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979612" y="3418767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69348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</p:spTree>
    <p:extLst>
      <p:ext uri="{BB962C8B-B14F-4D97-AF65-F5344CB8AC3E}">
        <p14:creationId xmlns:p14="http://schemas.microsoft.com/office/powerpoint/2010/main" val="289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#pb-j</a:t>
            </a:r>
            <a:r>
              <a:rPr lang="bg-BG" sz="11500" b="1" dirty="0"/>
              <a:t>а</a:t>
            </a:r>
            <a:r>
              <a:rPr lang="en-US" sz="11500" b="1" dirty="0"/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628515"/>
            <a:ext cx="10668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productName; cin &gt;&gt; productName;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checks for the other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two towns…</a:t>
            </a:r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5F4E58CA-6CEC-40E2-ACD5-68BC4BBAF7D6}"/>
              </a:ext>
            </a:extLst>
          </p:cNvPr>
          <p:cNvSpPr txBox="1"/>
          <p:nvPr/>
        </p:nvSpPr>
        <p:spPr>
          <a:xfrm>
            <a:off x="5682320" y="1539492"/>
            <a:ext cx="824185" cy="21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399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или 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/>
              <a:t>" - </a:t>
            </a:r>
            <a:r>
              <a:rPr lang="bg-BG" sz="3200" dirty="0"/>
              <a:t>И</a:t>
            </a:r>
            <a:endParaRPr lang="en-US" sz="32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/>
              <a:t>" - </a:t>
            </a:r>
            <a:r>
              <a:rPr lang="bg-BG" sz="3200" dirty="0"/>
              <a:t>ИЛИ</a:t>
            </a:r>
            <a:endParaRPr lang="en-US" sz="3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en-US" sz="3200" dirty="0"/>
              <a:t>" - </a:t>
            </a:r>
            <a:r>
              <a:rPr lang="bg-BG" sz="3200" dirty="0"/>
              <a:t>ОТРИЦАНИЕ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cin &gt;&gt; a;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79" y="1944387"/>
            <a:ext cx="4574109" cy="3569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(a % 2 == 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64" y="1944387"/>
            <a:ext cx="4203624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146" y="5191321"/>
            <a:ext cx="2210241" cy="523084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570547" y="5182034"/>
            <a:ext cx="2083270" cy="523084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0468" y="5169781"/>
            <a:ext cx="1624234" cy="528443"/>
            <a:chOff x="5037444" y="5793497"/>
            <a:chExt cx="1624657" cy="5285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088" y="5793497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840520"/>
            <a:ext cx="9159491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cin &gt;&gt; number;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"No"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word; cin &gt;&gt; word;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7239000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/>
              <a:t>switch - case</a:t>
            </a:r>
            <a:endParaRPr lang="bg-BG" sz="3200" b="1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42" y="1415783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126">
              <a:defRPr/>
            </a:pPr>
            <a:fld id="{2BF067CD-8E6B-4360-9AA8-C5DF2A48A6D1}" type="slidenum">
              <a:rPr lang="en-US">
                <a:solidFill>
                  <a:srgbClr val="FFFFFF"/>
                </a:solidFill>
                <a:latin typeface="Calibri"/>
              </a:rPr>
              <a:pPr defTabSz="914126">
                <a:defRPr/>
              </a:pPr>
              <a:t>30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4319" y="1196513"/>
            <a:ext cx="5544153" cy="3582135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513"/>
            <a:ext cx="5544154" cy="3582136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78" y="1944387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319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 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2999" dirty="0"/>
          </a:p>
          <a:p>
            <a:pPr lvl="1">
              <a:spcBef>
                <a:spcPts val="1000"/>
              </a:spcBef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29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8996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31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6938" y="5395669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/>
        </p:nvGraphicFramePr>
        <p:xfrm>
          <a:off x="646602" y="3352377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32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223" y="1629469"/>
            <a:ext cx="7368378" cy="4339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string day;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cin &gt;&gt; day;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if (day == "Monday"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day == "Tuesday"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cout &lt;&lt; 12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} else if (day == "Wednesday"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||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day == "Thursday")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cout &lt;&lt; 14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38536" y="5922332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18549" y="5881469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99876" y="5913840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71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food; cin &gt;&gt; food;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"fruit" &lt;&lt; endl;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cout &lt;&lt; "vegetable" &lt;&lt; endl;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cout &lt;&lt; "unknown"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3203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/>
              <a:t>не е</a:t>
            </a:r>
            <a:r>
              <a:rPr lang="bg-BG" dirty="0"/>
              <a:t> </a:t>
            </a:r>
            <a:r>
              <a:rPr lang="bg-BG" b="1" dirty="0"/>
              <a:t>изпълнено</a:t>
            </a:r>
            <a:r>
              <a:rPr lang="bg-BG" dirty="0"/>
              <a:t> 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297923"/>
            <a:ext cx="9911593" cy="19286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cout &lt;&lt; "Invalid"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2463" y="3014997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892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цяло число </a:t>
            </a:r>
            <a:r>
              <a:rPr lang="en-GB" sz="2999" dirty="0"/>
              <a:t>- </a:t>
            </a:r>
            <a:r>
              <a:rPr lang="bg-BG" sz="2999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Числото е валидно ако е в интервала </a:t>
            </a:r>
            <a:r>
              <a:rPr lang="en-US" sz="2999" dirty="0"/>
              <a:t>[</a:t>
            </a:r>
            <a:r>
              <a:rPr lang="en-US" sz="2999" b="1" dirty="0">
                <a:solidFill>
                  <a:schemeClr val="bg1"/>
                </a:solidFill>
              </a:rPr>
              <a:t>100…200</a:t>
            </a:r>
            <a:r>
              <a:rPr lang="en-US" sz="2999" dirty="0"/>
              <a:t>] </a:t>
            </a:r>
            <a:r>
              <a:rPr lang="bg-BG" sz="2999" dirty="0"/>
              <a:t>или е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числото е невалидно да се отпечата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invalid</a:t>
            </a:r>
            <a:r>
              <a:rPr lang="en-US" sz="2999" dirty="0"/>
              <a:t>",</a:t>
            </a:r>
            <a:endParaRPr lang="bg-BG" sz="2999" dirty="0"/>
          </a:p>
          <a:p>
            <a:pPr marL="442779" lvl="1" indent="0">
              <a:lnSpc>
                <a:spcPct val="100000"/>
              </a:lnSpc>
              <a:buNone/>
            </a:pPr>
            <a:r>
              <a:rPr lang="bg-BG" sz="2999" dirty="0"/>
              <a:t>в противен случай да не се отпечатва нищо</a:t>
            </a:r>
            <a:endParaRPr lang="en-US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457" y="5196908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1737" y="5196905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2BF067CD-8E6B-4360-9AA8-C5DF2A48A6D1}" type="slidenum">
              <a:rPr lang="en-US" smtClean="0"/>
              <a:pPr defTabSz="914126">
                <a:defRPr/>
              </a:pPr>
              <a:t>37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12" y="2182830"/>
            <a:ext cx="9131019" cy="2492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int n;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cin &gt;&gt; n;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n &gt;= 100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n &lt;= 200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n == 0;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	cout &lt;&lt; "invalid“ &lt;&lt; endl;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ED001A-B265-42BC-876D-397A0762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2" y="2057400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cout &lt;&lt; "Yes" &lt;&lt; endl;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546955"/>
            <a:ext cx="11353800" cy="41088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573857" y="2353508"/>
            <a:ext cx="4456465" cy="2141480"/>
            <a:chOff x="4183331" y="2296358"/>
            <a:chExt cx="4456465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1127545" cy="696620"/>
              <a:chOff x="4183331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комисионната, която дадена фирма дава на </a:t>
            </a:r>
            <a:br>
              <a:rPr lang="en-US" sz="3000" dirty="0"/>
            </a:br>
            <a:r>
              <a:rPr lang="bg-BG" sz="3000" dirty="0"/>
              <a:t>търговците според града и обема на продажбите</a:t>
            </a:r>
          </a:p>
          <a:p>
            <a:pPr lvl="1"/>
            <a:r>
              <a:rPr lang="bg-BG" sz="3000" dirty="0"/>
              <a:t>Извежда стойността на комисионната, закръглена до 2 цифри </a:t>
            </a:r>
            <a:br>
              <a:rPr lang="bg-BG" sz="3000" dirty="0"/>
            </a:br>
            <a:r>
              <a:rPr lang="bg-BG" sz="3000" dirty="0"/>
              <a:t>след десетичната запетая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kumimoji="1" lang="bg-BG" sz="2400" b="1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446213" y="5256827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14333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1268"/>
              </p:ext>
            </p:extLst>
          </p:nvPr>
        </p:nvGraphicFramePr>
        <p:xfrm>
          <a:off x="835024" y="1686861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5899" y="1262420"/>
            <a:ext cx="10944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town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cout.setf(ios::fixed);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cout.precision(2);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cout &lt;&lt; sales * commission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cout &lt;&lt; "error"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bg-BG" sz="3200" b="1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endParaRPr lang="en-US" sz="3200" b="1" dirty="0">
              <a:solidFill>
                <a:schemeClr val="bg2"/>
              </a:solidFill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609219" lvl="1" indent="0">
              <a:lnSpc>
                <a:spcPct val="130000"/>
              </a:lnSpc>
              <a:buClr>
                <a:schemeClr val="bg2"/>
              </a:buClr>
              <a:buNone/>
            </a:pP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797" dirty="0">
                <a:solidFill>
                  <a:srgbClr val="234465"/>
                </a:solidFill>
              </a:rPr>
              <a:t>Въпроси</a:t>
            </a:r>
            <a:r>
              <a:rPr lang="en-US" sz="8797" dirty="0">
                <a:solidFill>
                  <a:srgbClr val="234465"/>
                </a:solidFill>
              </a:rPr>
              <a:t>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27627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Дискусионни форуми на СофтУни</a:t>
            </a:r>
            <a:endParaRPr lang="en-US" sz="3199" dirty="0"/>
          </a:p>
          <a:p>
            <a:pPr lvl="1"/>
            <a:r>
              <a:rPr lang="en-US" sz="2999" dirty="0">
                <a:hlinkClick r:id="rId6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395039" y="5003823"/>
              <a:ext cx="2793550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1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(true)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472458" y="2972756"/>
              <a:ext cx="2443292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0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(false)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cout &lt;&lt; "</a:t>
            </a:r>
            <a:r>
              <a:rPr lang="en-US" dirty="0">
                <a:solidFill>
                  <a:schemeClr val="tx1"/>
                </a:solidFill>
              </a:rPr>
              <a:t>Correct!</a:t>
            </a:r>
            <a:r>
              <a:rPr lang="en-US" dirty="0"/>
              <a:t>" &lt;&lt; endl;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cout &lt;&lt; "</a:t>
            </a:r>
            <a:r>
              <a:rPr lang="en-US" dirty="0">
                <a:solidFill>
                  <a:schemeClr val="tx1"/>
                </a:solidFill>
              </a:rPr>
              <a:t>Not correct!</a:t>
            </a:r>
            <a:r>
              <a:rPr lang="en-US" dirty="0"/>
              <a:t>" &lt;&lt; endl;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/>
                <a:t>Not correct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 dirty="0"/>
              <a:t>4. </a:t>
            </a: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5235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cout &lt;&lt; (</a:t>
            </a:r>
            <a:r>
              <a:rPr lang="bg-BG" dirty="0"/>
              <a:t>123456 % 100 == 56</a:t>
            </a:r>
            <a:r>
              <a:rPr lang="en-US" dirty="0"/>
              <a:t>) &lt;&lt; endl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427481" y="5102983"/>
              <a:ext cx="2798078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(1)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354108" y="3054463"/>
              <a:ext cx="2491616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(0)</a:t>
              </a:r>
              <a:r>
                <a:rPr lang="bg-BG" sz="4000" b="1" dirty="0">
                  <a:solidFill>
                    <a:schemeClr val="bg2"/>
                  </a:solidFill>
                </a:rPr>
                <a:t> </a:t>
              </a: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506272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{</a:t>
            </a:r>
          </a:p>
          <a:p>
            <a:r>
              <a:rPr lang="en-US" sz="2000" dirty="0"/>
              <a:t>  cout &lt;&lt; "No permission" &lt;&lt; endl;</a:t>
            </a:r>
          </a:p>
          <a:p>
            <a:r>
              <a:rPr lang="en-US" sz="2000" dirty="0"/>
              <a:t>} else {</a:t>
            </a:r>
          </a:p>
          <a:p>
            <a:r>
              <a:rPr lang="en-US" sz="2000" dirty="0"/>
              <a:t>  cout &lt;&lt; "Welcome" &lt;&lt; endl;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2672</Words>
  <Application>Microsoft Office PowerPoint</Application>
  <PresentationFormat>Custom</PresentationFormat>
  <Paragraphs>636</Paragraphs>
  <Slides>50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-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Плод или зеленчук - условие</vt:lpstr>
      <vt:lpstr>Плод или зеленчук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2022-01-22T12:14:41Z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