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7" r:id="rId13"/>
    <p:sldId id="266" r:id="rId14"/>
    <p:sldId id="268" r:id="rId15"/>
    <p:sldId id="269" r:id="rId16"/>
    <p:sldId id="270" r:id="rId17"/>
    <p:sldId id="275" r:id="rId18"/>
    <p:sldId id="278" r:id="rId19"/>
    <p:sldId id="276" r:id="rId20"/>
    <p:sldId id="273" r:id="rId21"/>
    <p:sldId id="271" r:id="rId22"/>
    <p:sldId id="272" r:id="rId23"/>
    <p:sldId id="274" r:id="rId24"/>
    <p:sldId id="29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0" y="2073275"/>
            <a:ext cx="9144000" cy="1743075"/>
            <a:chOff x="0" y="2073729"/>
            <a:chExt cx="9144000" cy="1743129"/>
          </a:xfrm>
        </p:grpSpPr>
        <p:sp>
          <p:nvSpPr>
            <p:cNvPr id="5" name="Rectangle 4"/>
            <p:cNvSpPr/>
            <p:nvPr userDrawn="1"/>
          </p:nvSpPr>
          <p:spPr>
            <a:xfrm>
              <a:off x="1944688" y="2073729"/>
              <a:ext cx="7199312" cy="1743129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2203908"/>
              <a:ext cx="357188" cy="1484359"/>
            </a:xfrm>
            <a:prstGeom prst="rect">
              <a:avLst/>
            </a:prstGeom>
            <a:solidFill>
              <a:srgbClr val="32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  <p:sp>
          <p:nvSpPr>
            <p:cNvPr id="7" name="Donut 6"/>
            <p:cNvSpPr/>
            <p:nvPr userDrawn="1"/>
          </p:nvSpPr>
          <p:spPr>
            <a:xfrm>
              <a:off x="417513" y="2073729"/>
              <a:ext cx="1711325" cy="1743129"/>
            </a:xfrm>
            <a:prstGeom prst="donut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000000"/>
                </a:solidFill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rot="10800000">
              <a:off x="1311275" y="2073729"/>
              <a:ext cx="671513" cy="447689"/>
            </a:xfrm>
            <a:prstGeom prst="rtTriangle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  <p:sp>
          <p:nvSpPr>
            <p:cNvPr id="9" name="Right Triangle 8"/>
            <p:cNvSpPr/>
            <p:nvPr userDrawn="1"/>
          </p:nvSpPr>
          <p:spPr>
            <a:xfrm rot="10800000" flipV="1">
              <a:off x="1316038" y="3364407"/>
              <a:ext cx="671512" cy="452451"/>
            </a:xfrm>
            <a:prstGeom prst="rtTriangle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2801938" y="2101850"/>
            <a:ext cx="5969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mk-MK" sz="800" b="1" dirty="0">
                <a:solidFill>
                  <a:srgbClr val="FFFFFF"/>
                </a:solidFill>
              </a:rPr>
              <a:t>ФАКУЛТЕТ ЗА ИНФОРМАТИЧКИ НАУКИ И КОМПЈУТЕРСКО ИНЖЕНЕРСТВО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 userDrawn="1"/>
        </p:nvSpPr>
        <p:spPr bwMode="auto">
          <a:xfrm>
            <a:off x="2981325" y="1743075"/>
            <a:ext cx="5969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mk-MK" sz="800">
                <a:solidFill>
                  <a:srgbClr val="FFFFFF"/>
                </a:solidFill>
              </a:rPr>
              <a:t>ФАКУЛТЕТ ЗА ЕЛЕКТРОТЕХНИКА И ИНФОРМАЦИСКИ ТЕХНОЛОГИИ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860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090057" y="1828800"/>
            <a:ext cx="6874556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60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106386" y="4267200"/>
            <a:ext cx="6885214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8"/>
            <a:ext cx="4038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7625" y="6597650"/>
            <a:ext cx="1296988" cy="2413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1541159-0DA0-48FF-A5BE-2E3DB6687419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1"/>
          </p:nvPr>
        </p:nvSpPr>
        <p:spPr>
          <a:xfrm>
            <a:off x="179388" y="6553200"/>
            <a:ext cx="1728787" cy="260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441081-5442-4D4E-BAA5-A5E4642ABFE1}" type="datetime1">
              <a:rPr lang="mk-MK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21.11.2014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28" y="1771650"/>
            <a:ext cx="8229600" cy="4681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ChangeAspect="1"/>
          </p:cNvSpPr>
          <p:nvPr/>
        </p:nvSpPr>
        <p:spPr>
          <a:xfrm>
            <a:off x="487363" y="30163"/>
            <a:ext cx="8656637" cy="366712"/>
          </a:xfrm>
          <a:prstGeom prst="rect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33338" y="30163"/>
            <a:ext cx="87312" cy="366712"/>
          </a:xfrm>
          <a:prstGeom prst="rect">
            <a:avLst/>
          </a:prstGeom>
          <a:solidFill>
            <a:srgbClr val="322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27" name="Donut 26"/>
          <p:cNvSpPr>
            <a:spLocks noChangeAspect="1"/>
          </p:cNvSpPr>
          <p:nvPr/>
        </p:nvSpPr>
        <p:spPr>
          <a:xfrm>
            <a:off x="169863" y="30163"/>
            <a:ext cx="358775" cy="366712"/>
          </a:xfrm>
          <a:prstGeom prst="donut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000000"/>
              </a:solidFill>
            </a:endParaRPr>
          </a:p>
        </p:txBody>
      </p:sp>
      <p:sp>
        <p:nvSpPr>
          <p:cNvPr id="28" name="Right Triangle 27"/>
          <p:cNvSpPr/>
          <p:nvPr/>
        </p:nvSpPr>
        <p:spPr>
          <a:xfrm rot="10800000">
            <a:off x="363538" y="30163"/>
            <a:ext cx="393700" cy="227012"/>
          </a:xfrm>
          <a:prstGeom prst="rtTriangle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29" name="Right Triangle 28"/>
          <p:cNvSpPr/>
          <p:nvPr/>
        </p:nvSpPr>
        <p:spPr>
          <a:xfrm rot="10800000" flipV="1">
            <a:off x="325438" y="136525"/>
            <a:ext cx="365125" cy="260350"/>
          </a:xfrm>
          <a:prstGeom prst="rtTriangle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307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771650"/>
            <a:ext cx="82296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06413" y="117475"/>
            <a:ext cx="1498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mk-MK" sz="600" b="1" dirty="0">
                <a:solidFill>
                  <a:srgbClr val="FFFFFF"/>
                </a:solidFill>
              </a:rPr>
              <a:t>ФАКУЛТЕТ ЗА ИНФОРМАТИЧКИ НАУКИ И КОМПЈУТЕРСКО ИНЖЕНЕРСТВО</a:t>
            </a:r>
            <a:endParaRPr lang="en-US" sz="6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22783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22783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227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mk-M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84238"/>
          </a:xfrm>
        </p:spPr>
        <p:txBody>
          <a:bodyPr/>
          <a:lstStyle/>
          <a:p>
            <a:r>
              <a:rPr lang="en-US" sz="4000" dirty="0" smtClean="0"/>
              <a:t>DCT Image coding and the JPEG standard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681538"/>
          </a:xfrm>
        </p:spPr>
        <p:txBody>
          <a:bodyPr/>
          <a:lstStyle/>
          <a:p>
            <a:r>
              <a:rPr lang="en-US" dirty="0" smtClean="0"/>
              <a:t>Why DCT was chosen by the JPEG community?</a:t>
            </a:r>
          </a:p>
          <a:p>
            <a:pPr lvl="1"/>
            <a:r>
              <a:rPr lang="en-US" dirty="0" smtClean="0"/>
              <a:t>Good frequency domain energy distribution for natural images</a:t>
            </a:r>
          </a:p>
          <a:p>
            <a:pPr lvl="1"/>
            <a:r>
              <a:rPr lang="en-US" dirty="0" smtClean="0"/>
              <a:t>Easy for efficient hardware-based computations</a:t>
            </a:r>
          </a:p>
          <a:p>
            <a:pPr lvl="1"/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compression pipeline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25075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compression pipeline</a:t>
            </a:r>
            <a:endParaRPr lang="mk-M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760" y="1524000"/>
            <a:ext cx="7652640" cy="488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compression pipeline</a:t>
            </a:r>
            <a:endParaRPr lang="mk-MK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425" y="1498645"/>
            <a:ext cx="7013575" cy="48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 example</a:t>
            </a:r>
            <a:endParaRPr lang="mk-MK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1233543"/>
            <a:ext cx="6512128" cy="52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 example</a:t>
            </a:r>
            <a:endParaRPr lang="mk-MK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71612"/>
            <a:ext cx="6260460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Zigzag ordering</a:t>
            </a:r>
            <a:endParaRPr lang="mk-MK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25" y="2407444"/>
            <a:ext cx="63817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Intermediary representation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Runlength</a:t>
            </a:r>
            <a:r>
              <a:rPr lang="en-US" dirty="0" smtClean="0"/>
              <a:t>, number of consecutive AC nonzero elements</a:t>
            </a:r>
          </a:p>
          <a:p>
            <a:r>
              <a:rPr lang="en-US" dirty="0" smtClean="0"/>
              <a:t>Size, number of bits used to encode the amplitude of DC and AC coefficients</a:t>
            </a:r>
            <a:endParaRPr lang="mk-MK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1438"/>
            <a:ext cx="7950274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Intermediary representation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28" y="1524000"/>
            <a:ext cx="8229600" cy="4681538"/>
          </a:xfrm>
        </p:spPr>
        <p:txBody>
          <a:bodyPr/>
          <a:lstStyle/>
          <a:p>
            <a:r>
              <a:rPr lang="en-US" sz="2800" dirty="0" smtClean="0"/>
              <a:t>Entropy coded using code supplies by JPEG organization</a:t>
            </a:r>
          </a:p>
          <a:p>
            <a:r>
              <a:rPr lang="en-US" sz="2800" dirty="0" smtClean="0"/>
              <a:t>The first symbol in the intermediary representation is encoded using Hoffman coding which is variable length code (VLC), based on statistical analyzes of the elements</a:t>
            </a:r>
          </a:p>
          <a:p>
            <a:r>
              <a:rPr lang="en-US" sz="2800" dirty="0" smtClean="0"/>
              <a:t>The amplitude is encoded using variable length integer code (VLI), that is shorter compared with Hoffman and not uniquely decodable</a:t>
            </a:r>
          </a:p>
          <a:p>
            <a:r>
              <a:rPr lang="en-US" sz="2800" dirty="0" smtClean="0"/>
              <a:t>From VLC the decoder knows how to decode the VLI</a:t>
            </a:r>
            <a:endParaRPr lang="mk-M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Coded representation of DC and AC coefficients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03327"/>
            <a:ext cx="5562600" cy="522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562"/>
            <a:ext cx="8229600" cy="884238"/>
          </a:xfrm>
        </p:spPr>
        <p:txBody>
          <a:bodyPr/>
          <a:lstStyle/>
          <a:p>
            <a:r>
              <a:rPr lang="en-US" sz="3600" dirty="0" smtClean="0"/>
              <a:t>Size, Transmission Bandwidth and time for uncompressed images</a:t>
            </a:r>
            <a:endParaRPr lang="mk-MK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07" y="1569055"/>
            <a:ext cx="8134293" cy="483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compression results</a:t>
            </a:r>
            <a:endParaRPr lang="mk-MK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4366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Hierarchical representation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image=frame, segment=series of 8x8 blocks</a:t>
            </a:r>
            <a:endParaRPr lang="mk-MK" sz="2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753" y="2240756"/>
            <a:ext cx="7177647" cy="377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JPEG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Accepted since 1993 as a milestone</a:t>
            </a:r>
          </a:p>
          <a:p>
            <a:r>
              <a:rPr lang="en-US" sz="3000" dirty="0" smtClean="0"/>
              <a:t>Poor low bit-rate compression</a:t>
            </a:r>
          </a:p>
          <a:p>
            <a:r>
              <a:rPr lang="en-US" sz="3000" dirty="0" smtClean="0"/>
              <a:t>Random access of the bit stream</a:t>
            </a:r>
          </a:p>
          <a:p>
            <a:r>
              <a:rPr lang="en-US" sz="3000" dirty="0" smtClean="0"/>
              <a:t>Single compression architecture (44 modes)</a:t>
            </a:r>
          </a:p>
          <a:p>
            <a:r>
              <a:rPr lang="en-US" sz="3000" dirty="0" smtClean="0"/>
              <a:t>Transmission in noisy environments</a:t>
            </a:r>
          </a:p>
          <a:p>
            <a:r>
              <a:rPr lang="en-US" sz="3000" dirty="0" smtClean="0"/>
              <a:t>Computer generated images and documents</a:t>
            </a:r>
          </a:p>
          <a:p>
            <a:r>
              <a:rPr lang="en-US" sz="3000" dirty="0" smtClean="0"/>
              <a:t>Solution JPEG 2000 standard, based on a wavelet transform</a:t>
            </a:r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 (JPEG 2000)</a:t>
            </a:r>
            <a:endParaRPr lang="mk-M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757488"/>
            <a:ext cx="78105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Tiling process</a:t>
            </a:r>
          </a:p>
          <a:p>
            <a:r>
              <a:rPr lang="en-US" dirty="0" err="1" smtClean="0"/>
              <a:t>YCrCb</a:t>
            </a:r>
            <a:r>
              <a:rPr lang="en-US" dirty="0" smtClean="0"/>
              <a:t> conversion process</a:t>
            </a:r>
          </a:p>
          <a:p>
            <a:r>
              <a:rPr lang="en-US" dirty="0" smtClean="0"/>
              <a:t>The level offsetting process</a:t>
            </a:r>
          </a:p>
          <a:p>
            <a:pPr lvl="1"/>
            <a:r>
              <a:rPr lang="en-US" dirty="0" smtClean="0"/>
              <a:t>All pixel values must be around zero, so the DWT </a:t>
            </a:r>
            <a:r>
              <a:rPr lang="en-US" dirty="0" smtClean="0"/>
              <a:t>can </a:t>
            </a:r>
            <a:r>
              <a:rPr lang="en-US" dirty="0" smtClean="0"/>
              <a:t>work properly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8229600" cy="884238"/>
          </a:xfrm>
        </p:spPr>
        <p:txBody>
          <a:bodyPr/>
          <a:lstStyle/>
          <a:p>
            <a:r>
              <a:rPr lang="en-US" dirty="0" smtClean="0"/>
              <a:t>Wavelet transform (JPEG 2000)</a:t>
            </a:r>
            <a:br>
              <a:rPr lang="en-US" dirty="0" smtClean="0"/>
            </a:br>
            <a:r>
              <a:rPr lang="en-US" dirty="0" smtClean="0"/>
              <a:t>Preprocessing step</a:t>
            </a:r>
            <a:endParaRPr lang="mk-M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6623"/>
            <a:ext cx="6705600" cy="457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DWT (JPEG 2000)</a:t>
            </a:r>
            <a:endParaRPr lang="mk-MK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63" y="2209800"/>
            <a:ext cx="799143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DWT (JPEG2000)</a:t>
            </a:r>
            <a:endParaRPr lang="mk-MK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412" y="1771650"/>
            <a:ext cx="5442175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JPEG2000</a:t>
            </a:r>
            <a:endParaRPr lang="mk-M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7" y="2064544"/>
            <a:ext cx="51149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</a:t>
            </a:r>
            <a:r>
              <a:rPr lang="en-US" dirty="0" err="1" smtClean="0"/>
              <a:t>vs</a:t>
            </a:r>
            <a:r>
              <a:rPr lang="en-US" dirty="0" smtClean="0"/>
              <a:t> JPEG2000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28" y="1524000"/>
            <a:ext cx="8229600" cy="4681538"/>
          </a:xfrm>
        </p:spPr>
        <p:txBody>
          <a:bodyPr/>
          <a:lstStyle/>
          <a:p>
            <a:r>
              <a:rPr lang="en-US" dirty="0" smtClean="0"/>
              <a:t>Encode once, platform dependent decoding (the encoder decides the maximum resolution and the image quality)</a:t>
            </a:r>
          </a:p>
          <a:p>
            <a:r>
              <a:rPr lang="en-US" dirty="0" smtClean="0"/>
              <a:t>Working with compressed images (cropping, flipping, rotating can be applied to the compressed representation of the image)</a:t>
            </a:r>
          </a:p>
          <a:p>
            <a:r>
              <a:rPr lang="en-US" dirty="0" smtClean="0"/>
              <a:t>Region of interest encoding	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and relevance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28" y="1371600"/>
            <a:ext cx="8229600" cy="4681538"/>
          </a:xfrm>
        </p:spPr>
        <p:txBody>
          <a:bodyPr/>
          <a:lstStyle/>
          <a:p>
            <a:r>
              <a:rPr lang="en-US" sz="3000" dirty="0" smtClean="0"/>
              <a:t>Irrelevancy reduction, if information associated with some pixels might be irrelevant</a:t>
            </a:r>
          </a:p>
          <a:p>
            <a:pPr lvl="1"/>
            <a:r>
              <a:rPr lang="en-US" sz="3000" dirty="0" smtClean="0"/>
              <a:t>Visual irrelevancy</a:t>
            </a:r>
          </a:p>
          <a:p>
            <a:pPr lvl="1"/>
            <a:r>
              <a:rPr lang="en-US" sz="3000" dirty="0" smtClean="0"/>
              <a:t>Application-specific irrelevancy (medicine, military, ...)</a:t>
            </a:r>
          </a:p>
          <a:p>
            <a:r>
              <a:rPr lang="en-US" sz="3000" dirty="0" smtClean="0"/>
              <a:t>Redundancy reduction, if pixel values are not random, but </a:t>
            </a:r>
            <a:r>
              <a:rPr lang="en-US" sz="3000" dirty="0" err="1" smtClean="0"/>
              <a:t>corelated</a:t>
            </a:r>
            <a:endParaRPr lang="en-US" sz="3000" dirty="0" smtClean="0"/>
          </a:p>
          <a:p>
            <a:r>
              <a:rPr lang="en-US" sz="3000" dirty="0" err="1" smtClean="0"/>
              <a:t>Lossy</a:t>
            </a:r>
            <a:r>
              <a:rPr lang="en-US" sz="3000" dirty="0" smtClean="0"/>
              <a:t> </a:t>
            </a:r>
            <a:r>
              <a:rPr lang="en-US" sz="3000" dirty="0" err="1" smtClean="0"/>
              <a:t>vs</a:t>
            </a:r>
            <a:r>
              <a:rPr lang="en-US" sz="3000" dirty="0" smtClean="0"/>
              <a:t> lossless compression</a:t>
            </a:r>
          </a:p>
          <a:p>
            <a:r>
              <a:rPr lang="en-US" sz="3000" dirty="0" smtClean="0"/>
              <a:t>Spatial </a:t>
            </a:r>
            <a:r>
              <a:rPr lang="en-US" sz="3000" dirty="0" err="1" smtClean="0"/>
              <a:t>vs</a:t>
            </a:r>
            <a:r>
              <a:rPr lang="en-US" sz="3000" dirty="0" smtClean="0"/>
              <a:t> spectral </a:t>
            </a:r>
            <a:r>
              <a:rPr lang="en-US" sz="3000" dirty="0" err="1" smtClean="0"/>
              <a:t>vs</a:t>
            </a:r>
            <a:r>
              <a:rPr lang="en-US" sz="3000" dirty="0" smtClean="0"/>
              <a:t> temporal redundancy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Encode once, platform dependent decoding</a:t>
            </a:r>
            <a:endParaRPr lang="mk-MK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36861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Region of interest encoding (ROI)</a:t>
            </a:r>
            <a:endParaRPr lang="mk-MK" sz="4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1578045"/>
            <a:ext cx="6102350" cy="444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image coding</a:t>
            </a:r>
            <a:endParaRPr lang="mk-MK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535" y="1669256"/>
            <a:ext cx="6435665" cy="427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image coding</a:t>
            </a:r>
            <a:endParaRPr lang="mk-M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Fractals are self similar geometrical objects</a:t>
            </a:r>
          </a:p>
          <a:p>
            <a:r>
              <a:rPr lang="en-US" dirty="0" smtClean="0"/>
              <a:t>Two important aspects:</a:t>
            </a:r>
          </a:p>
          <a:p>
            <a:pPr lvl="1"/>
            <a:r>
              <a:rPr lang="en-US" dirty="0" smtClean="0"/>
              <a:t>Whatever initial seed image is used, the final resulting fractal structure is very similar</a:t>
            </a:r>
          </a:p>
          <a:p>
            <a:pPr lvl="1"/>
            <a:r>
              <a:rPr lang="en-US" dirty="0" smtClean="0"/>
              <a:t>At every iteration, more detail is added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block coding</a:t>
            </a:r>
            <a:endParaRPr lang="mk-MK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7635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/>
              <a:t>Transmission issues in compressed images</a:t>
            </a:r>
            <a:endParaRPr lang="mk-MK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is still a challenging problem</a:t>
            </a:r>
          </a:p>
          <a:p>
            <a:r>
              <a:rPr lang="en-US" dirty="0" smtClean="0"/>
              <a:t>Browsing image data</a:t>
            </a:r>
          </a:p>
          <a:p>
            <a:r>
              <a:rPr lang="en-US" dirty="0" smtClean="0"/>
              <a:t>Sequentially organized image data needs to be completely downloaded before it can be decoded and viewed by a user</a:t>
            </a:r>
          </a:p>
          <a:p>
            <a:r>
              <a:rPr lang="en-US" dirty="0" smtClean="0"/>
              <a:t>The experience is less interactive</a:t>
            </a:r>
          </a:p>
          <a:p>
            <a:r>
              <a:rPr lang="en-US" dirty="0" smtClean="0"/>
              <a:t>The quality of the received data can be progressively improved over time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/>
              <a:t>Progressive transmission in JPEG using DCT</a:t>
            </a:r>
            <a:endParaRPr lang="mk-MK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scan (DC + zigzag AC coefficients)</a:t>
            </a:r>
          </a:p>
          <a:p>
            <a:r>
              <a:rPr lang="en-US" dirty="0" smtClean="0"/>
              <a:t>JPEG has progressive modes where each block is encoded in multiple scans rather than a single scan</a:t>
            </a:r>
          </a:p>
          <a:p>
            <a:r>
              <a:rPr lang="en-US" dirty="0" smtClean="0"/>
              <a:t>JPEG has two different methods for progressive transmission</a:t>
            </a:r>
          </a:p>
          <a:p>
            <a:pPr lvl="1"/>
            <a:r>
              <a:rPr lang="en-US" dirty="0" smtClean="0"/>
              <a:t>Spectral selection (first DC, than AC)</a:t>
            </a:r>
          </a:p>
          <a:p>
            <a:pPr lvl="1"/>
            <a:r>
              <a:rPr lang="en-US" dirty="0" smtClean="0"/>
              <a:t>Successive bit approximation (first MSB)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Progressive transmission in JPEG</a:t>
            </a:r>
            <a:endParaRPr lang="mk-MK" sz="4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026" y="1964531"/>
            <a:ext cx="7939374" cy="405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79111"/>
            <a:ext cx="5410200" cy="598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pixel  correlation</a:t>
            </a:r>
            <a:endParaRPr lang="mk-M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6395769" cy="369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Classes of image compression techniques</a:t>
            </a:r>
            <a:endParaRPr lang="mk-MK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441" y="1771650"/>
            <a:ext cx="4390117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image coding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modest amount of compression can be achieved</a:t>
            </a:r>
          </a:p>
          <a:p>
            <a:r>
              <a:rPr lang="en-US" dirty="0" smtClean="0"/>
              <a:t>First techniques develop for storage reasons</a:t>
            </a:r>
          </a:p>
          <a:p>
            <a:r>
              <a:rPr lang="en-US" dirty="0" smtClean="0"/>
              <a:t>Limited use in practice today (in film industry)</a:t>
            </a:r>
          </a:p>
          <a:p>
            <a:r>
              <a:rPr lang="en-US" dirty="0" smtClean="0"/>
              <a:t>BMP, TIFF, GIF, PICT</a:t>
            </a:r>
          </a:p>
          <a:p>
            <a:r>
              <a:rPr lang="en-US" dirty="0" smtClean="0"/>
              <a:t>Run length coding (used very rarely, BMP, TIFF, PICT)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based image coding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GIF and PNG standard</a:t>
            </a:r>
          </a:p>
          <a:p>
            <a:r>
              <a:rPr lang="en-US" sz="2600" dirty="0" smtClean="0"/>
              <a:t>GIF was the first standard used for transfer on the Internet (developed by UNISYS Corporation)</a:t>
            </a:r>
          </a:p>
          <a:p>
            <a:r>
              <a:rPr lang="en-US" sz="2600" dirty="0" smtClean="0"/>
              <a:t>A dictionary of indexes is build using LZW</a:t>
            </a:r>
          </a:p>
          <a:p>
            <a:r>
              <a:rPr lang="en-US" sz="2600" dirty="0" smtClean="0"/>
              <a:t>Difference from pure LZW: indexes are not build on initial pixels, but on the indexed set of colors</a:t>
            </a:r>
          </a:p>
          <a:p>
            <a:r>
              <a:rPr lang="en-US" sz="2600" dirty="0" smtClean="0"/>
              <a:t>Each pixel is represented by 8-bits value (form a palette of max 256 colors, where each color has its own index), and LZW is performed on the indexes of the palette</a:t>
            </a:r>
            <a:endParaRPr lang="mk-MK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based coding</a:t>
            </a:r>
            <a:endParaRPr lang="mk-MK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804284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image coding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71650"/>
            <a:ext cx="8216928" cy="1733550"/>
          </a:xfrm>
        </p:spPr>
        <p:txBody>
          <a:bodyPr/>
          <a:lstStyle/>
          <a:p>
            <a:r>
              <a:rPr lang="en-US" dirty="0" smtClean="0"/>
              <a:t>The transform must be a mathematically invertible function</a:t>
            </a:r>
          </a:p>
          <a:p>
            <a:r>
              <a:rPr lang="en-US" dirty="0" smtClean="0"/>
              <a:t>Examples: DFT, DCT</a:t>
            </a:r>
            <a:endParaRPr lang="mk-M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3810000"/>
            <a:ext cx="7157261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KI_templat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673</Words>
  <Application>Microsoft Office PowerPoint</Application>
  <PresentationFormat>On-screen Show (4:3)</PresentationFormat>
  <Paragraphs>92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FINKI_template</vt:lpstr>
      <vt:lpstr>Image compression</vt:lpstr>
      <vt:lpstr>Size, Transmission Bandwidth and time for uncompressed images</vt:lpstr>
      <vt:lpstr>Redundancy and relevance</vt:lpstr>
      <vt:lpstr>Local pixel  correlation</vt:lpstr>
      <vt:lpstr>Classes of image compression techniques</vt:lpstr>
      <vt:lpstr>Lossless image coding</vt:lpstr>
      <vt:lpstr>Dictionary based image coding</vt:lpstr>
      <vt:lpstr>Prediction based coding</vt:lpstr>
      <vt:lpstr>Transform image coding</vt:lpstr>
      <vt:lpstr>DCT Image coding and the JPEG standard</vt:lpstr>
      <vt:lpstr>JPEG compression pipeline</vt:lpstr>
      <vt:lpstr>JPEG compression pipeline</vt:lpstr>
      <vt:lpstr>JPEG compression pipeline</vt:lpstr>
      <vt:lpstr>DCT example</vt:lpstr>
      <vt:lpstr>DCT example</vt:lpstr>
      <vt:lpstr>Zigzag ordering</vt:lpstr>
      <vt:lpstr>Intermediary representation</vt:lpstr>
      <vt:lpstr>Intermediary representation</vt:lpstr>
      <vt:lpstr>Coded representation of DC and AC coefficients</vt:lpstr>
      <vt:lpstr>JPEG compression results</vt:lpstr>
      <vt:lpstr>Hierarchical representation image=frame, segment=series of 8x8 blocks</vt:lpstr>
      <vt:lpstr>Drawbacks of JPEG</vt:lpstr>
      <vt:lpstr>Wavelet transform (JPEG 2000)</vt:lpstr>
      <vt:lpstr>Preprocessing step</vt:lpstr>
      <vt:lpstr>Wavelet transform (JPEG 2000) Preprocessing step</vt:lpstr>
      <vt:lpstr>DWT (JPEG 2000)</vt:lpstr>
      <vt:lpstr>DWT (JPEG2000)</vt:lpstr>
      <vt:lpstr>JPEG2000</vt:lpstr>
      <vt:lpstr>JPEG vs JPEG2000</vt:lpstr>
      <vt:lpstr>Encode once, platform dependent decoding</vt:lpstr>
      <vt:lpstr>Region of interest encoding (ROI)</vt:lpstr>
      <vt:lpstr>Fractal image coding</vt:lpstr>
      <vt:lpstr>Fractal image coding</vt:lpstr>
      <vt:lpstr>Fractal block coding</vt:lpstr>
      <vt:lpstr>Transmission issues in compressed images</vt:lpstr>
      <vt:lpstr>Progressive transmission in JPEG using DCT</vt:lpstr>
      <vt:lpstr>Progressive transmission in JPEG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Biljana</dc:creator>
  <cp:lastModifiedBy>Biljana</cp:lastModifiedBy>
  <cp:revision>11</cp:revision>
  <dcterms:created xsi:type="dcterms:W3CDTF">2006-08-16T00:00:00Z</dcterms:created>
  <dcterms:modified xsi:type="dcterms:W3CDTF">2014-11-21T22:52:51Z</dcterms:modified>
</cp:coreProperties>
</file>