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jpeg" ContentType="image/jpeg"/>
  <Override PartName="/ppt/media/image17.png" ContentType="image/png"/>
  <Override PartName="/ppt/media/image14.png" ContentType="image/png"/>
  <Override PartName="/ppt/media/image13.png" ContentType="image/png"/>
  <Override PartName="/ppt/media/image31.jpeg" ContentType="image/jpeg"/>
  <Override PartName="/ppt/media/image23.png" ContentType="image/png"/>
  <Override PartName="/ppt/media/image12.png" ContentType="image/png"/>
  <Override PartName="/ppt/media/image11.jpeg" ContentType="image/jpe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2.png" ContentType="image/png"/>
  <Override PartName="/ppt/media/image3.jpeg" ContentType="image/jpe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2" name="Picture 9" descr=""/>
          <p:cNvPicPr/>
          <p:nvPr/>
        </p:nvPicPr>
        <p:blipFill>
          <a:blip r:embed="rId2"/>
          <a:srcRect l="0" t="0" r="5447" b="0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</a:t>
            </a:r>
            <a:r>
              <a:rPr lang="en-US" sz="1000">
                <a:solidFill>
                  <a:srgbClr val="000000"/>
                </a:solidFill>
                <a:latin typeface="Arial"/>
              </a:rPr>
              <a:t>  |  Fachbereich 1 |  Prof. Dr. Buxmann | Projekt: „ Driving Competition“ | </a:t>
            </a:r>
            <a:fld id="{3DD96B67-8858-4152-83E3-0AAD1DFA3340}" type="slidenum">
              <a:rPr lang="en-US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8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50920" y="368280"/>
            <a:ext cx="8642160" cy="2088720"/>
          </a:xfrm>
          <a:prstGeom prst="rect">
            <a:avLst/>
          </a:prstGeom>
          <a:solidFill>
            <a:srgbClr val="005aa9"/>
          </a:solidFill>
          <a:ln w="9360">
            <a:noFill/>
          </a:ln>
        </p:spPr>
      </p:sp>
      <p:sp>
        <p:nvSpPr>
          <p:cNvPr id="10" name="CustomShape 8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1" name="Picture 9" descr=""/>
          <p:cNvPicPr/>
          <p:nvPr/>
        </p:nvPicPr>
        <p:blipFill>
          <a:blip r:embed="rId5"/>
          <a:srcRect l="0" t="0" r="5447" b="0"/>
          <a:stretch>
            <a:fillRect/>
          </a:stretch>
        </p:blipFill>
        <p:spPr>
          <a:xfrm>
            <a:off x="7172280" y="65736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2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3" name="CustomShape 10"/>
          <p:cNvSpPr/>
          <p:nvPr/>
        </p:nvSpPr>
        <p:spPr>
          <a:xfrm>
            <a:off x="250920" y="36036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4" name="CustomShape 11"/>
          <p:cNvSpPr/>
          <p:nvPr/>
        </p:nvSpPr>
        <p:spPr>
          <a:xfrm>
            <a:off x="250920" y="2457360"/>
            <a:ext cx="864036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5" name="PlaceHolder 12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</a:t>
            </a:r>
            <a:r>
              <a:rPr lang="en-US" sz="1000">
                <a:solidFill>
                  <a:srgbClr val="000000"/>
                </a:solidFill>
                <a:latin typeface="Arial"/>
              </a:rPr>
              <a:t>  |  Fachbereich 1 |  Prof. Dr. Buxmann | Projekt: „ Driving Competition“ | </a:t>
            </a:r>
            <a:fld id="{85F75113-C6E8-4093-B158-40EF7C361D36}" type="slidenum">
              <a:rPr lang="en-US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8" name="Picture 2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5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56" name="Picture 9" descr=""/>
          <p:cNvPicPr/>
          <p:nvPr/>
        </p:nvPicPr>
        <p:blipFill>
          <a:blip r:embed="rId2"/>
          <a:srcRect l="0" t="0" r="5447" b="0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57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8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9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0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</a:t>
            </a:r>
            <a:r>
              <a:rPr lang="en-US" sz="1000">
                <a:solidFill>
                  <a:srgbClr val="000000"/>
                </a:solidFill>
                <a:latin typeface="Arial"/>
              </a:rPr>
              <a:t>  |  Fachbereich 1 |  Prof. Dr. Buxmann | Projekt: „ Driving Competition“ | </a:t>
            </a:r>
            <a:fld id="{FD7B84FA-181B-4896-8847-9F5BEF7EBC66}" type="slidenum">
              <a:rPr lang="en-US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1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62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63" name="PlaceHolder 7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01" name="Picture 9" descr=""/>
          <p:cNvPicPr/>
          <p:nvPr/>
        </p:nvPicPr>
        <p:blipFill>
          <a:blip r:embed="rId2"/>
          <a:srcRect l="0" t="0" r="5447" b="0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02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04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5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</a:t>
            </a:r>
            <a:r>
              <a:rPr lang="en-US" sz="1000">
                <a:solidFill>
                  <a:srgbClr val="000000"/>
                </a:solidFill>
                <a:latin typeface="Arial"/>
              </a:rPr>
              <a:t>  |  Fachbereich 1 |  Prof. Dr. Buxmann | Projekt: „ Driving Competition“ | </a:t>
            </a:r>
            <a:fld id="{B0A292C3-04C9-47C0-A058-BBDBE56C288E}" type="slidenum">
              <a:rPr lang="en-US" sz="1000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07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Seventh Outline LevelTextmasterformat bearbeiten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8920" y="1449360"/>
            <a:ext cx="8533440" cy="9442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50000"/>
              </a:lnSpc>
            </a:pPr>
            <a:r>
              <a:rPr b="1" lang="en-US" sz="2000">
                <a:solidFill>
                  <a:srgbClr val="ffffff"/>
                </a:solidFill>
                <a:latin typeface="Arial"/>
              </a:rPr>
              <a:t>Big Data Seminar: Die Nutzung von Fahrzeugbezogenen Sensordaten</a:t>
            </a:r>
            <a:endParaRPr/>
          </a:p>
          <a:p>
            <a:pPr>
              <a:lnSpc>
                <a:spcPct val="150000"/>
              </a:lnSpc>
            </a:pPr>
            <a:r>
              <a:rPr b="1" lang="en-US" sz="1400">
                <a:solidFill>
                  <a:srgbClr val="ffffff"/>
                </a:solidFill>
                <a:latin typeface="Arial"/>
              </a:rPr>
              <a:t>Max Kolhagen, Markus Braun, Young-Hwan Kim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3400">
                <a:solidFill>
                  <a:srgbClr val="ffffff"/>
                </a:solidFill>
                <a:latin typeface="Arial"/>
              </a:rPr>
              <a:t>Projekt: „Driving Competition“</a:t>
            </a:r>
            <a:endParaRPr/>
          </a:p>
        </p:txBody>
      </p:sp>
      <p:pic>
        <p:nvPicPr>
          <p:cNvPr id="147" name="Grafik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640" y="2997360"/>
            <a:ext cx="4824000" cy="1737720"/>
          </a:xfrm>
          <a:prstGeom prst="rect">
            <a:avLst/>
          </a:prstGeom>
          <a:ln>
            <a:noFill/>
          </a:ln>
        </p:spPr>
      </p:pic>
      <p:pic>
        <p:nvPicPr>
          <p:cNvPr id="148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62720" y="3018600"/>
            <a:ext cx="2557440" cy="1704600"/>
          </a:xfrm>
          <a:prstGeom prst="rect">
            <a:avLst/>
          </a:prstGeom>
          <a:ln>
            <a:noFill/>
          </a:ln>
        </p:spPr>
      </p:pic>
      <p:pic>
        <p:nvPicPr>
          <p:cNvPr id="149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788000" y="4934160"/>
            <a:ext cx="2140560" cy="1086840"/>
          </a:xfrm>
          <a:prstGeom prst="rect">
            <a:avLst/>
          </a:prstGeom>
          <a:ln>
            <a:noFill/>
          </a:ln>
        </p:spPr>
      </p:pic>
      <p:pic>
        <p:nvPicPr>
          <p:cNvPr id="150" name="Grafik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51640" y="4754520"/>
            <a:ext cx="3705840" cy="145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16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18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0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21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23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4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6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30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2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4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6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8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39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Eine kleine Vorführung unseres MVP</a:t>
            </a:r>
            <a:endParaRPr/>
          </a:p>
        </p:txBody>
      </p:sp>
      <p:pic>
        <p:nvPicPr>
          <p:cNvPr id="24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1520" y="1883160"/>
            <a:ext cx="4002120" cy="3201480"/>
          </a:xfrm>
          <a:prstGeom prst="rect">
            <a:avLst/>
          </a:prstGeom>
          <a:ln>
            <a:noFill/>
          </a:ln>
        </p:spPr>
      </p:pic>
      <p:pic>
        <p:nvPicPr>
          <p:cNvPr id="245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7920" y="4422240"/>
            <a:ext cx="1810080" cy="162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48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0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2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4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6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57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8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p>
            <a:pPr>
              <a:lnSpc>
                <a:spcPct val="13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Datenerhebung erweitern:</a:t>
            </a:r>
            <a:endParaRPr/>
          </a:p>
          <a:p>
            <a:pPr>
              <a:lnSpc>
                <a:spcPct val="13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Zurzeit: Bluetooth dongle -&gt; liest Autodatenschnittstelle aus</a:t>
            </a:r>
            <a:endParaRPr/>
          </a:p>
          <a:p>
            <a:pPr>
              <a:lnSpc>
                <a:spcPct val="13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-&gt;Erweiterung zur TripInfo -&gt; Wer ist gefahren</a:t>
            </a:r>
            <a:endParaRPr/>
          </a:p>
          <a:p>
            <a:pPr>
              <a:lnSpc>
                <a:spcPct val="130000"/>
              </a:lnSpc>
            </a:pPr>
            <a:r>
              <a:rPr lang="de-DE" sz="2000">
                <a:solidFill>
                  <a:srgbClr val="000000"/>
                </a:solidFill>
                <a:latin typeface="Wingdings"/>
              </a:rPr>
              <a:t></a:t>
            </a:r>
            <a:r>
              <a:rPr lang="de-DE" sz="2000">
                <a:solidFill>
                  <a:srgbClr val="000000"/>
                </a:solidFill>
                <a:latin typeface="Arial"/>
              </a:rPr>
              <a:t>Mitarbeiterwettbewerb</a:t>
            </a:r>
            <a:endParaRPr/>
          </a:p>
          <a:p>
            <a:pPr>
              <a:lnSpc>
                <a:spcPct val="130000"/>
              </a:lnSpc>
            </a:pPr>
            <a:endParaRPr/>
          </a:p>
          <a:p>
            <a:pPr>
              <a:lnSpc>
                <a:spcPct val="13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Verbesserung des Scoring (mittels mehr Zeit investition)</a:t>
            </a:r>
            <a:endParaRPr/>
          </a:p>
          <a:p>
            <a:pPr>
              <a:lnSpc>
                <a:spcPct val="13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-&gt; Heuristik und Gewichtung </a:t>
            </a:r>
            <a:endParaRPr/>
          </a:p>
          <a:p>
            <a:pPr>
              <a:lnSpc>
                <a:spcPct val="13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-&gt; Hinzunahme weiterer Attribute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Zukünftige Version</a:t>
            </a:r>
            <a:endParaRPr/>
          </a:p>
        </p:txBody>
      </p:sp>
      <p:sp>
        <p:nvSpPr>
          <p:cNvPr id="26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Veränderung, Verbesserung und Erweiterung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65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9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70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1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72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3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74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5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6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Wir bedanken uns für die Aufmerksamkeit und 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hoffen auf eine rege Diskussion</a:t>
            </a:r>
            <a:endParaRPr/>
          </a:p>
        </p:txBody>
      </p:sp>
      <p:pic>
        <p:nvPicPr>
          <p:cNvPr id="27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240" y="1845000"/>
            <a:ext cx="5401080" cy="3870360"/>
          </a:xfrm>
          <a:prstGeom prst="rect">
            <a:avLst/>
          </a:prstGeom>
          <a:ln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5954400" y="1989000"/>
            <a:ext cx="294480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b="1" lang="en-US">
                <a:solidFill>
                  <a:srgbClr val="000000"/>
                </a:solidFill>
                <a:latin typeface="Arial"/>
              </a:rPr>
              <a:t>10 Minuten Diskussion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Fragestellungen die uns Interessen und Ihr beantworten könnt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 flipH="1">
            <a:off x="5399280" y="1737000"/>
            <a:ext cx="331200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Was ist Eure Meinung zu unserer Idee ?</a:t>
            </a:r>
            <a:endParaRPr/>
          </a:p>
        </p:txBody>
      </p:sp>
      <p:sp>
        <p:nvSpPr>
          <p:cNvPr id="284" name="CustomShape 4"/>
          <p:cNvSpPr/>
          <p:nvPr/>
        </p:nvSpPr>
        <p:spPr>
          <a:xfrm>
            <a:off x="611640" y="2421000"/>
            <a:ext cx="4787280" cy="1439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Hättet Ihr Interesse an einem solchen Unternehmensinternen Wettbewerb haben?</a:t>
            </a:r>
            <a:endParaRPr/>
          </a:p>
        </p:txBody>
      </p:sp>
      <p:sp>
        <p:nvSpPr>
          <p:cNvPr id="285" name="CustomShape 5"/>
          <p:cNvSpPr/>
          <p:nvPr/>
        </p:nvSpPr>
        <p:spPr>
          <a:xfrm>
            <a:off x="827640" y="4653000"/>
            <a:ext cx="262872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</a:t>
            </a:r>
            <a:r>
              <a:rPr lang="en-US">
                <a:solidFill>
                  <a:srgbClr val="000000"/>
                </a:solidFill>
                <a:latin typeface="Arial"/>
              </a:rPr>
              <a:t>.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 flipH="1">
            <a:off x="3907440" y="3876120"/>
            <a:ext cx="4896360" cy="138348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53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5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7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9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1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3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67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9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cccccc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1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cccccc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3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cccccc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5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cccccc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7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cccccc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p>
            <a:pPr>
              <a:lnSpc>
                <a:spcPct val="13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Durch einen „spielerische“ und unternehmensinternen Mitarbeiterwettbewerb sollen die Mitarbeiter dazu angehalten werden Vorsichtiger und „Effizienter“ zu fahren: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</a:rPr>
              <a:t>Kleinere Boni / Geschenke für eine sichere und effiziente Fahrweisen (pro Monat / pro Jahr)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</a:rPr>
              <a:t>geringe Abnutzung / Kosten durch ineffiziente und waghalsige Fahrweisen können mittels Mitarbeitermotivation verringert werden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</a:rPr>
              <a:t>Betriebsrat: anonymisierung von daten hinsichtlich genauer Tage / Orte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Effiziente Nutzung der Automobile im Unternehmensfuhrparks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84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85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6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0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2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rIns="65880" tIns="65880" bIns="65880" anchor="ctr"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95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Implementierung einer Lösung mittels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SAPUI5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SAP „HANA Cloud Platform“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Problemfaktoren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Einstiegshürde / Komplexität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Zeit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Dokumentation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Aller Anfang ist schwer...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59080" y="2619720"/>
            <a:ext cx="1904760" cy="19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Javascript UI Framework + Layout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React.JS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Bootstrap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Data Management (Cache)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WebAPI Local Storage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API Proxy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Node.JS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Benutzte Technologien</a:t>
            </a:r>
            <a:endParaRPr/>
          </a:p>
        </p:txBody>
      </p:sp>
      <p:pic>
        <p:nvPicPr>
          <p:cNvPr id="20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1689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035040" y="2483640"/>
            <a:ext cx="4023360" cy="144828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12080" y="3518280"/>
            <a:ext cx="3022200" cy="151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Beim ersten Aufruf der App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Daten von SAP HANA abfragen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Daten aggregieren und aufbereiten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Daten lokal zwischenspeichern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 (Initial Run)</a:t>
            </a:r>
            <a:endParaRPr/>
          </a:p>
        </p:txBody>
      </p:sp>
      <p:pic>
        <p:nvPicPr>
          <p:cNvPr id="2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Alle weiteren Aufrufe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Daten werden aus Cache geladen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Weiterverarbeitung &amp; Anzeige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de-DE" sz="2400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</a:t>
            </a:r>
            <a:endParaRPr/>
          </a:p>
        </p:txBody>
      </p:sp>
      <p:pic>
        <p:nvPicPr>
          <p:cNvPr id="2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