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4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A9"/>
    <a:srgbClr val="B2C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0F86F-7D1E-478C-801F-62932B89E58A}" type="doc">
      <dgm:prSet loTypeId="urn:microsoft.com/office/officeart/2005/8/layout/equation1" loCatId="relationship" qsTypeId="urn:microsoft.com/office/officeart/2005/8/quickstyle/simple2" qsCatId="simple" csTypeId="urn:microsoft.com/office/officeart/2005/8/colors/accent1_2" csCatId="accent1" phldr="1"/>
      <dgm:spPr/>
    </dgm:pt>
    <dgm:pt modelId="{054E58BC-12D6-4E2B-91A3-F1C67D2D4E17}">
      <dgm:prSet phldrT="[Text]"/>
      <dgm:spPr>
        <a:solidFill>
          <a:schemeClr val="bg1">
            <a:lumMod val="65000"/>
          </a:schemeClr>
        </a:solidFill>
        <a:ln>
          <a:noFill/>
        </a:ln>
        <a:effectLst/>
      </dgm:spPr>
      <dgm:t>
        <a:bodyPr/>
        <a:lstStyle/>
        <a:p>
          <a:r>
            <a:rPr lang="de-DE" dirty="0" smtClean="0"/>
            <a:t>Initial 100 punkte</a:t>
          </a:r>
          <a:endParaRPr lang="de-DE" dirty="0"/>
        </a:p>
      </dgm:t>
    </dgm:pt>
    <dgm:pt modelId="{E6E02112-BA56-44F5-9E55-5F1A520935C9}" type="parTrans" cxnId="{C6EC5F97-F95A-4B30-93FB-533762AB3FC0}">
      <dgm:prSet/>
      <dgm:spPr/>
      <dgm:t>
        <a:bodyPr/>
        <a:lstStyle/>
        <a:p>
          <a:endParaRPr lang="de-DE"/>
        </a:p>
      </dgm:t>
    </dgm:pt>
    <dgm:pt modelId="{BAC9B728-7990-4C30-A6B1-CE244DECE508}" type="sibTrans" cxnId="{C6EC5F97-F95A-4B30-93FB-533762AB3FC0}">
      <dgm:prSet/>
      <dgm:spPr>
        <a:solidFill>
          <a:srgbClr val="005AA9"/>
        </a:solidFill>
        <a:effectLst/>
      </dgm:spPr>
      <dgm:t>
        <a:bodyPr/>
        <a:lstStyle/>
        <a:p>
          <a:endParaRPr lang="de-DE"/>
        </a:p>
      </dgm:t>
    </dgm:pt>
    <dgm:pt modelId="{A8F88788-D866-468D-91A1-8B6BCBB043A4}">
      <dgm:prSet phldrT="[Text]"/>
      <dgm:spPr>
        <a:solidFill>
          <a:srgbClr val="C00000"/>
        </a:solidFill>
        <a:ln>
          <a:noFill/>
        </a:ln>
        <a:effectLst/>
      </dgm:spPr>
      <dgm:t>
        <a:bodyPr/>
        <a:lstStyle/>
        <a:p>
          <a:r>
            <a:rPr lang="de-DE" dirty="0" smtClean="0"/>
            <a:t>Malus</a:t>
          </a:r>
          <a:endParaRPr lang="de-DE" dirty="0"/>
        </a:p>
      </dgm:t>
    </dgm:pt>
    <dgm:pt modelId="{569EC830-5B83-42A8-A84C-3A27C588E995}" type="parTrans" cxnId="{C1110CB9-E172-482B-B9B1-26BED8849280}">
      <dgm:prSet/>
      <dgm:spPr/>
      <dgm:t>
        <a:bodyPr/>
        <a:lstStyle/>
        <a:p>
          <a:endParaRPr lang="de-DE"/>
        </a:p>
      </dgm:t>
    </dgm:pt>
    <dgm:pt modelId="{204E97BE-CA48-4343-A365-DB34CC53036A}" type="sibTrans" cxnId="{C1110CB9-E172-482B-B9B1-26BED8849280}">
      <dgm:prSet/>
      <dgm:spPr>
        <a:solidFill>
          <a:srgbClr val="005AA9"/>
        </a:solidFill>
        <a:effectLst/>
      </dgm:spPr>
      <dgm:t>
        <a:bodyPr/>
        <a:lstStyle/>
        <a:p>
          <a:endParaRPr lang="de-DE"/>
        </a:p>
      </dgm:t>
    </dgm:pt>
    <dgm:pt modelId="{E0EEC773-D0AA-407E-9EB3-6D042251D7F8}">
      <dgm:prSet phldrT="[Text]" custT="1"/>
      <dgm:spPr>
        <a:solidFill>
          <a:srgbClr val="00B050"/>
        </a:solidFill>
        <a:ln>
          <a:noFill/>
        </a:ln>
        <a:effectLst/>
      </dgm:spPr>
      <dgm:t>
        <a:bodyPr/>
        <a:lstStyle/>
        <a:p>
          <a:r>
            <a:rPr lang="en-US" sz="1900" b="0" dirty="0" smtClean="0">
              <a:solidFill>
                <a:schemeClr val="bg1"/>
              </a:solidFill>
              <a:latin typeface="Arial"/>
            </a:rPr>
            <a:t>Score</a:t>
          </a:r>
          <a:endParaRPr lang="de-DE" sz="1900" b="0" dirty="0">
            <a:solidFill>
              <a:schemeClr val="bg1"/>
            </a:solidFill>
          </a:endParaRPr>
        </a:p>
      </dgm:t>
    </dgm:pt>
    <dgm:pt modelId="{90D0DBB2-26B5-434B-8891-931110E9CBC0}" type="parTrans" cxnId="{4A59002D-09D7-44E1-BCB6-23D4384E639E}">
      <dgm:prSet/>
      <dgm:spPr/>
      <dgm:t>
        <a:bodyPr/>
        <a:lstStyle/>
        <a:p>
          <a:endParaRPr lang="de-DE"/>
        </a:p>
      </dgm:t>
    </dgm:pt>
    <dgm:pt modelId="{4B6F641C-B490-4350-A458-86C10FCE9E79}" type="sibTrans" cxnId="{4A59002D-09D7-44E1-BCB6-23D4384E639E}">
      <dgm:prSet/>
      <dgm:spPr/>
      <dgm:t>
        <a:bodyPr/>
        <a:lstStyle/>
        <a:p>
          <a:endParaRPr lang="de-DE"/>
        </a:p>
      </dgm:t>
    </dgm:pt>
    <dgm:pt modelId="{AE3F2D00-8892-4B16-82FF-2DD4881BAEBB}" type="pres">
      <dgm:prSet presAssocID="{DFF0F86F-7D1E-478C-801F-62932B89E58A}" presName="linearFlow" presStyleCnt="0">
        <dgm:presLayoutVars>
          <dgm:dir/>
          <dgm:resizeHandles val="exact"/>
        </dgm:presLayoutVars>
      </dgm:prSet>
      <dgm:spPr/>
    </dgm:pt>
    <dgm:pt modelId="{3DC838B9-08E7-466D-B9DE-A8F5A5B30299}" type="pres">
      <dgm:prSet presAssocID="{054E58BC-12D6-4E2B-91A3-F1C67D2D4E1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A8C9C045-60F8-42B7-B638-C1093FF82A0D}" type="pres">
      <dgm:prSet presAssocID="{BAC9B728-7990-4C30-A6B1-CE244DECE508}" presName="spacerL" presStyleCnt="0"/>
      <dgm:spPr/>
    </dgm:pt>
    <dgm:pt modelId="{A7C60AD3-47AA-4471-83DE-8CA3B148A92F}" type="pres">
      <dgm:prSet presAssocID="{BAC9B728-7990-4C30-A6B1-CE244DECE508}" presName="sibTrans" presStyleLbl="sibTrans2D1" presStyleIdx="0" presStyleCnt="2"/>
      <dgm:spPr>
        <a:prstGeom prst="mathMinus">
          <a:avLst/>
        </a:prstGeom>
      </dgm:spPr>
    </dgm:pt>
    <dgm:pt modelId="{B0308A6A-146E-446E-9E5D-1326921A1A64}" type="pres">
      <dgm:prSet presAssocID="{BAC9B728-7990-4C30-A6B1-CE244DECE508}" presName="spacerR" presStyleCnt="0"/>
      <dgm:spPr/>
    </dgm:pt>
    <dgm:pt modelId="{5948235F-20D2-4786-916C-A49FAE16603E}" type="pres">
      <dgm:prSet presAssocID="{A8F88788-D866-468D-91A1-8B6BCBB043A4}" presName="node" presStyleLbl="node1" presStyleIdx="1" presStyleCnt="3">
        <dgm:presLayoutVars>
          <dgm:bulletEnabled val="1"/>
        </dgm:presLayoutVars>
      </dgm:prSet>
      <dgm:spPr/>
    </dgm:pt>
    <dgm:pt modelId="{C42B23F7-D4A0-4D74-96D4-C5BAC62BC6EC}" type="pres">
      <dgm:prSet presAssocID="{204E97BE-CA48-4343-A365-DB34CC53036A}" presName="spacerL" presStyleCnt="0"/>
      <dgm:spPr/>
    </dgm:pt>
    <dgm:pt modelId="{45533062-623E-4528-B1EF-E7AE923C706F}" type="pres">
      <dgm:prSet presAssocID="{204E97BE-CA48-4343-A365-DB34CC53036A}" presName="sibTrans" presStyleLbl="sibTrans2D1" presStyleIdx="1" presStyleCnt="2"/>
      <dgm:spPr/>
    </dgm:pt>
    <dgm:pt modelId="{49C5E1DD-1832-4365-9DD6-75CFEC6F91E4}" type="pres">
      <dgm:prSet presAssocID="{204E97BE-CA48-4343-A365-DB34CC53036A}" presName="spacerR" presStyleCnt="0"/>
      <dgm:spPr/>
    </dgm:pt>
    <dgm:pt modelId="{86084EA6-E570-487D-BBBF-A6983D5F9DFA}" type="pres">
      <dgm:prSet presAssocID="{E0EEC773-D0AA-407E-9EB3-6D042251D7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8C050D89-A457-468C-A513-3D394D533F39}" type="presOf" srcId="{204E97BE-CA48-4343-A365-DB34CC53036A}" destId="{45533062-623E-4528-B1EF-E7AE923C706F}" srcOrd="0" destOrd="0" presId="urn:microsoft.com/office/officeart/2005/8/layout/equation1"/>
    <dgm:cxn modelId="{D8B89E41-F8E5-4929-9139-805B8B37D243}" type="presOf" srcId="{054E58BC-12D6-4E2B-91A3-F1C67D2D4E17}" destId="{3DC838B9-08E7-466D-B9DE-A8F5A5B30299}" srcOrd="0" destOrd="0" presId="urn:microsoft.com/office/officeart/2005/8/layout/equation1"/>
    <dgm:cxn modelId="{5F7AB3A1-AEA6-472B-B53B-CF46F36ABFCF}" type="presOf" srcId="{DFF0F86F-7D1E-478C-801F-62932B89E58A}" destId="{AE3F2D00-8892-4B16-82FF-2DD4881BAEBB}" srcOrd="0" destOrd="0" presId="urn:microsoft.com/office/officeart/2005/8/layout/equation1"/>
    <dgm:cxn modelId="{6A24D43B-07FA-4522-A581-429C6BD4D925}" type="presOf" srcId="{E0EEC773-D0AA-407E-9EB3-6D042251D7F8}" destId="{86084EA6-E570-487D-BBBF-A6983D5F9DFA}" srcOrd="0" destOrd="0" presId="urn:microsoft.com/office/officeart/2005/8/layout/equation1"/>
    <dgm:cxn modelId="{C6EC5F97-F95A-4B30-93FB-533762AB3FC0}" srcId="{DFF0F86F-7D1E-478C-801F-62932B89E58A}" destId="{054E58BC-12D6-4E2B-91A3-F1C67D2D4E17}" srcOrd="0" destOrd="0" parTransId="{E6E02112-BA56-44F5-9E55-5F1A520935C9}" sibTransId="{BAC9B728-7990-4C30-A6B1-CE244DECE508}"/>
    <dgm:cxn modelId="{22826E73-6BEA-4E35-8661-44A7BAED28D7}" type="presOf" srcId="{A8F88788-D866-468D-91A1-8B6BCBB043A4}" destId="{5948235F-20D2-4786-916C-A49FAE16603E}" srcOrd="0" destOrd="0" presId="urn:microsoft.com/office/officeart/2005/8/layout/equation1"/>
    <dgm:cxn modelId="{C1110CB9-E172-482B-B9B1-26BED8849280}" srcId="{DFF0F86F-7D1E-478C-801F-62932B89E58A}" destId="{A8F88788-D866-468D-91A1-8B6BCBB043A4}" srcOrd="1" destOrd="0" parTransId="{569EC830-5B83-42A8-A84C-3A27C588E995}" sibTransId="{204E97BE-CA48-4343-A365-DB34CC53036A}"/>
    <dgm:cxn modelId="{5F1C4AA9-CBCA-455F-B234-B186DF195CAF}" type="presOf" srcId="{BAC9B728-7990-4C30-A6B1-CE244DECE508}" destId="{A7C60AD3-47AA-4471-83DE-8CA3B148A92F}" srcOrd="0" destOrd="0" presId="urn:microsoft.com/office/officeart/2005/8/layout/equation1"/>
    <dgm:cxn modelId="{4A59002D-09D7-44E1-BCB6-23D4384E639E}" srcId="{DFF0F86F-7D1E-478C-801F-62932B89E58A}" destId="{E0EEC773-D0AA-407E-9EB3-6D042251D7F8}" srcOrd="2" destOrd="0" parTransId="{90D0DBB2-26B5-434B-8891-931110E9CBC0}" sibTransId="{4B6F641C-B490-4350-A458-86C10FCE9E79}"/>
    <dgm:cxn modelId="{62B10226-7A70-48EA-B997-CA8B8C052E3A}" type="presParOf" srcId="{AE3F2D00-8892-4B16-82FF-2DD4881BAEBB}" destId="{3DC838B9-08E7-466D-B9DE-A8F5A5B30299}" srcOrd="0" destOrd="0" presId="urn:microsoft.com/office/officeart/2005/8/layout/equation1"/>
    <dgm:cxn modelId="{35FD4D99-7162-42A9-B91C-83CC7FD73711}" type="presParOf" srcId="{AE3F2D00-8892-4B16-82FF-2DD4881BAEBB}" destId="{A8C9C045-60F8-42B7-B638-C1093FF82A0D}" srcOrd="1" destOrd="0" presId="urn:microsoft.com/office/officeart/2005/8/layout/equation1"/>
    <dgm:cxn modelId="{311F0CB2-0F67-4CE9-A978-6F574AD2EB40}" type="presParOf" srcId="{AE3F2D00-8892-4B16-82FF-2DD4881BAEBB}" destId="{A7C60AD3-47AA-4471-83DE-8CA3B148A92F}" srcOrd="2" destOrd="0" presId="urn:microsoft.com/office/officeart/2005/8/layout/equation1"/>
    <dgm:cxn modelId="{F8033EFB-805F-4807-8F6B-18FDFFD5F56E}" type="presParOf" srcId="{AE3F2D00-8892-4B16-82FF-2DD4881BAEBB}" destId="{B0308A6A-146E-446E-9E5D-1326921A1A64}" srcOrd="3" destOrd="0" presId="urn:microsoft.com/office/officeart/2005/8/layout/equation1"/>
    <dgm:cxn modelId="{F1F29BAB-8A06-49F2-BDF5-FA9A3DABC768}" type="presParOf" srcId="{AE3F2D00-8892-4B16-82FF-2DD4881BAEBB}" destId="{5948235F-20D2-4786-916C-A49FAE16603E}" srcOrd="4" destOrd="0" presId="urn:microsoft.com/office/officeart/2005/8/layout/equation1"/>
    <dgm:cxn modelId="{BCA88DF3-0AC1-4225-81BA-03C4C4AC912B}" type="presParOf" srcId="{AE3F2D00-8892-4B16-82FF-2DD4881BAEBB}" destId="{C42B23F7-D4A0-4D74-96D4-C5BAC62BC6EC}" srcOrd="5" destOrd="0" presId="urn:microsoft.com/office/officeart/2005/8/layout/equation1"/>
    <dgm:cxn modelId="{F3F4F36D-E997-4E1A-A3CF-DB26CF9BE031}" type="presParOf" srcId="{AE3F2D00-8892-4B16-82FF-2DD4881BAEBB}" destId="{45533062-623E-4528-B1EF-E7AE923C706F}" srcOrd="6" destOrd="0" presId="urn:microsoft.com/office/officeart/2005/8/layout/equation1"/>
    <dgm:cxn modelId="{62EADEF6-D0F2-440A-9564-8A55296D7046}" type="presParOf" srcId="{AE3F2D00-8892-4B16-82FF-2DD4881BAEBB}" destId="{49C5E1DD-1832-4365-9DD6-75CFEC6F91E4}" srcOrd="7" destOrd="0" presId="urn:microsoft.com/office/officeart/2005/8/layout/equation1"/>
    <dgm:cxn modelId="{1DD1BA07-8424-47EA-A308-0CB954864CB1}" type="presParOf" srcId="{AE3F2D00-8892-4B16-82FF-2DD4881BAEBB}" destId="{86084EA6-E570-487D-BBBF-A6983D5F9DFA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838B9-08E7-466D-B9DE-A8F5A5B30299}">
      <dsp:nvSpPr>
        <dsp:cNvPr id="0" name=""/>
        <dsp:cNvSpPr/>
      </dsp:nvSpPr>
      <dsp:spPr>
        <a:xfrm>
          <a:off x="73122" y="473"/>
          <a:ext cx="1099476" cy="1099476"/>
        </a:xfrm>
        <a:prstGeom prst="ellipse">
          <a:avLst/>
        </a:prstGeom>
        <a:solidFill>
          <a:schemeClr val="bg1">
            <a:lumMod val="65000"/>
          </a:schemeClr>
        </a:solidFill>
        <a:ln w="381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Initial 100 punkte</a:t>
          </a:r>
          <a:endParaRPr lang="de-DE" sz="1800" kern="1200" dirty="0"/>
        </a:p>
      </dsp:txBody>
      <dsp:txXfrm>
        <a:off x="234137" y="161488"/>
        <a:ext cx="777446" cy="777446"/>
      </dsp:txXfrm>
    </dsp:sp>
    <dsp:sp modelId="{A7C60AD3-47AA-4471-83DE-8CA3B148A92F}">
      <dsp:nvSpPr>
        <dsp:cNvPr id="0" name=""/>
        <dsp:cNvSpPr/>
      </dsp:nvSpPr>
      <dsp:spPr>
        <a:xfrm>
          <a:off x="1261876" y="231363"/>
          <a:ext cx="637696" cy="637696"/>
        </a:xfrm>
        <a:prstGeom prst="mathMinus">
          <a:avLst/>
        </a:prstGeom>
        <a:solidFill>
          <a:srgbClr val="005AA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100" kern="1200"/>
        </a:p>
      </dsp:txBody>
      <dsp:txXfrm>
        <a:off x="1346403" y="475218"/>
        <a:ext cx="468642" cy="149986"/>
      </dsp:txXfrm>
    </dsp:sp>
    <dsp:sp modelId="{5948235F-20D2-4786-916C-A49FAE16603E}">
      <dsp:nvSpPr>
        <dsp:cNvPr id="0" name=""/>
        <dsp:cNvSpPr/>
      </dsp:nvSpPr>
      <dsp:spPr>
        <a:xfrm>
          <a:off x="1988849" y="473"/>
          <a:ext cx="1099476" cy="1099476"/>
        </a:xfrm>
        <a:prstGeom prst="ellipse">
          <a:avLst/>
        </a:prstGeom>
        <a:solidFill>
          <a:srgbClr val="C00000"/>
        </a:solidFill>
        <a:ln w="381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800" kern="1200" dirty="0" smtClean="0"/>
            <a:t>Malus</a:t>
          </a:r>
          <a:endParaRPr lang="de-DE" sz="1800" kern="1200" dirty="0"/>
        </a:p>
      </dsp:txBody>
      <dsp:txXfrm>
        <a:off x="2149864" y="161488"/>
        <a:ext cx="777446" cy="777446"/>
      </dsp:txXfrm>
    </dsp:sp>
    <dsp:sp modelId="{45533062-623E-4528-B1EF-E7AE923C706F}">
      <dsp:nvSpPr>
        <dsp:cNvPr id="0" name=""/>
        <dsp:cNvSpPr/>
      </dsp:nvSpPr>
      <dsp:spPr>
        <a:xfrm>
          <a:off x="3177603" y="231363"/>
          <a:ext cx="637696" cy="637696"/>
        </a:xfrm>
        <a:prstGeom prst="mathEqual">
          <a:avLst/>
        </a:prstGeom>
        <a:solidFill>
          <a:srgbClr val="005AA9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de-DE" sz="1500" kern="1200"/>
        </a:p>
      </dsp:txBody>
      <dsp:txXfrm>
        <a:off x="3262130" y="362728"/>
        <a:ext cx="468642" cy="374966"/>
      </dsp:txXfrm>
    </dsp:sp>
    <dsp:sp modelId="{86084EA6-E570-487D-BBBF-A6983D5F9DFA}">
      <dsp:nvSpPr>
        <dsp:cNvPr id="0" name=""/>
        <dsp:cNvSpPr/>
      </dsp:nvSpPr>
      <dsp:spPr>
        <a:xfrm>
          <a:off x="3904577" y="473"/>
          <a:ext cx="1099476" cy="1099476"/>
        </a:xfrm>
        <a:prstGeom prst="ellipse">
          <a:avLst/>
        </a:prstGeom>
        <a:solidFill>
          <a:srgbClr val="00B050"/>
        </a:solidFill>
        <a:ln w="38100" cap="flat" cmpd="sng" algn="ctr">
          <a:noFill/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smtClean="0">
              <a:solidFill>
                <a:schemeClr val="bg1"/>
              </a:solidFill>
              <a:latin typeface="Arial"/>
            </a:rPr>
            <a:t>Score</a:t>
          </a:r>
          <a:endParaRPr lang="de-DE" sz="1900" b="0" kern="1200" dirty="0">
            <a:solidFill>
              <a:schemeClr val="bg1"/>
            </a:solidFill>
          </a:endParaRPr>
        </a:p>
      </dsp:txBody>
      <dsp:txXfrm>
        <a:off x="4065592" y="161488"/>
        <a:ext cx="777446" cy="777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52" name="Grafik 51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  <p:pic>
        <p:nvPicPr>
          <p:cNvPr id="53" name="Grafik 52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360000" y="1620000"/>
            <a:ext cx="6823080" cy="4479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358920" y="488880"/>
            <a:ext cx="6641640" cy="194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360000" y="1620000"/>
            <a:ext cx="6823080" cy="4479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7" name="Grafik 96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  <p:pic>
        <p:nvPicPr>
          <p:cNvPr id="98" name="Grafik 97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360000" y="1620000"/>
            <a:ext cx="6823080" cy="4479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358920" y="488880"/>
            <a:ext cx="6641640" cy="194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3" name="Grafik 142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  <p:pic>
        <p:nvPicPr>
          <p:cNvPr id="144" name="Grafik 143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358920" y="488880"/>
            <a:ext cx="6641640" cy="194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250920" y="368280"/>
            <a:ext cx="8642160" cy="108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1" name="CustomShape 2"/>
          <p:cNvSpPr/>
          <p:nvPr/>
        </p:nvSpPr>
        <p:spPr>
          <a:xfrm>
            <a:off x="250920" y="196920"/>
            <a:ext cx="8642160" cy="144000"/>
          </a:xfrm>
          <a:prstGeom prst="rect">
            <a:avLst/>
          </a:prstGeom>
          <a:solidFill>
            <a:srgbClr val="005AA9"/>
          </a:solidFill>
          <a:ln w="3240">
            <a:noFill/>
          </a:ln>
        </p:spPr>
      </p:sp>
      <p:pic>
        <p:nvPicPr>
          <p:cNvPr id="2" name="Picture 9"/>
          <p:cNvPicPr/>
          <p:nvPr/>
        </p:nvPicPr>
        <p:blipFill>
          <a:blip r:embed="rId14"/>
          <a:srcRect r="5447"/>
          <a:stretch>
            <a:fillRect/>
          </a:stretch>
        </p:blipFill>
        <p:spPr>
          <a:xfrm>
            <a:off x="7167600" y="512640"/>
            <a:ext cx="1872720" cy="791640"/>
          </a:xfrm>
          <a:prstGeom prst="rect">
            <a:avLst/>
          </a:prstGeom>
          <a:ln w="9360">
            <a:noFill/>
          </a:ln>
        </p:spPr>
      </p:pic>
      <p:sp>
        <p:nvSpPr>
          <p:cNvPr id="3" name="Line 3"/>
          <p:cNvSpPr/>
          <p:nvPr/>
        </p:nvSpPr>
        <p:spPr>
          <a:xfrm>
            <a:off x="250560" y="144936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4" name="CustomShape 4"/>
          <p:cNvSpPr/>
          <p:nvPr/>
        </p:nvSpPr>
        <p:spPr>
          <a:xfrm>
            <a:off x="250920" y="366840"/>
            <a:ext cx="8640360" cy="14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" name="Line 5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6" name="CustomShape 6"/>
          <p:cNvSpPr/>
          <p:nvPr/>
        </p:nvSpPr>
        <p:spPr>
          <a:xfrm>
            <a:off x="252360" y="6489720"/>
            <a:ext cx="7200720" cy="23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7/9/15  |  Fachbereich 1 |  Prof. Dr. Buxmann | Projekt: „ Driving Competition“ | </a:t>
            </a:r>
            <a:fld id="{3DD96B67-8858-4152-83E3-0AAD1DFA3340}" type="slidenum">
              <a:rPr lang="en-US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7074360" y="6426000"/>
            <a:ext cx="665640" cy="337680"/>
          </a:xfrm>
          <a:prstGeom prst="rect">
            <a:avLst/>
          </a:prstGeom>
          <a:ln>
            <a:noFill/>
          </a:ln>
        </p:spPr>
      </p:pic>
      <p:pic>
        <p:nvPicPr>
          <p:cNvPr id="8" name="Picture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884360" y="6376680"/>
            <a:ext cx="956880" cy="436320"/>
          </a:xfrm>
          <a:prstGeom prst="rect">
            <a:avLst/>
          </a:prstGeom>
          <a:ln>
            <a:noFill/>
          </a:ln>
        </p:spPr>
      </p:pic>
      <p:sp>
        <p:nvSpPr>
          <p:cNvPr id="9" name="CustomShape 7"/>
          <p:cNvSpPr/>
          <p:nvPr/>
        </p:nvSpPr>
        <p:spPr>
          <a:xfrm>
            <a:off x="250920" y="368280"/>
            <a:ext cx="8642160" cy="2088720"/>
          </a:xfrm>
          <a:prstGeom prst="rect">
            <a:avLst/>
          </a:prstGeom>
          <a:solidFill>
            <a:srgbClr val="005AA9"/>
          </a:solidFill>
          <a:ln w="9360">
            <a:noFill/>
          </a:ln>
        </p:spPr>
      </p:sp>
      <p:sp>
        <p:nvSpPr>
          <p:cNvPr id="10" name="CustomShape 8"/>
          <p:cNvSpPr/>
          <p:nvPr/>
        </p:nvSpPr>
        <p:spPr>
          <a:xfrm>
            <a:off x="250920" y="196920"/>
            <a:ext cx="8642160" cy="144000"/>
          </a:xfrm>
          <a:prstGeom prst="rect">
            <a:avLst/>
          </a:prstGeom>
          <a:solidFill>
            <a:srgbClr val="005AA9"/>
          </a:solidFill>
          <a:ln w="3240">
            <a:noFill/>
          </a:ln>
        </p:spPr>
      </p:sp>
      <p:pic>
        <p:nvPicPr>
          <p:cNvPr id="11" name="Picture 9"/>
          <p:cNvPicPr/>
          <p:nvPr/>
        </p:nvPicPr>
        <p:blipFill>
          <a:blip r:embed="rId14"/>
          <a:srcRect r="5447"/>
          <a:stretch>
            <a:fillRect/>
          </a:stretch>
        </p:blipFill>
        <p:spPr>
          <a:xfrm>
            <a:off x="7172280" y="657360"/>
            <a:ext cx="1872720" cy="791640"/>
          </a:xfrm>
          <a:prstGeom prst="rect">
            <a:avLst/>
          </a:prstGeom>
          <a:ln w="9360">
            <a:noFill/>
          </a:ln>
        </p:spPr>
      </p:pic>
      <p:sp>
        <p:nvSpPr>
          <p:cNvPr id="12" name="Line 9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13" name="CustomShape 10"/>
          <p:cNvSpPr/>
          <p:nvPr/>
        </p:nvSpPr>
        <p:spPr>
          <a:xfrm>
            <a:off x="250920" y="360360"/>
            <a:ext cx="8640360" cy="14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4" name="CustomShape 11"/>
          <p:cNvSpPr/>
          <p:nvPr/>
        </p:nvSpPr>
        <p:spPr>
          <a:xfrm>
            <a:off x="250920" y="2457360"/>
            <a:ext cx="8640360" cy="75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5" name="PlaceHolder 12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FFFFFF"/>
                </a:solidFill>
                <a:latin typeface="Arial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16" name="CustomShape 13"/>
          <p:cNvSpPr/>
          <p:nvPr/>
        </p:nvSpPr>
        <p:spPr>
          <a:xfrm>
            <a:off x="252360" y="6489720"/>
            <a:ext cx="7200720" cy="23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7/9/15  |  Fachbereich 1 |  Prof. Dr. Buxmann | Projekt: „ Driving Competition“ | </a:t>
            </a:r>
            <a:fld id="{85F75113-C6E8-4093-B158-40EF7C361D36}" type="slidenum">
              <a:rPr lang="en-US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7074360" y="6426000"/>
            <a:ext cx="665640" cy="337680"/>
          </a:xfrm>
          <a:prstGeom prst="rect">
            <a:avLst/>
          </a:prstGeom>
          <a:ln>
            <a:noFill/>
          </a:ln>
        </p:spPr>
      </p:pic>
      <p:pic>
        <p:nvPicPr>
          <p:cNvPr id="18" name="Picture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884360" y="6376680"/>
            <a:ext cx="956880" cy="436320"/>
          </a:xfrm>
          <a:prstGeom prst="rect">
            <a:avLst/>
          </a:prstGeom>
          <a:ln>
            <a:noFill/>
          </a:ln>
        </p:spPr>
      </p:pic>
      <p:sp>
        <p:nvSpPr>
          <p:cNvPr id="19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250920" y="368280"/>
            <a:ext cx="8642160" cy="108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55" name="CustomShape 2"/>
          <p:cNvSpPr/>
          <p:nvPr/>
        </p:nvSpPr>
        <p:spPr>
          <a:xfrm>
            <a:off x="250920" y="196920"/>
            <a:ext cx="8642160" cy="144000"/>
          </a:xfrm>
          <a:prstGeom prst="rect">
            <a:avLst/>
          </a:prstGeom>
          <a:solidFill>
            <a:srgbClr val="005AA9"/>
          </a:solidFill>
          <a:ln w="3240">
            <a:noFill/>
          </a:ln>
        </p:spPr>
      </p:sp>
      <p:pic>
        <p:nvPicPr>
          <p:cNvPr id="56" name="Picture 9"/>
          <p:cNvPicPr/>
          <p:nvPr/>
        </p:nvPicPr>
        <p:blipFill>
          <a:blip r:embed="rId14"/>
          <a:srcRect r="5447"/>
          <a:stretch>
            <a:fillRect/>
          </a:stretch>
        </p:blipFill>
        <p:spPr>
          <a:xfrm>
            <a:off x="7167600" y="512640"/>
            <a:ext cx="1872720" cy="791640"/>
          </a:xfrm>
          <a:prstGeom prst="rect">
            <a:avLst/>
          </a:prstGeom>
          <a:ln w="9360">
            <a:noFill/>
          </a:ln>
        </p:spPr>
      </p:pic>
      <p:sp>
        <p:nvSpPr>
          <p:cNvPr id="57" name="Line 3"/>
          <p:cNvSpPr/>
          <p:nvPr/>
        </p:nvSpPr>
        <p:spPr>
          <a:xfrm>
            <a:off x="250560" y="144936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58" name="CustomShape 4"/>
          <p:cNvSpPr/>
          <p:nvPr/>
        </p:nvSpPr>
        <p:spPr>
          <a:xfrm>
            <a:off x="250920" y="366840"/>
            <a:ext cx="8640360" cy="14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9" name="Line 5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60" name="CustomShape 6"/>
          <p:cNvSpPr/>
          <p:nvPr/>
        </p:nvSpPr>
        <p:spPr>
          <a:xfrm>
            <a:off x="252360" y="6489720"/>
            <a:ext cx="7200720" cy="23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7/9/15  |  Fachbereich 1 |  Prof. Dr. Buxmann | Projekt: „ Driving Competition“ | </a:t>
            </a:r>
            <a:fld id="{FD7B84FA-181B-4896-8847-9F5BEF7EBC66}" type="slidenum">
              <a:rPr lang="en-US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1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7074360" y="6426000"/>
            <a:ext cx="665640" cy="337680"/>
          </a:xfrm>
          <a:prstGeom prst="rect">
            <a:avLst/>
          </a:prstGeom>
          <a:ln>
            <a:noFill/>
          </a:ln>
        </p:spPr>
      </p:pic>
      <p:pic>
        <p:nvPicPr>
          <p:cNvPr id="62" name="Picture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884360" y="6376680"/>
            <a:ext cx="956880" cy="436320"/>
          </a:xfrm>
          <a:prstGeom prst="rect">
            <a:avLst/>
          </a:prstGeom>
          <a:ln>
            <a:noFill/>
          </a:ln>
        </p:spPr>
      </p:pic>
      <p:sp>
        <p:nvSpPr>
          <p:cNvPr id="63" name="PlaceHolder 7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64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50920" y="368280"/>
            <a:ext cx="8642160" cy="108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00" name="CustomShape 2"/>
          <p:cNvSpPr/>
          <p:nvPr/>
        </p:nvSpPr>
        <p:spPr>
          <a:xfrm>
            <a:off x="250920" y="196920"/>
            <a:ext cx="8642160" cy="144000"/>
          </a:xfrm>
          <a:prstGeom prst="rect">
            <a:avLst/>
          </a:prstGeom>
          <a:solidFill>
            <a:srgbClr val="005AA9"/>
          </a:solidFill>
          <a:ln w="3240">
            <a:noFill/>
          </a:ln>
        </p:spPr>
      </p:sp>
      <p:pic>
        <p:nvPicPr>
          <p:cNvPr id="101" name="Picture 9"/>
          <p:cNvPicPr/>
          <p:nvPr/>
        </p:nvPicPr>
        <p:blipFill>
          <a:blip r:embed="rId14"/>
          <a:srcRect r="5447"/>
          <a:stretch>
            <a:fillRect/>
          </a:stretch>
        </p:blipFill>
        <p:spPr>
          <a:xfrm>
            <a:off x="7167600" y="512640"/>
            <a:ext cx="1872720" cy="791640"/>
          </a:xfrm>
          <a:prstGeom prst="rect">
            <a:avLst/>
          </a:prstGeom>
          <a:ln w="9360">
            <a:noFill/>
          </a:ln>
        </p:spPr>
      </p:pic>
      <p:sp>
        <p:nvSpPr>
          <p:cNvPr id="102" name="Line 3"/>
          <p:cNvSpPr/>
          <p:nvPr/>
        </p:nvSpPr>
        <p:spPr>
          <a:xfrm>
            <a:off x="250560" y="144936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103" name="CustomShape 4"/>
          <p:cNvSpPr/>
          <p:nvPr/>
        </p:nvSpPr>
        <p:spPr>
          <a:xfrm>
            <a:off x="250920" y="366840"/>
            <a:ext cx="8640360" cy="14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04" name="Line 5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105" name="CustomShape 6"/>
          <p:cNvSpPr/>
          <p:nvPr/>
        </p:nvSpPr>
        <p:spPr>
          <a:xfrm>
            <a:off x="252360" y="6489720"/>
            <a:ext cx="7200720" cy="23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7/9/15  |  Fachbereich 1 |  Prof. Dr. Buxmann | Projekt: „ Driving Competition“ | </a:t>
            </a:r>
            <a:fld id="{B0A292C3-04C9-47C0-A058-BBDBE56C288E}" type="slidenum">
              <a:rPr lang="en-US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6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7074360" y="6426000"/>
            <a:ext cx="665640" cy="337680"/>
          </a:xfrm>
          <a:prstGeom prst="rect">
            <a:avLst/>
          </a:prstGeom>
          <a:ln>
            <a:noFill/>
          </a:ln>
        </p:spPr>
      </p:pic>
      <p:pic>
        <p:nvPicPr>
          <p:cNvPr id="107" name="Picture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884360" y="6376680"/>
            <a:ext cx="956880" cy="436320"/>
          </a:xfrm>
          <a:prstGeom prst="rect">
            <a:avLst/>
          </a:prstGeom>
          <a:ln>
            <a:noFill/>
          </a:ln>
        </p:spPr>
      </p:pic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rIns="0"/>
          <a:lstStyle/>
          <a:p>
            <a:pPr>
              <a:buSzPct val="4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de-DE" sz="2000">
                <a:solidFill>
                  <a:srgbClr val="000000"/>
                </a:solidFill>
                <a:latin typeface="Arial"/>
              </a:rPr>
              <a:t>Seventh Outline LevelTextmasterformate durch Klicken bearbeiten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 sz="2000">
                <a:solidFill>
                  <a:srgbClr val="000000"/>
                </a:solidFill>
                <a:latin typeface="Arial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lang="de-DE">
                <a:solidFill>
                  <a:srgbClr val="000000"/>
                </a:solidFill>
                <a:latin typeface="Arial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"/>
            </a:pPr>
            <a:r>
              <a:rPr lang="de-DE" sz="1600">
                <a:solidFill>
                  <a:srgbClr val="000000"/>
                </a:solidFill>
                <a:latin typeface="Arial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"/>
            </a:pPr>
            <a:r>
              <a:rPr lang="de-DE" sz="1600">
                <a:solidFill>
                  <a:srgbClr val="000000"/>
                </a:solidFill>
                <a:latin typeface="Arial"/>
              </a:rPr>
              <a:t>Fünfte Ebene</a:t>
            </a:r>
            <a:endParaRPr/>
          </a:p>
        </p:txBody>
      </p:sp>
      <p:sp>
        <p:nvSpPr>
          <p:cNvPr id="109" name="PlaceHolder 8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110" name="PlaceHolder 9"/>
          <p:cNvSpPr>
            <a:spLocks noGrp="1"/>
          </p:cNvSpPr>
          <p:nvPr>
            <p:ph type="body"/>
          </p:nvPr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  <a:buFont typeface="StarSymbol"/>
              <a:buChar char=""/>
            </a:pPr>
            <a:r>
              <a:rPr lang="de-DE">
                <a:solidFill>
                  <a:srgbClr val="C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solidFill>
                  <a:srgbClr val="C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>
                <a:solidFill>
                  <a:srgbClr val="C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>
                <a:solidFill>
                  <a:srgbClr val="C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>
                <a:solidFill>
                  <a:srgbClr val="C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>
                <a:solidFill>
                  <a:srgbClr val="C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Seventh Outline LevelTextmasterformat bearbeiten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58920" y="1449360"/>
            <a:ext cx="8533440" cy="944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FFFFFF"/>
                </a:solidFill>
                <a:latin typeface="Arial"/>
              </a:rPr>
              <a:t>Big Data Seminar: Die Nutzung von Fahrzeugbezogenen Sensordaten</a:t>
            </a:r>
            <a:endParaRPr/>
          </a:p>
          <a:p>
            <a:pPr>
              <a:lnSpc>
                <a:spcPct val="15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Max Kolhagen, Markus Braun, Young-Hwan Kim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3400" b="1">
                <a:solidFill>
                  <a:srgbClr val="FFFFFF"/>
                </a:solidFill>
                <a:latin typeface="Arial"/>
              </a:rPr>
              <a:t>Projekt: „Driving Competition“</a:t>
            </a:r>
            <a:endParaRPr/>
          </a:p>
        </p:txBody>
      </p:sp>
      <p:pic>
        <p:nvPicPr>
          <p:cNvPr id="147" name="Grafik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1640" y="2997360"/>
            <a:ext cx="4824000" cy="1737720"/>
          </a:xfrm>
          <a:prstGeom prst="rect">
            <a:avLst/>
          </a:prstGeom>
          <a:ln>
            <a:noFill/>
          </a:ln>
        </p:spPr>
      </p:pic>
      <p:pic>
        <p:nvPicPr>
          <p:cNvPr id="148" name="Grafik 7"/>
          <p:cNvPicPr/>
          <p:nvPr/>
        </p:nvPicPr>
        <p:blipFill>
          <a:blip r:embed="rId3"/>
          <a:stretch>
            <a:fillRect/>
          </a:stretch>
        </p:blipFill>
        <p:spPr>
          <a:xfrm>
            <a:off x="5562720" y="3018600"/>
            <a:ext cx="2557440" cy="1704600"/>
          </a:xfrm>
          <a:prstGeom prst="rect">
            <a:avLst/>
          </a:prstGeom>
          <a:ln>
            <a:noFill/>
          </a:ln>
        </p:spPr>
      </p:pic>
      <p:pic>
        <p:nvPicPr>
          <p:cNvPr id="149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4788000" y="4934160"/>
            <a:ext cx="2140560" cy="1086840"/>
          </a:xfrm>
          <a:prstGeom prst="rect">
            <a:avLst/>
          </a:prstGeom>
          <a:ln>
            <a:noFill/>
          </a:ln>
        </p:spPr>
      </p:pic>
      <p:pic>
        <p:nvPicPr>
          <p:cNvPr id="150" name="Grafik 9"/>
          <p:cNvPicPr/>
          <p:nvPr/>
        </p:nvPicPr>
        <p:blipFill>
          <a:blip r:embed="rId5"/>
          <a:stretch>
            <a:fillRect/>
          </a:stretch>
        </p:blipFill>
        <p:spPr>
          <a:xfrm>
            <a:off x="251640" y="4754520"/>
            <a:ext cx="3705840" cy="145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216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217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18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19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20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FFFFFF"/>
                </a:solidFill>
                <a:latin typeface="Arial"/>
              </a:rPr>
              <a:t>Efficiency-Scoring</a:t>
            </a:r>
            <a:endParaRPr dirty="0"/>
          </a:p>
        </p:txBody>
      </p:sp>
      <p:sp>
        <p:nvSpPr>
          <p:cNvPr id="221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22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23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24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225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26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27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1" dirty="0" smtClean="0">
                <a:solidFill>
                  <a:srgbClr val="005AA9"/>
                </a:solidFill>
                <a:latin typeface="Arial"/>
              </a:rPr>
              <a:t>Efficiency-Scoring</a:t>
            </a:r>
            <a:endParaRPr lang="en-US" sz="2400" b="1" dirty="0">
              <a:solidFill>
                <a:srgbClr val="005AA9"/>
              </a:solid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dirty="0" smtClean="0">
                <a:solidFill>
                  <a:srgbClr val="C00000"/>
                </a:solidFill>
                <a:latin typeface="Arial"/>
              </a:rPr>
              <a:t>Rankingsystem und -berechnung</a:t>
            </a:r>
            <a:endParaRPr dirty="0"/>
          </a:p>
        </p:txBody>
      </p:sp>
      <p:graphicFrame>
        <p:nvGraphicFramePr>
          <p:cNvPr id="2" name="Diagramm 1"/>
          <p:cNvGraphicFramePr/>
          <p:nvPr>
            <p:extLst>
              <p:ext uri="{D42A27DB-BD31-4B8C-83A1-F6EECF244321}">
                <p14:modId xmlns:p14="http://schemas.microsoft.com/office/powerpoint/2010/main" val="2777973724"/>
              </p:ext>
            </p:extLst>
          </p:nvPr>
        </p:nvGraphicFramePr>
        <p:xfrm>
          <a:off x="323528" y="1901040"/>
          <a:ext cx="5077176" cy="1100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hteck 6"/>
          <p:cNvSpPr/>
          <p:nvPr/>
        </p:nvSpPr>
        <p:spPr>
          <a:xfrm>
            <a:off x="497760" y="3555593"/>
            <a:ext cx="28083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de-DE" sz="1400" dirty="0"/>
              <a:t>Geschwindigkeit</a:t>
            </a:r>
            <a:endParaRPr lang="de-DE" sz="1400" dirty="0" smtClean="0"/>
          </a:p>
          <a:p>
            <a:pPr marL="285750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de-DE" sz="1400" dirty="0" smtClean="0"/>
              <a:t>Umdrehungen </a:t>
            </a:r>
            <a:r>
              <a:rPr lang="de-DE" sz="1400" dirty="0"/>
              <a:t>pro </a:t>
            </a:r>
            <a:r>
              <a:rPr lang="de-DE" sz="1400" dirty="0" smtClean="0"/>
              <a:t>Minute</a:t>
            </a:r>
          </a:p>
          <a:p>
            <a:pPr marL="285750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de-DE" sz="1400" dirty="0" smtClean="0"/>
              <a:t>Pedal D Position</a:t>
            </a:r>
            <a:endParaRPr lang="de-DE" sz="1400" dirty="0"/>
          </a:p>
          <a:p>
            <a:pPr marL="285750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de-DE" sz="1400" dirty="0"/>
              <a:t>Pedal </a:t>
            </a:r>
            <a:r>
              <a:rPr lang="de-DE" sz="1400" dirty="0" smtClean="0"/>
              <a:t>E</a:t>
            </a:r>
            <a:r>
              <a:rPr lang="de-DE" sz="1400" dirty="0"/>
              <a:t> Position</a:t>
            </a:r>
          </a:p>
          <a:p>
            <a:pPr marL="285750" indent="-285750">
              <a:lnSpc>
                <a:spcPct val="100000"/>
              </a:lnSpc>
              <a:buFont typeface="Symbol" panose="05050102010706020507" pitchFamily="18" charset="2"/>
              <a:buChar char="-"/>
            </a:pPr>
            <a:r>
              <a:rPr lang="de-DE" sz="1400" dirty="0" smtClean="0"/>
              <a:t>Drosselöffnung</a:t>
            </a:r>
            <a:endParaRPr lang="de-DE" sz="1400" dirty="0"/>
          </a:p>
        </p:txBody>
      </p:sp>
      <p:sp>
        <p:nvSpPr>
          <p:cNvPr id="10" name="Geschweifte Klammer rechts 9"/>
          <p:cNvSpPr/>
          <p:nvPr/>
        </p:nvSpPr>
        <p:spPr>
          <a:xfrm>
            <a:off x="2919368" y="3494016"/>
            <a:ext cx="339776" cy="126532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3351416" y="3733337"/>
            <a:ext cx="182046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400" dirty="0" smtClean="0"/>
              <a:t>%-Anteil der Überschreitung der Grenzwerte</a:t>
            </a:r>
            <a:endParaRPr lang="de-DE" sz="1400" dirty="0"/>
          </a:p>
        </p:txBody>
      </p:sp>
      <p:sp>
        <p:nvSpPr>
          <p:cNvPr id="14" name="Rechteck 13"/>
          <p:cNvSpPr/>
          <p:nvPr/>
        </p:nvSpPr>
        <p:spPr>
          <a:xfrm>
            <a:off x="5770472" y="2478353"/>
            <a:ext cx="3305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de-DE" b="1" dirty="0" smtClean="0"/>
              <a:t>Rankingberechnung: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de-DE" dirty="0" smtClean="0"/>
              <a:t>Berechnung pro Trip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Mtl. </a:t>
            </a:r>
            <a:r>
              <a:rPr lang="de-DE" dirty="0" smtClean="0"/>
              <a:t>Ø – Score für jeden Fahrer </a:t>
            </a:r>
          </a:p>
          <a:p>
            <a:pPr marL="342900" indent="-342900">
              <a:buFont typeface="+mj-lt"/>
              <a:buAutoNum type="arabicPeriod"/>
            </a:pPr>
            <a:r>
              <a:rPr lang="de-DE" dirty="0" smtClean="0"/>
              <a:t>Jährlicher Ø </a:t>
            </a:r>
            <a:r>
              <a:rPr lang="de-DE" dirty="0"/>
              <a:t>– Score für jeden Fahrer </a:t>
            </a:r>
            <a:endParaRPr lang="de-DE" dirty="0"/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endParaRPr lang="de-DE" dirty="0"/>
          </a:p>
        </p:txBody>
      </p:sp>
      <p:sp>
        <p:nvSpPr>
          <p:cNvPr id="15" name="Legende mit Pfeil nach oben 14"/>
          <p:cNvSpPr/>
          <p:nvPr/>
        </p:nvSpPr>
        <p:spPr>
          <a:xfrm>
            <a:off x="408040" y="3157273"/>
            <a:ext cx="4896544" cy="1711887"/>
          </a:xfrm>
          <a:prstGeom prst="upArrowCallout">
            <a:avLst>
              <a:gd name="adj1" fmla="val 286032"/>
              <a:gd name="adj2" fmla="val 143016"/>
              <a:gd name="adj3" fmla="val 19558"/>
              <a:gd name="adj4" fmla="val 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86879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230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231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32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33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34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235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36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37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38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239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40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41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Eine kleine Vorführung unseres MVP</a:t>
            </a:r>
            <a:endParaRPr/>
          </a:p>
        </p:txBody>
      </p:sp>
      <p:pic>
        <p:nvPicPr>
          <p:cNvPr id="244" name="Picture 2">
            <a:hlinkClick r:id="rId2"/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1520" y="1883160"/>
            <a:ext cx="4002120" cy="3201480"/>
          </a:xfrm>
          <a:prstGeom prst="rect">
            <a:avLst/>
          </a:prstGeom>
          <a:ln>
            <a:noFill/>
          </a:ln>
        </p:spPr>
      </p:pic>
      <p:pic>
        <p:nvPicPr>
          <p:cNvPr id="24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5497920" y="4422240"/>
            <a:ext cx="1810080" cy="162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248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249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0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51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2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253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4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55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6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257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8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59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360000" y="1620000"/>
            <a:ext cx="7164000" cy="4479480"/>
          </a:xfrm>
          <a:prstGeom prst="rect">
            <a:avLst/>
          </a:prstGeom>
        </p:spPr>
        <p:txBody>
          <a:bodyPr lIns="0" rIns="0"/>
          <a:lstStyle/>
          <a:p>
            <a:pPr>
              <a:lnSpc>
                <a:spcPct val="130000"/>
              </a:lnSpc>
            </a:pPr>
            <a:r>
              <a:rPr lang="de-DE" sz="2000" dirty="0">
                <a:solidFill>
                  <a:srgbClr val="000000"/>
                </a:solidFill>
                <a:latin typeface="Arial"/>
              </a:rPr>
              <a:t>Datenerhebung </a:t>
            </a: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erweitern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Mehr Autos mit Bluetooth Dongle ausrüsten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Die Dongle erhalten eine ID zur Fahrererkennung</a:t>
            </a:r>
            <a:endParaRPr sz="2000" dirty="0" smtClean="0"/>
          </a:p>
          <a:p>
            <a:pPr>
              <a:lnSpc>
                <a:spcPct val="130000"/>
              </a:lnSpc>
            </a:pPr>
            <a:endParaRPr lang="de-DE" sz="2000" dirty="0" smtClean="0"/>
          </a:p>
          <a:p>
            <a:pPr>
              <a:lnSpc>
                <a:spcPct val="130000"/>
              </a:lnSpc>
            </a:pPr>
            <a:r>
              <a:rPr lang="de-DE" sz="2000" dirty="0" smtClean="0"/>
              <a:t>Verbesserung / Erweiterung der Scoring Methoden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sz="2000" dirty="0" smtClean="0"/>
              <a:t>Verbesserung / Erstellung weiterer Heuristiken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sz="2000" dirty="0" smtClean="0"/>
              <a:t>Hinzunahme weiterer Attribute</a:t>
            </a:r>
            <a:endParaRPr sz="2000" dirty="0" smtClean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261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dirty="0" smtClean="0">
                <a:solidFill>
                  <a:srgbClr val="005AA9"/>
                </a:solidFill>
                <a:latin typeface="Arial"/>
              </a:rPr>
              <a:t>Ausblick</a:t>
            </a:r>
            <a:endParaRPr dirty="0"/>
          </a:p>
        </p:txBody>
      </p:sp>
      <p:sp>
        <p:nvSpPr>
          <p:cNvPr id="262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dirty="0" smtClean="0">
                <a:solidFill>
                  <a:srgbClr val="C00000"/>
                </a:solidFill>
                <a:latin typeface="Arial"/>
              </a:rPr>
              <a:t>Mögliche Verbesserungen </a:t>
            </a:r>
            <a:r>
              <a:rPr lang="de-DE" dirty="0">
                <a:solidFill>
                  <a:srgbClr val="C00000"/>
                </a:solidFill>
                <a:latin typeface="Arial"/>
              </a:rPr>
              <a:t>und </a:t>
            </a:r>
            <a:r>
              <a:rPr lang="de-DE" dirty="0" smtClean="0">
                <a:solidFill>
                  <a:srgbClr val="C00000"/>
                </a:solidFill>
                <a:latin typeface="Arial"/>
              </a:rPr>
              <a:t>Erweiterungen</a:t>
            </a:r>
            <a:endParaRPr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620000"/>
            <a:ext cx="1705372" cy="170537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293096"/>
            <a:ext cx="2505869" cy="1879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264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265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266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67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68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69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270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71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72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73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274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75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76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78" name="TextShape 2"/>
          <p:cNvSpPr txBox="1"/>
          <p:nvPr/>
        </p:nvSpPr>
        <p:spPr>
          <a:xfrm>
            <a:off x="363240" y="1012680"/>
            <a:ext cx="7952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Wir bedanken uns für die Aufmerksamkeit und </a:t>
            </a:r>
            <a:endParaRPr/>
          </a:p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hoffen auf eine rege Diskussion</a:t>
            </a:r>
            <a:endParaRPr/>
          </a:p>
        </p:txBody>
      </p:sp>
      <p:pic>
        <p:nvPicPr>
          <p:cNvPr id="27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1845000"/>
            <a:ext cx="6215968" cy="387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82" name="TextShape 2"/>
          <p:cNvSpPr txBox="1"/>
          <p:nvPr/>
        </p:nvSpPr>
        <p:spPr>
          <a:xfrm>
            <a:off x="363240" y="1012680"/>
            <a:ext cx="7952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Fragestellungen die uns Interessen und Ihr beantworten könnt</a:t>
            </a:r>
            <a:endParaRPr/>
          </a:p>
        </p:txBody>
      </p:sp>
      <p:sp>
        <p:nvSpPr>
          <p:cNvPr id="283" name="CustomShape 3"/>
          <p:cNvSpPr/>
          <p:nvPr/>
        </p:nvSpPr>
        <p:spPr>
          <a:xfrm flipH="1">
            <a:off x="5399280" y="1737000"/>
            <a:ext cx="3312000" cy="136764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7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Was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ist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Eure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Meinung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zu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unserer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Idee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?</a:t>
            </a:r>
            <a:endParaRPr dirty="0"/>
          </a:p>
        </p:txBody>
      </p:sp>
      <p:sp>
        <p:nvSpPr>
          <p:cNvPr id="284" name="CustomShape 4"/>
          <p:cNvSpPr/>
          <p:nvPr/>
        </p:nvSpPr>
        <p:spPr>
          <a:xfrm>
            <a:off x="611640" y="2421000"/>
            <a:ext cx="4787280" cy="143964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7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Arial"/>
              </a:rPr>
              <a:t>Hättet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Ihr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Interesse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an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einem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solchen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Unternehmensinternen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Wettbewerb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?</a:t>
            </a:r>
            <a:endParaRPr dirty="0"/>
          </a:p>
        </p:txBody>
      </p:sp>
      <p:sp>
        <p:nvSpPr>
          <p:cNvPr id="285" name="CustomShape 5"/>
          <p:cNvSpPr/>
          <p:nvPr/>
        </p:nvSpPr>
        <p:spPr>
          <a:xfrm>
            <a:off x="827640" y="4653000"/>
            <a:ext cx="2628720" cy="136764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7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….</a:t>
            </a:r>
            <a:endParaRPr/>
          </a:p>
        </p:txBody>
      </p:sp>
      <p:sp>
        <p:nvSpPr>
          <p:cNvPr id="286" name="CustomShape 6"/>
          <p:cNvSpPr/>
          <p:nvPr/>
        </p:nvSpPr>
        <p:spPr>
          <a:xfrm flipH="1">
            <a:off x="3907440" y="3876120"/>
            <a:ext cx="4896360" cy="138348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7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153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154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55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156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57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158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59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160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61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162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63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164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167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168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69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170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71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172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73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174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75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176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77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178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620000"/>
            <a:ext cx="1846293" cy="1846293"/>
          </a:xfrm>
          <a:prstGeom prst="rect">
            <a:avLst/>
          </a:prstGeom>
        </p:spPr>
      </p:pic>
      <p:sp>
        <p:nvSpPr>
          <p:cNvPr id="179" name="TextShape 1"/>
          <p:cNvSpPr txBox="1"/>
          <p:nvPr/>
        </p:nvSpPr>
        <p:spPr>
          <a:xfrm>
            <a:off x="358920" y="1620000"/>
            <a:ext cx="7164000" cy="4479480"/>
          </a:xfrm>
          <a:prstGeom prst="rect">
            <a:avLst/>
          </a:prstGeom>
        </p:spPr>
        <p:txBody>
          <a:bodyPr lIns="0" rIns="0"/>
          <a:lstStyle/>
          <a:p>
            <a:pPr>
              <a:lnSpc>
                <a:spcPct val="130000"/>
              </a:lnSpc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Durch </a:t>
            </a:r>
            <a:r>
              <a:rPr lang="de-DE" dirty="0">
                <a:solidFill>
                  <a:srgbClr val="000000"/>
                </a:solidFill>
                <a:latin typeface="Arial"/>
              </a:rPr>
              <a:t>einen </a:t>
            </a:r>
            <a:r>
              <a:rPr lang="de-DE" dirty="0" smtClean="0">
                <a:solidFill>
                  <a:srgbClr val="000000"/>
                </a:solidFill>
                <a:latin typeface="Arial"/>
              </a:rPr>
              <a:t>Mitarbeiterwettbewerb innerhalb des Unternehmens sollen die Mitarbeiter spielerisch dazu angehalten werden, effizienter und somit sicherer zu fahren</a:t>
            </a:r>
          </a:p>
          <a:p>
            <a:pPr>
              <a:lnSpc>
                <a:spcPct val="130000"/>
              </a:lnSpc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Vorteile: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Unternehmen können durch die effiziente und sichere Fahrweise der Mitarbeiter Geld sparen (Abnutzungskosten, Reparaturkosten, Kraftstoff, etc.)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Anreizsystem für Mitarbeiter durch die Challenge (Boni / Geschenke für besten Fahrer)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Problem: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Genaue Aufschlüsselung der Fahrten möglich</a:t>
            </a:r>
            <a:br>
              <a:rPr lang="de-DE" dirty="0" smtClean="0">
                <a:solidFill>
                  <a:srgbClr val="000000"/>
                </a:solidFill>
                <a:latin typeface="Arial"/>
              </a:rPr>
            </a:br>
            <a:r>
              <a:rPr lang="de-DE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rgbClr val="000000"/>
                </a:solidFill>
                <a:latin typeface="Arial"/>
              </a:rPr>
              <a:t> Anonymisierung erforderlich (Betriebsrat)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0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181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rgbClr val="C00000"/>
                </a:solidFill>
                <a:latin typeface="Arial"/>
              </a:rPr>
              <a:t>Effiziente Nutzung </a:t>
            </a:r>
            <a:r>
              <a:rPr lang="de-DE" dirty="0" smtClean="0">
                <a:solidFill>
                  <a:srgbClr val="C00000"/>
                </a:solidFill>
                <a:latin typeface="Arial"/>
              </a:rPr>
              <a:t>des Unternehmensfuhrparks</a:t>
            </a:r>
            <a:endParaRPr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3" y="4581128"/>
            <a:ext cx="2277529" cy="151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5"/>
          <p:cNvSpPr/>
          <p:nvPr/>
        </p:nvSpPr>
        <p:spPr>
          <a:xfrm>
            <a:off x="1009080" y="2648361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182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184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 sz="26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87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88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189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90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191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92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193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94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195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60000" y="1620000"/>
            <a:ext cx="7164000" cy="4479480"/>
          </a:xfrm>
          <a:prstGeom prst="rect">
            <a:avLst/>
          </a:prstGeom>
        </p:spPr>
        <p:txBody>
          <a:bodyPr lIns="0" rIns="0"/>
          <a:lstStyle/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>
                <a:latin typeface="Arial"/>
              </a:rPr>
              <a:t>Implementierung einer Lösung </a:t>
            </a:r>
            <a:r>
              <a:rPr lang="de-DE" sz="2000" dirty="0" smtClean="0">
                <a:latin typeface="Arial"/>
              </a:rPr>
              <a:t>mittels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SAPUI5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SAP „HANA Cloud </a:t>
            </a:r>
            <a:r>
              <a:rPr lang="de-DE" dirty="0" err="1">
                <a:latin typeface="Arial"/>
              </a:rPr>
              <a:t>Platform</a:t>
            </a:r>
            <a:r>
              <a:rPr lang="de-DE" dirty="0" smtClean="0">
                <a:latin typeface="Arial"/>
              </a:rPr>
              <a:t>“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endParaRPr dirty="0"/>
          </a:p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Arial"/>
              </a:rPr>
              <a:t>Problemfaktoren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Einstiegshürde / Komplexität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Zeit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Dokumentation</a:t>
            </a:r>
            <a:endParaRPr dirty="0"/>
          </a:p>
        </p:txBody>
      </p:sp>
      <p:sp>
        <p:nvSpPr>
          <p:cNvPr id="197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198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Aller Anfang ist schwer...</a:t>
            </a:r>
            <a:endParaRPr/>
          </a:p>
        </p:txBody>
      </p:sp>
      <p:pic>
        <p:nvPicPr>
          <p:cNvPr id="199" name="Grafik 198"/>
          <p:cNvPicPr/>
          <p:nvPr/>
        </p:nvPicPr>
        <p:blipFill>
          <a:blip r:embed="rId2"/>
          <a:stretch>
            <a:fillRect/>
          </a:stretch>
        </p:blipFill>
        <p:spPr>
          <a:xfrm>
            <a:off x="5959080" y="2619720"/>
            <a:ext cx="1904760" cy="195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60000" y="1620000"/>
            <a:ext cx="7164000" cy="4479480"/>
          </a:xfrm>
          <a:prstGeom prst="rect">
            <a:avLst/>
          </a:prstGeom>
        </p:spPr>
        <p:txBody>
          <a:bodyPr lIns="0" rIns="0"/>
          <a:lstStyle/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 err="1">
                <a:solidFill>
                  <a:srgbClr val="000000"/>
                </a:solidFill>
                <a:latin typeface="Arial"/>
              </a:rPr>
              <a:t>Javascript</a:t>
            </a:r>
            <a:r>
              <a:rPr lang="de-DE" sz="2000" dirty="0">
                <a:solidFill>
                  <a:srgbClr val="000000"/>
                </a:solidFill>
                <a:latin typeface="Arial"/>
              </a:rPr>
              <a:t> UI Framework + </a:t>
            </a: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Layout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React.JS</a:t>
            </a:r>
            <a:endParaRPr dirty="0"/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Bootstrap</a:t>
            </a:r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endParaRPr lang="de-DE" sz="2000" dirty="0" smtClean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endParaRPr dirty="0"/>
          </a:p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0000"/>
                </a:solidFill>
                <a:latin typeface="Arial"/>
              </a:rPr>
              <a:t>Data Management (Cache</a:t>
            </a: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r>
              <a:rPr lang="de-DE" sz="2000" dirty="0" err="1">
                <a:solidFill>
                  <a:srgbClr val="000000"/>
                </a:solidFill>
                <a:latin typeface="Arial"/>
              </a:rPr>
              <a:t>WebAPI</a:t>
            </a:r>
            <a:r>
              <a:rPr lang="de-DE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Arial"/>
              </a:rPr>
              <a:t>Local</a:t>
            </a:r>
            <a:r>
              <a:rPr lang="de-DE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Storage</a:t>
            </a:r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endParaRPr lang="de-DE" sz="2000" dirty="0" smtClean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endParaRPr dirty="0"/>
          </a:p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0000"/>
                </a:solidFill>
                <a:latin typeface="Arial"/>
              </a:rPr>
              <a:t>API </a:t>
            </a: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Proxy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0000"/>
                </a:solidFill>
                <a:latin typeface="Arial"/>
              </a:rPr>
              <a:t>Node.JS</a:t>
            </a:r>
            <a:endParaRPr dirty="0"/>
          </a:p>
        </p:txBody>
      </p:sp>
      <p:sp>
        <p:nvSpPr>
          <p:cNvPr id="201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02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Benutzte Technologien</a:t>
            </a:r>
            <a:endParaRPr/>
          </a:p>
        </p:txBody>
      </p:sp>
      <p:pic>
        <p:nvPicPr>
          <p:cNvPr id="203" name="Grafik 202"/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1689480"/>
            <a:ext cx="1828800" cy="1828800"/>
          </a:xfrm>
          <a:prstGeom prst="rect">
            <a:avLst/>
          </a:prstGeom>
          <a:ln>
            <a:noFill/>
          </a:ln>
        </p:spPr>
      </p:pic>
      <p:pic>
        <p:nvPicPr>
          <p:cNvPr id="204" name="Grafik 203"/>
          <p:cNvPicPr/>
          <p:nvPr/>
        </p:nvPicPr>
        <p:blipFill>
          <a:blip r:embed="rId3"/>
          <a:stretch>
            <a:fillRect/>
          </a:stretch>
        </p:blipFill>
        <p:spPr>
          <a:xfrm>
            <a:off x="6035040" y="2483640"/>
            <a:ext cx="4023360" cy="1448280"/>
          </a:xfrm>
          <a:prstGeom prst="rect">
            <a:avLst/>
          </a:prstGeom>
          <a:ln>
            <a:noFill/>
          </a:ln>
        </p:spPr>
      </p:pic>
      <p:pic>
        <p:nvPicPr>
          <p:cNvPr id="205" name="Grafik 204"/>
          <p:cNvPicPr/>
          <p:nvPr/>
        </p:nvPicPr>
        <p:blipFill>
          <a:blip r:embed="rId4"/>
          <a:stretch>
            <a:fillRect/>
          </a:stretch>
        </p:blipFill>
        <p:spPr>
          <a:xfrm>
            <a:off x="5212080" y="3518280"/>
            <a:ext cx="3022200" cy="151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3931920" y="1620000"/>
            <a:ext cx="4937760" cy="4479480"/>
          </a:xfrm>
          <a:prstGeom prst="rect">
            <a:avLst/>
          </a:prstGeom>
        </p:spPr>
        <p:txBody>
          <a:bodyPr lIns="0" rIns="0"/>
          <a:lstStyle/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>
                <a:latin typeface="Arial"/>
              </a:rPr>
              <a:t>Beim ersten Aufruf der </a:t>
            </a:r>
            <a:r>
              <a:rPr lang="de-DE" sz="2000" dirty="0" smtClean="0">
                <a:latin typeface="Arial"/>
              </a:rPr>
              <a:t>App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Daten von SAP HANA abfragen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Daten aggregieren und aufbereiten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Daten lokal zwischenspeichern</a:t>
            </a:r>
            <a:endParaRPr dirty="0"/>
          </a:p>
        </p:txBody>
      </p:sp>
      <p:sp>
        <p:nvSpPr>
          <p:cNvPr id="207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08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Data Flow Setup (Initial Run)</a:t>
            </a:r>
            <a:endParaRPr/>
          </a:p>
        </p:txBody>
      </p:sp>
      <p:pic>
        <p:nvPicPr>
          <p:cNvPr id="209" name="Grafik 208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1463040"/>
            <a:ext cx="3474720" cy="486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3931920" y="1620000"/>
            <a:ext cx="4937760" cy="4479480"/>
          </a:xfrm>
          <a:prstGeom prst="rect">
            <a:avLst/>
          </a:prstGeom>
        </p:spPr>
        <p:txBody>
          <a:bodyPr lIns="0" rIns="0"/>
          <a:lstStyle/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>
                <a:latin typeface="Arial"/>
              </a:rPr>
              <a:t>Alle weiteren </a:t>
            </a:r>
            <a:r>
              <a:rPr lang="de-DE" sz="2000" dirty="0" smtClean="0">
                <a:latin typeface="Arial"/>
              </a:rPr>
              <a:t>Aufrufe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Daten werden aus Cache geladen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Weiterverarbeitung &amp; Anzeige</a:t>
            </a:r>
            <a:endParaRPr dirty="0"/>
          </a:p>
        </p:txBody>
      </p:sp>
      <p:sp>
        <p:nvSpPr>
          <p:cNvPr id="211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12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Data Flow Setup</a:t>
            </a:r>
            <a:endParaRPr/>
          </a:p>
        </p:txBody>
      </p:sp>
      <p:pic>
        <p:nvPicPr>
          <p:cNvPr id="213" name="Grafik 212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1463040"/>
            <a:ext cx="3474720" cy="486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Bildschirmpräsentation (4:3)</PresentationFormat>
  <Paragraphs>136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18</vt:i4>
      </vt:variant>
    </vt:vector>
  </HeadingPairs>
  <TitlesOfParts>
    <vt:vector size="26" baseType="lpstr">
      <vt:lpstr>Arial</vt:lpstr>
      <vt:lpstr>DejaVu Sans</vt:lpstr>
      <vt:lpstr>StarSymbol</vt:lpstr>
      <vt:lpstr>Symbol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younGi-Think</cp:lastModifiedBy>
  <cp:revision>19</cp:revision>
  <dcterms:modified xsi:type="dcterms:W3CDTF">2015-07-09T20:37:21Z</dcterms:modified>
</cp:coreProperties>
</file>