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52" name="Grafik 51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53" name="Grafik 52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97" name="Grafik 96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98" name="Grafik 97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2" name="PlaceHolder 2"/>
          <p:cNvSpPr>
            <a:spLocks noGrp="1"/>
          </p:cNvSpPr>
          <p:nvPr>
            <p:ph type="subTitle"/>
          </p:nvPr>
        </p:nvSpPr>
        <p:spPr>
          <a:xfrm>
            <a:off x="360000" y="1620000"/>
            <a:ext cx="6823080" cy="4479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1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43" name="Grafik 142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  <p:pic>
        <p:nvPicPr>
          <p:cNvPr id="144" name="Grafik 143"/>
          <p:cNvPicPr/>
          <p:nvPr/>
        </p:nvPicPr>
        <p:blipFill>
          <a:blip r:embed="rId2"/>
          <a:stretch>
            <a:fillRect/>
          </a:stretch>
        </p:blipFill>
        <p:spPr>
          <a:xfrm>
            <a:off x="964080" y="1619640"/>
            <a:ext cx="5614200" cy="4479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358920" y="488880"/>
            <a:ext cx="6641640" cy="1945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6000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447948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3856680" y="396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6000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856680" y="1620000"/>
            <a:ext cx="332964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360000" y="3960000"/>
            <a:ext cx="6823080" cy="21366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1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2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3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4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3DD96B67-8858-4152-83E3-0AAD1DFA3340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7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8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9" name="CustomShape 7"/>
          <p:cNvSpPr/>
          <p:nvPr/>
        </p:nvSpPr>
        <p:spPr>
          <a:xfrm>
            <a:off x="250920" y="368280"/>
            <a:ext cx="8642160" cy="2088720"/>
          </a:xfrm>
          <a:prstGeom prst="rect">
            <a:avLst/>
          </a:prstGeom>
          <a:solidFill>
            <a:srgbClr val="005AA9"/>
          </a:solidFill>
          <a:ln w="9360">
            <a:noFill/>
          </a:ln>
        </p:spPr>
      </p:sp>
      <p:sp>
        <p:nvSpPr>
          <p:cNvPr id="10" name="CustomShape 8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11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72280" y="65736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12" name="Line 9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3" name="CustomShape 10"/>
          <p:cNvSpPr/>
          <p:nvPr/>
        </p:nvSpPr>
        <p:spPr>
          <a:xfrm>
            <a:off x="250920" y="36036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4" name="CustomShape 11"/>
          <p:cNvSpPr/>
          <p:nvPr/>
        </p:nvSpPr>
        <p:spPr>
          <a:xfrm>
            <a:off x="250920" y="2457360"/>
            <a:ext cx="8640360" cy="756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5" name="PlaceHolder 12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FFFFFF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6" name="CustomShape 13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85F75113-C6E8-4093-B158-40EF7C361D36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7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18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19" name="PlaceHolder 1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55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56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57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58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59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60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FD7B84FA-181B-4896-8847-9F5BEF7EBC66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61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62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63" name="PlaceHolder 7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64" name="PlaceHolder 8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16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16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de-DE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250920" y="368280"/>
            <a:ext cx="8642160" cy="108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0" name="CustomShape 2"/>
          <p:cNvSpPr/>
          <p:nvPr/>
        </p:nvSpPr>
        <p:spPr>
          <a:xfrm>
            <a:off x="250920" y="196920"/>
            <a:ext cx="8642160" cy="144000"/>
          </a:xfrm>
          <a:prstGeom prst="rect">
            <a:avLst/>
          </a:prstGeom>
          <a:solidFill>
            <a:srgbClr val="005AA9"/>
          </a:solidFill>
          <a:ln w="3240">
            <a:noFill/>
          </a:ln>
        </p:spPr>
      </p:sp>
      <p:pic>
        <p:nvPicPr>
          <p:cNvPr id="101" name="Picture 9"/>
          <p:cNvPicPr/>
          <p:nvPr/>
        </p:nvPicPr>
        <p:blipFill>
          <a:blip r:embed="rId14"/>
          <a:srcRect r="5447"/>
          <a:stretch>
            <a:fillRect/>
          </a:stretch>
        </p:blipFill>
        <p:spPr>
          <a:xfrm>
            <a:off x="7167600" y="512640"/>
            <a:ext cx="1872720" cy="791640"/>
          </a:xfrm>
          <a:prstGeom prst="rect">
            <a:avLst/>
          </a:prstGeom>
          <a:ln w="9360">
            <a:noFill/>
          </a:ln>
        </p:spPr>
      </p:pic>
      <p:sp>
        <p:nvSpPr>
          <p:cNvPr id="102" name="Line 3"/>
          <p:cNvSpPr/>
          <p:nvPr/>
        </p:nvSpPr>
        <p:spPr>
          <a:xfrm>
            <a:off x="250560" y="144936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03" name="CustomShape 4"/>
          <p:cNvSpPr/>
          <p:nvPr/>
        </p:nvSpPr>
        <p:spPr>
          <a:xfrm>
            <a:off x="250920" y="366840"/>
            <a:ext cx="8640360" cy="14040"/>
          </a:xfrm>
          <a:prstGeom prst="rect">
            <a:avLst/>
          </a:prstGeom>
          <a:solidFill>
            <a:srgbClr val="000000"/>
          </a:solidFill>
          <a:ln w="9360">
            <a:noFill/>
          </a:ln>
        </p:spPr>
      </p:sp>
      <p:sp>
        <p:nvSpPr>
          <p:cNvPr id="104" name="Line 5"/>
          <p:cNvSpPr/>
          <p:nvPr/>
        </p:nvSpPr>
        <p:spPr>
          <a:xfrm>
            <a:off x="252360" y="6357600"/>
            <a:ext cx="8640720" cy="0"/>
          </a:xfrm>
          <a:prstGeom prst="line">
            <a:avLst/>
          </a:prstGeom>
          <a:ln w="7560">
            <a:solidFill>
              <a:srgbClr val="000000"/>
            </a:solidFill>
            <a:round/>
          </a:ln>
        </p:spPr>
      </p:sp>
      <p:sp>
        <p:nvSpPr>
          <p:cNvPr id="105" name="CustomShape 6"/>
          <p:cNvSpPr/>
          <p:nvPr/>
        </p:nvSpPr>
        <p:spPr>
          <a:xfrm>
            <a:off x="252360" y="6489720"/>
            <a:ext cx="7200720" cy="23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000">
                <a:solidFill>
                  <a:srgbClr val="000000"/>
                </a:solidFill>
                <a:latin typeface="Arial"/>
              </a:rPr>
              <a:t>7/9/15  |  Fachbereich 1 |  Prof. Dr. Buxmann | Projekt: „ Driving Competition“ | </a:t>
            </a:r>
            <a:fld id="{B0A292C3-04C9-47C0-A058-BBDBE56C288E}" type="slidenum">
              <a:rPr lang="en-US" sz="1000">
                <a:solidFill>
                  <a:srgbClr val="000000"/>
                </a:solidFill>
                <a:latin typeface="Arial"/>
              </a:rPr>
              <a:t>‹Nr.›</a:t>
            </a:fld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06" name="Picture 2"/>
          <p:cNvPicPr/>
          <p:nvPr/>
        </p:nvPicPr>
        <p:blipFill>
          <a:blip r:embed="rId15"/>
          <a:stretch>
            <a:fillRect/>
          </a:stretch>
        </p:blipFill>
        <p:spPr>
          <a:xfrm>
            <a:off x="7074360" y="6426000"/>
            <a:ext cx="665640" cy="337680"/>
          </a:xfrm>
          <a:prstGeom prst="rect">
            <a:avLst/>
          </a:prstGeom>
          <a:ln>
            <a:noFill/>
          </a:ln>
        </p:spPr>
      </p:pic>
      <p:pic>
        <p:nvPicPr>
          <p:cNvPr id="107" name="Picture 2"/>
          <p:cNvPicPr/>
          <p:nvPr/>
        </p:nvPicPr>
        <p:blipFill>
          <a:blip r:embed="rId16"/>
          <a:stretch>
            <a:fillRect/>
          </a:stretch>
        </p:blipFill>
        <p:spPr>
          <a:xfrm>
            <a:off x="7884360" y="6376680"/>
            <a:ext cx="956880" cy="436320"/>
          </a:xfrm>
          <a:prstGeom prst="rect">
            <a:avLst/>
          </a:prstGeom>
          <a:ln>
            <a:noFill/>
          </a:ln>
        </p:spPr>
      </p:pic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360000" y="1620000"/>
            <a:ext cx="6823080" cy="4479480"/>
          </a:xfrm>
          <a:prstGeom prst="rect">
            <a:avLst/>
          </a:prstGeom>
        </p:spPr>
        <p:txBody>
          <a:bodyPr lIns="0" rIns="0"/>
          <a:lstStyle/>
          <a:p>
            <a:pPr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 sz="2000">
                <a:solidFill>
                  <a:srgbClr val="0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 sz="2000">
                <a:solidFill>
                  <a:srgbClr val="0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 sz="2000">
                <a:solidFill>
                  <a:srgbClr val="000000"/>
                </a:solidFill>
                <a:latin typeface="Arial"/>
              </a:rPr>
              <a:t>Seventh Outline LevelTextmasterformate durch Klicken bearbeiten</a:t>
            </a:r>
            <a:endParaRPr/>
          </a:p>
          <a:p>
            <a:pPr lvl="1">
              <a:lnSpc>
                <a:spcPct val="100000"/>
              </a:lnSpc>
              <a:buFont typeface="Wingdings" charset="2"/>
              <a:buChar char=""/>
            </a:pPr>
            <a:r>
              <a:rPr lang="de-DE" sz="2000">
                <a:solidFill>
                  <a:srgbClr val="000000"/>
                </a:solidFill>
                <a:latin typeface="Arial"/>
              </a:rPr>
              <a:t>Zweite Ebene</a:t>
            </a:r>
            <a:endParaRPr/>
          </a:p>
          <a:p>
            <a:pPr lvl="2">
              <a:lnSpc>
                <a:spcPct val="100000"/>
              </a:lnSpc>
              <a:buFont typeface="Wingdings" charset="2"/>
              <a:buChar char=""/>
            </a:pPr>
            <a:r>
              <a:rPr lang="de-DE">
                <a:solidFill>
                  <a:srgbClr val="000000"/>
                </a:solidFill>
                <a:latin typeface="Arial"/>
              </a:rPr>
              <a:t>Dritte Ebene</a:t>
            </a:r>
            <a:endParaRPr/>
          </a:p>
          <a:p>
            <a:pPr lvl="3">
              <a:lnSpc>
                <a:spcPct val="100000"/>
              </a:lnSpc>
              <a:buFont typeface="Wingdings" charset="2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</a:rPr>
              <a:t>Vierte Ebene</a:t>
            </a:r>
            <a:endParaRPr/>
          </a:p>
          <a:p>
            <a:pPr lvl="4">
              <a:lnSpc>
                <a:spcPct val="100000"/>
              </a:lnSpc>
              <a:buFont typeface="Wingdings" charset="2"/>
              <a:buChar char=""/>
            </a:pPr>
            <a:r>
              <a:rPr lang="de-DE" sz="1600">
                <a:solidFill>
                  <a:srgbClr val="000000"/>
                </a:solidFill>
                <a:latin typeface="Arial"/>
              </a:rPr>
              <a:t>Fünfte Ebene</a:t>
            </a:r>
            <a:endParaRPr/>
          </a:p>
        </p:txBody>
      </p:sp>
      <p:sp>
        <p:nvSpPr>
          <p:cNvPr id="109" name="PlaceHolder 8"/>
          <p:cNvSpPr>
            <a:spLocks noGrp="1"/>
          </p:cNvSpPr>
          <p:nvPr>
            <p:ph type="title"/>
          </p:nvPr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Click to edit the title text formatTitelmasterformat durch Klicken bearbeiten</a:t>
            </a:r>
            <a:endParaRPr/>
          </a:p>
        </p:txBody>
      </p:sp>
      <p:sp>
        <p:nvSpPr>
          <p:cNvPr id="110" name="PlaceHolder 9"/>
          <p:cNvSpPr>
            <a:spLocks noGrp="1"/>
          </p:cNvSpPr>
          <p:nvPr>
            <p:ph type="body"/>
          </p:nvPr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de-DE">
                <a:solidFill>
                  <a:srgbClr val="C00000"/>
                </a:solidFill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de-DE">
                <a:solidFill>
                  <a:srgbClr val="C00000"/>
                </a:solidFill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de-DE">
                <a:solidFill>
                  <a:srgbClr val="C00000"/>
                </a:solidFill>
                <a:latin typeface="Arial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Seventh Outline LevelTextmasterformat bearbeiten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localhost/" TargetMode="Externa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358920" y="1449360"/>
            <a:ext cx="8533440" cy="944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FFFFFF"/>
                </a:solidFill>
                <a:latin typeface="Arial"/>
              </a:rPr>
              <a:t>Big Data Seminar: Die Nutzung von Fahrzeugbezogenen Sensordaten</a:t>
            </a:r>
            <a:endParaRPr/>
          </a:p>
          <a:p>
            <a:pPr>
              <a:lnSpc>
                <a:spcPct val="150000"/>
              </a:lnSpc>
            </a:pPr>
            <a:r>
              <a:rPr lang="en-US" sz="1400" b="1">
                <a:solidFill>
                  <a:srgbClr val="FFFFFF"/>
                </a:solidFill>
                <a:latin typeface="Arial"/>
              </a:rPr>
              <a:t>Max Kolhagen, Markus Braun, Young-Hwan Kim</a:t>
            </a:r>
            <a:endParaRPr/>
          </a:p>
        </p:txBody>
      </p:sp>
      <p:sp>
        <p:nvSpPr>
          <p:cNvPr id="146" name="TextShape 2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3400" b="1">
                <a:solidFill>
                  <a:srgbClr val="FFFFFF"/>
                </a:solidFill>
                <a:latin typeface="Arial"/>
              </a:rPr>
              <a:t>Projekt: „Driving Competition“</a:t>
            </a:r>
            <a:endParaRPr/>
          </a:p>
        </p:txBody>
      </p:sp>
      <p:pic>
        <p:nvPicPr>
          <p:cNvPr id="147" name="Grafik 6"/>
          <p:cNvPicPr/>
          <p:nvPr/>
        </p:nvPicPr>
        <p:blipFill>
          <a:blip r:embed="rId2"/>
          <a:stretch>
            <a:fillRect/>
          </a:stretch>
        </p:blipFill>
        <p:spPr>
          <a:xfrm>
            <a:off x="251640" y="2997360"/>
            <a:ext cx="4824000" cy="1737720"/>
          </a:xfrm>
          <a:prstGeom prst="rect">
            <a:avLst/>
          </a:prstGeom>
          <a:ln>
            <a:noFill/>
          </a:ln>
        </p:spPr>
      </p:pic>
      <p:pic>
        <p:nvPicPr>
          <p:cNvPr id="148" name="Grafik 7"/>
          <p:cNvPicPr/>
          <p:nvPr/>
        </p:nvPicPr>
        <p:blipFill>
          <a:blip r:embed="rId3"/>
          <a:stretch>
            <a:fillRect/>
          </a:stretch>
        </p:blipFill>
        <p:spPr>
          <a:xfrm>
            <a:off x="5562720" y="3018600"/>
            <a:ext cx="2557440" cy="1704600"/>
          </a:xfrm>
          <a:prstGeom prst="rect">
            <a:avLst/>
          </a:prstGeom>
          <a:ln>
            <a:noFill/>
          </a:ln>
        </p:spPr>
      </p:pic>
      <p:pic>
        <p:nvPicPr>
          <p:cNvPr id="149" name="Picture 2"/>
          <p:cNvPicPr/>
          <p:nvPr/>
        </p:nvPicPr>
        <p:blipFill>
          <a:blip r:embed="rId4"/>
          <a:stretch>
            <a:fillRect/>
          </a:stretch>
        </p:blipFill>
        <p:spPr>
          <a:xfrm>
            <a:off x="4788000" y="4934160"/>
            <a:ext cx="2140560" cy="1086840"/>
          </a:xfrm>
          <a:prstGeom prst="rect">
            <a:avLst/>
          </a:prstGeom>
          <a:ln>
            <a:noFill/>
          </a:ln>
        </p:spPr>
      </p:pic>
      <p:pic>
        <p:nvPicPr>
          <p:cNvPr id="150" name="Grafik 9"/>
          <p:cNvPicPr/>
          <p:nvPr/>
        </p:nvPicPr>
        <p:blipFill>
          <a:blip r:embed="rId5"/>
          <a:stretch>
            <a:fillRect/>
          </a:stretch>
        </p:blipFill>
        <p:spPr>
          <a:xfrm>
            <a:off x="251640" y="4754520"/>
            <a:ext cx="3705840" cy="145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15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16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17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18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19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0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 dirty="0">
                <a:solidFill>
                  <a:srgbClr val="FFFFFF"/>
                </a:solidFill>
                <a:latin typeface="Arial"/>
              </a:rPr>
              <a:t>Efficiency-Scoring</a:t>
            </a:r>
            <a:endParaRPr dirty="0"/>
          </a:p>
        </p:txBody>
      </p:sp>
      <p:sp>
        <p:nvSpPr>
          <p:cNvPr id="221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2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23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4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25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26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27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2400" b="1" dirty="0" smtClean="0">
                <a:solidFill>
                  <a:srgbClr val="005AA9"/>
                </a:solidFill>
                <a:latin typeface="Arial"/>
              </a:rPr>
              <a:t>Efficiency-Scoring</a:t>
            </a:r>
            <a:endParaRPr lang="en-US" sz="2400" b="1" dirty="0">
              <a:solidFill>
                <a:srgbClr val="005AA9"/>
              </a:solid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C00000"/>
                </a:solidFill>
                <a:latin typeface="Arial"/>
              </a:rPr>
              <a:t>Rankingsystem und -berechnung</a:t>
            </a:r>
            <a:endParaRPr dirty="0"/>
          </a:p>
        </p:txBody>
      </p:sp>
      <p:sp>
        <p:nvSpPr>
          <p:cNvPr id="6" name="TextShape 1"/>
          <p:cNvSpPr txBox="1"/>
          <p:nvPr/>
        </p:nvSpPr>
        <p:spPr>
          <a:xfrm>
            <a:off x="35892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00000"/>
              </a:lnSpc>
            </a:pPr>
            <a:r>
              <a:rPr lang="de-DE" dirty="0" smtClean="0"/>
              <a:t>Score berücksichtigt: 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Geschwindigkeit: </a:t>
            </a:r>
            <a:r>
              <a:rPr lang="de-DE" dirty="0" err="1" smtClean="0"/>
              <a:t>kmh</a:t>
            </a:r>
            <a:r>
              <a:rPr lang="de-DE" dirty="0" smtClean="0"/>
              <a:t> &gt;130</a:t>
            </a:r>
            <a:endParaRPr lang="de-DE" dirty="0" smtClean="0"/>
          </a:p>
          <a:p>
            <a:pPr>
              <a:lnSpc>
                <a:spcPct val="100000"/>
              </a:lnSpc>
            </a:pPr>
            <a:r>
              <a:rPr lang="de-DE" dirty="0" err="1" smtClean="0"/>
              <a:t>Umderhungen</a:t>
            </a:r>
            <a:r>
              <a:rPr lang="de-DE" dirty="0" smtClean="0"/>
              <a:t> pro </a:t>
            </a:r>
            <a:r>
              <a:rPr lang="de-DE" dirty="0" err="1" smtClean="0"/>
              <a:t>minute</a:t>
            </a:r>
            <a:r>
              <a:rPr lang="de-DE" smtClean="0"/>
              <a:t>: </a:t>
            </a:r>
            <a:r>
              <a:rPr lang="de-DE" smtClean="0"/>
              <a:t>RPM &lt;2500</a:t>
            </a:r>
            <a:endParaRPr lang="de-DE" dirty="0" smtClean="0"/>
          </a:p>
          <a:p>
            <a:pPr>
              <a:lnSpc>
                <a:spcPct val="100000"/>
              </a:lnSpc>
            </a:pPr>
            <a:r>
              <a:rPr lang="de-DE" dirty="0" smtClean="0"/>
              <a:t>Pedal D: %</a:t>
            </a:r>
          </a:p>
          <a:p>
            <a:pPr>
              <a:lnSpc>
                <a:spcPct val="100000"/>
              </a:lnSpc>
            </a:pPr>
            <a:r>
              <a:rPr lang="de-DE" dirty="0"/>
              <a:t>Pedal E</a:t>
            </a:r>
            <a:r>
              <a:rPr lang="de-DE" dirty="0" smtClean="0"/>
              <a:t>: %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Drosselöffnung: %</a:t>
            </a:r>
          </a:p>
          <a:p>
            <a:pPr>
              <a:lnSpc>
                <a:spcPct val="100000"/>
              </a:lnSpc>
            </a:pPr>
            <a:endParaRPr lang="de-DE" dirty="0" smtClean="0"/>
          </a:p>
          <a:p>
            <a:pPr>
              <a:lnSpc>
                <a:spcPct val="100000"/>
              </a:lnSpc>
            </a:pPr>
            <a:r>
              <a:rPr lang="de-DE" dirty="0" err="1" smtClean="0"/>
              <a:t>Scores</a:t>
            </a:r>
            <a:r>
              <a:rPr lang="de-DE" dirty="0" smtClean="0"/>
              <a:t> für jeden Trip berechnen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-&gt; durchschnitt bilden für den Monat / Jahr</a:t>
            </a: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r>
              <a:rPr lang="de-DE" dirty="0" smtClean="0"/>
              <a:t>Rankingsystem:</a:t>
            </a:r>
          </a:p>
          <a:p>
            <a:pPr>
              <a:lnSpc>
                <a:spcPct val="100000"/>
              </a:lnSpc>
            </a:pPr>
            <a:r>
              <a:rPr lang="de-DE" dirty="0"/>
              <a:t>	</a:t>
            </a:r>
            <a:r>
              <a:rPr lang="de-DE" dirty="0" smtClean="0"/>
              <a:t>jeder Trip beginnt mit einem 100% score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		Für jede Verletzung der Score berücksichtigten Daten werden </a:t>
            </a:r>
            <a:r>
              <a:rPr lang="de-DE" dirty="0" err="1" smtClean="0"/>
              <a:t>malus</a:t>
            </a:r>
            <a:r>
              <a:rPr lang="de-DE" dirty="0" smtClean="0"/>
              <a:t> punkte erfasst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	Die </a:t>
            </a:r>
            <a:r>
              <a:rPr lang="de-DE" dirty="0" err="1" smtClean="0"/>
              <a:t>malus</a:t>
            </a:r>
            <a:r>
              <a:rPr lang="de-DE" dirty="0" smtClean="0"/>
              <a:t> punkte werden % zur Datenerhebung berechnet (summe der </a:t>
            </a:r>
            <a:r>
              <a:rPr lang="de-DE" dirty="0" err="1" smtClean="0"/>
              <a:t>Maluspunkte</a:t>
            </a:r>
            <a:r>
              <a:rPr lang="de-DE" dirty="0" smtClean="0"/>
              <a:t> / </a:t>
            </a:r>
            <a:r>
              <a:rPr lang="de-DE" dirty="0" err="1" smtClean="0"/>
              <a:t>anzahl</a:t>
            </a:r>
            <a:r>
              <a:rPr lang="de-DE" dirty="0" smtClean="0"/>
              <a:t> der </a:t>
            </a:r>
            <a:r>
              <a:rPr lang="de-DE" dirty="0" err="1" smtClean="0"/>
              <a:t>Auspräung</a:t>
            </a:r>
            <a:r>
              <a:rPr lang="de-DE" dirty="0" smtClean="0"/>
              <a:t> in den </a:t>
            </a:r>
            <a:r>
              <a:rPr lang="de-DE" dirty="0" err="1" smtClean="0"/>
              <a:t>daten</a:t>
            </a:r>
            <a:r>
              <a:rPr lang="de-DE" dirty="0" smtClean="0"/>
              <a:t>)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Anschließend werden der %-Malus vom initial score abgezogen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0109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29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30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31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2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33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4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35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6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37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38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39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40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41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43" name="TextShape 2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Eine kleine Vorführung unseres MVP</a:t>
            </a:r>
            <a:endParaRPr/>
          </a:p>
        </p:txBody>
      </p:sp>
      <p:pic>
        <p:nvPicPr>
          <p:cNvPr id="244" name="Picture 2">
            <a:hlinkClick r:id="rId2"/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01520" y="1883160"/>
            <a:ext cx="4002120" cy="3201480"/>
          </a:xfrm>
          <a:prstGeom prst="rect">
            <a:avLst/>
          </a:prstGeom>
          <a:ln>
            <a:noFill/>
          </a:ln>
        </p:spPr>
      </p:pic>
      <p:pic>
        <p:nvPicPr>
          <p:cNvPr id="24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5497920" y="4422240"/>
            <a:ext cx="1810080" cy="1621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47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48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49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0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51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2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53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4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55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6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57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58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59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30000"/>
              </a:lnSpc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Datenerhebung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erweitern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Mehr Autos mit Bluetooth Dongle ausrüsten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Die Dongle erhalten eine ID zur Fahrererkennung</a:t>
            </a:r>
            <a:endParaRPr sz="2000" dirty="0" smtClean="0"/>
          </a:p>
          <a:p>
            <a:pPr>
              <a:lnSpc>
                <a:spcPct val="130000"/>
              </a:lnSpc>
            </a:pPr>
            <a:endParaRPr lang="de-DE" sz="2000" dirty="0" smtClean="0"/>
          </a:p>
          <a:p>
            <a:pPr>
              <a:lnSpc>
                <a:spcPct val="130000"/>
              </a:lnSpc>
            </a:pPr>
            <a:r>
              <a:rPr lang="de-DE" sz="2000" dirty="0" smtClean="0"/>
              <a:t>Verbesserung / Erweiterung der Scoring Methoden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/>
              <a:t>Verbesserung / Erstellung weiterer Heuristiken</a:t>
            </a: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sz="2000" dirty="0" smtClean="0"/>
              <a:t>Hinzunahme weiterer Attribute</a:t>
            </a:r>
            <a:endParaRPr sz="2000" dirty="0" smtClean="0"/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26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 dirty="0" smtClean="0">
                <a:solidFill>
                  <a:srgbClr val="005AA9"/>
                </a:solidFill>
                <a:latin typeface="Arial"/>
              </a:rPr>
              <a:t>Ausblick</a:t>
            </a:r>
            <a:endParaRPr dirty="0"/>
          </a:p>
        </p:txBody>
      </p:sp>
      <p:sp>
        <p:nvSpPr>
          <p:cNvPr id="26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C00000"/>
                </a:solidFill>
                <a:latin typeface="Arial"/>
              </a:rPr>
              <a:t>Mögliche Verbesserungen </a:t>
            </a:r>
            <a:r>
              <a:rPr lang="de-DE" dirty="0">
                <a:solidFill>
                  <a:srgbClr val="C00000"/>
                </a:solidFill>
                <a:latin typeface="Arial"/>
              </a:rPr>
              <a:t>und </a:t>
            </a:r>
            <a:r>
              <a:rPr lang="de-DE" dirty="0" smtClean="0">
                <a:solidFill>
                  <a:srgbClr val="C00000"/>
                </a:solidFill>
                <a:latin typeface="Arial"/>
              </a:rPr>
              <a:t>Erweiterungen</a:t>
            </a:r>
            <a:endParaRPr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1620000"/>
            <a:ext cx="1705372" cy="1705372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293096"/>
            <a:ext cx="2505869" cy="1879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264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265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266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67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68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69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270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1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272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3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274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275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76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78" name="TextShape 2"/>
          <p:cNvSpPr txBox="1"/>
          <p:nvPr/>
        </p:nvSpPr>
        <p:spPr>
          <a:xfrm>
            <a:off x="363240" y="1012680"/>
            <a:ext cx="7952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Wir bedanken uns für die Aufmerksamkeit und </a:t>
            </a:r>
            <a:endParaRPr/>
          </a:p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hoffen auf eine rege Diskussion</a:t>
            </a:r>
            <a:endParaRPr/>
          </a:p>
        </p:txBody>
      </p:sp>
      <p:pic>
        <p:nvPicPr>
          <p:cNvPr id="279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1475656" y="1845000"/>
            <a:ext cx="6215968" cy="387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TextShape 1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282" name="TextShape 2"/>
          <p:cNvSpPr txBox="1"/>
          <p:nvPr/>
        </p:nvSpPr>
        <p:spPr>
          <a:xfrm>
            <a:off x="363240" y="1012680"/>
            <a:ext cx="7952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Fragestellungen die uns Interessen und Ihr beantworten könnt</a:t>
            </a:r>
            <a:endParaRPr/>
          </a:p>
        </p:txBody>
      </p:sp>
      <p:sp>
        <p:nvSpPr>
          <p:cNvPr id="283" name="CustomShape 3"/>
          <p:cNvSpPr/>
          <p:nvPr/>
        </p:nvSpPr>
        <p:spPr>
          <a:xfrm flipH="1">
            <a:off x="5399280" y="1737000"/>
            <a:ext cx="3312000" cy="1367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>
                <a:solidFill>
                  <a:srgbClr val="000000"/>
                </a:solidFill>
                <a:latin typeface="Arial"/>
              </a:rPr>
              <a:t>Was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ist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Eure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Meinung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zu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unserer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Idee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?</a:t>
            </a:r>
            <a:endParaRPr dirty="0"/>
          </a:p>
        </p:txBody>
      </p:sp>
      <p:sp>
        <p:nvSpPr>
          <p:cNvPr id="284" name="CustomShape 4"/>
          <p:cNvSpPr/>
          <p:nvPr/>
        </p:nvSpPr>
        <p:spPr>
          <a:xfrm>
            <a:off x="611640" y="2421000"/>
            <a:ext cx="4787280" cy="1439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dirty="0" err="1">
                <a:solidFill>
                  <a:srgbClr val="000000"/>
                </a:solidFill>
                <a:latin typeface="Arial"/>
              </a:rPr>
              <a:t>Hättet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Ihr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Interesse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an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einem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solchen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Arial"/>
              </a:rPr>
              <a:t>Unternehmensinternen</a:t>
            </a:r>
            <a:r>
              <a:rPr lang="en-US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/>
              </a:rPr>
              <a:t>Wettbewerb</a:t>
            </a:r>
            <a:r>
              <a:rPr lang="en-US" dirty="0" smtClean="0">
                <a:solidFill>
                  <a:srgbClr val="000000"/>
                </a:solidFill>
                <a:latin typeface="Arial"/>
              </a:rPr>
              <a:t>?</a:t>
            </a:r>
            <a:endParaRPr dirty="0"/>
          </a:p>
        </p:txBody>
      </p:sp>
      <p:sp>
        <p:nvSpPr>
          <p:cNvPr id="285" name="CustomShape 5"/>
          <p:cNvSpPr/>
          <p:nvPr/>
        </p:nvSpPr>
        <p:spPr>
          <a:xfrm>
            <a:off x="827640" y="4653000"/>
            <a:ext cx="2628720" cy="136764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Arial"/>
              </a:rPr>
              <a:t>….</a:t>
            </a:r>
            <a:endParaRPr/>
          </a:p>
        </p:txBody>
      </p:sp>
      <p:sp>
        <p:nvSpPr>
          <p:cNvPr id="286" name="CustomShape 6"/>
          <p:cNvSpPr/>
          <p:nvPr/>
        </p:nvSpPr>
        <p:spPr>
          <a:xfrm flipH="1">
            <a:off x="3907440" y="3876120"/>
            <a:ext cx="4896360" cy="1383480"/>
          </a:xfrm>
          <a:prstGeom prst="wedgeEllipseCallout">
            <a:avLst>
              <a:gd name="adj1" fmla="val -20833"/>
              <a:gd name="adj2" fmla="val 62500"/>
            </a:avLst>
          </a:prstGeom>
          <a:noFill/>
          <a:ln w="7560">
            <a:solidFill>
              <a:srgbClr val="000000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53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54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5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56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7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58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59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60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1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62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3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64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67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68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69" name="CustomShape 5"/>
          <p:cNvSpPr/>
          <p:nvPr/>
        </p:nvSpPr>
        <p:spPr>
          <a:xfrm>
            <a:off x="1008720" y="265608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70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1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72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3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74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5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76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77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78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620000"/>
            <a:ext cx="1846293" cy="1846293"/>
          </a:xfrm>
          <a:prstGeom prst="rect">
            <a:avLst/>
          </a:prstGeom>
        </p:spPr>
      </p:pic>
      <p:sp>
        <p:nvSpPr>
          <p:cNvPr id="179" name="TextShape 1"/>
          <p:cNvSpPr txBox="1"/>
          <p:nvPr/>
        </p:nvSpPr>
        <p:spPr>
          <a:xfrm>
            <a:off x="35892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>
              <a:lnSpc>
                <a:spcPct val="13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Durch </a:t>
            </a:r>
            <a:r>
              <a:rPr lang="de-DE" dirty="0">
                <a:solidFill>
                  <a:srgbClr val="000000"/>
                </a:solidFill>
                <a:latin typeface="Arial"/>
              </a:rPr>
              <a:t>einen </a:t>
            </a:r>
            <a:r>
              <a:rPr lang="de-DE" dirty="0" smtClean="0">
                <a:solidFill>
                  <a:srgbClr val="000000"/>
                </a:solidFill>
                <a:latin typeface="Arial"/>
              </a:rPr>
              <a:t>Mitarbeiterwettbewerb innerhalb des Unternehmens sollen die Mitarbeiter spielerisch dazu angehalten werden, effizienter und somit sicherer zu fahren</a:t>
            </a:r>
          </a:p>
          <a:p>
            <a:pPr>
              <a:lnSpc>
                <a:spcPct val="13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Vorteile: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Unternehmen können durch die effiziente und sichere Fahrweise der Mitarbeiter Geld sparen (Abnutzungskosten, Reparaturkosten, Kraftstoff, etc.)</a:t>
            </a: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Anreizsystem für Mitarbeiter durch die Challenge (Boni / Geschenke für besten Fahrer)</a:t>
            </a:r>
            <a:endParaRPr dirty="0"/>
          </a:p>
          <a:p>
            <a:pPr>
              <a:lnSpc>
                <a:spcPct val="100000"/>
              </a:lnSpc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Problem: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de-DE" dirty="0" smtClean="0">
                <a:solidFill>
                  <a:srgbClr val="000000"/>
                </a:solidFill>
                <a:latin typeface="Arial"/>
              </a:rPr>
              <a:t>Genaue Aufschlüsselung der Fahrten möglich</a:t>
            </a:r>
            <a:br>
              <a:rPr lang="de-DE" dirty="0" smtClean="0">
                <a:solidFill>
                  <a:srgbClr val="000000"/>
                </a:solidFill>
                <a:latin typeface="Arial"/>
              </a:rPr>
            </a:br>
            <a:r>
              <a:rPr lang="de-DE" dirty="0" smtClean="0">
                <a:solidFill>
                  <a:srgbClr val="000000"/>
                </a:solidFill>
                <a:latin typeface="Arial"/>
                <a:sym typeface="Wingdings" panose="05000000000000000000" pitchFamily="2" charset="2"/>
              </a:rPr>
              <a:t></a:t>
            </a:r>
            <a:r>
              <a:rPr lang="de-DE" dirty="0" smtClean="0">
                <a:solidFill>
                  <a:srgbClr val="000000"/>
                </a:solidFill>
                <a:latin typeface="Arial"/>
              </a:rPr>
              <a:t> Anonymisierung erforderlich (Betriebsrat) 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80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Die Idee</a:t>
            </a:r>
            <a:endParaRPr/>
          </a:p>
        </p:txBody>
      </p:sp>
      <p:sp>
        <p:nvSpPr>
          <p:cNvPr id="181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dirty="0">
                <a:solidFill>
                  <a:srgbClr val="C00000"/>
                </a:solidFill>
                <a:latin typeface="Arial"/>
              </a:rPr>
              <a:t>Effiziente Nutzung </a:t>
            </a:r>
            <a:r>
              <a:rPr lang="de-DE" dirty="0" smtClean="0">
                <a:solidFill>
                  <a:srgbClr val="C00000"/>
                </a:solidFill>
                <a:latin typeface="Arial"/>
              </a:rPr>
              <a:t>des Unternehmensfuhrparks</a:t>
            </a:r>
            <a:endParaRPr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3" y="4581128"/>
            <a:ext cx="2277529" cy="151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5"/>
          <p:cNvSpPr/>
          <p:nvPr/>
        </p:nvSpPr>
        <p:spPr>
          <a:xfrm>
            <a:off x="1009080" y="2648361"/>
            <a:ext cx="5732280" cy="477360"/>
          </a:xfrm>
          <a:prstGeom prst="rect">
            <a:avLst/>
          </a:prstGeom>
          <a:solidFill>
            <a:srgbClr val="005AA9"/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82" name="TextShape 1"/>
          <p:cNvSpPr txBox="1"/>
          <p:nvPr/>
        </p:nvSpPr>
        <p:spPr>
          <a:xfrm>
            <a:off x="358920" y="488880"/>
            <a:ext cx="6641640" cy="83772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83" name="CustomShape 2"/>
          <p:cNvSpPr/>
          <p:nvPr/>
        </p:nvSpPr>
        <p:spPr>
          <a:xfrm>
            <a:off x="-4878000" y="915120"/>
            <a:ext cx="6107400" cy="6107400"/>
          </a:xfrm>
          <a:prstGeom prst="blockArc">
            <a:avLst>
              <a:gd name="adj1" fmla="val 18900000"/>
              <a:gd name="adj2" fmla="val 2700000"/>
              <a:gd name="adj3" fmla="val 354"/>
            </a:avLst>
          </a:prstGeom>
          <a:solidFill>
            <a:srgbClr val="005AA9"/>
          </a:solidFill>
          <a:ln w="25560">
            <a:solidFill>
              <a:srgbClr val="005AA9"/>
            </a:solidFill>
            <a:round/>
          </a:ln>
        </p:spPr>
      </p:sp>
      <p:sp>
        <p:nvSpPr>
          <p:cNvPr id="184" name="CustomShape 3"/>
          <p:cNvSpPr/>
          <p:nvPr/>
        </p:nvSpPr>
        <p:spPr>
          <a:xfrm>
            <a:off x="615960" y="193968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Die Idee</a:t>
            </a:r>
            <a:endParaRPr sz="260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317520" y="18799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87" name="CustomShape 6"/>
          <p:cNvSpPr/>
          <p:nvPr/>
        </p:nvSpPr>
        <p:spPr>
          <a:xfrm>
            <a:off x="710280" y="25963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88" name="CustomShape 7"/>
          <p:cNvSpPr/>
          <p:nvPr/>
        </p:nvSpPr>
        <p:spPr>
          <a:xfrm>
            <a:off x="1188360" y="337248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Efficiency-Scoring</a:t>
            </a:r>
            <a:endParaRPr/>
          </a:p>
        </p:txBody>
      </p:sp>
      <p:sp>
        <p:nvSpPr>
          <p:cNvPr id="189" name="CustomShape 8"/>
          <p:cNvSpPr/>
          <p:nvPr/>
        </p:nvSpPr>
        <p:spPr>
          <a:xfrm>
            <a:off x="889920" y="331272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0" name="CustomShape 9"/>
          <p:cNvSpPr/>
          <p:nvPr/>
        </p:nvSpPr>
        <p:spPr>
          <a:xfrm>
            <a:off x="1188360" y="4088160"/>
            <a:ext cx="555264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Live Demo</a:t>
            </a:r>
            <a:endParaRPr/>
          </a:p>
        </p:txBody>
      </p:sp>
      <p:sp>
        <p:nvSpPr>
          <p:cNvPr id="191" name="CustomShape 10"/>
          <p:cNvSpPr/>
          <p:nvPr/>
        </p:nvSpPr>
        <p:spPr>
          <a:xfrm>
            <a:off x="889920" y="40284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2" name="CustomShape 11"/>
          <p:cNvSpPr/>
          <p:nvPr/>
        </p:nvSpPr>
        <p:spPr>
          <a:xfrm>
            <a:off x="1008720" y="4804560"/>
            <a:ext cx="573228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Ausblick</a:t>
            </a:r>
            <a:endParaRPr/>
          </a:p>
        </p:txBody>
      </p:sp>
      <p:sp>
        <p:nvSpPr>
          <p:cNvPr id="193" name="CustomShape 12"/>
          <p:cNvSpPr/>
          <p:nvPr/>
        </p:nvSpPr>
        <p:spPr>
          <a:xfrm>
            <a:off x="710280" y="47448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  <p:sp>
        <p:nvSpPr>
          <p:cNvPr id="194" name="CustomShape 13"/>
          <p:cNvSpPr/>
          <p:nvPr/>
        </p:nvSpPr>
        <p:spPr>
          <a:xfrm>
            <a:off x="615960" y="5520960"/>
            <a:ext cx="6125400" cy="477360"/>
          </a:xfrm>
          <a:prstGeom prst="rect">
            <a:avLst/>
          </a:prstGeom>
          <a:solidFill>
            <a:schemeClr val="bg1">
              <a:lumMod val="75000"/>
            </a:schemeClr>
          </a:solidFill>
          <a:ln w="25560">
            <a:solidFill>
              <a:srgbClr val="FFFFFF"/>
            </a:solidFill>
            <a:round/>
          </a:ln>
        </p:spPr>
        <p:txBody>
          <a:bodyPr lIns="379080" tIns="65880" rIns="65880" bIns="65880" anchor="ctr"/>
          <a:lstStyle/>
          <a:p>
            <a:pPr>
              <a:lnSpc>
                <a:spcPct val="90000"/>
              </a:lnSpc>
            </a:pPr>
            <a:r>
              <a:rPr lang="en-US" sz="2600">
                <a:solidFill>
                  <a:srgbClr val="FFFFFF"/>
                </a:solidFill>
                <a:latin typeface="Arial"/>
              </a:rPr>
              <a:t>Diskussion</a:t>
            </a:r>
            <a:endParaRPr/>
          </a:p>
        </p:txBody>
      </p:sp>
      <p:sp>
        <p:nvSpPr>
          <p:cNvPr id="195" name="CustomShape 14"/>
          <p:cNvSpPr/>
          <p:nvPr/>
        </p:nvSpPr>
        <p:spPr>
          <a:xfrm>
            <a:off x="317520" y="5461200"/>
            <a:ext cx="596520" cy="596520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5AA9"/>
            </a:solidFill>
            <a:round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Implementierung einer Lösung </a:t>
            </a:r>
            <a:r>
              <a:rPr lang="de-DE" sz="2000" dirty="0" smtClean="0">
                <a:latin typeface="Arial"/>
              </a:rPr>
              <a:t>mittels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SAPUI5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SAP „HANA Cloud </a:t>
            </a:r>
            <a:r>
              <a:rPr lang="de-DE" dirty="0" err="1">
                <a:latin typeface="Arial"/>
              </a:rPr>
              <a:t>Platform</a:t>
            </a:r>
            <a:r>
              <a:rPr lang="de-DE" dirty="0" smtClean="0">
                <a:latin typeface="Arial"/>
              </a:rPr>
              <a:t>“</a:t>
            </a:r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 smtClean="0">
                <a:latin typeface="Arial"/>
              </a:rPr>
              <a:t>Problemfaktoren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Einstiegshürde / Komplexität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Zeit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Dokumentation</a:t>
            </a:r>
            <a:endParaRPr dirty="0"/>
          </a:p>
        </p:txBody>
      </p:sp>
      <p:sp>
        <p:nvSpPr>
          <p:cNvPr id="197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198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Aller Anfang ist schwer...</a:t>
            </a:r>
            <a:endParaRPr/>
          </a:p>
        </p:txBody>
      </p:sp>
      <p:pic>
        <p:nvPicPr>
          <p:cNvPr id="199" name="Grafik 198"/>
          <p:cNvPicPr/>
          <p:nvPr/>
        </p:nvPicPr>
        <p:blipFill>
          <a:blip r:embed="rId2"/>
          <a:stretch>
            <a:fillRect/>
          </a:stretch>
        </p:blipFill>
        <p:spPr>
          <a:xfrm>
            <a:off x="5959080" y="2619720"/>
            <a:ext cx="1904760" cy="195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360000" y="1620000"/>
            <a:ext cx="716400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Javascript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UI Framework +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Layout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React.JS</a:t>
            </a: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Bootstrap</a:t>
            </a: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lang="de-DE" sz="2000" dirty="0" smtClean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Data Management (Cache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)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 err="1">
                <a:solidFill>
                  <a:srgbClr val="000000"/>
                </a:solidFill>
                <a:latin typeface="Arial"/>
              </a:rPr>
              <a:t>WebAPI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dirty="0" err="1">
                <a:solidFill>
                  <a:srgbClr val="000000"/>
                </a:solidFill>
                <a:latin typeface="Arial"/>
              </a:rPr>
              <a:t>Local</a:t>
            </a:r>
            <a:r>
              <a:rPr lang="de-DE" sz="2000" dirty="0">
                <a:solidFill>
                  <a:srgbClr val="000000"/>
                </a:solidFill>
                <a:latin typeface="Arial"/>
              </a:rPr>
              <a:t>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Storage</a:t>
            </a: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lang="de-DE" sz="2000" dirty="0" smtClean="0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endParaRPr dirty="0"/>
          </a:p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API </a:t>
            </a:r>
            <a:r>
              <a:rPr lang="de-DE" sz="2000" dirty="0" smtClean="0">
                <a:solidFill>
                  <a:srgbClr val="000000"/>
                </a:solidFill>
                <a:latin typeface="Arial"/>
              </a:rPr>
              <a:t>Proxy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800100" lvl="1" indent="-342900">
              <a:buSzPct val="75000"/>
              <a:buFont typeface="Wingdings" panose="05000000000000000000" pitchFamily="2" charset="2"/>
              <a:buChar char="§"/>
            </a:pPr>
            <a:r>
              <a:rPr lang="de-DE" sz="2000" dirty="0">
                <a:solidFill>
                  <a:srgbClr val="000000"/>
                </a:solidFill>
                <a:latin typeface="Arial"/>
              </a:rPr>
              <a:t>Node.JS</a:t>
            </a:r>
            <a:endParaRPr dirty="0"/>
          </a:p>
        </p:txBody>
      </p:sp>
      <p:sp>
        <p:nvSpPr>
          <p:cNvPr id="20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0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Benutzte Technologien</a:t>
            </a:r>
            <a:endParaRPr/>
          </a:p>
        </p:txBody>
      </p:sp>
      <p:pic>
        <p:nvPicPr>
          <p:cNvPr id="203" name="Grafik 202"/>
          <p:cNvPicPr/>
          <p:nvPr/>
        </p:nvPicPr>
        <p:blipFill>
          <a:blip r:embed="rId2"/>
          <a:stretch>
            <a:fillRect/>
          </a:stretch>
        </p:blipFill>
        <p:spPr>
          <a:xfrm>
            <a:off x="5120640" y="1689480"/>
            <a:ext cx="1828800" cy="1828800"/>
          </a:xfrm>
          <a:prstGeom prst="rect">
            <a:avLst/>
          </a:prstGeom>
          <a:ln>
            <a:noFill/>
          </a:ln>
        </p:spPr>
      </p:pic>
      <p:pic>
        <p:nvPicPr>
          <p:cNvPr id="204" name="Grafik 203"/>
          <p:cNvPicPr/>
          <p:nvPr/>
        </p:nvPicPr>
        <p:blipFill>
          <a:blip r:embed="rId3"/>
          <a:stretch>
            <a:fillRect/>
          </a:stretch>
        </p:blipFill>
        <p:spPr>
          <a:xfrm>
            <a:off x="6035040" y="2483640"/>
            <a:ext cx="4023360" cy="1448280"/>
          </a:xfrm>
          <a:prstGeom prst="rect">
            <a:avLst/>
          </a:prstGeom>
          <a:ln>
            <a:noFill/>
          </a:ln>
        </p:spPr>
      </p:pic>
      <p:pic>
        <p:nvPicPr>
          <p:cNvPr id="205" name="Grafik 204"/>
          <p:cNvPicPr/>
          <p:nvPr/>
        </p:nvPicPr>
        <p:blipFill>
          <a:blip r:embed="rId4"/>
          <a:stretch>
            <a:fillRect/>
          </a:stretch>
        </p:blipFill>
        <p:spPr>
          <a:xfrm>
            <a:off x="5212080" y="3518280"/>
            <a:ext cx="3022200" cy="1510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3931920" y="1620000"/>
            <a:ext cx="493776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Beim ersten Aufruf der </a:t>
            </a:r>
            <a:r>
              <a:rPr lang="de-DE" sz="2000" dirty="0" smtClean="0">
                <a:latin typeface="Arial"/>
              </a:rPr>
              <a:t>App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von SAP HANA abfragen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aggregieren und aufbereiten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lokal zwischenspeichern</a:t>
            </a:r>
            <a:endParaRPr dirty="0"/>
          </a:p>
        </p:txBody>
      </p:sp>
      <p:sp>
        <p:nvSpPr>
          <p:cNvPr id="207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08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Data Flow Setup (Initial Run)</a:t>
            </a:r>
            <a:endParaRPr/>
          </a:p>
        </p:txBody>
      </p:sp>
      <p:pic>
        <p:nvPicPr>
          <p:cNvPr id="209" name="Grafik 208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1463040"/>
            <a:ext cx="3474720" cy="486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931920" y="1620000"/>
            <a:ext cx="4937760" cy="4479480"/>
          </a:xfrm>
          <a:prstGeom prst="rect">
            <a:avLst/>
          </a:prstGeom>
        </p:spPr>
        <p:txBody>
          <a:bodyPr lIns="0" rIns="0"/>
          <a:lstStyle/>
          <a:p>
            <a:pPr marL="342900" indent="-342900">
              <a:buSzPct val="100000"/>
              <a:buFont typeface="Wingdings" panose="05000000000000000000" pitchFamily="2" charset="2"/>
              <a:buChar char="§"/>
            </a:pPr>
            <a:r>
              <a:rPr lang="de-DE" sz="2000" dirty="0">
                <a:latin typeface="Arial"/>
              </a:rPr>
              <a:t>Alle weiteren </a:t>
            </a:r>
            <a:r>
              <a:rPr lang="de-DE" sz="2000" dirty="0" smtClean="0">
                <a:latin typeface="Arial"/>
              </a:rPr>
              <a:t>Aufrufe</a:t>
            </a:r>
          </a:p>
          <a:p>
            <a:pPr marL="342900" indent="-342900">
              <a:buSzPct val="45000"/>
              <a:buFont typeface="Wingdings" panose="05000000000000000000" pitchFamily="2" charset="2"/>
              <a:buChar char="§"/>
            </a:pP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Daten werden aus Cache geladen</a:t>
            </a:r>
            <a:endParaRPr dirty="0"/>
          </a:p>
          <a:p>
            <a:pPr marL="742950" lvl="1" indent="-285750">
              <a:buSzPct val="75000"/>
              <a:buFont typeface="Wingdings" panose="05000000000000000000" pitchFamily="2" charset="2"/>
              <a:buChar char="§"/>
            </a:pPr>
            <a:r>
              <a:rPr lang="de-DE" dirty="0">
                <a:latin typeface="Arial"/>
              </a:rPr>
              <a:t>Weiterverarbeitung &amp; Anzeige</a:t>
            </a:r>
            <a:endParaRPr dirty="0"/>
          </a:p>
        </p:txBody>
      </p:sp>
      <p:sp>
        <p:nvSpPr>
          <p:cNvPr id="211" name="TextShape 2"/>
          <p:cNvSpPr txBox="1"/>
          <p:nvPr/>
        </p:nvSpPr>
        <p:spPr>
          <a:xfrm>
            <a:off x="358920" y="488880"/>
            <a:ext cx="6641640" cy="4194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 sz="2400" b="1">
                <a:solidFill>
                  <a:srgbClr val="005AA9"/>
                </a:solidFill>
                <a:latin typeface="Arial"/>
              </a:rPr>
              <a:t>Realisierung</a:t>
            </a:r>
            <a:endParaRPr/>
          </a:p>
        </p:txBody>
      </p:sp>
      <p:sp>
        <p:nvSpPr>
          <p:cNvPr id="212" name="TextShape 3"/>
          <p:cNvSpPr txBox="1"/>
          <p:nvPr/>
        </p:nvSpPr>
        <p:spPr>
          <a:xfrm>
            <a:off x="363240" y="1012680"/>
            <a:ext cx="6944760" cy="327600"/>
          </a:xfrm>
          <a:prstGeom prst="rect">
            <a:avLst/>
          </a:prstGeom>
        </p:spPr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de-DE">
                <a:solidFill>
                  <a:srgbClr val="C00000"/>
                </a:solidFill>
                <a:latin typeface="Arial"/>
              </a:rPr>
              <a:t>Data Flow Setup</a:t>
            </a:r>
            <a:endParaRPr/>
          </a:p>
        </p:txBody>
      </p:sp>
      <p:pic>
        <p:nvPicPr>
          <p:cNvPr id="213" name="Grafik 212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20" y="1463040"/>
            <a:ext cx="3474720" cy="4866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Bildschirmpräsentation (4:3)</PresentationFormat>
  <Paragraphs>138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Arial</vt:lpstr>
      <vt:lpstr>DejaVu Sans</vt:lpstr>
      <vt:lpstr>StarSymbol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cp:lastModifiedBy>younGi-Think</cp:lastModifiedBy>
  <cp:revision>13</cp:revision>
  <dcterms:modified xsi:type="dcterms:W3CDTF">2015-07-09T17:48:30Z</dcterms:modified>
</cp:coreProperties>
</file>